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5"/>
    <p:sldMasterId id="214748366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0624581-A177-4BEA-9034-10FF0BD23899}">
  <a:tblStyle styleId="{C0624581-A177-4BEA-9034-10FF0BD238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slide" Target="slides/slide15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24" Type="http://schemas.openxmlformats.org/officeDocument/2006/relationships/slide" Target="slides/slide17.xml"/><Relationship Id="rId12" Type="http://schemas.openxmlformats.org/officeDocument/2006/relationships/slide" Target="slides/slide5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2cb9fc798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112cb9fc798_2_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2dd7c569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12dd7c569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2cb9fc798_2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112cb9fc798_2_1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2cb9fc798_2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112cb9fc798_2_1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2cb9fc798_2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112cb9fc798_2_16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2cb9fc798_2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112cb9fc798_2_16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2cb9fc798_2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112cb9fc798_2_20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12cb9fc798_2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112cb9fc798_2_2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2dd7c569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112dd7c5696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2cb9fc798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112cb9fc798_2_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2cb9fc798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112cb9fc798_2_6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2cb9fc798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112cb9fc798_2_7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2cb9fc798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112cb9fc798_2_7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2cb9fc798_2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112cb9fc798_2_1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2cb9fc798_2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112cb9fc798_2_1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2dd7c569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2dd7c569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2cb9fc798_2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112cb9fc798_2_1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532941" y="1224085"/>
            <a:ext cx="8078117" cy="1026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33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488906" y="1472907"/>
            <a:ext cx="8166187" cy="1476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532941" y="1224085"/>
            <a:ext cx="8078117" cy="1026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33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532941" y="1224085"/>
            <a:ext cx="8078117" cy="1026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33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4849415"/>
            <a:ext cx="9144000" cy="294322"/>
          </a:xfrm>
          <a:custGeom>
            <a:rect b="b" l="l" r="r" t="t"/>
            <a:pathLst>
              <a:path extrusionOk="0" h="392429" w="12192000">
                <a:moveTo>
                  <a:pt x="0" y="0"/>
                </a:moveTo>
                <a:lnTo>
                  <a:pt x="12191975" y="0"/>
                </a:lnTo>
                <a:lnTo>
                  <a:pt x="12191975" y="392098"/>
                </a:lnTo>
                <a:lnTo>
                  <a:pt x="0" y="392098"/>
                </a:lnTo>
                <a:lnTo>
                  <a:pt x="0" y="0"/>
                </a:lnTo>
                <a:close/>
              </a:path>
            </a:pathLst>
          </a:custGeom>
          <a:solidFill>
            <a:srgbClr val="0B247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2" name="Google Shape;52;p13"/>
          <p:cNvSpPr/>
          <p:nvPr/>
        </p:nvSpPr>
        <p:spPr>
          <a:xfrm>
            <a:off x="7967647" y="172640"/>
            <a:ext cx="1095372" cy="1095372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532941" y="1224085"/>
            <a:ext cx="8078117" cy="1026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33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488906" y="1472907"/>
            <a:ext cx="8166187" cy="1476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56" name="Google Shape;56;p1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unified-complaint-interface.herokuapp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/>
          <p:nvPr/>
        </p:nvSpPr>
        <p:spPr>
          <a:xfrm>
            <a:off x="0" y="0"/>
            <a:ext cx="9144000" cy="2632709"/>
          </a:xfrm>
          <a:custGeom>
            <a:rect b="b" l="l" r="r" t="t"/>
            <a:pathLst>
              <a:path extrusionOk="0" h="3510279" w="12192000">
                <a:moveTo>
                  <a:pt x="12191975" y="3509967"/>
                </a:moveTo>
                <a:lnTo>
                  <a:pt x="0" y="3509967"/>
                </a:lnTo>
                <a:lnTo>
                  <a:pt x="0" y="0"/>
                </a:lnTo>
                <a:lnTo>
                  <a:pt x="12191975" y="0"/>
                </a:lnTo>
                <a:lnTo>
                  <a:pt x="12191975" y="3509967"/>
                </a:lnTo>
                <a:close/>
              </a:path>
            </a:pathLst>
          </a:custGeom>
          <a:solidFill>
            <a:srgbClr val="0B247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91" name="Google Shape;91;p19"/>
          <p:cNvSpPr/>
          <p:nvPr/>
        </p:nvSpPr>
        <p:spPr>
          <a:xfrm>
            <a:off x="113109" y="3639743"/>
            <a:ext cx="933447" cy="9334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92" name="Google Shape;92;p19"/>
          <p:cNvSpPr txBox="1"/>
          <p:nvPr/>
        </p:nvSpPr>
        <p:spPr>
          <a:xfrm>
            <a:off x="1269203" y="3772175"/>
            <a:ext cx="3937635" cy="636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32889"/>
                </a:solidFill>
                <a:latin typeface="Georgia"/>
                <a:ea typeface="Georgia"/>
                <a:cs typeface="Georgia"/>
                <a:sym typeface="Georgia"/>
              </a:rPr>
              <a:t>Dr. Shyama Prasad Mukherjee International  Institute of Information Technology, Naya  Raipur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0" y="2632457"/>
            <a:ext cx="9144000" cy="935831"/>
          </a:xfrm>
          <a:custGeom>
            <a:rect b="b" l="l" r="r" t="t"/>
            <a:pathLst>
              <a:path extrusionOk="0" h="1247775" w="12192000">
                <a:moveTo>
                  <a:pt x="12191974" y="1247272"/>
                </a:moveTo>
                <a:lnTo>
                  <a:pt x="0" y="1247272"/>
                </a:lnTo>
                <a:lnTo>
                  <a:pt x="0" y="0"/>
                </a:lnTo>
                <a:lnTo>
                  <a:pt x="12191974" y="0"/>
                </a:lnTo>
                <a:lnTo>
                  <a:pt x="12191974" y="1247272"/>
                </a:lnTo>
                <a:close/>
              </a:path>
            </a:pathLst>
          </a:custGeom>
          <a:solidFill>
            <a:srgbClr val="8591B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94" name="Google Shape;94;p19"/>
          <p:cNvSpPr txBox="1"/>
          <p:nvPr>
            <p:ph type="title"/>
          </p:nvPr>
        </p:nvSpPr>
        <p:spPr>
          <a:xfrm>
            <a:off x="532941" y="1224086"/>
            <a:ext cx="80781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075">
            <a:spAutoFit/>
          </a:bodyPr>
          <a:lstStyle/>
          <a:p>
            <a:pPr indent="-1219200" lvl="0" marL="1231900" marR="0" rtl="0" algn="l">
              <a:lnSpc>
                <a:spcPct val="100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UCI: Unified Complaint Interface</a:t>
            </a:r>
            <a:endParaRPr/>
          </a:p>
        </p:txBody>
      </p:sp>
      <p:sp>
        <p:nvSpPr>
          <p:cNvPr id="95" name="Google Shape;95;p19"/>
          <p:cNvSpPr txBox="1"/>
          <p:nvPr/>
        </p:nvSpPr>
        <p:spPr>
          <a:xfrm>
            <a:off x="113100" y="2686825"/>
            <a:ext cx="5237400" cy="8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Dhaval Kumar</a:t>
            </a:r>
            <a:r>
              <a:rPr b="1" lang="en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|  201000013  | B.Tech CSE </a:t>
            </a:r>
            <a:endParaRPr b="1"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Kondury Rishabh</a:t>
            </a:r>
            <a:r>
              <a:rPr b="1" lang="en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|  </a:t>
            </a:r>
            <a:r>
              <a:rPr b="1" lang="en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201020425</a:t>
            </a:r>
            <a:r>
              <a:rPr b="1" lang="en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| B.Tech </a:t>
            </a:r>
            <a:r>
              <a:rPr b="1" lang="en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DSAI</a:t>
            </a:r>
            <a:r>
              <a:rPr b="1" lang="en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Kushal Jain  </a:t>
            </a:r>
            <a:r>
              <a:rPr b="1" lang="en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| </a:t>
            </a:r>
            <a:r>
              <a:rPr b="1" lang="en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201000025 </a:t>
            </a:r>
            <a:r>
              <a:rPr b="1" lang="en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| B.Tech </a:t>
            </a:r>
            <a:r>
              <a:rPr b="1" lang="en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CSE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Supervisor : </a:t>
            </a:r>
            <a:r>
              <a:rPr b="1" lang="en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Dr. Santosh Kumar</a:t>
            </a:r>
            <a:r>
              <a:rPr b="1" lang="en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1" lang="en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Assistant Professor CSE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1002453" y="413200"/>
            <a:ext cx="71391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01F60"/>
                </a:solidFill>
                <a:latin typeface="Calibri"/>
                <a:ea typeface="Calibri"/>
                <a:cs typeface="Calibri"/>
                <a:sym typeface="Calibri"/>
              </a:rPr>
              <a:t>Tech Stack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363" y="1344625"/>
            <a:ext cx="6669275" cy="316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/>
        </p:nvSpPr>
        <p:spPr>
          <a:xfrm>
            <a:off x="2017046" y="4330158"/>
            <a:ext cx="44952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Fig 3. Homepage 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275" y="697275"/>
            <a:ext cx="6960749" cy="3432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/>
        </p:nvSpPr>
        <p:spPr>
          <a:xfrm>
            <a:off x="2493524" y="4230379"/>
            <a:ext cx="40386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Fig 4. 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Feedback Page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425" y="947900"/>
            <a:ext cx="6668801" cy="316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/>
        </p:nvSpPr>
        <p:spPr>
          <a:xfrm>
            <a:off x="2332549" y="4344539"/>
            <a:ext cx="41523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Fig 5. 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Admin Login Page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488" y="937088"/>
            <a:ext cx="7142551" cy="326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/>
        </p:nvSpPr>
        <p:spPr>
          <a:xfrm>
            <a:off x="2103175" y="4148625"/>
            <a:ext cx="50739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Fig 6. Complaint Management Page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1075" y="994888"/>
            <a:ext cx="6941851" cy="315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3134802" y="410200"/>
            <a:ext cx="24963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01F60"/>
                </a:solidFill>
                <a:latin typeface="Calibri"/>
                <a:ea typeface="Calibri"/>
                <a:cs typeface="Calibri"/>
                <a:sym typeface="Calibri"/>
              </a:rPr>
              <a:t>Future Plans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3"/>
          <p:cNvSpPr txBox="1"/>
          <p:nvPr/>
        </p:nvSpPr>
        <p:spPr>
          <a:xfrm>
            <a:off x="674207" y="1782004"/>
            <a:ext cx="7417500" cy="13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-330200" lvl="0" marL="457200" marR="127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We would be adding 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add ML model to 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convert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handwritten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complaint to our format.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127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We would develop a mobile application with GPS support.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127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Addition of google maps to find the location of user who is filling the complaint making it easier to work on the complaint for the 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government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/>
        </p:nvSpPr>
        <p:spPr>
          <a:xfrm>
            <a:off x="305725" y="1053100"/>
            <a:ext cx="8401800" cy="3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0" marR="55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[1] Cho Y., Hiltz R., &amp; Fjermestad J., “An Analysis of Online Customer Complaints: Implications for Web Complaint Management.” in Proceedings of the 35th Hawaii International Conference on System Sciences, Hawaii, (2002).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55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[2] Jay DiMare &amp; Richard S. Ma, “Service Oriented architecture Revolutionizing today's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55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banking systems.” White Paper.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55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[3] Julta, D., Craig, J., &amp; Bodorik, P., “Enabling and Measuring Electronic Customer Relationship Management Readiness,” in Proceedings of the 34th Hawaii International Conference on System Sciences, Hawaii, (2001).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55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[4] Najar, A. S., Al-Sukhni, H. A., &amp; Aghakhani, N., “The Application of Service-Oriented Architecture in the E-complaint System.” Paper presented at (ICCSN '10) the Second International Conference on Communication Software and Networks, (2010, 26-28 Feb. 2010).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55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[5] Razali R., Abd Halim K. N., &amp; Jusoff K., “Quality Improvement of Services in Unversiti Teknologi Mara Pahang from a Management Perspective.” Management Science &amp; Engineering Vol.5, No.1, (2011), pp. 71-80.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55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55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4"/>
          <p:cNvSpPr txBox="1"/>
          <p:nvPr>
            <p:ph type="title"/>
          </p:nvPr>
        </p:nvSpPr>
        <p:spPr>
          <a:xfrm>
            <a:off x="3320401" y="306725"/>
            <a:ext cx="25032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01F60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idx="1" type="body"/>
          </p:nvPr>
        </p:nvSpPr>
        <p:spPr>
          <a:xfrm>
            <a:off x="488900" y="1472899"/>
            <a:ext cx="8166300" cy="15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95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Project Made by,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Dhaval Kumar, </a:t>
            </a:r>
            <a:r>
              <a:rPr lang="en"/>
              <a:t>Kondury Rishabh</a:t>
            </a:r>
            <a:r>
              <a:rPr lang="en"/>
              <a:t> and, Kushal Jain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At IIIT Naya Raipur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Under the Guidance of,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Dr. Santosh Kumar, Assistant Professor CSE, IIIT Naya Raipur</a:t>
            </a:r>
            <a:endParaRPr/>
          </a:p>
        </p:txBody>
      </p:sp>
      <p:sp>
        <p:nvSpPr>
          <p:cNvPr id="218" name="Google Shape;218;p35"/>
          <p:cNvSpPr txBox="1"/>
          <p:nvPr>
            <p:ph type="title"/>
          </p:nvPr>
        </p:nvSpPr>
        <p:spPr>
          <a:xfrm>
            <a:off x="2461250" y="499900"/>
            <a:ext cx="42216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01F60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5"/>
          <p:cNvSpPr txBox="1"/>
          <p:nvPr/>
        </p:nvSpPr>
        <p:spPr>
          <a:xfrm>
            <a:off x="839700" y="3410875"/>
            <a:ext cx="7464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: </a:t>
            </a:r>
            <a:r>
              <a:rPr b="1" lang="en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https://unified-complaint-interface.herokuapp.com/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1325250" y="154825"/>
            <a:ext cx="58452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01F60"/>
                </a:solidFill>
                <a:latin typeface="Calibri"/>
                <a:ea typeface="Calibri"/>
                <a:cs typeface="Calibri"/>
                <a:sym typeface="Calibri"/>
              </a:rPr>
              <a:t>Coverage Of The Presentation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1" name="Google Shape;101;p20"/>
          <p:cNvGraphicFramePr/>
          <p:nvPr/>
        </p:nvGraphicFramePr>
        <p:xfrm>
          <a:off x="1985050" y="102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{C0624581-A177-4BEA-9034-10FF0BD23899}</a:tableStyleId>
              </a:tblPr>
              <a:tblGrid>
                <a:gridCol w="4525575"/>
              </a:tblGrid>
              <a:tr h="410875">
                <a:tc>
                  <a:txBody>
                    <a:bodyPr/>
                    <a:lstStyle/>
                    <a:p>
                      <a:pPr indent="0" lvl="0" marL="596900" marR="584200" rtl="0" algn="ctr">
                        <a:lnSpc>
                          <a:spcPct val="158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Introduction 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10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Unified Complaint Interface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10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Issues to be addressed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10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Drawbacks of existing solutions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10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Proposed Methodology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10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Our s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olutions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0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Future Plans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10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References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2130600" y="247250"/>
            <a:ext cx="48828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01F60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1"/>
          <p:cNvSpPr txBox="1"/>
          <p:nvPr/>
        </p:nvSpPr>
        <p:spPr>
          <a:xfrm>
            <a:off x="369575" y="996900"/>
            <a:ext cx="4545000" cy="31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Complaint management is the process of handling, managing, responding to, and reporting user grievances.</a:t>
            </a: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Challenges with Complaint Management System: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AutoNum type="arabicPeriod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Different kinds of complaints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AutoNum type="arabicPeriod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Different departments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AutoNum type="arabicPeriod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Good User Friendly Interface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AutoNum type="arabicPeriod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Easy Way to address complaints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50800" marR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We</a:t>
            </a: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will</a:t>
            </a: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be </a:t>
            </a: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creating</a:t>
            </a: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 a better complaint system in our project.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9525" y="1659075"/>
            <a:ext cx="3229652" cy="210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/>
        </p:nvSpPr>
        <p:spPr>
          <a:xfrm>
            <a:off x="687590" y="1190512"/>
            <a:ext cx="3639600" cy="30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2400">
            <a:spAutoFit/>
          </a:bodyPr>
          <a:lstStyle/>
          <a:p>
            <a:pPr indent="-2540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Single Website for any kind of complaint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24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Written in code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24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Deployed on world wide web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24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Addresses coordination challenges by increasing: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254000" lvl="1" marL="584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i="0" lang="en" sz="1600" u="none" cap="none" strike="noStrike">
                <a:latin typeface="Calibri"/>
                <a:ea typeface="Calibri"/>
                <a:cs typeface="Calibri"/>
                <a:sym typeface="Calibri"/>
              </a:rPr>
              <a:t>Transparency</a:t>
            </a:r>
            <a:endParaRPr i="0" sz="16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254000" lvl="1" marL="584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i="0" lang="en" sz="1600" u="none" cap="none" strike="noStrike">
                <a:latin typeface="Calibri"/>
                <a:ea typeface="Calibri"/>
                <a:cs typeface="Calibri"/>
                <a:sym typeface="Calibri"/>
              </a:rPr>
              <a:t>Traceability</a:t>
            </a:r>
            <a:endParaRPr i="0" sz="16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254000" lvl="1" marL="584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i="0" lang="en" sz="1600" u="none" cap="none" strike="noStrike">
                <a:latin typeface="Calibri"/>
                <a:ea typeface="Calibri"/>
                <a:cs typeface="Calibri"/>
                <a:sym typeface="Calibri"/>
              </a:rPr>
              <a:t>Efficiency</a:t>
            </a:r>
            <a:endParaRPr i="0" sz="16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24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Buildup Trust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2"/>
          <p:cNvSpPr txBox="1"/>
          <p:nvPr>
            <p:ph type="title"/>
          </p:nvPr>
        </p:nvSpPr>
        <p:spPr>
          <a:xfrm>
            <a:off x="2147400" y="308800"/>
            <a:ext cx="48492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01F60"/>
                </a:solidFill>
                <a:latin typeface="Calibri"/>
                <a:ea typeface="Calibri"/>
                <a:cs typeface="Calibri"/>
                <a:sym typeface="Calibri"/>
              </a:rPr>
              <a:t>Unified Complaint Interface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2"/>
          <p:cNvSpPr txBox="1"/>
          <p:nvPr/>
        </p:nvSpPr>
        <p:spPr>
          <a:xfrm>
            <a:off x="5143500" y="4013800"/>
            <a:ext cx="28425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Fig 1. </a:t>
            </a:r>
            <a:r>
              <a:rPr lang="en"/>
              <a:t>Handwritten Complaint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22"/>
          <p:cNvPicPr preferRelativeResize="0"/>
          <p:nvPr/>
        </p:nvPicPr>
        <p:blipFill rotWithShape="1">
          <a:blip r:embed="rId3">
            <a:alphaModFix/>
          </a:blip>
          <a:srcRect b="0" l="9221" r="13932" t="0"/>
          <a:stretch/>
        </p:blipFill>
        <p:spPr>
          <a:xfrm>
            <a:off x="5143500" y="1364275"/>
            <a:ext cx="2842500" cy="252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/>
        </p:nvSpPr>
        <p:spPr>
          <a:xfrm>
            <a:off x="600850" y="1458749"/>
            <a:ext cx="7734300" cy="22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latin typeface="Calibri"/>
                <a:ea typeface="Calibri"/>
                <a:cs typeface="Calibri"/>
                <a:sym typeface="Calibri"/>
              </a:rPr>
              <a:t>Drawbacks </a:t>
            </a:r>
            <a:r>
              <a:rPr lang="en" sz="1600" u="sng"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lang="en" sz="1600" u="sng">
                <a:latin typeface="Calibri"/>
                <a:ea typeface="Calibri"/>
                <a:cs typeface="Calibri"/>
                <a:sym typeface="Calibri"/>
              </a:rPr>
              <a:t>the current complaint system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Some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government agencies are still 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doing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it on paper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Lack of a 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portal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to get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update on a filled complaint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Confusion due to multiple websites for each individual department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Because of aforementioned reasons the issues of filling a 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complaint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and feedback on complaint still exists. Using our platform we can address all the 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mention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issues.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3"/>
          <p:cNvSpPr txBox="1"/>
          <p:nvPr>
            <p:ph type="title"/>
          </p:nvPr>
        </p:nvSpPr>
        <p:spPr>
          <a:xfrm>
            <a:off x="2109150" y="431475"/>
            <a:ext cx="49257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01F60"/>
                </a:solidFill>
                <a:latin typeface="Calibri"/>
                <a:ea typeface="Calibri"/>
                <a:cs typeface="Calibri"/>
                <a:sym typeface="Calibri"/>
              </a:rPr>
              <a:t>Issues to be addressed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/>
        </p:nvSpPr>
        <p:spPr>
          <a:xfrm>
            <a:off x="1498950" y="1430150"/>
            <a:ext cx="6146100" cy="12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Multiple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Platform to address 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different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problem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Lack of 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coordination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among the the different 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government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departments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Unable to follow up on a complaint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Lack of proper 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centralized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system to collect all the complaints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4"/>
          <p:cNvSpPr txBox="1"/>
          <p:nvPr>
            <p:ph type="title"/>
          </p:nvPr>
        </p:nvSpPr>
        <p:spPr>
          <a:xfrm>
            <a:off x="1909950" y="447718"/>
            <a:ext cx="53241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01F60"/>
                </a:solidFill>
                <a:latin typeface="Calibri"/>
                <a:ea typeface="Calibri"/>
                <a:cs typeface="Calibri"/>
                <a:sym typeface="Calibri"/>
              </a:rPr>
              <a:t>Drawbacks of existing solutions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2114075" y="191450"/>
            <a:ext cx="48492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01F60"/>
                </a:solidFill>
                <a:latin typeface="Calibri"/>
                <a:ea typeface="Calibri"/>
                <a:cs typeface="Calibri"/>
                <a:sym typeface="Calibri"/>
              </a:rPr>
              <a:t>Proposed Methodology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5"/>
          <p:cNvSpPr/>
          <p:nvPr/>
        </p:nvSpPr>
        <p:spPr>
          <a:xfrm>
            <a:off x="3359017" y="1333309"/>
            <a:ext cx="3447574" cy="443865"/>
          </a:xfrm>
          <a:custGeom>
            <a:rect b="b" l="l" r="r" t="t"/>
            <a:pathLst>
              <a:path extrusionOk="0" h="591819" w="4596765">
                <a:moveTo>
                  <a:pt x="0" y="0"/>
                </a:moveTo>
                <a:lnTo>
                  <a:pt x="4596590" y="0"/>
                </a:lnTo>
                <a:lnTo>
                  <a:pt x="4596590" y="591598"/>
                </a:lnTo>
                <a:lnTo>
                  <a:pt x="0" y="591598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5"/>
          <p:cNvSpPr txBox="1"/>
          <p:nvPr/>
        </p:nvSpPr>
        <p:spPr>
          <a:xfrm>
            <a:off x="3453575" y="1333300"/>
            <a:ext cx="30543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1900">
            <a:spAutoFit/>
          </a:bodyPr>
          <a:lstStyle/>
          <a:p>
            <a:pPr indent="0" lvl="0" marL="12700" marR="0" rtl="0" algn="l">
              <a:lnSpc>
                <a:spcPct val="79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complaint data stored in departments and main table in a secure database.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1482032" y="2066638"/>
            <a:ext cx="16662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Admin Login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5"/>
          <p:cNvSpPr/>
          <p:nvPr/>
        </p:nvSpPr>
        <p:spPr>
          <a:xfrm>
            <a:off x="3359017" y="1977746"/>
            <a:ext cx="3447574" cy="440531"/>
          </a:xfrm>
          <a:custGeom>
            <a:rect b="b" l="l" r="r" t="t"/>
            <a:pathLst>
              <a:path extrusionOk="0" h="587375" w="4596765">
                <a:moveTo>
                  <a:pt x="0" y="0"/>
                </a:moveTo>
                <a:lnTo>
                  <a:pt x="4596590" y="0"/>
                </a:lnTo>
                <a:lnTo>
                  <a:pt x="4596590" y="587098"/>
                </a:lnTo>
                <a:lnTo>
                  <a:pt x="0" y="587098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5"/>
          <p:cNvSpPr txBox="1"/>
          <p:nvPr/>
        </p:nvSpPr>
        <p:spPr>
          <a:xfrm>
            <a:off x="3440825" y="1992125"/>
            <a:ext cx="29838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1900">
            <a:spAutoFit/>
          </a:bodyPr>
          <a:lstStyle/>
          <a:p>
            <a:pPr indent="0" lvl="0" marL="12700" marR="0" rtl="0" algn="l">
              <a:lnSpc>
                <a:spcPct val="79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Only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authorized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user of a department can login to the department’s page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5"/>
          <p:cNvSpPr txBox="1"/>
          <p:nvPr/>
        </p:nvSpPr>
        <p:spPr>
          <a:xfrm>
            <a:off x="1482021" y="2681500"/>
            <a:ext cx="16110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Admin View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5"/>
          <p:cNvSpPr/>
          <p:nvPr/>
        </p:nvSpPr>
        <p:spPr>
          <a:xfrm>
            <a:off x="3359017" y="2568219"/>
            <a:ext cx="3447574" cy="461486"/>
          </a:xfrm>
          <a:custGeom>
            <a:rect b="b" l="l" r="r" t="t"/>
            <a:pathLst>
              <a:path extrusionOk="0" h="615314" w="4596765">
                <a:moveTo>
                  <a:pt x="0" y="0"/>
                </a:moveTo>
                <a:lnTo>
                  <a:pt x="4596590" y="0"/>
                </a:lnTo>
                <a:lnTo>
                  <a:pt x="4596590" y="614698"/>
                </a:lnTo>
                <a:lnTo>
                  <a:pt x="0" y="614698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5"/>
          <p:cNvSpPr txBox="1"/>
          <p:nvPr/>
        </p:nvSpPr>
        <p:spPr>
          <a:xfrm>
            <a:off x="3440826" y="2601575"/>
            <a:ext cx="30798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1900">
            <a:spAutoFit/>
          </a:bodyPr>
          <a:lstStyle/>
          <a:p>
            <a:pPr indent="0" lvl="0" marL="12700" rtl="0" algn="l">
              <a:lnSpc>
                <a:spcPct val="794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uthorised user can view all the complaints of his/her department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5"/>
          <p:cNvSpPr txBox="1"/>
          <p:nvPr/>
        </p:nvSpPr>
        <p:spPr>
          <a:xfrm>
            <a:off x="1482029" y="3350063"/>
            <a:ext cx="16662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Admin Actions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5"/>
          <p:cNvSpPr/>
          <p:nvPr/>
        </p:nvSpPr>
        <p:spPr>
          <a:xfrm>
            <a:off x="3359017" y="3179375"/>
            <a:ext cx="3447574" cy="549116"/>
          </a:xfrm>
          <a:custGeom>
            <a:rect b="b" l="l" r="r" t="t"/>
            <a:pathLst>
              <a:path extrusionOk="0" h="732154" w="4596765">
                <a:moveTo>
                  <a:pt x="0" y="0"/>
                </a:moveTo>
                <a:lnTo>
                  <a:pt x="4596590" y="0"/>
                </a:lnTo>
                <a:lnTo>
                  <a:pt x="4596590" y="731998"/>
                </a:lnTo>
                <a:lnTo>
                  <a:pt x="0" y="731998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5"/>
          <p:cNvSpPr txBox="1"/>
          <p:nvPr/>
        </p:nvSpPr>
        <p:spPr>
          <a:xfrm>
            <a:off x="3428075" y="3265325"/>
            <a:ext cx="30093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1900">
            <a:spAutoFit/>
          </a:bodyPr>
          <a:lstStyle/>
          <a:p>
            <a:pPr indent="0" lvl="0" marL="12700" marR="0" rtl="0" algn="just">
              <a:lnSpc>
                <a:spcPct val="79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Based on the complaint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authorized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user can update the status on a complaint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1449776" y="3923313"/>
            <a:ext cx="17307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Feedback on Complaint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5"/>
          <p:cNvSpPr/>
          <p:nvPr/>
        </p:nvSpPr>
        <p:spPr>
          <a:xfrm>
            <a:off x="3359017" y="3848242"/>
            <a:ext cx="3447574" cy="565785"/>
          </a:xfrm>
          <a:custGeom>
            <a:rect b="b" l="l" r="r" t="t"/>
            <a:pathLst>
              <a:path extrusionOk="0" h="754379" w="4596765">
                <a:moveTo>
                  <a:pt x="0" y="0"/>
                </a:moveTo>
                <a:lnTo>
                  <a:pt x="4596590" y="0"/>
                </a:lnTo>
                <a:lnTo>
                  <a:pt x="4596590" y="753898"/>
                </a:lnTo>
                <a:lnTo>
                  <a:pt x="0" y="753898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5"/>
          <p:cNvSpPr txBox="1"/>
          <p:nvPr/>
        </p:nvSpPr>
        <p:spPr>
          <a:xfrm>
            <a:off x="3453571" y="3820747"/>
            <a:ext cx="3054300" cy="5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1900">
            <a:spAutoFit/>
          </a:bodyPr>
          <a:lstStyle/>
          <a:p>
            <a:pPr indent="0" lvl="0" marL="12700" marR="0" rtl="0" algn="just">
              <a:lnSpc>
                <a:spcPct val="79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user who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initially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filed the complaint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through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the complaint page can view the status of his/her complaint with Ref. ID 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5"/>
          <p:cNvSpPr txBox="1"/>
          <p:nvPr/>
        </p:nvSpPr>
        <p:spPr>
          <a:xfrm>
            <a:off x="1454428" y="1439675"/>
            <a:ext cx="16662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Filing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the Complaint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9" name="Google Shape;149;p25"/>
          <p:cNvGrpSpPr/>
          <p:nvPr/>
        </p:nvGrpSpPr>
        <p:grpSpPr>
          <a:xfrm>
            <a:off x="6446874" y="1653302"/>
            <a:ext cx="300075" cy="2293070"/>
            <a:chOff x="8595832" y="2204403"/>
            <a:chExt cx="400100" cy="3057427"/>
          </a:xfrm>
        </p:grpSpPr>
        <p:sp>
          <p:nvSpPr>
            <p:cNvPr id="150" name="Google Shape;150;p25"/>
            <p:cNvSpPr/>
            <p:nvPr/>
          </p:nvSpPr>
          <p:spPr>
            <a:xfrm>
              <a:off x="8595882" y="2204403"/>
              <a:ext cx="400050" cy="522605"/>
            </a:xfrm>
            <a:custGeom>
              <a:rect b="b" l="l" r="r" t="t"/>
              <a:pathLst>
                <a:path extrusionOk="0" h="522605" w="400050">
                  <a:moveTo>
                    <a:pt x="199799" y="521991"/>
                  </a:moveTo>
                  <a:lnTo>
                    <a:pt x="0" y="322191"/>
                  </a:lnTo>
                  <a:lnTo>
                    <a:pt x="99899" y="322191"/>
                  </a:lnTo>
                  <a:lnTo>
                    <a:pt x="99899" y="0"/>
                  </a:lnTo>
                  <a:lnTo>
                    <a:pt x="299699" y="0"/>
                  </a:lnTo>
                  <a:lnTo>
                    <a:pt x="299699" y="322191"/>
                  </a:lnTo>
                  <a:lnTo>
                    <a:pt x="399599" y="322191"/>
                  </a:lnTo>
                  <a:lnTo>
                    <a:pt x="199799" y="521991"/>
                  </a:lnTo>
                  <a:close/>
                </a:path>
              </a:pathLst>
            </a:custGeom>
            <a:solidFill>
              <a:srgbClr val="0E6EC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25"/>
            <p:cNvSpPr/>
            <p:nvPr/>
          </p:nvSpPr>
          <p:spPr>
            <a:xfrm>
              <a:off x="8595882" y="2204403"/>
              <a:ext cx="400050" cy="522605"/>
            </a:xfrm>
            <a:custGeom>
              <a:rect b="b" l="l" r="r" t="t"/>
              <a:pathLst>
                <a:path extrusionOk="0" h="522605" w="400050">
                  <a:moveTo>
                    <a:pt x="0" y="322191"/>
                  </a:moveTo>
                  <a:lnTo>
                    <a:pt x="99899" y="322191"/>
                  </a:lnTo>
                  <a:lnTo>
                    <a:pt x="99899" y="0"/>
                  </a:lnTo>
                  <a:lnTo>
                    <a:pt x="299699" y="0"/>
                  </a:lnTo>
                  <a:lnTo>
                    <a:pt x="299699" y="322191"/>
                  </a:lnTo>
                  <a:lnTo>
                    <a:pt x="399599" y="322191"/>
                  </a:lnTo>
                  <a:lnTo>
                    <a:pt x="199799" y="521991"/>
                  </a:lnTo>
                  <a:lnTo>
                    <a:pt x="0" y="322191"/>
                  </a:lnTo>
                  <a:close/>
                </a:path>
              </a:pathLst>
            </a:custGeom>
            <a:noFill/>
            <a:ln cap="flat" cmpd="sng" w="12675">
              <a:solidFill>
                <a:srgbClr val="0A50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25"/>
            <p:cNvSpPr/>
            <p:nvPr/>
          </p:nvSpPr>
          <p:spPr>
            <a:xfrm>
              <a:off x="8595882" y="3008668"/>
              <a:ext cx="400050" cy="549910"/>
            </a:xfrm>
            <a:custGeom>
              <a:rect b="b" l="l" r="r" t="t"/>
              <a:pathLst>
                <a:path extrusionOk="0" h="549910" w="400050">
                  <a:moveTo>
                    <a:pt x="199799" y="549598"/>
                  </a:moveTo>
                  <a:lnTo>
                    <a:pt x="0" y="349799"/>
                  </a:lnTo>
                  <a:lnTo>
                    <a:pt x="99899" y="349799"/>
                  </a:lnTo>
                  <a:lnTo>
                    <a:pt x="99899" y="0"/>
                  </a:lnTo>
                  <a:lnTo>
                    <a:pt x="299699" y="0"/>
                  </a:lnTo>
                  <a:lnTo>
                    <a:pt x="299699" y="349799"/>
                  </a:lnTo>
                  <a:lnTo>
                    <a:pt x="399599" y="349799"/>
                  </a:lnTo>
                  <a:lnTo>
                    <a:pt x="199799" y="549598"/>
                  </a:lnTo>
                  <a:close/>
                </a:path>
              </a:pathLst>
            </a:custGeom>
            <a:solidFill>
              <a:srgbClr val="0E6EC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25"/>
            <p:cNvSpPr/>
            <p:nvPr/>
          </p:nvSpPr>
          <p:spPr>
            <a:xfrm>
              <a:off x="8595882" y="3008668"/>
              <a:ext cx="400050" cy="549910"/>
            </a:xfrm>
            <a:custGeom>
              <a:rect b="b" l="l" r="r" t="t"/>
              <a:pathLst>
                <a:path extrusionOk="0" h="549910" w="400050">
                  <a:moveTo>
                    <a:pt x="0" y="349799"/>
                  </a:moveTo>
                  <a:lnTo>
                    <a:pt x="99899" y="349799"/>
                  </a:lnTo>
                  <a:lnTo>
                    <a:pt x="99899" y="0"/>
                  </a:lnTo>
                  <a:lnTo>
                    <a:pt x="299699" y="0"/>
                  </a:lnTo>
                  <a:lnTo>
                    <a:pt x="299699" y="349799"/>
                  </a:lnTo>
                  <a:lnTo>
                    <a:pt x="399599" y="349799"/>
                  </a:lnTo>
                  <a:lnTo>
                    <a:pt x="199799" y="549598"/>
                  </a:lnTo>
                  <a:lnTo>
                    <a:pt x="0" y="349799"/>
                  </a:lnTo>
                  <a:close/>
                </a:path>
              </a:pathLst>
            </a:custGeom>
            <a:noFill/>
            <a:ln cap="flat" cmpd="sng" w="12675">
              <a:solidFill>
                <a:srgbClr val="0A50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5"/>
            <p:cNvSpPr/>
            <p:nvPr/>
          </p:nvSpPr>
          <p:spPr>
            <a:xfrm>
              <a:off x="8595882" y="3847992"/>
              <a:ext cx="400050" cy="560070"/>
            </a:xfrm>
            <a:custGeom>
              <a:rect b="b" l="l" r="r" t="t"/>
              <a:pathLst>
                <a:path extrusionOk="0" h="560070" w="400050">
                  <a:moveTo>
                    <a:pt x="199799" y="559498"/>
                  </a:moveTo>
                  <a:lnTo>
                    <a:pt x="0" y="359699"/>
                  </a:lnTo>
                  <a:lnTo>
                    <a:pt x="99899" y="359699"/>
                  </a:lnTo>
                  <a:lnTo>
                    <a:pt x="99899" y="0"/>
                  </a:lnTo>
                  <a:lnTo>
                    <a:pt x="299699" y="0"/>
                  </a:lnTo>
                  <a:lnTo>
                    <a:pt x="299699" y="359699"/>
                  </a:lnTo>
                  <a:lnTo>
                    <a:pt x="399599" y="359699"/>
                  </a:lnTo>
                  <a:lnTo>
                    <a:pt x="199799" y="559498"/>
                  </a:lnTo>
                  <a:close/>
                </a:path>
              </a:pathLst>
            </a:custGeom>
            <a:solidFill>
              <a:srgbClr val="0E6EC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25"/>
            <p:cNvSpPr/>
            <p:nvPr/>
          </p:nvSpPr>
          <p:spPr>
            <a:xfrm>
              <a:off x="8595882" y="3847992"/>
              <a:ext cx="400050" cy="560070"/>
            </a:xfrm>
            <a:custGeom>
              <a:rect b="b" l="l" r="r" t="t"/>
              <a:pathLst>
                <a:path extrusionOk="0" h="560070" w="400050">
                  <a:moveTo>
                    <a:pt x="0" y="359699"/>
                  </a:moveTo>
                  <a:lnTo>
                    <a:pt x="99899" y="359699"/>
                  </a:lnTo>
                  <a:lnTo>
                    <a:pt x="99899" y="0"/>
                  </a:lnTo>
                  <a:lnTo>
                    <a:pt x="299699" y="0"/>
                  </a:lnTo>
                  <a:lnTo>
                    <a:pt x="299699" y="359699"/>
                  </a:lnTo>
                  <a:lnTo>
                    <a:pt x="399599" y="359699"/>
                  </a:lnTo>
                  <a:lnTo>
                    <a:pt x="199799" y="559498"/>
                  </a:lnTo>
                  <a:lnTo>
                    <a:pt x="0" y="359699"/>
                  </a:lnTo>
                  <a:close/>
                </a:path>
              </a:pathLst>
            </a:custGeom>
            <a:noFill/>
            <a:ln cap="flat" cmpd="sng" w="12675">
              <a:solidFill>
                <a:srgbClr val="0A50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25"/>
            <p:cNvSpPr/>
            <p:nvPr/>
          </p:nvSpPr>
          <p:spPr>
            <a:xfrm>
              <a:off x="8595832" y="4697315"/>
              <a:ext cx="400050" cy="564515"/>
            </a:xfrm>
            <a:custGeom>
              <a:rect b="b" l="l" r="r" t="t"/>
              <a:pathLst>
                <a:path extrusionOk="0" h="564514" w="400050">
                  <a:moveTo>
                    <a:pt x="199799" y="563998"/>
                  </a:moveTo>
                  <a:lnTo>
                    <a:pt x="0" y="364199"/>
                  </a:lnTo>
                  <a:lnTo>
                    <a:pt x="99899" y="364199"/>
                  </a:lnTo>
                  <a:lnTo>
                    <a:pt x="99899" y="0"/>
                  </a:lnTo>
                  <a:lnTo>
                    <a:pt x="299699" y="0"/>
                  </a:lnTo>
                  <a:lnTo>
                    <a:pt x="299699" y="364199"/>
                  </a:lnTo>
                  <a:lnTo>
                    <a:pt x="399599" y="364199"/>
                  </a:lnTo>
                  <a:lnTo>
                    <a:pt x="199799" y="563998"/>
                  </a:lnTo>
                  <a:close/>
                </a:path>
              </a:pathLst>
            </a:custGeom>
            <a:solidFill>
              <a:srgbClr val="0E6EC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25"/>
            <p:cNvSpPr/>
            <p:nvPr/>
          </p:nvSpPr>
          <p:spPr>
            <a:xfrm>
              <a:off x="8595832" y="4697315"/>
              <a:ext cx="400050" cy="564515"/>
            </a:xfrm>
            <a:custGeom>
              <a:rect b="b" l="l" r="r" t="t"/>
              <a:pathLst>
                <a:path extrusionOk="0" h="564514" w="400050">
                  <a:moveTo>
                    <a:pt x="0" y="364199"/>
                  </a:moveTo>
                  <a:lnTo>
                    <a:pt x="99899" y="364199"/>
                  </a:lnTo>
                  <a:lnTo>
                    <a:pt x="99899" y="0"/>
                  </a:lnTo>
                  <a:lnTo>
                    <a:pt x="299699" y="0"/>
                  </a:lnTo>
                  <a:lnTo>
                    <a:pt x="299699" y="364199"/>
                  </a:lnTo>
                  <a:lnTo>
                    <a:pt x="399599" y="364199"/>
                  </a:lnTo>
                  <a:lnTo>
                    <a:pt x="199799" y="563998"/>
                  </a:lnTo>
                  <a:lnTo>
                    <a:pt x="0" y="364199"/>
                  </a:lnTo>
                  <a:close/>
                </a:path>
              </a:pathLst>
            </a:custGeom>
            <a:noFill/>
            <a:ln cap="flat" cmpd="sng" w="12675">
              <a:solidFill>
                <a:srgbClr val="0A50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532941" y="1224086"/>
            <a:ext cx="80781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3072000" y="239775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001F60"/>
                </a:solidFill>
                <a:latin typeface="Calibri"/>
                <a:ea typeface="Calibri"/>
                <a:cs typeface="Calibri"/>
                <a:sym typeface="Calibri"/>
              </a:rPr>
              <a:t>ER Diagram</a:t>
            </a:r>
            <a:endParaRPr b="1" sz="3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138" y="1224086"/>
            <a:ext cx="6613716" cy="3106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783353" y="293300"/>
            <a:ext cx="71391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01F60"/>
                </a:solidFill>
                <a:latin typeface="Calibri"/>
                <a:ea typeface="Calibri"/>
                <a:cs typeface="Calibri"/>
                <a:sym typeface="Calibri"/>
              </a:rPr>
              <a:t>Our Solution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501275" y="950700"/>
            <a:ext cx="7421100" cy="3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Due to the large influx in the number of complaints related to different problems in urban centers.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issues include water shortage, electricity cuts, and sewage system-related problems.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Various departments deal with their respective issues and they have to maintain their complaint portal, which might be obscure, hard to access, and the 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complainant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has to visit multiple outlets for separate issues.	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UCI makes it easier for the user to file the complaint regardless of the problem. Now that some person can go to UCI and register both of his complaints.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will have a significant impact on the current scenario of complaint management for local authorities as UCI also provides them a portal to look at the complaints filed and update the status of the complaint.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Due to the simplicity of UCI, it makes it easy to file and view the status of complaints, removing the need for physical queues. For the authorities, it provides a centralized portal making their work easier to work on the issues.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