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4E20A55-A771-4260-AE7A-16BF8AE38C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CD2217A-9D1D-4CC3-AE06-F23A303B4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INTERACTION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8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The </a:t>
            </a:r>
            <a:r>
              <a:rPr lang="en-US" b="1" dirty="0"/>
              <a:t>I</a:t>
            </a:r>
            <a:r>
              <a:rPr lang="en-US" b="1" dirty="0" smtClean="0"/>
              <a:t>nteraction/Interface</a:t>
            </a:r>
            <a:endParaRPr lang="en-US" b="1" dirty="0"/>
          </a:p>
          <a:p>
            <a:pPr algn="just"/>
            <a:r>
              <a:rPr lang="en-US" b="1" dirty="0" smtClean="0"/>
              <a:t>Introduction</a:t>
            </a:r>
            <a:endParaRPr lang="en-US" b="1" dirty="0"/>
          </a:p>
          <a:p>
            <a:pPr algn="just"/>
            <a:r>
              <a:rPr lang="en-US" dirty="0"/>
              <a:t>There are a number of ways in which the user can communicate with the </a:t>
            </a:r>
            <a:r>
              <a:rPr lang="en-US" dirty="0" smtClean="0"/>
              <a:t>system: batch </a:t>
            </a:r>
            <a:r>
              <a:rPr lang="en-US" dirty="0"/>
              <a:t>input, direct manipulation, virtual reality etc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/>
              <a:t>Models of interaction</a:t>
            </a:r>
          </a:p>
          <a:p>
            <a:pPr algn="just"/>
            <a:r>
              <a:rPr lang="en-US" b="1" dirty="0" smtClean="0"/>
              <a:t>The </a:t>
            </a:r>
            <a:r>
              <a:rPr lang="en-US" b="1" dirty="0"/>
              <a:t>terms of interaction</a:t>
            </a:r>
          </a:p>
          <a:p>
            <a:pPr algn="just"/>
            <a:r>
              <a:rPr lang="en-US" dirty="0"/>
              <a:t> Purpose of an interactive system: Aid the user in accomplishing </a:t>
            </a:r>
            <a:r>
              <a:rPr lang="en-US" dirty="0" smtClean="0"/>
              <a:t>goals from </a:t>
            </a:r>
            <a:r>
              <a:rPr lang="en-US" dirty="0"/>
              <a:t>some application domain.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Domain</a:t>
            </a:r>
            <a:r>
              <a:rPr lang="en-US" dirty="0"/>
              <a:t>: An area of expertise and knowledge in some real-world activity.</a:t>
            </a:r>
          </a:p>
          <a:p>
            <a:pPr algn="just"/>
            <a:r>
              <a:rPr lang="en-US" dirty="0"/>
              <a:t> Tasks: Operations to manipulate the concepts of a domain.</a:t>
            </a:r>
          </a:p>
          <a:p>
            <a:pPr algn="just"/>
            <a:r>
              <a:rPr lang="en-US" dirty="0"/>
              <a:t> Goal: Desired output from a performed task.</a:t>
            </a:r>
          </a:p>
          <a:p>
            <a:pPr algn="just"/>
            <a:r>
              <a:rPr lang="en-US" dirty="0"/>
              <a:t> Intention: </a:t>
            </a:r>
            <a:r>
              <a:rPr lang="en-US" dirty="0" smtClean="0"/>
              <a:t>Specific </a:t>
            </a:r>
            <a:r>
              <a:rPr lang="en-US" dirty="0"/>
              <a:t>action required to meet the goal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Task analyses: </a:t>
            </a:r>
            <a:r>
              <a:rPr lang="en-US" dirty="0" smtClean="0"/>
              <a:t>Identification </a:t>
            </a:r>
            <a:r>
              <a:rPr lang="en-US" dirty="0"/>
              <a:t>of the problem space for the user </a:t>
            </a:r>
            <a:r>
              <a:rPr lang="en-US" dirty="0" smtClean="0"/>
              <a:t>of an interactive </a:t>
            </a:r>
            <a:r>
              <a:rPr lang="en-US" dirty="0"/>
              <a:t>system in terms of domain, goals, intention and tasks.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Systems </a:t>
            </a:r>
            <a:r>
              <a:rPr lang="en-US" dirty="0"/>
              <a:t>language: Core language, describes computational attributes </a:t>
            </a:r>
            <a:r>
              <a:rPr lang="en-US" dirty="0" smtClean="0"/>
              <a:t>of the </a:t>
            </a:r>
            <a:r>
              <a:rPr lang="en-US" dirty="0"/>
              <a:t>domain relevant to the System state.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Users </a:t>
            </a:r>
            <a:r>
              <a:rPr lang="en-US" dirty="0"/>
              <a:t>language: Task language, describes psychological attributes of </a:t>
            </a:r>
            <a:r>
              <a:rPr lang="en-US" dirty="0" smtClean="0"/>
              <a:t>the domain </a:t>
            </a:r>
            <a:r>
              <a:rPr lang="en-US" dirty="0"/>
              <a:t>relevant to the User state.</a:t>
            </a:r>
          </a:p>
          <a:p>
            <a:pPr algn="just"/>
            <a:r>
              <a:rPr lang="en-US" dirty="0"/>
              <a:t> System: Computerized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233958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b="1" dirty="0"/>
              <a:t>The execution-evaluation cycle</a:t>
            </a:r>
          </a:p>
          <a:p>
            <a:pPr algn="just"/>
            <a:r>
              <a:rPr lang="en-US" dirty="0"/>
              <a:t>The plan formulated by the user is executed by the computer. When </a:t>
            </a:r>
            <a:r>
              <a:rPr lang="en-US" dirty="0" smtClean="0"/>
              <a:t>finished, the </a:t>
            </a:r>
            <a:r>
              <a:rPr lang="en-US" dirty="0"/>
              <a:t>user evaluates the results and determines the further actions. Both </a:t>
            </a:r>
            <a:r>
              <a:rPr lang="en-US" dirty="0" smtClean="0"/>
              <a:t>execution and </a:t>
            </a:r>
            <a:r>
              <a:rPr lang="en-US" dirty="0"/>
              <a:t>evaluation can be divided into the following subsections:</a:t>
            </a:r>
          </a:p>
          <a:p>
            <a:pPr algn="just"/>
            <a:r>
              <a:rPr lang="en-US" dirty="0" smtClean="0"/>
              <a:t>1. </a:t>
            </a:r>
            <a:r>
              <a:rPr lang="en-US" dirty="0"/>
              <a:t>Establishing the </a:t>
            </a:r>
            <a:r>
              <a:rPr lang="en-US" dirty="0" smtClean="0"/>
              <a:t>goal</a:t>
            </a:r>
          </a:p>
          <a:p>
            <a:r>
              <a:rPr lang="en-US" dirty="0"/>
              <a:t>2. Forming the intention (more </a:t>
            </a:r>
            <a:r>
              <a:rPr lang="en-US" dirty="0" smtClean="0"/>
              <a:t>specific </a:t>
            </a:r>
            <a:r>
              <a:rPr lang="en-US" dirty="0"/>
              <a:t>than goal)</a:t>
            </a:r>
          </a:p>
          <a:p>
            <a:r>
              <a:rPr lang="en-US" dirty="0"/>
              <a:t>3. Specifying the action sequence (based on intention)</a:t>
            </a:r>
          </a:p>
          <a:p>
            <a:r>
              <a:rPr lang="en-US" dirty="0"/>
              <a:t>4. Executing the action</a:t>
            </a:r>
          </a:p>
        </p:txBody>
      </p:sp>
    </p:spTree>
    <p:extLst>
      <p:ext uri="{BB962C8B-B14F-4D97-AF65-F5344CB8AC3E}">
        <p14:creationId xmlns:p14="http://schemas.microsoft.com/office/powerpoint/2010/main" val="292712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5. Perceiving the system state</a:t>
            </a:r>
          </a:p>
          <a:p>
            <a:pPr algn="just"/>
            <a:r>
              <a:rPr lang="en-US" dirty="0"/>
              <a:t>6. Interpreting the system state</a:t>
            </a:r>
          </a:p>
          <a:p>
            <a:pPr algn="just"/>
            <a:r>
              <a:rPr lang="en-US" dirty="0"/>
              <a:t>7. Evaluating the system state with respect to the goals and intentions</a:t>
            </a:r>
          </a:p>
          <a:p>
            <a:pPr algn="just"/>
            <a:r>
              <a:rPr lang="en-US" b="1" dirty="0"/>
              <a:t> Gulf of execution: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 </a:t>
            </a:r>
            <a:r>
              <a:rPr lang="en-US" dirty="0" smtClean="0"/>
              <a:t>users </a:t>
            </a:r>
            <a:r>
              <a:rPr lang="en-US" dirty="0"/>
              <a:t>formalization of the </a:t>
            </a:r>
            <a:r>
              <a:rPr lang="en-US" dirty="0" smtClean="0"/>
              <a:t>actions </a:t>
            </a:r>
            <a:r>
              <a:rPr lang="en-US" dirty="0"/>
              <a:t>and the actions allowed by the system.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Gulf of evaluation:</a:t>
            </a:r>
            <a:r>
              <a:rPr lang="en-US" dirty="0"/>
              <a:t> Distance between the physical presentation of </a:t>
            </a:r>
            <a:r>
              <a:rPr lang="en-US" dirty="0" smtClean="0"/>
              <a:t>the system </a:t>
            </a:r>
            <a:r>
              <a:rPr lang="en-US" dirty="0"/>
              <a:t>state and the expectation of the user.</a:t>
            </a:r>
          </a:p>
        </p:txBody>
      </p:sp>
    </p:spTree>
    <p:extLst>
      <p:ext uri="{BB962C8B-B14F-4D97-AF65-F5344CB8AC3E}">
        <p14:creationId xmlns:p14="http://schemas.microsoft.com/office/powerpoint/2010/main" val="47535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The interaction framework</a:t>
            </a:r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user-side, communication is in task-language </a:t>
            </a:r>
            <a:r>
              <a:rPr lang="en-US" dirty="0" smtClean="0"/>
              <a:t>and on </a:t>
            </a:r>
            <a:r>
              <a:rPr lang="en-US" dirty="0"/>
              <a:t>the system side, in core language. </a:t>
            </a:r>
            <a:endParaRPr lang="en-US" dirty="0" smtClean="0"/>
          </a:p>
          <a:p>
            <a:pPr algn="just"/>
            <a:r>
              <a:rPr lang="en-US" dirty="0" smtClean="0"/>
              <a:t>The users </a:t>
            </a:r>
            <a:r>
              <a:rPr lang="en-US" dirty="0"/>
              <a:t>formulation of the </a:t>
            </a:r>
            <a:r>
              <a:rPr lang="en-US" dirty="0" smtClean="0"/>
              <a:t>desired task </a:t>
            </a:r>
            <a:r>
              <a:rPr lang="en-US" dirty="0"/>
              <a:t>needs to be articulated in the input-language.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task is phrased </a:t>
            </a:r>
            <a:r>
              <a:rPr lang="en-US" dirty="0" smtClean="0"/>
              <a:t>in terms </a:t>
            </a:r>
            <a:r>
              <a:rPr lang="en-US" dirty="0"/>
              <a:t>of certain psychological attributes that highlight the important </a:t>
            </a:r>
            <a:r>
              <a:rPr lang="en-US" dirty="0" smtClean="0"/>
              <a:t>features of </a:t>
            </a:r>
            <a:r>
              <a:rPr lang="en-US" dirty="0"/>
              <a:t>the domain for the user which, if mapped clearly onto the input </a:t>
            </a:r>
            <a:r>
              <a:rPr lang="en-US" dirty="0" smtClean="0"/>
              <a:t>language, simplify </a:t>
            </a:r>
            <a:r>
              <a:rPr lang="en-US" dirty="0"/>
              <a:t>the articulation of a task.</a:t>
            </a:r>
          </a:p>
        </p:txBody>
      </p:sp>
    </p:spTree>
    <p:extLst>
      <p:ext uri="{BB962C8B-B14F-4D97-AF65-F5344CB8AC3E}">
        <p14:creationId xmlns:p14="http://schemas.microsoft.com/office/powerpoint/2010/main" val="14180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Direct manipulation can also facilitate </a:t>
            </a:r>
            <a:r>
              <a:rPr lang="en-US" dirty="0" smtClean="0"/>
              <a:t>the articulation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responses of the input are translated to stimuli for the system. </a:t>
            </a:r>
            <a:endParaRPr lang="en-US" dirty="0" smtClean="0"/>
          </a:p>
          <a:p>
            <a:pPr algn="just"/>
            <a:r>
              <a:rPr lang="en-US" dirty="0" smtClean="0"/>
              <a:t>Once a </a:t>
            </a:r>
            <a:r>
              <a:rPr lang="en-US" dirty="0"/>
              <a:t>state transition has occurred within the system, the execution phase is </a:t>
            </a:r>
            <a:r>
              <a:rPr lang="en-US" dirty="0" smtClean="0"/>
              <a:t>completed </a:t>
            </a:r>
            <a:r>
              <a:rPr lang="en-US" dirty="0"/>
              <a:t>and the evaluation begins by translating the </a:t>
            </a:r>
            <a:r>
              <a:rPr lang="en-US" dirty="0" smtClean="0"/>
              <a:t>systems </a:t>
            </a:r>
            <a:r>
              <a:rPr lang="en-US" dirty="0"/>
              <a:t>responses into </a:t>
            </a:r>
            <a:r>
              <a:rPr lang="en-US" dirty="0" smtClean="0"/>
              <a:t>stimuli </a:t>
            </a:r>
            <a:r>
              <a:rPr lang="en-US" dirty="0"/>
              <a:t>for the output component. </a:t>
            </a:r>
            <a:endParaRPr lang="en-US" dirty="0" smtClean="0"/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the response from output is </a:t>
            </a:r>
            <a:r>
              <a:rPr lang="en-US" dirty="0" smtClean="0"/>
              <a:t>translated to </a:t>
            </a:r>
            <a:r>
              <a:rPr lang="en-US" dirty="0"/>
              <a:t>stimuli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50248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Frameworks and </a:t>
            </a:r>
            <a:r>
              <a:rPr lang="en-US" b="1" dirty="0" err="1" smtClean="0"/>
              <a:t>HCI</a:t>
            </a:r>
            <a:endParaRPr lang="en-US" b="1" dirty="0"/>
          </a:p>
          <a:p>
            <a:pPr algn="just"/>
            <a:r>
              <a:rPr lang="en-US" dirty="0"/>
              <a:t> Ergonomics: The user side of the interface, covering both input and </a:t>
            </a:r>
            <a:r>
              <a:rPr lang="en-US" dirty="0" smtClean="0"/>
              <a:t>output and </a:t>
            </a:r>
            <a:r>
              <a:rPr lang="en-US" dirty="0"/>
              <a:t>the </a:t>
            </a:r>
            <a:r>
              <a:rPr lang="en-US" dirty="0" smtClean="0"/>
              <a:t>users </a:t>
            </a:r>
            <a:r>
              <a:rPr lang="en-US" dirty="0"/>
              <a:t>immediate context.</a:t>
            </a:r>
          </a:p>
          <a:p>
            <a:pPr algn="just"/>
            <a:r>
              <a:rPr lang="en-US" dirty="0"/>
              <a:t> Dialog design and interface styles.</a:t>
            </a:r>
          </a:p>
          <a:p>
            <a:pPr algn="just"/>
            <a:r>
              <a:rPr lang="en-US" dirty="0"/>
              <a:t> Presentation and </a:t>
            </a:r>
            <a:r>
              <a:rPr lang="en-US" dirty="0" smtClean="0"/>
              <a:t>screen design</a:t>
            </a:r>
          </a:p>
          <a:p>
            <a:pPr algn="just"/>
            <a:r>
              <a:rPr lang="en-US" b="1" dirty="0"/>
              <a:t>Ergonomics</a:t>
            </a:r>
          </a:p>
          <a:p>
            <a:pPr algn="just"/>
            <a:r>
              <a:rPr lang="en-US" dirty="0"/>
              <a:t>The study of the physical characteristics of the interaction.</a:t>
            </a:r>
          </a:p>
          <a:p>
            <a:pPr algn="just"/>
            <a:r>
              <a:rPr lang="en-US" b="1" dirty="0" smtClean="0"/>
              <a:t>Arrangement </a:t>
            </a:r>
            <a:r>
              <a:rPr lang="en-US" b="1" dirty="0"/>
              <a:t>of controls and displays</a:t>
            </a:r>
          </a:p>
          <a:p>
            <a:pPr algn="just"/>
            <a:r>
              <a:rPr lang="en-US" dirty="0"/>
              <a:t>Inappropriate placement of controls and displays can lead to </a:t>
            </a:r>
            <a:r>
              <a:rPr lang="en-US" dirty="0" smtClean="0"/>
              <a:t>inefficiency</a:t>
            </a:r>
            <a:r>
              <a:rPr lang="en-US" dirty="0"/>
              <a:t>, </a:t>
            </a:r>
            <a:r>
              <a:rPr lang="en-US" dirty="0" smtClean="0"/>
              <a:t>frustration </a:t>
            </a:r>
            <a:r>
              <a:rPr lang="en-US" dirty="0"/>
              <a:t>and sometimes dangerous situations.</a:t>
            </a:r>
          </a:p>
        </p:txBody>
      </p:sp>
    </p:spTree>
    <p:extLst>
      <p:ext uri="{BB962C8B-B14F-4D97-AF65-F5344CB8AC3E}">
        <p14:creationId xmlns:p14="http://schemas.microsoft.com/office/powerpoint/2010/main" val="203699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Organization of controls:</a:t>
            </a:r>
          </a:p>
          <a:p>
            <a:pPr algn="just"/>
            <a:r>
              <a:rPr lang="en-US" dirty="0"/>
              <a:t> Functional: functionally related controls are </a:t>
            </a:r>
            <a:r>
              <a:rPr lang="en-US" dirty="0" smtClean="0"/>
              <a:t>grouped together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 Sequential: Controls are organized to </a:t>
            </a:r>
            <a:r>
              <a:rPr lang="en-US" dirty="0" smtClean="0"/>
              <a:t>reflect </a:t>
            </a:r>
            <a:r>
              <a:rPr lang="en-US" dirty="0"/>
              <a:t>the order of their use in </a:t>
            </a:r>
            <a:r>
              <a:rPr lang="en-US" dirty="0" smtClean="0"/>
              <a:t>a typical </a:t>
            </a:r>
            <a:r>
              <a:rPr lang="en-US" dirty="0"/>
              <a:t>interaction.</a:t>
            </a:r>
          </a:p>
          <a:p>
            <a:pPr algn="just"/>
            <a:r>
              <a:rPr lang="en-US" dirty="0"/>
              <a:t> Frequency: The most often used controls can be </a:t>
            </a:r>
            <a:r>
              <a:rPr lang="en-US" dirty="0" smtClean="0"/>
              <a:t>accessed most </a:t>
            </a:r>
            <a:r>
              <a:rPr lang="en-US" dirty="0"/>
              <a:t>easily.</a:t>
            </a:r>
          </a:p>
        </p:txBody>
      </p:sp>
    </p:spTree>
    <p:extLst>
      <p:ext uri="{BB962C8B-B14F-4D97-AF65-F5344CB8AC3E}">
        <p14:creationId xmlns:p14="http://schemas.microsoft.com/office/powerpoint/2010/main" val="330256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1209</TotalTime>
  <Words>567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THE INTERACTION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INTERACTION</dc:title>
  <dc:creator>Arshley</dc:creator>
  <cp:lastModifiedBy>Arshley</cp:lastModifiedBy>
  <cp:revision>10</cp:revision>
  <dcterms:created xsi:type="dcterms:W3CDTF">2024-01-30T11:13:29Z</dcterms:created>
  <dcterms:modified xsi:type="dcterms:W3CDTF">2025-02-10T05:05:11Z</dcterms:modified>
</cp:coreProperties>
</file>