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Gotham" panose="020B0604020202020204" charset="0"/>
      <p:regular r:id="rId12"/>
    </p:embeddedFont>
    <p:embeddedFont>
      <p:font typeface="Gotham Bold" panose="020B0604020202020204" charset="0"/>
      <p:regular r:id="rId13"/>
    </p:embeddedFont>
    <p:embeddedFont>
      <p:font typeface="Gotham Bold Italics" panose="020B0604020202020204" charset="0"/>
      <p:regular r:id="rId14"/>
    </p:embeddedFont>
    <p:embeddedFont>
      <p:font typeface="Gotham Italics" panose="020B0604020202020204" charset="0"/>
      <p:regular r:id="rId15"/>
    </p:embeddedFont>
    <p:embeddedFont>
      <p:font typeface="Gotham Light" panose="020B0604020202020204" charset="0"/>
      <p:regular r:id="rId16"/>
    </p:embeddedFont>
    <p:embeddedFont>
      <p:font typeface="Gotham Light Italics" panose="020B0604020202020204" charset="0"/>
      <p:regular r:id="rId17"/>
    </p:embeddedFont>
    <p:embeddedFont>
      <p:font typeface="Poppins" panose="000005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3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078409" y="5459428"/>
            <a:ext cx="6131182" cy="946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Group 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01969" y="4586297"/>
            <a:ext cx="14157331" cy="1223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8"/>
              </a:lnSpc>
            </a:pPr>
            <a:r>
              <a:rPr lang="en-US" sz="6106" b="1" spc="85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RIVEST-SHAMIR-ADLEMAN </a:t>
            </a:r>
          </a:p>
          <a:p>
            <a:pPr algn="ctr">
              <a:lnSpc>
                <a:spcPts val="851"/>
              </a:lnSpc>
              <a:spcBef>
                <a:spcPct val="0"/>
              </a:spcBef>
            </a:pPr>
            <a:endParaRPr lang="en-US" sz="6106" b="1" spc="854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68500" y="8661165"/>
            <a:ext cx="615100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2025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7321525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6653894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6009077" y="4470581"/>
            <a:ext cx="7616869" cy="1391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Thank you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65668" y="-5606768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706082" y="1952203"/>
            <a:ext cx="992463" cy="9924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8235" y="4447339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8235" y="3107362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8235" y="5115753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8235" y="3776486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8235" y="6455730"/>
            <a:ext cx="508158" cy="543805"/>
            <a:chOff x="0" y="0"/>
            <a:chExt cx="812800" cy="86981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48235" y="5784877"/>
            <a:ext cx="508158" cy="543805"/>
            <a:chOff x="0" y="0"/>
            <a:chExt cx="812800" cy="86981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13031149" y="0"/>
            <a:ext cx="5256851" cy="10513701"/>
            <a:chOff x="0" y="0"/>
            <a:chExt cx="3175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0" y="3175000"/>
                  </a:moveTo>
                  <a:cubicBezTo>
                    <a:pt x="0" y="4928870"/>
                    <a:pt x="1421130" y="6350000"/>
                    <a:pt x="3175000" y="6350000"/>
                  </a:cubicBezTo>
                  <a:lnTo>
                    <a:pt x="3175000" y="0"/>
                  </a:lnTo>
                  <a:cubicBezTo>
                    <a:pt x="1421130" y="0"/>
                    <a:pt x="0" y="1421130"/>
                    <a:pt x="0" y="3175000"/>
                  </a:cubicBezTo>
                  <a:close/>
                </a:path>
              </a:pathLst>
            </a:custGeom>
            <a:blipFill>
              <a:blip r:embed="rId4"/>
              <a:stretch>
                <a:fillRect l="-100150" r="-10015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839129" y="4007163"/>
            <a:ext cx="8568692" cy="548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74"/>
              </a:lnSpc>
            </a:pPr>
            <a:r>
              <a:rPr lang="en-US" sz="3100" spc="-291" dirty="0">
                <a:solidFill>
                  <a:srgbClr val="000000"/>
                </a:solidFill>
                <a:latin typeface="Gotham Light"/>
                <a:ea typeface="Gotham Light"/>
                <a:cs typeface="Gotham Light"/>
                <a:sym typeface="Gotham Light"/>
              </a:rPr>
              <a:t>Rivest-Shamir-Adleman (RSA) is a well-known public-key or asymmetric cryptographic algorithm named after its inventors Ron Rivest, Adi Shamir, and Leonard Adleman, who published it in 1977. RSA uses a pair of keys for encryption and decryption: a public key for encryption and a private key for decryption. The security of RSA is based on the difficulty of factoring large integers, specifically the product of two large prime numbers.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948235" y="7123361"/>
            <a:ext cx="508158" cy="543805"/>
            <a:chOff x="0" y="0"/>
            <a:chExt cx="812800" cy="86981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48235" y="7790991"/>
            <a:ext cx="508158" cy="543805"/>
            <a:chOff x="0" y="0"/>
            <a:chExt cx="812800" cy="86981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 rot="3945801">
            <a:off x="11868535" y="8125500"/>
            <a:ext cx="4776403" cy="4776403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 rot="3945801">
            <a:off x="12156571" y="715403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TextBox 43"/>
          <p:cNvSpPr txBox="1"/>
          <p:nvPr/>
        </p:nvSpPr>
        <p:spPr>
          <a:xfrm>
            <a:off x="2839129" y="2810806"/>
            <a:ext cx="6727836" cy="840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24"/>
              </a:lnSpc>
            </a:pPr>
            <a:r>
              <a:rPr lang="en-US" sz="7138" b="1" spc="356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Brief History</a:t>
            </a:r>
          </a:p>
          <a:p>
            <a:pPr algn="l">
              <a:lnSpc>
                <a:spcPts val="72"/>
              </a:lnSpc>
            </a:pPr>
            <a:endParaRPr lang="en-US" sz="7138" b="1" spc="356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39671" y="1555884"/>
            <a:ext cx="5946689" cy="3317308"/>
            <a:chOff x="0" y="0"/>
            <a:chExt cx="7928919" cy="442307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t="22638" b="40195"/>
            <a:stretch>
              <a:fillRect/>
            </a:stretch>
          </p:blipFill>
          <p:spPr>
            <a:xfrm>
              <a:off x="0" y="0"/>
              <a:ext cx="7928919" cy="4423077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709357" y="2648112"/>
            <a:ext cx="992463" cy="99246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376253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 rot="973833">
            <a:off x="13349702" y="5693519"/>
            <a:ext cx="2660764" cy="3271778"/>
            <a:chOff x="0" y="0"/>
            <a:chExt cx="3547686" cy="4362370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5"/>
            <a:srcRect t="11872" b="6203"/>
            <a:stretch>
              <a:fillRect/>
            </a:stretch>
          </p:blipFill>
          <p:spPr>
            <a:xfrm>
              <a:off x="0" y="0"/>
              <a:ext cx="3547686" cy="4362370"/>
            </a:xfrm>
            <a:prstGeom prst="rect">
              <a:avLst/>
            </a:prstGeom>
          </p:spPr>
        </p:pic>
      </p:grpSp>
      <p:grpSp>
        <p:nvGrpSpPr>
          <p:cNvPr id="34" name="Group 34"/>
          <p:cNvGrpSpPr/>
          <p:nvPr/>
        </p:nvGrpSpPr>
        <p:grpSpPr>
          <a:xfrm rot="-542939">
            <a:off x="10502035" y="5404235"/>
            <a:ext cx="2636985" cy="3669773"/>
            <a:chOff x="0" y="0"/>
            <a:chExt cx="3515979" cy="4893030"/>
          </a:xfrm>
        </p:grpSpPr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6"/>
            <a:srcRect l="26062" r="26062"/>
            <a:stretch>
              <a:fillRect/>
            </a:stretch>
          </p:blipFill>
          <p:spPr>
            <a:xfrm>
              <a:off x="0" y="0"/>
              <a:ext cx="3515979" cy="4893030"/>
            </a:xfrm>
            <a:prstGeom prst="rect">
              <a:avLst/>
            </a:prstGeom>
          </p:spPr>
        </p:pic>
      </p:grpSp>
      <p:grpSp>
        <p:nvGrpSpPr>
          <p:cNvPr id="36" name="Group 36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2687900" y="1460634"/>
            <a:ext cx="6039059" cy="1598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571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Key Concepts &amp; Formulas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687900" y="3250175"/>
            <a:ext cx="5999050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99" b="1" spc="5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Prime Factorization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27909" y="5055959"/>
            <a:ext cx="5999050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99" b="1" spc="5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Key Generation: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727909" y="5585180"/>
            <a:ext cx="5999050" cy="3777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564"/>
              </a:lnSpc>
              <a:buAutoNum type="arabicPeriod"/>
            </a:pPr>
            <a:r>
              <a:rPr lang="en-US" sz="1899" spc="47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Choose two distinct large prime numbers, p and q.</a:t>
            </a:r>
          </a:p>
          <a:p>
            <a:pPr marL="410208" lvl="1" indent="-205104" algn="l">
              <a:lnSpc>
                <a:spcPts val="2564"/>
              </a:lnSpc>
              <a:buAutoNum type="arabicPeriod"/>
            </a:pPr>
            <a:r>
              <a:rPr lang="en-US" sz="1899" spc="47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Compute n = p × q (modulus).</a:t>
            </a:r>
          </a:p>
          <a:p>
            <a:pPr marL="410208" lvl="1" indent="-205104" algn="l">
              <a:lnSpc>
                <a:spcPts val="2564"/>
              </a:lnSpc>
              <a:buAutoNum type="arabicPeriod"/>
            </a:pPr>
            <a:r>
              <a:rPr lang="en-US" sz="1899" spc="47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Compute Euler’s totient function: </a:t>
            </a:r>
          </a:p>
          <a:p>
            <a:pPr marL="205104" lvl="1" algn="l">
              <a:lnSpc>
                <a:spcPts val="2564"/>
              </a:lnSpc>
            </a:pPr>
            <a:r>
              <a:rPr lang="en-US" sz="1899" spc="47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φ(n) = (p - 1)(q - 1).</a:t>
            </a:r>
          </a:p>
          <a:p>
            <a:pPr marL="205104" lvl="1" algn="l">
              <a:lnSpc>
                <a:spcPts val="2564"/>
              </a:lnSpc>
            </a:pPr>
            <a:endParaRPr lang="en-US" sz="1899" spc="47" dirty="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205104" lvl="1" algn="l">
              <a:lnSpc>
                <a:spcPts val="2564"/>
              </a:lnSpc>
            </a:pPr>
            <a:r>
              <a:rPr lang="en-US" sz="1899" spc="47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4. Choose an integer e (public key) such that 1 &lt; e &lt; φ(n) </a:t>
            </a:r>
          </a:p>
          <a:p>
            <a:pPr marL="205104" lvl="1" algn="l">
              <a:lnSpc>
                <a:spcPts val="2564"/>
              </a:lnSpc>
            </a:pPr>
            <a:r>
              <a:rPr lang="en-US" sz="1899" spc="47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5. Compute d (private key) such that d ≡ e⁻¹ mod φ(n).</a:t>
            </a:r>
          </a:p>
          <a:p>
            <a:pPr marL="0" lvl="0" indent="0" algn="l">
              <a:lnSpc>
                <a:spcPts val="4049"/>
              </a:lnSpc>
              <a:spcBef>
                <a:spcPct val="0"/>
              </a:spcBef>
            </a:pPr>
            <a:endParaRPr lang="en-US" sz="1899" spc="47" dirty="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2687900" y="3722440"/>
            <a:ext cx="5999050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1899" spc="4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RSA security is based on the difficulty of factoring the product of two large prime numbers.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3315742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746525" y="2440429"/>
            <a:ext cx="6989101" cy="73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3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Encryption &amp; Decryption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746525" y="7158203"/>
            <a:ext cx="5213387" cy="489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0"/>
              </a:lnSpc>
            </a:pPr>
            <a:r>
              <a:rPr lang="en-US" sz="285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Decryption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746525" y="4251055"/>
            <a:ext cx="5213387" cy="489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0"/>
              </a:lnSpc>
            </a:pPr>
            <a:r>
              <a:rPr lang="en-US" sz="285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Encryption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746525" y="4812954"/>
            <a:ext cx="6794951" cy="2187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4753" lvl="1" indent="-337376" algn="just">
              <a:lnSpc>
                <a:spcPts val="4375"/>
              </a:lnSpc>
              <a:buFont typeface="Arial"/>
              <a:buChar char="•"/>
            </a:pPr>
            <a:r>
              <a:rPr lang="en-US" sz="3125" i="1">
                <a:solidFill>
                  <a:srgbClr val="191919"/>
                </a:solidFill>
                <a:latin typeface="Gotham Light Italics"/>
                <a:ea typeface="Gotham Light Italics"/>
                <a:cs typeface="Gotham Light Italics"/>
                <a:sym typeface="Gotham Light Italics"/>
              </a:rPr>
              <a:t>Ciphertext c ≡ mᵉ mod n, where m is the plaintext message.</a:t>
            </a:r>
          </a:p>
          <a:p>
            <a:pPr algn="just">
              <a:lnSpc>
                <a:spcPts val="4375"/>
              </a:lnSpc>
            </a:pPr>
            <a:endParaRPr lang="en-US" sz="3125" i="1">
              <a:solidFill>
                <a:srgbClr val="191919"/>
              </a:solidFill>
              <a:latin typeface="Gotham Light Italics"/>
              <a:ea typeface="Gotham Light Italics"/>
              <a:cs typeface="Gotham Light Italics"/>
              <a:sym typeface="Gotham Light Italic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746525" y="7573594"/>
            <a:ext cx="6794951" cy="605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1111" lvl="1" indent="-380555" algn="just">
              <a:lnSpc>
                <a:spcPts val="4935"/>
              </a:lnSpc>
              <a:buFont typeface="Arial"/>
              <a:buChar char="•"/>
            </a:pPr>
            <a:r>
              <a:rPr lang="en-US" sz="3525" i="1">
                <a:solidFill>
                  <a:srgbClr val="191919"/>
                </a:solidFill>
                <a:latin typeface="Gotham Light Italics"/>
                <a:ea typeface="Gotham Light Italics"/>
                <a:cs typeface="Gotham Light Italics"/>
                <a:sym typeface="Gotham Light Italics"/>
              </a:rPr>
              <a:t>Plaintext m ≡ cᵈ mod n.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746525" y="2449954"/>
            <a:ext cx="9492140" cy="735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Examples of Real-World Applications</a:t>
            </a:r>
          </a:p>
          <a:p>
            <a:pPr algn="ctr">
              <a:lnSpc>
                <a:spcPts val="140"/>
              </a:lnSpc>
            </a:pPr>
            <a:endParaRPr lang="en-US" sz="3900" b="1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900712" y="3528241"/>
            <a:ext cx="14125838" cy="4949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4753" lvl="1" indent="-337376" algn="just">
              <a:lnSpc>
                <a:spcPts val="4375"/>
              </a:lnSpc>
              <a:buFont typeface="Arial"/>
              <a:buChar char="•"/>
            </a:pPr>
            <a:r>
              <a:rPr lang="en-US" sz="31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Secure Web Traffic:</a:t>
            </a:r>
            <a:r>
              <a:rPr lang="en-US" sz="3125" i="1">
                <a:solidFill>
                  <a:srgbClr val="191919"/>
                </a:solidFill>
                <a:latin typeface="Gotham Light Italics"/>
                <a:ea typeface="Gotham Light Italics"/>
                <a:cs typeface="Gotham Light Italics"/>
                <a:sym typeface="Gotham Light Italics"/>
              </a:rPr>
              <a:t> RSA is used in HTTPS to encrypt data between web browsers and servers.</a:t>
            </a:r>
          </a:p>
          <a:p>
            <a:pPr marL="674753" lvl="1" indent="-337376" algn="just">
              <a:lnSpc>
                <a:spcPts val="4375"/>
              </a:lnSpc>
              <a:buFont typeface="Arial"/>
              <a:buChar char="•"/>
            </a:pPr>
            <a:r>
              <a:rPr lang="en-US" sz="31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Email Encryption:</a:t>
            </a:r>
            <a:r>
              <a:rPr lang="en-US" sz="3125" i="1">
                <a:solidFill>
                  <a:srgbClr val="191919"/>
                </a:solidFill>
                <a:latin typeface="Gotham Light Italics"/>
                <a:ea typeface="Gotham Light Italics"/>
                <a:cs typeface="Gotham Light Italics"/>
                <a:sym typeface="Gotham Light Italics"/>
              </a:rPr>
              <a:t> RSA is used in PGP (Pretty Good Privacy) for secure email communication.</a:t>
            </a:r>
          </a:p>
          <a:p>
            <a:pPr marL="674753" lvl="1" indent="-337376" algn="just">
              <a:lnSpc>
                <a:spcPts val="4375"/>
              </a:lnSpc>
              <a:buFont typeface="Arial"/>
              <a:buChar char="•"/>
            </a:pPr>
            <a:r>
              <a:rPr lang="en-US" sz="31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VPNs:</a:t>
            </a:r>
            <a:r>
              <a:rPr lang="en-US" sz="3125" i="1">
                <a:solidFill>
                  <a:srgbClr val="191919"/>
                </a:solidFill>
                <a:latin typeface="Gotham Light Italics"/>
                <a:ea typeface="Gotham Light Italics"/>
                <a:cs typeface="Gotham Light Italics"/>
                <a:sym typeface="Gotham Light Italics"/>
              </a:rPr>
              <a:t> RSA is used in Virtual Private Networks to establish secure connections.</a:t>
            </a:r>
          </a:p>
          <a:p>
            <a:pPr marL="674753" lvl="1" indent="-337376" algn="just">
              <a:lnSpc>
                <a:spcPts val="4375"/>
              </a:lnSpc>
              <a:buFont typeface="Arial"/>
              <a:buChar char="•"/>
            </a:pPr>
            <a:r>
              <a:rPr lang="en-US" sz="31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Digital Signatures:</a:t>
            </a:r>
            <a:r>
              <a:rPr lang="en-US" sz="3125" i="1">
                <a:solidFill>
                  <a:srgbClr val="191919"/>
                </a:solidFill>
                <a:latin typeface="Gotham Light Italics"/>
                <a:ea typeface="Gotham Light Italics"/>
                <a:cs typeface="Gotham Light Italics"/>
                <a:sym typeface="Gotham Light Italics"/>
              </a:rPr>
              <a:t> RSA is used to verify the authenticity of digital documents and software.</a:t>
            </a:r>
          </a:p>
          <a:p>
            <a:pPr algn="just">
              <a:lnSpc>
                <a:spcPts val="4375"/>
              </a:lnSpc>
            </a:pPr>
            <a:endParaRPr lang="en-US" sz="3125" i="1">
              <a:solidFill>
                <a:srgbClr val="191919"/>
              </a:solidFill>
              <a:latin typeface="Gotham Light Italics"/>
              <a:ea typeface="Gotham Light Italics"/>
              <a:cs typeface="Gotham Light Italics"/>
              <a:sym typeface="Gotham Light Italics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09357" y="3999622"/>
            <a:ext cx="992463" cy="992463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51509" y="3353842"/>
            <a:ext cx="508158" cy="543805"/>
            <a:chOff x="0" y="0"/>
            <a:chExt cx="812800" cy="86981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4655766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3320505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7111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3988135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52874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30348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64584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7088453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7756083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397930" y="2000692"/>
            <a:ext cx="9492140" cy="946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Advantages: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900712" y="3509191"/>
            <a:ext cx="14125838" cy="5089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2700" lvl="1" indent="-391350" algn="just">
              <a:lnSpc>
                <a:spcPts val="5075"/>
              </a:lnSpc>
              <a:buFont typeface="Arial"/>
              <a:buChar char="•"/>
            </a:pPr>
            <a:r>
              <a:rPr lang="en-US" sz="36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Wide Adoption:</a:t>
            </a:r>
            <a:r>
              <a:rPr lang="en-US" sz="3625" i="1">
                <a:solidFill>
                  <a:srgbClr val="191919"/>
                </a:solidFill>
                <a:latin typeface="Gotham Light Italics"/>
                <a:ea typeface="Gotham Light Italics"/>
                <a:cs typeface="Gotham Light Italics"/>
                <a:sym typeface="Gotham Light Italics"/>
              </a:rPr>
              <a:t> RSA is well-established and widely supported in cryptographic libraries and protocols.</a:t>
            </a:r>
          </a:p>
          <a:p>
            <a:pPr marL="782700" lvl="1" indent="-391350" algn="just">
              <a:lnSpc>
                <a:spcPts val="5075"/>
              </a:lnSpc>
              <a:buFont typeface="Arial"/>
              <a:buChar char="•"/>
            </a:pPr>
            <a:r>
              <a:rPr lang="en-US" sz="36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Versatility:</a:t>
            </a:r>
            <a:r>
              <a:rPr lang="en-US" sz="3625" i="1">
                <a:solidFill>
                  <a:srgbClr val="191919"/>
                </a:solidFill>
                <a:latin typeface="Gotham Light Italics"/>
                <a:ea typeface="Gotham Light Italics"/>
                <a:cs typeface="Gotham Light Italics"/>
                <a:sym typeface="Gotham Light Italics"/>
              </a:rPr>
              <a:t> Can be used for both encryption and digital signatures.</a:t>
            </a:r>
          </a:p>
          <a:p>
            <a:pPr marL="782700" lvl="1" indent="-391350" algn="just">
              <a:lnSpc>
                <a:spcPts val="5075"/>
              </a:lnSpc>
              <a:buFont typeface="Arial"/>
              <a:buChar char="•"/>
            </a:pPr>
            <a:r>
              <a:rPr lang="en-US" sz="36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Proven Security:</a:t>
            </a:r>
            <a:r>
              <a:rPr lang="en-US" sz="3625" i="1">
                <a:solidFill>
                  <a:srgbClr val="191919"/>
                </a:solidFill>
                <a:latin typeface="Gotham Light Italics"/>
                <a:ea typeface="Gotham Light Italics"/>
                <a:cs typeface="Gotham Light Italics"/>
                <a:sym typeface="Gotham Light Italics"/>
              </a:rPr>
              <a:t> RSA has been extensively studied and remains secure when implemented correctly with sufficiently large key sizes (e.g., 2048 or 4096 bits).</a:t>
            </a:r>
          </a:p>
          <a:p>
            <a:pPr algn="just">
              <a:lnSpc>
                <a:spcPts val="5075"/>
              </a:lnSpc>
            </a:pPr>
            <a:endParaRPr lang="en-US" sz="3625" i="1">
              <a:solidFill>
                <a:srgbClr val="191919"/>
              </a:solidFill>
              <a:latin typeface="Gotham Light Italics"/>
              <a:ea typeface="Gotham Light Italics"/>
              <a:cs typeface="Gotham Light Italics"/>
              <a:sym typeface="Gotham Light Itali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5318634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6425585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397930" y="2000692"/>
            <a:ext cx="9492140" cy="946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Disadvantages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900712" y="3509191"/>
            <a:ext cx="14125838" cy="5089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2700" lvl="1" indent="-391350" algn="just">
              <a:lnSpc>
                <a:spcPts val="5075"/>
              </a:lnSpc>
              <a:buFont typeface="Arial"/>
              <a:buChar char="•"/>
            </a:pPr>
            <a:r>
              <a:rPr lang="en-US" sz="36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Computational Overhead: </a:t>
            </a:r>
            <a:r>
              <a:rPr lang="en-US" sz="3625" i="1">
                <a:solidFill>
                  <a:srgbClr val="191919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RSA is slower than symmetric-key algorithms like AES, especially for large data volumes.</a:t>
            </a:r>
          </a:p>
          <a:p>
            <a:pPr marL="782700" lvl="1" indent="-391350" algn="just">
              <a:lnSpc>
                <a:spcPts val="5075"/>
              </a:lnSpc>
              <a:buFont typeface="Arial"/>
              <a:buChar char="•"/>
            </a:pPr>
            <a:r>
              <a:rPr lang="en-US" sz="36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Key Size:</a:t>
            </a:r>
            <a:r>
              <a:rPr lang="en-US" sz="3625" i="1">
                <a:solidFill>
                  <a:srgbClr val="191919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 RSA requires larger key sizes compared to ECC for equivalent security, leading to increased computational and storage costs.</a:t>
            </a:r>
          </a:p>
          <a:p>
            <a:pPr marL="782700" lvl="1" indent="-391350" algn="just">
              <a:lnSpc>
                <a:spcPts val="5075"/>
              </a:lnSpc>
              <a:buFont typeface="Arial"/>
              <a:buChar char="•"/>
            </a:pPr>
            <a:r>
              <a:rPr lang="en-US" sz="362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Quantum Threat</a:t>
            </a:r>
            <a:r>
              <a:rPr lang="en-US" sz="3625" i="1">
                <a:solidFill>
                  <a:srgbClr val="191919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: RSA is vulnerable to attacks by quantum computers using Shor’s algorithm.</a:t>
            </a:r>
          </a:p>
          <a:p>
            <a:pPr algn="just">
              <a:lnSpc>
                <a:spcPts val="5075"/>
              </a:lnSpc>
            </a:pPr>
            <a:endParaRPr lang="en-US" sz="3625" i="1">
              <a:solidFill>
                <a:srgbClr val="191919"/>
              </a:solidFill>
              <a:latin typeface="Gotham Italics"/>
              <a:ea typeface="Gotham Italics"/>
              <a:cs typeface="Gotham Italics"/>
              <a:sym typeface="Gotham Itali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6549" y="51309"/>
            <a:ext cx="16371599" cy="10287000"/>
            <a:chOff x="0" y="0"/>
            <a:chExt cx="21828798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01" b="601"/>
            <a:stretch>
              <a:fillRect/>
            </a:stretch>
          </p:blipFill>
          <p:spPr>
            <a:xfrm>
              <a:off x="0" y="0"/>
              <a:ext cx="21828798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35588" y="5976927"/>
            <a:ext cx="992463" cy="99246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14487" y="2254251"/>
            <a:ext cx="7708951" cy="5778497"/>
            <a:chOff x="0" y="0"/>
            <a:chExt cx="10278602" cy="770466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5530" r="5530"/>
            <a:stretch>
              <a:fillRect/>
            </a:stretch>
          </p:blipFill>
          <p:spPr>
            <a:xfrm>
              <a:off x="0" y="0"/>
              <a:ext cx="10278602" cy="7704663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35588" y="6653894"/>
            <a:ext cx="992463" cy="99246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TextBox 38"/>
          <p:cNvSpPr txBox="1"/>
          <p:nvPr/>
        </p:nvSpPr>
        <p:spPr>
          <a:xfrm>
            <a:off x="2411133" y="4604436"/>
            <a:ext cx="6179429" cy="1163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02"/>
              </a:lnSpc>
              <a:spcBef>
                <a:spcPct val="0"/>
              </a:spcBef>
            </a:pPr>
            <a:r>
              <a:rPr lang="en-US" sz="8243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486</Words>
  <Application>Microsoft Office PowerPoint</Application>
  <PresentationFormat>Custom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Gotham Light</vt:lpstr>
      <vt:lpstr>Arial</vt:lpstr>
      <vt:lpstr>Gotham</vt:lpstr>
      <vt:lpstr>Gotham Light Italics</vt:lpstr>
      <vt:lpstr>Calibri</vt:lpstr>
      <vt:lpstr>Gotham Italics</vt:lpstr>
      <vt:lpstr>Poppins</vt:lpstr>
      <vt:lpstr>Gotham Bold</vt:lpstr>
      <vt:lpstr>Gotham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cp:lastModifiedBy>Alex Mwangi</cp:lastModifiedBy>
  <cp:revision>2</cp:revision>
  <dcterms:created xsi:type="dcterms:W3CDTF">2006-08-16T00:00:00Z</dcterms:created>
  <dcterms:modified xsi:type="dcterms:W3CDTF">2025-02-19T07:37:27Z</dcterms:modified>
  <dc:identifier>DAGfhUneMQQ</dc:identifier>
</cp:coreProperties>
</file>