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93" r:id="rId3"/>
    <p:sldId id="294" r:id="rId4"/>
    <p:sldId id="303" r:id="rId5"/>
    <p:sldId id="296" r:id="rId6"/>
    <p:sldId id="306" r:id="rId7"/>
    <p:sldId id="304" r:id="rId8"/>
    <p:sldId id="298" r:id="rId9"/>
    <p:sldId id="305" r:id="rId10"/>
    <p:sldId id="282" r:id="rId11"/>
    <p:sldId id="313" r:id="rId12"/>
    <p:sldId id="312" r:id="rId13"/>
    <p:sldId id="311" r:id="rId14"/>
    <p:sldId id="309" r:id="rId15"/>
    <p:sldId id="316" r:id="rId16"/>
    <p:sldId id="317" r:id="rId17"/>
    <p:sldId id="315" r:id="rId18"/>
    <p:sldId id="310" r:id="rId19"/>
    <p:sldId id="314" r:id="rId20"/>
    <p:sldId id="300" r:id="rId21"/>
    <p:sldId id="307"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9EB"/>
    <a:srgbClr val="81D3EB"/>
    <a:srgbClr val="0C2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6ACCD-AEBE-6774-90F9-698E148BF079}" v="219" dt="2021-05-23T23:55:11.025"/>
    <p1510:client id="{5C3F26C5-C99F-4D68-B517-8CC4D204DD3F}" v="206" dt="2021-05-24T02:11:13.514"/>
    <p1510:client id="{A2BA4C24-7850-3E1A-049B-EDCBEFD42F4F}" v="40" dt="2021-05-23T22:31:49.837"/>
    <p1510:client id="{B425C9C3-7359-293C-5637-5D327BD12C8A}" v="1150" dt="2021-05-24T02:06:15.150"/>
    <p1510:client id="{E7562DCA-7C8C-0C44-967B-7F7DBC38D138}" v="1" dt="2021-05-24T02:19:08.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952"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E7FD7-E644-4F80-834A-BBA17DC09A37}" type="datetimeFigureOut">
              <a:rPr lang="en-US" smtClean="0"/>
              <a:t>5/23/21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2A71-894C-47C9-8DED-D31832433FDB}" type="slidenum">
              <a:rPr lang="en-US" smtClean="0"/>
              <a:t>‹#›</a:t>
            </a:fld>
            <a:endParaRPr lang="en-US"/>
          </a:p>
        </p:txBody>
      </p:sp>
    </p:spTree>
    <p:extLst>
      <p:ext uri="{BB962C8B-B14F-4D97-AF65-F5344CB8AC3E}">
        <p14:creationId xmlns:p14="http://schemas.microsoft.com/office/powerpoint/2010/main" val="211838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ahospitality.org/blog/ransomware-attacks-targeting-hospitality-industr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cbsnews.com/news/marriott-data-breach-starwood-properties-reservation-database-hack-500-million-guests-data-name-phone-passport-numbers-today-2018-11-30-live-updat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ista.com/statistics/1186201/hotel-and-resort-industry-market-size-globa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statista.com/outlook/dmo/ecommerce/food-personal-care/food-beverages/united-states#:~:text=Revenue%20in%20the%20Food%20%26%20Beverages,US%2425%2C659m%20by%202025." TargetMode="External"/><Relationship Id="rId4" Type="http://schemas.openxmlformats.org/officeDocument/2006/relationships/hyperlink" Target="https://www.statista.com/topics/1987/travel-and-tourism-industry-in-the-us/#dossierSummar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hospitalityinsights.ehl.edu/hospitality-tourism-industry-drivers#:~:text=Top%204%20hospitality%20and%20tourism%20industry%20drivers%201,airlines.%203%20Corporate%20Travel.%20...%20More%20items...%2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a:t>
            </a:fld>
            <a:endParaRPr lang="en-US"/>
          </a:p>
        </p:txBody>
      </p:sp>
    </p:spTree>
    <p:extLst>
      <p:ext uri="{BB962C8B-B14F-4D97-AF65-F5344CB8AC3E}">
        <p14:creationId xmlns:p14="http://schemas.microsoft.com/office/powerpoint/2010/main" val="4034583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15</a:t>
            </a:fld>
            <a:endParaRPr lang="en-US"/>
          </a:p>
        </p:txBody>
      </p:sp>
    </p:spTree>
    <p:extLst>
      <p:ext uri="{BB962C8B-B14F-4D97-AF65-F5344CB8AC3E}">
        <p14:creationId xmlns:p14="http://schemas.microsoft.com/office/powerpoint/2010/main" val="248121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16</a:t>
            </a:fld>
            <a:endParaRPr lang="en-US"/>
          </a:p>
        </p:txBody>
      </p:sp>
    </p:spTree>
    <p:extLst>
      <p:ext uri="{BB962C8B-B14F-4D97-AF65-F5344CB8AC3E}">
        <p14:creationId xmlns:p14="http://schemas.microsoft.com/office/powerpoint/2010/main" val="382059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17</a:t>
            </a:fld>
            <a:endParaRPr lang="en-US"/>
          </a:p>
        </p:txBody>
      </p:sp>
    </p:spTree>
    <p:extLst>
      <p:ext uri="{BB962C8B-B14F-4D97-AF65-F5344CB8AC3E}">
        <p14:creationId xmlns:p14="http://schemas.microsoft.com/office/powerpoint/2010/main" val="50279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18</a:t>
            </a:fld>
            <a:endParaRPr lang="en-US"/>
          </a:p>
        </p:txBody>
      </p:sp>
    </p:spTree>
    <p:extLst>
      <p:ext uri="{BB962C8B-B14F-4D97-AF65-F5344CB8AC3E}">
        <p14:creationId xmlns:p14="http://schemas.microsoft.com/office/powerpoint/2010/main" val="249394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19</a:t>
            </a:fld>
            <a:endParaRPr lang="en-US"/>
          </a:p>
        </p:txBody>
      </p:sp>
    </p:spTree>
    <p:extLst>
      <p:ext uri="{BB962C8B-B14F-4D97-AF65-F5344CB8AC3E}">
        <p14:creationId xmlns:p14="http://schemas.microsoft.com/office/powerpoint/2010/main" val="276630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Ransomware Attacks Targeting Hospitality Industry | Washington Hospitality Association | Our mission is to help our members succeed (wahospitality.org)</a:t>
            </a:r>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20</a:t>
            </a:fld>
            <a:endParaRPr lang="en-US"/>
          </a:p>
        </p:txBody>
      </p:sp>
    </p:spTree>
    <p:extLst>
      <p:ext uri="{BB962C8B-B14F-4D97-AF65-F5344CB8AC3E}">
        <p14:creationId xmlns:p14="http://schemas.microsoft.com/office/powerpoint/2010/main" val="1020325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Marriott breach: Starwood properties reservation data hacked, exposing up to 500 million Starwood guests' names, phone numbers and passport numbers – Live updates today - CBS News</a:t>
            </a:r>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21</a:t>
            </a:fld>
            <a:endParaRPr lang="en-US"/>
          </a:p>
        </p:txBody>
      </p:sp>
    </p:spTree>
    <p:extLst>
      <p:ext uri="{BB962C8B-B14F-4D97-AF65-F5344CB8AC3E}">
        <p14:creationId xmlns:p14="http://schemas.microsoft.com/office/powerpoint/2010/main" val="831533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22</a:t>
            </a:fld>
            <a:endParaRPr lang="en-US"/>
          </a:p>
        </p:txBody>
      </p:sp>
    </p:spTree>
    <p:extLst>
      <p:ext uri="{BB962C8B-B14F-4D97-AF65-F5344CB8AC3E}">
        <p14:creationId xmlns:p14="http://schemas.microsoft.com/office/powerpoint/2010/main" val="3850304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https://www.statista.com/study/54402/top-100-companies-travel-and-tourism/</a:t>
            </a:r>
          </a:p>
        </p:txBody>
      </p:sp>
      <p:sp>
        <p:nvSpPr>
          <p:cNvPr id="4" name="Slide Number Placeholder 3"/>
          <p:cNvSpPr>
            <a:spLocks noGrp="1"/>
          </p:cNvSpPr>
          <p:nvPr>
            <p:ph type="sldNum" sz="quarter" idx="5"/>
          </p:nvPr>
        </p:nvSpPr>
        <p:spPr/>
        <p:txBody>
          <a:bodyPr/>
          <a:lstStyle/>
          <a:p>
            <a:fld id="{87422A71-894C-47C9-8DED-D31832433FDB}" type="slidenum">
              <a:rPr lang="en-US" smtClean="0"/>
              <a:t>2</a:t>
            </a:fld>
            <a:endParaRPr lang="en-US"/>
          </a:p>
        </p:txBody>
      </p:sp>
    </p:spTree>
    <p:extLst>
      <p:ext uri="{BB962C8B-B14F-4D97-AF65-F5344CB8AC3E}">
        <p14:creationId xmlns:p14="http://schemas.microsoft.com/office/powerpoint/2010/main" val="329753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Hotel and resort industry market size worldwide 2021 | Statista</a:t>
            </a:r>
            <a:endParaRPr lang="en-US">
              <a:hlinkClick r:id="rId4"/>
            </a:endParaRPr>
          </a:p>
          <a:p>
            <a:r>
              <a:rPr lang="en-US">
                <a:hlinkClick r:id="rId4"/>
              </a:rPr>
              <a:t>Travel and tourism industry in the U.S. - statistics &amp; facts | Statista</a:t>
            </a:r>
            <a:endParaRPr lang="en-US"/>
          </a:p>
          <a:p>
            <a:r>
              <a:rPr lang="en-US">
                <a:hlinkClick r:id="rId5"/>
              </a:rPr>
              <a:t>Food &amp; Beverages - United States | Statista Market Forecast</a:t>
            </a:r>
            <a:endParaRPr lang="en-US"/>
          </a:p>
        </p:txBody>
      </p:sp>
      <p:sp>
        <p:nvSpPr>
          <p:cNvPr id="4" name="Slide Number Placeholder 3"/>
          <p:cNvSpPr>
            <a:spLocks noGrp="1"/>
          </p:cNvSpPr>
          <p:nvPr>
            <p:ph type="sldNum" sz="quarter" idx="5"/>
          </p:nvPr>
        </p:nvSpPr>
        <p:spPr/>
        <p:txBody>
          <a:bodyPr/>
          <a:lstStyle/>
          <a:p>
            <a:fld id="{87422A71-894C-47C9-8DED-D31832433FDB}" type="slidenum">
              <a:rPr lang="en-US" smtClean="0"/>
              <a:t>3</a:t>
            </a:fld>
            <a:endParaRPr lang="en-US"/>
          </a:p>
        </p:txBody>
      </p:sp>
    </p:spTree>
    <p:extLst>
      <p:ext uri="{BB962C8B-B14F-4D97-AF65-F5344CB8AC3E}">
        <p14:creationId xmlns:p14="http://schemas.microsoft.com/office/powerpoint/2010/main" val="3067264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Top 4 hospitality and tourism industry drivers (ehl.edu)</a:t>
            </a:r>
            <a:endParaRPr lang="en-US"/>
          </a:p>
        </p:txBody>
      </p:sp>
      <p:sp>
        <p:nvSpPr>
          <p:cNvPr id="4" name="Slide Number Placeholder 3"/>
          <p:cNvSpPr>
            <a:spLocks noGrp="1"/>
          </p:cNvSpPr>
          <p:nvPr>
            <p:ph type="sldNum" sz="quarter" idx="5"/>
          </p:nvPr>
        </p:nvSpPr>
        <p:spPr/>
        <p:txBody>
          <a:bodyPr/>
          <a:lstStyle/>
          <a:p>
            <a:fld id="{87422A71-894C-47C9-8DED-D31832433FDB}" type="slidenum">
              <a:rPr lang="en-US" smtClean="0"/>
              <a:t>4</a:t>
            </a:fld>
            <a:endParaRPr lang="en-US"/>
          </a:p>
        </p:txBody>
      </p:sp>
    </p:spTree>
    <p:extLst>
      <p:ext uri="{BB962C8B-B14F-4D97-AF65-F5344CB8AC3E}">
        <p14:creationId xmlns:p14="http://schemas.microsoft.com/office/powerpoint/2010/main" val="272659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10</a:t>
            </a:fld>
            <a:endParaRPr lang="en-US"/>
          </a:p>
        </p:txBody>
      </p:sp>
    </p:spTree>
    <p:extLst>
      <p:ext uri="{BB962C8B-B14F-4D97-AF65-F5344CB8AC3E}">
        <p14:creationId xmlns:p14="http://schemas.microsoft.com/office/powerpoint/2010/main" val="50728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11</a:t>
            </a:fld>
            <a:endParaRPr lang="en-US"/>
          </a:p>
        </p:txBody>
      </p:sp>
    </p:spTree>
    <p:extLst>
      <p:ext uri="{BB962C8B-B14F-4D97-AF65-F5344CB8AC3E}">
        <p14:creationId xmlns:p14="http://schemas.microsoft.com/office/powerpoint/2010/main" val="341637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12</a:t>
            </a:fld>
            <a:endParaRPr lang="en-US"/>
          </a:p>
        </p:txBody>
      </p:sp>
    </p:spTree>
    <p:extLst>
      <p:ext uri="{BB962C8B-B14F-4D97-AF65-F5344CB8AC3E}">
        <p14:creationId xmlns:p14="http://schemas.microsoft.com/office/powerpoint/2010/main" val="599596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13</a:t>
            </a:fld>
            <a:endParaRPr lang="en-US"/>
          </a:p>
        </p:txBody>
      </p:sp>
    </p:spTree>
    <p:extLst>
      <p:ext uri="{BB962C8B-B14F-4D97-AF65-F5344CB8AC3E}">
        <p14:creationId xmlns:p14="http://schemas.microsoft.com/office/powerpoint/2010/main" val="3371886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477CA60-6CEA-475F-9ACE-B9C50B64CEEC}" type="slidenum">
              <a:rPr lang="en-US" smtClean="0"/>
              <a:t>14</a:t>
            </a:fld>
            <a:endParaRPr lang="en-US"/>
          </a:p>
        </p:txBody>
      </p:sp>
    </p:spTree>
    <p:extLst>
      <p:ext uri="{BB962C8B-B14F-4D97-AF65-F5344CB8AC3E}">
        <p14:creationId xmlns:p14="http://schemas.microsoft.com/office/powerpoint/2010/main" val="66920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3">
            <a:alphaModFix amt="40000"/>
          </a:blip>
          <a:srcRect t="14732" r="2" b="9595"/>
          <a:stretch/>
        </p:blipFill>
        <p:spPr>
          <a:xfrm>
            <a:off x="3132161" y="0"/>
            <a:ext cx="9059839" cy="6855958"/>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556100" y="1099671"/>
            <a:ext cx="4972511" cy="3367554"/>
          </a:xfrm>
        </p:spPr>
        <p:txBody>
          <a:bodyPr anchor="b">
            <a:normAutofit/>
          </a:bodyPr>
          <a:lstStyle/>
          <a:p>
            <a:pPr algn="l"/>
            <a:r>
              <a:rPr lang="en-US" sz="5600">
                <a:latin typeface="Proxima nova"/>
                <a:cs typeface="Calibri Light"/>
              </a:rPr>
              <a:t>Hospitality: CTI </a:t>
            </a:r>
            <a:br>
              <a:rPr lang="en-US" sz="5600">
                <a:latin typeface="Proxima nova"/>
                <a:cs typeface="Calibri Light"/>
              </a:rPr>
            </a:br>
            <a:r>
              <a:rPr lang="en-US" sz="5600">
                <a:latin typeface="Proxima nova"/>
                <a:cs typeface="Calibri Light"/>
              </a:rPr>
              <a:t>Milestone 1</a:t>
            </a:r>
            <a:endParaRPr lang="en-US" sz="5600">
              <a:latin typeface="Proxima nova"/>
            </a:endParaRP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556100" y="4687316"/>
            <a:ext cx="4972512" cy="1517088"/>
          </a:xfrm>
        </p:spPr>
        <p:txBody>
          <a:bodyPr vert="horz" lIns="91440" tIns="45720" rIns="91440" bIns="45720" rtlCol="0" anchor="t">
            <a:normAutofit/>
          </a:bodyPr>
          <a:lstStyle/>
          <a:p>
            <a:pPr algn="l"/>
            <a:r>
              <a:rPr lang="en-US">
                <a:latin typeface="Proxima nova"/>
                <a:cs typeface="Calibri"/>
              </a:rPr>
              <a:t>Trenton Card</a:t>
            </a:r>
          </a:p>
          <a:p>
            <a:pPr algn="l"/>
            <a:r>
              <a:rPr lang="en-US">
                <a:latin typeface="Proxima nova"/>
                <a:cs typeface="Calibri"/>
              </a:rPr>
              <a:t>Charles Runyon</a:t>
            </a:r>
          </a:p>
          <a:p>
            <a:pPr algn="l"/>
            <a:endParaRPr lang="en-US">
              <a:latin typeface="Proxima nova"/>
              <a:cs typeface="Calibri"/>
            </a:endParaRPr>
          </a:p>
        </p:txBody>
      </p:sp>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4"/>
          <a:srcRect l="5203" r="5911" b="-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3507829505"/>
      </p:ext>
    </p:extLst>
  </p:cSld>
  <p:clrMapOvr>
    <a:masterClrMapping/>
  </p:clrMapOvr>
  <mc:AlternateContent xmlns:mc="http://schemas.openxmlformats.org/markup-compatibility/2006" xmlns:p14="http://schemas.microsoft.com/office/powerpoint/2010/main">
    <mc:Choice Requires="p14">
      <p:transition spd="slow" p14:dur="2000" advTm="102024"/>
    </mc:Choice>
    <mc:Fallback xmlns="">
      <p:transition spd="slow" advTm="10202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B8332E1F-843E-40B6-B8C8-7BF3230A7FBE}"/>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2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kern="1200">
                <a:latin typeface="+mn-lt"/>
                <a:ea typeface="+mn-ea"/>
                <a:cs typeface="+mn-cs"/>
              </a:rPr>
              <a:t>Events Targeting: Physical and Operational Technology</a:t>
            </a:r>
            <a:endParaRPr lang="en-US">
              <a:ea typeface="+mn-ea"/>
              <a:cs typeface="+mn-cs"/>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6" name="TextBox 5">
            <a:extLst>
              <a:ext uri="{FF2B5EF4-FFF2-40B4-BE49-F238E27FC236}">
                <a16:creationId xmlns:a16="http://schemas.microsoft.com/office/drawing/2014/main" id="{921CE0E0-9C9E-48BB-8E72-19D3AD47C378}"/>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7" name="TextBox 6">
            <a:extLst>
              <a:ext uri="{FF2B5EF4-FFF2-40B4-BE49-F238E27FC236}">
                <a16:creationId xmlns:a16="http://schemas.microsoft.com/office/drawing/2014/main" id="{CFC2BC2E-2B82-4022-8AC1-D747517601E7}"/>
              </a:ext>
            </a:extLst>
          </p:cNvPr>
          <p:cNvSpPr txBox="1"/>
          <p:nvPr/>
        </p:nvSpPr>
        <p:spPr>
          <a:xfrm>
            <a:off x="2578100" y="54483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Hilton Hotel</a:t>
            </a:r>
          </a:p>
          <a:p>
            <a:r>
              <a:rPr lang="en-US">
                <a:cs typeface="Segoe UI"/>
              </a:rPr>
              <a:t>Assets: ​Building Automation System</a:t>
            </a:r>
          </a:p>
        </p:txBody>
      </p:sp>
      <p:sp>
        <p:nvSpPr>
          <p:cNvPr id="9" name="TextBox 8">
            <a:extLst>
              <a:ext uri="{FF2B5EF4-FFF2-40B4-BE49-F238E27FC236}">
                <a16:creationId xmlns:a16="http://schemas.microsoft.com/office/drawing/2014/main" id="{7DADB33F-1F34-41D5-B2A4-E7A8DCBCF753}"/>
              </a:ext>
            </a:extLst>
          </p:cNvPr>
          <p:cNvSpPr txBox="1"/>
          <p:nvPr/>
        </p:nvSpPr>
        <p:spPr>
          <a:xfrm>
            <a:off x="495300" y="401955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Man in the middle attack</a:t>
            </a:r>
          </a:p>
          <a:p>
            <a:pPr marL="285750" indent="-285750">
              <a:buFont typeface="Arial"/>
              <a:buChar char="•"/>
            </a:pPr>
            <a:r>
              <a:rPr lang="en-US">
                <a:cs typeface="Calibri"/>
              </a:rPr>
              <a:t>Spoofing</a:t>
            </a:r>
          </a:p>
        </p:txBody>
      </p:sp>
      <p:sp>
        <p:nvSpPr>
          <p:cNvPr id="10" name="TextBox 9">
            <a:extLst>
              <a:ext uri="{FF2B5EF4-FFF2-40B4-BE49-F238E27FC236}">
                <a16:creationId xmlns:a16="http://schemas.microsoft.com/office/drawing/2014/main" id="{5CE38FB6-E5D4-4244-A292-AF1C6C8F7DFF}"/>
              </a:ext>
            </a:extLst>
          </p:cNvPr>
          <p:cNvSpPr txBox="1"/>
          <p:nvPr/>
        </p:nvSpPr>
        <p:spPr>
          <a:xfrm>
            <a:off x="4448175" y="40163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cs typeface="Calibri"/>
            </a:endParaRPr>
          </a:p>
        </p:txBody>
      </p:sp>
      <p:sp>
        <p:nvSpPr>
          <p:cNvPr id="11" name="TextBox 10">
            <a:extLst>
              <a:ext uri="{FF2B5EF4-FFF2-40B4-BE49-F238E27FC236}">
                <a16:creationId xmlns:a16="http://schemas.microsoft.com/office/drawing/2014/main" id="{37ADCD20-B50E-4845-BDB7-40BE99E3D180}"/>
              </a:ext>
            </a:extLst>
          </p:cNvPr>
          <p:cNvSpPr txBox="1"/>
          <p:nvPr/>
        </p:nvSpPr>
        <p:spPr>
          <a:xfrm>
            <a:off x="4495800" y="39370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Adversary workstation</a:t>
            </a:r>
          </a:p>
          <a:p>
            <a:r>
              <a:rPr lang="en-US"/>
              <a:t>Wireless Access Point</a:t>
            </a:r>
          </a:p>
        </p:txBody>
      </p:sp>
    </p:spTree>
    <p:extLst>
      <p:ext uri="{BB962C8B-B14F-4D97-AF65-F5344CB8AC3E}">
        <p14:creationId xmlns:p14="http://schemas.microsoft.com/office/powerpoint/2010/main" val="506496257"/>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10" name="Picture 10" descr="Diagram&#10;&#10;Description automatically generated">
            <a:extLst>
              <a:ext uri="{FF2B5EF4-FFF2-40B4-BE49-F238E27FC236}">
                <a16:creationId xmlns:a16="http://schemas.microsoft.com/office/drawing/2014/main" id="{E37FEDC5-E077-48D5-B029-9BFB8B5696FD}"/>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Physical and Operational Technology</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2" name="TextBox 1">
            <a:extLst>
              <a:ext uri="{FF2B5EF4-FFF2-40B4-BE49-F238E27FC236}">
                <a16:creationId xmlns:a16="http://schemas.microsoft.com/office/drawing/2014/main" id="{59AF3E0B-48E6-40D9-9162-E81A130AC778}"/>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3" name="TextBox 2">
            <a:extLst>
              <a:ext uri="{FF2B5EF4-FFF2-40B4-BE49-F238E27FC236}">
                <a16:creationId xmlns:a16="http://schemas.microsoft.com/office/drawing/2014/main" id="{CEF9A56F-915B-46D2-AF08-72DE7FC6789A}"/>
              </a:ext>
            </a:extLst>
          </p:cNvPr>
          <p:cNvSpPr txBox="1"/>
          <p:nvPr/>
        </p:nvSpPr>
        <p:spPr>
          <a:xfrm>
            <a:off x="2527300" y="556895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Hard Rock Hotel</a:t>
            </a:r>
          </a:p>
          <a:p>
            <a:r>
              <a:rPr lang="en-US">
                <a:cs typeface="Segoe UI"/>
              </a:rPr>
              <a:t>Assets: ​Building Management System</a:t>
            </a:r>
          </a:p>
        </p:txBody>
      </p:sp>
      <p:sp>
        <p:nvSpPr>
          <p:cNvPr id="6" name="TextBox 5">
            <a:extLst>
              <a:ext uri="{FF2B5EF4-FFF2-40B4-BE49-F238E27FC236}">
                <a16:creationId xmlns:a16="http://schemas.microsoft.com/office/drawing/2014/main" id="{389AB0DA-09EA-4460-8F01-B8C21BE71BD5}"/>
              </a:ext>
            </a:extLst>
          </p:cNvPr>
          <p:cNvSpPr txBox="1"/>
          <p:nvPr/>
        </p:nvSpPr>
        <p:spPr>
          <a:xfrm>
            <a:off x="419100" y="38862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Login in credentials</a:t>
            </a:r>
          </a:p>
          <a:p>
            <a:pPr marL="285750" indent="-285750">
              <a:buFont typeface="Arial"/>
              <a:buChar char="•"/>
            </a:pPr>
            <a:r>
              <a:rPr lang="en-US">
                <a:cs typeface="Calibri"/>
              </a:rPr>
              <a:t>Phishing</a:t>
            </a:r>
          </a:p>
          <a:p>
            <a:pPr marL="285750" indent="-285750">
              <a:buFont typeface="Arial"/>
              <a:buChar char="•"/>
            </a:pPr>
            <a:r>
              <a:rPr lang="en-US">
                <a:cs typeface="Calibri"/>
              </a:rPr>
              <a:t>Password cracking</a:t>
            </a:r>
          </a:p>
        </p:txBody>
      </p:sp>
      <p:sp>
        <p:nvSpPr>
          <p:cNvPr id="7" name="TextBox 6">
            <a:extLst>
              <a:ext uri="{FF2B5EF4-FFF2-40B4-BE49-F238E27FC236}">
                <a16:creationId xmlns:a16="http://schemas.microsoft.com/office/drawing/2014/main" id="{F1F587EC-45EC-41D6-9A2D-51A8845DCEFD}"/>
              </a:ext>
            </a:extLst>
          </p:cNvPr>
          <p:cNvSpPr txBox="1"/>
          <p:nvPr/>
        </p:nvSpPr>
        <p:spPr>
          <a:xfrm>
            <a:off x="4546600" y="39497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Adversary workstation</a:t>
            </a:r>
            <a:r>
              <a:rPr lang="en-US">
                <a:cs typeface="Calibri"/>
              </a:rPr>
              <a:t>​</a:t>
            </a:r>
          </a:p>
          <a:p>
            <a:r>
              <a:rPr lang="en-US">
                <a:cs typeface="Calibri"/>
              </a:rPr>
              <a:t>VPN Access Point</a:t>
            </a:r>
            <a:endParaRPr lang="en-US"/>
          </a:p>
        </p:txBody>
      </p:sp>
    </p:spTree>
    <p:extLst>
      <p:ext uri="{BB962C8B-B14F-4D97-AF65-F5344CB8AC3E}">
        <p14:creationId xmlns:p14="http://schemas.microsoft.com/office/powerpoint/2010/main" val="703196047"/>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F871ABC3-3BE2-4FC6-8722-41E0EB1B0EF4}"/>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Information Systems</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1363E3F5-715C-4ACB-8AB6-4C5FE4137718}"/>
              </a:ext>
            </a:extLst>
          </p:cNvPr>
          <p:cNvSpPr txBox="1"/>
          <p:nvPr/>
        </p:nvSpPr>
        <p:spPr>
          <a:xfrm>
            <a:off x="1987550" y="8255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a:p>
            <a:r>
              <a:rPr lang="en-US">
                <a:cs typeface="Calibri"/>
              </a:rPr>
              <a:t>Customer: Competitor</a:t>
            </a:r>
          </a:p>
        </p:txBody>
      </p:sp>
      <p:sp>
        <p:nvSpPr>
          <p:cNvPr id="6" name="TextBox 5">
            <a:extLst>
              <a:ext uri="{FF2B5EF4-FFF2-40B4-BE49-F238E27FC236}">
                <a16:creationId xmlns:a16="http://schemas.microsoft.com/office/drawing/2014/main" id="{3F2C6133-278D-4136-8B9D-E2304023165C}"/>
              </a:ext>
            </a:extLst>
          </p:cNvPr>
          <p:cNvSpPr txBox="1"/>
          <p:nvPr/>
        </p:nvSpPr>
        <p:spPr>
          <a:xfrm>
            <a:off x="2654300" y="54483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Starbucks</a:t>
            </a:r>
            <a:endParaRPr lang="en-US">
              <a:cs typeface="Calibri" panose="020F0502020204030204"/>
            </a:endParaRPr>
          </a:p>
          <a:p>
            <a:r>
              <a:rPr lang="en-US">
                <a:cs typeface="Segoe UI"/>
              </a:rPr>
              <a:t>Assets: ​Business Systems</a:t>
            </a:r>
            <a:endParaRPr lang="en-US">
              <a:cs typeface="Calibri"/>
            </a:endParaRPr>
          </a:p>
        </p:txBody>
      </p:sp>
      <p:sp>
        <p:nvSpPr>
          <p:cNvPr id="7" name="TextBox 6">
            <a:extLst>
              <a:ext uri="{FF2B5EF4-FFF2-40B4-BE49-F238E27FC236}">
                <a16:creationId xmlns:a16="http://schemas.microsoft.com/office/drawing/2014/main" id="{69182D63-05A1-4683-B1A0-F8599F6E7007}"/>
              </a:ext>
            </a:extLst>
          </p:cNvPr>
          <p:cNvSpPr txBox="1"/>
          <p:nvPr/>
        </p:nvSpPr>
        <p:spPr>
          <a:xfrm>
            <a:off x="520700" y="39497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DNS exfiltration</a:t>
            </a:r>
          </a:p>
          <a:p>
            <a:pPr marL="285750" indent="-285750">
              <a:buFont typeface="Arial"/>
              <a:buChar char="•"/>
            </a:pPr>
            <a:r>
              <a:rPr lang="en-US">
                <a:cs typeface="Calibri"/>
              </a:rPr>
              <a:t>Malware</a:t>
            </a:r>
          </a:p>
          <a:p>
            <a:endParaRPr lang="en-US">
              <a:cs typeface="Calibri"/>
            </a:endParaRPr>
          </a:p>
        </p:txBody>
      </p:sp>
      <p:sp>
        <p:nvSpPr>
          <p:cNvPr id="10" name="TextBox 9">
            <a:extLst>
              <a:ext uri="{FF2B5EF4-FFF2-40B4-BE49-F238E27FC236}">
                <a16:creationId xmlns:a16="http://schemas.microsoft.com/office/drawing/2014/main" id="{A5D7C447-630C-49F5-A99D-55C1AF05E54E}"/>
              </a:ext>
            </a:extLst>
          </p:cNvPr>
          <p:cNvSpPr txBox="1"/>
          <p:nvPr/>
        </p:nvSpPr>
        <p:spPr>
          <a:xfrm>
            <a:off x="4584700" y="38735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Adversary workstation</a:t>
            </a:r>
            <a:r>
              <a:rPr lang="en-US">
                <a:cs typeface="Calibri"/>
              </a:rPr>
              <a:t>​</a:t>
            </a:r>
          </a:p>
          <a:p>
            <a:pPr marL="285750" indent="-285750">
              <a:buFont typeface="Arial"/>
              <a:buChar char="•"/>
            </a:pPr>
            <a:r>
              <a:rPr lang="en-US">
                <a:cs typeface="Calibri"/>
              </a:rPr>
              <a:t>E-mail</a:t>
            </a:r>
          </a:p>
        </p:txBody>
      </p:sp>
    </p:spTree>
    <p:extLst>
      <p:ext uri="{BB962C8B-B14F-4D97-AF65-F5344CB8AC3E}">
        <p14:creationId xmlns:p14="http://schemas.microsoft.com/office/powerpoint/2010/main" val="3125438325"/>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F7B164FD-AA1D-47F3-BEEF-D725F9FC53E3}"/>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Information Systems</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047B376A-BA6E-4071-9EBE-D22FF57675AF}"/>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6" name="TextBox 5">
            <a:extLst>
              <a:ext uri="{FF2B5EF4-FFF2-40B4-BE49-F238E27FC236}">
                <a16:creationId xmlns:a16="http://schemas.microsoft.com/office/drawing/2014/main" id="{802179B8-E7E7-4098-B72C-9CC817F6A0C1}"/>
              </a:ext>
            </a:extLst>
          </p:cNvPr>
          <p:cNvSpPr txBox="1"/>
          <p:nvPr/>
        </p:nvSpPr>
        <p:spPr>
          <a:xfrm>
            <a:off x="2755900" y="5486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MGM Resorts</a:t>
            </a:r>
          </a:p>
          <a:p>
            <a:r>
              <a:rPr lang="en-US">
                <a:cs typeface="Segoe UI"/>
              </a:rPr>
              <a:t>Assets: ​Business systems</a:t>
            </a:r>
          </a:p>
        </p:txBody>
      </p:sp>
      <p:sp>
        <p:nvSpPr>
          <p:cNvPr id="7" name="TextBox 6">
            <a:extLst>
              <a:ext uri="{FF2B5EF4-FFF2-40B4-BE49-F238E27FC236}">
                <a16:creationId xmlns:a16="http://schemas.microsoft.com/office/drawing/2014/main" id="{F227E8A7-E3F2-4E32-8D87-A1705465F50E}"/>
              </a:ext>
            </a:extLst>
          </p:cNvPr>
          <p:cNvSpPr txBox="1"/>
          <p:nvPr/>
        </p:nvSpPr>
        <p:spPr>
          <a:xfrm>
            <a:off x="615950" y="39370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Ransomware worm</a:t>
            </a:r>
          </a:p>
          <a:p>
            <a:pPr marL="285750" indent="-285750">
              <a:buFont typeface="Arial"/>
              <a:buChar char="•"/>
            </a:pPr>
            <a:r>
              <a:rPr lang="en-US">
                <a:cs typeface="Calibri"/>
              </a:rPr>
              <a:t>Social engineering</a:t>
            </a:r>
          </a:p>
        </p:txBody>
      </p:sp>
      <p:sp>
        <p:nvSpPr>
          <p:cNvPr id="10" name="TextBox 9">
            <a:extLst>
              <a:ext uri="{FF2B5EF4-FFF2-40B4-BE49-F238E27FC236}">
                <a16:creationId xmlns:a16="http://schemas.microsoft.com/office/drawing/2014/main" id="{9BE28931-F5C0-47CA-B3BC-D3D0B43D039B}"/>
              </a:ext>
            </a:extLst>
          </p:cNvPr>
          <p:cNvSpPr txBox="1"/>
          <p:nvPr/>
        </p:nvSpPr>
        <p:spPr>
          <a:xfrm>
            <a:off x="4597400" y="384175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p>
          <a:p>
            <a:pPr>
              <a:buFont typeface="Arial"/>
              <a:buChar char="•"/>
            </a:pPr>
            <a:r>
              <a:rPr lang="en-US">
                <a:cs typeface="Arial"/>
              </a:rPr>
              <a:t>USB</a:t>
            </a:r>
            <a:endParaRPr lang="en-US"/>
          </a:p>
        </p:txBody>
      </p:sp>
    </p:spTree>
    <p:extLst>
      <p:ext uri="{BB962C8B-B14F-4D97-AF65-F5344CB8AC3E}">
        <p14:creationId xmlns:p14="http://schemas.microsoft.com/office/powerpoint/2010/main" val="844512351"/>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F8D4B318-DD78-459E-A7D4-494ADD59507E}"/>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Reservation and Property Management</a:t>
            </a:r>
          </a:p>
          <a:p>
            <a:endParaRPr lang="en-US" sz="2200">
              <a:ea typeface="+mn-lt"/>
              <a:cs typeface="+mn-lt"/>
            </a:endParaRPr>
          </a:p>
          <a:p>
            <a:endParaRPr lang="en-US" sz="2200">
              <a:ea typeface="+mn-lt"/>
              <a:cs typeface="+mn-lt"/>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BF7C8BE2-2830-4138-8089-C25C358BA433}"/>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6" name="TextBox 5">
            <a:extLst>
              <a:ext uri="{FF2B5EF4-FFF2-40B4-BE49-F238E27FC236}">
                <a16:creationId xmlns:a16="http://schemas.microsoft.com/office/drawing/2014/main" id="{8FCBF371-5FA3-4AD5-99E8-D642D735D92C}"/>
              </a:ext>
            </a:extLst>
          </p:cNvPr>
          <p:cNvSpPr txBox="1"/>
          <p:nvPr/>
        </p:nvSpPr>
        <p:spPr>
          <a:xfrm>
            <a:off x="2540000" y="554355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Marriott Hotel</a:t>
            </a:r>
          </a:p>
          <a:p>
            <a:r>
              <a:rPr lang="en-US">
                <a:cs typeface="Segoe UI"/>
              </a:rPr>
              <a:t>Assets: </a:t>
            </a:r>
            <a:r>
              <a:rPr lang="en-US">
                <a:ea typeface="+mn-lt"/>
                <a:cs typeface="+mn-lt"/>
              </a:rPr>
              <a:t>Facilities Management System</a:t>
            </a:r>
            <a:endParaRPr lang="en-US">
              <a:cs typeface="Calibri"/>
            </a:endParaRPr>
          </a:p>
        </p:txBody>
      </p:sp>
      <p:sp>
        <p:nvSpPr>
          <p:cNvPr id="7" name="TextBox 6">
            <a:extLst>
              <a:ext uri="{FF2B5EF4-FFF2-40B4-BE49-F238E27FC236}">
                <a16:creationId xmlns:a16="http://schemas.microsoft.com/office/drawing/2014/main" id="{E5CC1C29-07E0-4F60-B8B0-363F9016D20D}"/>
              </a:ext>
            </a:extLst>
          </p:cNvPr>
          <p:cNvSpPr txBox="1"/>
          <p:nvPr/>
        </p:nvSpPr>
        <p:spPr>
          <a:xfrm>
            <a:off x="304800" y="39751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Man in the middle attack​</a:t>
            </a:r>
          </a:p>
          <a:p>
            <a:pPr marL="285750" indent="-285750">
              <a:buFont typeface="Arial"/>
              <a:buChar char="•"/>
            </a:pPr>
            <a:r>
              <a:rPr lang="en-US"/>
              <a:t>Spoofing​</a:t>
            </a:r>
            <a:endParaRPr lang="en-US">
              <a:cs typeface="Calibri"/>
            </a:endParaRPr>
          </a:p>
        </p:txBody>
      </p:sp>
      <p:sp>
        <p:nvSpPr>
          <p:cNvPr id="10" name="TextBox 9">
            <a:extLst>
              <a:ext uri="{FF2B5EF4-FFF2-40B4-BE49-F238E27FC236}">
                <a16:creationId xmlns:a16="http://schemas.microsoft.com/office/drawing/2014/main" id="{A10877DC-FB64-4407-BEA0-28977B4AE15C}"/>
              </a:ext>
            </a:extLst>
          </p:cNvPr>
          <p:cNvSpPr txBox="1"/>
          <p:nvPr/>
        </p:nvSpPr>
        <p:spPr>
          <a:xfrm>
            <a:off x="4648200" y="39116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endParaRPr lang="en-US"/>
          </a:p>
        </p:txBody>
      </p:sp>
    </p:spTree>
    <p:extLst>
      <p:ext uri="{BB962C8B-B14F-4D97-AF65-F5344CB8AC3E}">
        <p14:creationId xmlns:p14="http://schemas.microsoft.com/office/powerpoint/2010/main" val="972499176"/>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AAEAB6B5-1AD6-440E-A459-68752D90C008}"/>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Reservation and Property Management</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E7D67A35-918F-4927-BCA8-3F9A20556D33}"/>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6" name="TextBox 5">
            <a:extLst>
              <a:ext uri="{FF2B5EF4-FFF2-40B4-BE49-F238E27FC236}">
                <a16:creationId xmlns:a16="http://schemas.microsoft.com/office/drawing/2014/main" id="{3FBEBBAD-E350-4563-964F-ADCB2793DDC9}"/>
              </a:ext>
            </a:extLst>
          </p:cNvPr>
          <p:cNvSpPr txBox="1"/>
          <p:nvPr/>
        </p:nvSpPr>
        <p:spPr>
          <a:xfrm>
            <a:off x="2552700" y="5486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a:t>
            </a:r>
            <a:r>
              <a:rPr lang="en-US">
                <a:ea typeface="+mn-lt"/>
                <a:cs typeface="+mn-lt"/>
              </a:rPr>
              <a:t>American Cruise Lines</a:t>
            </a:r>
          </a:p>
          <a:p>
            <a:r>
              <a:rPr lang="en-US">
                <a:cs typeface="Segoe UI"/>
              </a:rPr>
              <a:t>Assets: Customer Management System</a:t>
            </a:r>
          </a:p>
        </p:txBody>
      </p:sp>
      <p:sp>
        <p:nvSpPr>
          <p:cNvPr id="7" name="TextBox 6">
            <a:extLst>
              <a:ext uri="{FF2B5EF4-FFF2-40B4-BE49-F238E27FC236}">
                <a16:creationId xmlns:a16="http://schemas.microsoft.com/office/drawing/2014/main" id="{DD96163C-EE2F-4C78-AE83-98D421B2DEA6}"/>
              </a:ext>
            </a:extLst>
          </p:cNvPr>
          <p:cNvSpPr txBox="1"/>
          <p:nvPr/>
        </p:nvSpPr>
        <p:spPr>
          <a:xfrm>
            <a:off x="203200" y="4025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Remote access software</a:t>
            </a:r>
            <a:endParaRPr lang="en-US" err="1">
              <a:cs typeface="Calibri"/>
            </a:endParaRPr>
          </a:p>
          <a:p>
            <a:pPr marL="285750" indent="-285750">
              <a:buFont typeface="Arial"/>
              <a:buChar char="•"/>
            </a:pPr>
            <a:r>
              <a:rPr lang="en-US">
                <a:cs typeface="Calibri"/>
              </a:rPr>
              <a:t>Malware</a:t>
            </a:r>
          </a:p>
        </p:txBody>
      </p:sp>
      <p:sp>
        <p:nvSpPr>
          <p:cNvPr id="10" name="TextBox 9">
            <a:extLst>
              <a:ext uri="{FF2B5EF4-FFF2-40B4-BE49-F238E27FC236}">
                <a16:creationId xmlns:a16="http://schemas.microsoft.com/office/drawing/2014/main" id="{4381BABC-C0E4-4CC7-9E36-1CC00A7CD2FA}"/>
              </a:ext>
            </a:extLst>
          </p:cNvPr>
          <p:cNvSpPr txBox="1"/>
          <p:nvPr/>
        </p:nvSpPr>
        <p:spPr>
          <a:xfrm>
            <a:off x="4572000" y="3886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p>
          <a:p>
            <a:pPr>
              <a:buChar char="•"/>
            </a:pPr>
            <a:r>
              <a:rPr lang="en-US">
                <a:cs typeface="Arial"/>
              </a:rPr>
              <a:t>E-mail​</a:t>
            </a:r>
          </a:p>
        </p:txBody>
      </p:sp>
    </p:spTree>
    <p:extLst>
      <p:ext uri="{BB962C8B-B14F-4D97-AF65-F5344CB8AC3E}">
        <p14:creationId xmlns:p14="http://schemas.microsoft.com/office/powerpoint/2010/main" val="3729481577"/>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7B019DD0-11E7-42F6-9795-355452EF1332}"/>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Supply Chain</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541A773F-56CB-4CBE-A1E3-5A1AFCCF0DB8}"/>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6" name="TextBox 5">
            <a:extLst>
              <a:ext uri="{FF2B5EF4-FFF2-40B4-BE49-F238E27FC236}">
                <a16:creationId xmlns:a16="http://schemas.microsoft.com/office/drawing/2014/main" id="{FA570E5D-8F90-44BC-8935-E1BCB230E3DF}"/>
              </a:ext>
            </a:extLst>
          </p:cNvPr>
          <p:cNvSpPr txBox="1"/>
          <p:nvPr/>
        </p:nvSpPr>
        <p:spPr>
          <a:xfrm>
            <a:off x="2603500" y="554355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Disney World Resort</a:t>
            </a:r>
          </a:p>
          <a:p>
            <a:r>
              <a:rPr lang="en-US">
                <a:cs typeface="Segoe UI"/>
              </a:rPr>
              <a:t>Assets: ​Facilities Management System</a:t>
            </a:r>
          </a:p>
        </p:txBody>
      </p:sp>
      <p:sp>
        <p:nvSpPr>
          <p:cNvPr id="7" name="TextBox 6">
            <a:extLst>
              <a:ext uri="{FF2B5EF4-FFF2-40B4-BE49-F238E27FC236}">
                <a16:creationId xmlns:a16="http://schemas.microsoft.com/office/drawing/2014/main" id="{EA17CC67-F934-4A56-93C0-14599E66FBFA}"/>
              </a:ext>
            </a:extLst>
          </p:cNvPr>
          <p:cNvSpPr txBox="1"/>
          <p:nvPr/>
        </p:nvSpPr>
        <p:spPr>
          <a:xfrm>
            <a:off x="254000" y="40259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Remote access software</a:t>
            </a:r>
          </a:p>
          <a:p>
            <a:pPr marL="285750" indent="-285750">
              <a:buFont typeface="Arial"/>
              <a:buChar char="•"/>
            </a:pPr>
            <a:r>
              <a:rPr lang="en-US">
                <a:cs typeface="Calibri"/>
              </a:rPr>
              <a:t>Login credentials</a:t>
            </a:r>
          </a:p>
        </p:txBody>
      </p:sp>
      <p:sp>
        <p:nvSpPr>
          <p:cNvPr id="10" name="TextBox 9">
            <a:extLst>
              <a:ext uri="{FF2B5EF4-FFF2-40B4-BE49-F238E27FC236}">
                <a16:creationId xmlns:a16="http://schemas.microsoft.com/office/drawing/2014/main" id="{CDF81D7B-5D4F-4E2E-B83A-CD15D43A53C3}"/>
              </a:ext>
            </a:extLst>
          </p:cNvPr>
          <p:cNvSpPr txBox="1"/>
          <p:nvPr/>
        </p:nvSpPr>
        <p:spPr>
          <a:xfrm>
            <a:off x="4610100" y="39497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p>
          <a:p>
            <a:pPr>
              <a:buChar char="•"/>
            </a:pPr>
            <a:r>
              <a:rPr lang="en-US">
                <a:cs typeface="Arial"/>
              </a:rPr>
              <a:t>Middleware/API’s Hosting</a:t>
            </a:r>
          </a:p>
        </p:txBody>
      </p:sp>
    </p:spTree>
    <p:extLst>
      <p:ext uri="{BB962C8B-B14F-4D97-AF65-F5344CB8AC3E}">
        <p14:creationId xmlns:p14="http://schemas.microsoft.com/office/powerpoint/2010/main" val="1163357528"/>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002F24FB-54B4-48B0-8DC5-7E3A4A21FA7F}"/>
              </a:ext>
            </a:extLst>
          </p:cNvPr>
          <p:cNvPicPr>
            <a:picLocks noChangeAspect="1"/>
          </p:cNvPicPr>
          <p:nvPr/>
        </p:nvPicPr>
        <p:blipFill>
          <a:blip r:embed="rId3"/>
          <a:stretch>
            <a:fillRect/>
          </a:stretch>
        </p:blipFill>
        <p:spPr>
          <a:xfrm>
            <a:off x="630936" y="13710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Supply Chain</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82D764D4-3772-4F18-96DB-255E285FC10E}"/>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6" name="TextBox 5">
            <a:extLst>
              <a:ext uri="{FF2B5EF4-FFF2-40B4-BE49-F238E27FC236}">
                <a16:creationId xmlns:a16="http://schemas.microsoft.com/office/drawing/2014/main" id="{68241A58-25BD-4BC6-AD1E-438138C27453}"/>
              </a:ext>
            </a:extLst>
          </p:cNvPr>
          <p:cNvSpPr txBox="1"/>
          <p:nvPr/>
        </p:nvSpPr>
        <p:spPr>
          <a:xfrm>
            <a:off x="2590800" y="54483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US Foods</a:t>
            </a:r>
          </a:p>
          <a:p>
            <a:r>
              <a:rPr lang="en-US">
                <a:cs typeface="Segoe UI"/>
              </a:rPr>
              <a:t>Assets: ​Procurement systems</a:t>
            </a:r>
          </a:p>
        </p:txBody>
      </p:sp>
      <p:sp>
        <p:nvSpPr>
          <p:cNvPr id="7" name="TextBox 6">
            <a:extLst>
              <a:ext uri="{FF2B5EF4-FFF2-40B4-BE49-F238E27FC236}">
                <a16:creationId xmlns:a16="http://schemas.microsoft.com/office/drawing/2014/main" id="{C482FE1D-D6D1-4260-A3C1-6E57C46B0CD1}"/>
              </a:ext>
            </a:extLst>
          </p:cNvPr>
          <p:cNvSpPr txBox="1"/>
          <p:nvPr/>
        </p:nvSpPr>
        <p:spPr>
          <a:xfrm>
            <a:off x="908050" y="39116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a:t>Malware</a:t>
            </a:r>
          </a:p>
          <a:p>
            <a:pPr marL="285750" indent="-285750">
              <a:buFont typeface="Arial"/>
              <a:buChar char="•"/>
            </a:pPr>
            <a:r>
              <a:rPr lang="en-US">
                <a:cs typeface="Calibri"/>
              </a:rPr>
              <a:t>Ransomware</a:t>
            </a:r>
          </a:p>
        </p:txBody>
      </p:sp>
      <p:sp>
        <p:nvSpPr>
          <p:cNvPr id="10" name="TextBox 9">
            <a:extLst>
              <a:ext uri="{FF2B5EF4-FFF2-40B4-BE49-F238E27FC236}">
                <a16:creationId xmlns:a16="http://schemas.microsoft.com/office/drawing/2014/main" id="{2A9D2919-64D5-4864-89AF-3181317D5A18}"/>
              </a:ext>
            </a:extLst>
          </p:cNvPr>
          <p:cNvSpPr txBox="1"/>
          <p:nvPr/>
        </p:nvSpPr>
        <p:spPr>
          <a:xfrm>
            <a:off x="4635500" y="379095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p>
          <a:p>
            <a:pPr>
              <a:buChar char="•"/>
            </a:pPr>
            <a:r>
              <a:rPr lang="en-US">
                <a:cs typeface="Arial"/>
              </a:rPr>
              <a:t>E-mail​</a:t>
            </a:r>
          </a:p>
        </p:txBody>
      </p:sp>
    </p:spTree>
    <p:extLst>
      <p:ext uri="{BB962C8B-B14F-4D97-AF65-F5344CB8AC3E}">
        <p14:creationId xmlns:p14="http://schemas.microsoft.com/office/powerpoint/2010/main" val="3412318023"/>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67808ADC-4200-43A2-9DCC-399439DA2691}"/>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1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Customer Data</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3" name="TextBox 2">
            <a:extLst>
              <a:ext uri="{FF2B5EF4-FFF2-40B4-BE49-F238E27FC236}">
                <a16:creationId xmlns:a16="http://schemas.microsoft.com/office/drawing/2014/main" id="{5410B511-052E-412A-9337-CE8E85996874}"/>
              </a:ext>
            </a:extLst>
          </p:cNvPr>
          <p:cNvSpPr txBox="1"/>
          <p:nvPr/>
        </p:nvSpPr>
        <p:spPr>
          <a:xfrm>
            <a:off x="2032000" y="1041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Operator: Cybercriminals</a:t>
            </a:r>
          </a:p>
        </p:txBody>
      </p:sp>
      <p:sp>
        <p:nvSpPr>
          <p:cNvPr id="6" name="TextBox 5">
            <a:extLst>
              <a:ext uri="{FF2B5EF4-FFF2-40B4-BE49-F238E27FC236}">
                <a16:creationId xmlns:a16="http://schemas.microsoft.com/office/drawing/2014/main" id="{5F095337-92B6-484C-8EA4-13AF476D7A14}"/>
              </a:ext>
            </a:extLst>
          </p:cNvPr>
          <p:cNvSpPr txBox="1"/>
          <p:nvPr/>
        </p:nvSpPr>
        <p:spPr>
          <a:xfrm>
            <a:off x="2692400" y="554355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Persona:​ Radisson Hotel Group</a:t>
            </a:r>
          </a:p>
          <a:p>
            <a:r>
              <a:rPr lang="en-US">
                <a:cs typeface="Segoe UI"/>
              </a:rPr>
              <a:t>Assets: ​PII</a:t>
            </a:r>
          </a:p>
        </p:txBody>
      </p:sp>
      <p:sp>
        <p:nvSpPr>
          <p:cNvPr id="7" name="TextBox 6">
            <a:extLst>
              <a:ext uri="{FF2B5EF4-FFF2-40B4-BE49-F238E27FC236}">
                <a16:creationId xmlns:a16="http://schemas.microsoft.com/office/drawing/2014/main" id="{7A12CF81-088A-41E8-884F-7758219AE600}"/>
              </a:ext>
            </a:extLst>
          </p:cNvPr>
          <p:cNvSpPr txBox="1"/>
          <p:nvPr/>
        </p:nvSpPr>
        <p:spPr>
          <a:xfrm>
            <a:off x="711200" y="3962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SQL Injection</a:t>
            </a:r>
          </a:p>
          <a:p>
            <a:pPr marL="285750" indent="-285750">
              <a:buFont typeface="Arial"/>
              <a:buChar char="•"/>
            </a:pPr>
            <a:r>
              <a:rPr lang="en-US">
                <a:cs typeface="Calibri"/>
              </a:rPr>
              <a:t>DNS exfiltration</a:t>
            </a:r>
          </a:p>
        </p:txBody>
      </p:sp>
      <p:sp>
        <p:nvSpPr>
          <p:cNvPr id="10" name="TextBox 9">
            <a:extLst>
              <a:ext uri="{FF2B5EF4-FFF2-40B4-BE49-F238E27FC236}">
                <a16:creationId xmlns:a16="http://schemas.microsoft.com/office/drawing/2014/main" id="{81002639-2EAF-45E7-8ABB-4884FE61A559}"/>
              </a:ext>
            </a:extLst>
          </p:cNvPr>
          <p:cNvSpPr txBox="1"/>
          <p:nvPr/>
        </p:nvSpPr>
        <p:spPr>
          <a:xfrm>
            <a:off x="4533900" y="384175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p>
          <a:p>
            <a:pPr>
              <a:buChar char="•"/>
            </a:pPr>
            <a:r>
              <a:rPr lang="en-US">
                <a:cs typeface="Arial"/>
              </a:rPr>
              <a:t>E-mail​</a:t>
            </a:r>
          </a:p>
        </p:txBody>
      </p:sp>
    </p:spTree>
    <p:extLst>
      <p:ext uri="{BB962C8B-B14F-4D97-AF65-F5344CB8AC3E}">
        <p14:creationId xmlns:p14="http://schemas.microsoft.com/office/powerpoint/2010/main" val="1012529002"/>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a:xfrm>
            <a:off x="6739128" y="638089"/>
            <a:ext cx="4818888" cy="1476801"/>
          </a:xfrm>
        </p:spPr>
        <p:txBody>
          <a:bodyPr anchor="b">
            <a:normAutofit/>
          </a:bodyPr>
          <a:lstStyle/>
          <a:p>
            <a:r>
              <a:rPr lang="en-US" sz="5000">
                <a:latin typeface="Proxima nova"/>
                <a:ea typeface="+mj-lt"/>
                <a:cs typeface="+mj-lt"/>
              </a:rPr>
              <a:t>Diamond Model</a:t>
            </a:r>
          </a:p>
        </p:txBody>
      </p:sp>
      <p:pic>
        <p:nvPicPr>
          <p:cNvPr id="2" name="Picture 2" descr="Diagram&#10;&#10;Description automatically generated">
            <a:extLst>
              <a:ext uri="{FF2B5EF4-FFF2-40B4-BE49-F238E27FC236}">
                <a16:creationId xmlns:a16="http://schemas.microsoft.com/office/drawing/2014/main" id="{5C6E2837-2AE4-427F-A3F6-59A7E3EDE5AA}"/>
              </a:ext>
            </a:extLst>
          </p:cNvPr>
          <p:cNvPicPr>
            <a:picLocks noChangeAspect="1"/>
          </p:cNvPicPr>
          <p:nvPr/>
        </p:nvPicPr>
        <p:blipFill>
          <a:blip r:embed="rId3"/>
          <a:stretch>
            <a:fillRect/>
          </a:stretch>
        </p:blipFill>
        <p:spPr>
          <a:xfrm>
            <a:off x="630936" y="1409182"/>
            <a:ext cx="5458968" cy="4039636"/>
          </a:xfrm>
          <a:prstGeom prst="rect">
            <a:avLst/>
          </a:prstGeom>
        </p:spPr>
      </p:pic>
      <p:sp>
        <p:nvSpPr>
          <p:cNvPr id="30"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a:xfrm>
            <a:off x="6739128" y="2664886"/>
            <a:ext cx="4818888" cy="3550789"/>
          </a:xfrm>
        </p:spPr>
        <p:txBody>
          <a:bodyPr vert="horz" lIns="91440" tIns="45720" rIns="91440" bIns="45720" rtlCol="0" anchor="t">
            <a:normAutofit/>
          </a:bodyPr>
          <a:lstStyle/>
          <a:p>
            <a:r>
              <a:rPr lang="en-US" sz="2200">
                <a:ea typeface="+mn-lt"/>
                <a:cs typeface="+mn-lt"/>
              </a:rPr>
              <a:t>Events Targeting: Customer Data</a:t>
            </a:r>
          </a:p>
          <a:p>
            <a:endParaRPr lang="en-US" sz="2200">
              <a:cs typeface="Calibri"/>
            </a:endParaRPr>
          </a:p>
        </p:txBody>
      </p:sp>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4"/>
          <a:stretch>
            <a:fillRect/>
          </a:stretch>
        </p:blipFill>
        <p:spPr>
          <a:xfrm>
            <a:off x="10855589" y="5521589"/>
            <a:ext cx="1336411" cy="1336411"/>
          </a:xfrm>
          <a:prstGeom prst="rect">
            <a:avLst/>
          </a:prstGeom>
        </p:spPr>
      </p:pic>
      <p:sp>
        <p:nvSpPr>
          <p:cNvPr id="9" name="TextBox 8">
            <a:extLst>
              <a:ext uri="{FF2B5EF4-FFF2-40B4-BE49-F238E27FC236}">
                <a16:creationId xmlns:a16="http://schemas.microsoft.com/office/drawing/2014/main" id="{8E4CF854-13A1-4B51-A59E-0DAB5DF625B7}"/>
              </a:ext>
            </a:extLst>
          </p:cNvPr>
          <p:cNvSpPr txBox="1"/>
          <p:nvPr/>
        </p:nvSpPr>
        <p:spPr>
          <a:xfrm>
            <a:off x="1987550" y="7620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Operator: Cybercriminals​</a:t>
            </a:r>
          </a:p>
          <a:p>
            <a:r>
              <a:rPr lang="en-US">
                <a:cs typeface="Segoe UI"/>
              </a:rPr>
              <a:t>Customer: Competitor</a:t>
            </a:r>
          </a:p>
        </p:txBody>
      </p:sp>
      <p:sp>
        <p:nvSpPr>
          <p:cNvPr id="10" name="TextBox 9">
            <a:extLst>
              <a:ext uri="{FF2B5EF4-FFF2-40B4-BE49-F238E27FC236}">
                <a16:creationId xmlns:a16="http://schemas.microsoft.com/office/drawing/2014/main" id="{E9978BC9-F712-4E2A-B700-B3C510CAE9A3}"/>
              </a:ext>
            </a:extLst>
          </p:cNvPr>
          <p:cNvSpPr txBox="1"/>
          <p:nvPr/>
        </p:nvSpPr>
        <p:spPr>
          <a:xfrm>
            <a:off x="2552700" y="55245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Persona: Marriott International</a:t>
            </a:r>
          </a:p>
          <a:p>
            <a:r>
              <a:rPr lang="en-US">
                <a:cs typeface="Calibri"/>
              </a:rPr>
              <a:t>Assets: PII</a:t>
            </a:r>
          </a:p>
        </p:txBody>
      </p:sp>
      <p:sp>
        <p:nvSpPr>
          <p:cNvPr id="11" name="TextBox 10">
            <a:extLst>
              <a:ext uri="{FF2B5EF4-FFF2-40B4-BE49-F238E27FC236}">
                <a16:creationId xmlns:a16="http://schemas.microsoft.com/office/drawing/2014/main" id="{B7458D32-178F-4456-A021-AC2F99CF937B}"/>
              </a:ext>
            </a:extLst>
          </p:cNvPr>
          <p:cNvSpPr txBox="1"/>
          <p:nvPr/>
        </p:nvSpPr>
        <p:spPr>
          <a:xfrm>
            <a:off x="615950" y="39751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Phishing</a:t>
            </a:r>
          </a:p>
          <a:p>
            <a:pPr marL="285750" indent="-285750">
              <a:buFont typeface="Arial"/>
              <a:buChar char="•"/>
            </a:pPr>
            <a:r>
              <a:rPr lang="en-US">
                <a:cs typeface="Calibri"/>
              </a:rPr>
              <a:t>Social Engineering</a:t>
            </a:r>
          </a:p>
        </p:txBody>
      </p:sp>
      <p:sp>
        <p:nvSpPr>
          <p:cNvPr id="12" name="TextBox 11">
            <a:extLst>
              <a:ext uri="{FF2B5EF4-FFF2-40B4-BE49-F238E27FC236}">
                <a16:creationId xmlns:a16="http://schemas.microsoft.com/office/drawing/2014/main" id="{F80E274F-5D7A-488E-8F37-80FB58A5FAA6}"/>
              </a:ext>
            </a:extLst>
          </p:cNvPr>
          <p:cNvSpPr txBox="1"/>
          <p:nvPr/>
        </p:nvSpPr>
        <p:spPr>
          <a:xfrm>
            <a:off x="4622800" y="39751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cs typeface="Arial"/>
              </a:rPr>
              <a:t>Adversary workstation​​</a:t>
            </a:r>
          </a:p>
          <a:p>
            <a:pPr>
              <a:buChar char="•"/>
            </a:pPr>
            <a:r>
              <a:rPr lang="en-US">
                <a:cs typeface="Arial"/>
              </a:rPr>
              <a:t>E-mail​</a:t>
            </a:r>
          </a:p>
        </p:txBody>
      </p:sp>
    </p:spTree>
    <p:extLst>
      <p:ext uri="{BB962C8B-B14F-4D97-AF65-F5344CB8AC3E}">
        <p14:creationId xmlns:p14="http://schemas.microsoft.com/office/powerpoint/2010/main" val="3335411205"/>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3"/>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4">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7" y="643467"/>
            <a:ext cx="6095261" cy="775495"/>
          </a:xfrm>
        </p:spPr>
        <p:txBody>
          <a:bodyPr>
            <a:normAutofit/>
          </a:bodyPr>
          <a:lstStyle/>
          <a:p>
            <a:pPr algn="l"/>
            <a:r>
              <a:rPr lang="en-US" sz="4400">
                <a:latin typeface="Proxima nova"/>
              </a:rPr>
              <a:t>Industry Background</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6" y="1418962"/>
            <a:ext cx="6095263" cy="4634216"/>
          </a:xfrm>
        </p:spPr>
        <p:txBody>
          <a:bodyPr vert="horz" lIns="91440" tIns="45720" rIns="91440" bIns="45720" rtlCol="0" anchor="t">
            <a:normAutofit fontScale="92500" lnSpcReduction="20000"/>
          </a:bodyPr>
          <a:lstStyle/>
          <a:p>
            <a:pPr algn="l"/>
            <a:r>
              <a:rPr lang="en-US">
                <a:latin typeface="Proxima nova"/>
                <a:cs typeface="Calibri"/>
              </a:rPr>
              <a:t>Key Services of the Hospitality Sector</a:t>
            </a:r>
          </a:p>
          <a:p>
            <a:pPr algn="l"/>
            <a:endParaRPr lang="en-US">
              <a:latin typeface="Proxima nova"/>
              <a:cs typeface="Calibri"/>
            </a:endParaRPr>
          </a:p>
          <a:p>
            <a:pPr marL="342900" indent="-342900" algn="l">
              <a:buFont typeface="Arial" panose="020B0604020202020204" pitchFamily="34" charset="0"/>
              <a:buChar char="•"/>
            </a:pPr>
            <a:r>
              <a:rPr lang="en-US">
                <a:latin typeface="Proxima nova"/>
                <a:cs typeface="Calibri"/>
              </a:rPr>
              <a:t>Lodging – Hotels, Motels, Bed and Breakfast; Market segments include leisure, business, groups, and long-stay; </a:t>
            </a:r>
            <a:r>
              <a:rPr lang="en-US" b="1">
                <a:latin typeface="Proxima nova"/>
                <a:cs typeface="Calibri"/>
              </a:rPr>
              <a:t>Marriot International, Hilton</a:t>
            </a:r>
          </a:p>
          <a:p>
            <a:pPr marL="342900" indent="-342900" algn="l">
              <a:buFont typeface="Arial" panose="020B0604020202020204" pitchFamily="34" charset="0"/>
              <a:buChar char="•"/>
            </a:pPr>
            <a:r>
              <a:rPr lang="en-US">
                <a:latin typeface="Proxima nova"/>
                <a:cs typeface="Calibri"/>
              </a:rPr>
              <a:t>Travel and Tourism – Transportation; Air, Boat, Cab, Car; </a:t>
            </a:r>
            <a:r>
              <a:rPr lang="en-US" b="1">
                <a:latin typeface="Proxima nova"/>
                <a:cs typeface="Calibri"/>
              </a:rPr>
              <a:t>TUI Group, Expedia</a:t>
            </a:r>
          </a:p>
          <a:p>
            <a:pPr marL="342900" indent="-342900" algn="l">
              <a:buFont typeface="Arial" panose="020B0604020202020204" pitchFamily="34" charset="0"/>
              <a:buChar char="•"/>
            </a:pPr>
            <a:r>
              <a:rPr lang="en-US">
                <a:latin typeface="Proxima nova"/>
                <a:cs typeface="Calibri"/>
              </a:rPr>
              <a:t>Food and Beverage (F&amp;B) – Meals, snacks, beverages for immediate consumption; Ranges from quick eats to restaurants;   </a:t>
            </a:r>
          </a:p>
          <a:p>
            <a:pPr marL="342900" indent="-342900" algn="l">
              <a:buFont typeface="Arial" panose="020B0604020202020204" pitchFamily="34" charset="0"/>
              <a:buChar char="•"/>
            </a:pPr>
            <a:r>
              <a:rPr lang="en-US">
                <a:latin typeface="Proxima nova"/>
                <a:cs typeface="Calibri"/>
              </a:rPr>
              <a:t>Recreation – Rest, Relaxation, and Enjoyment; Spa, Entertainment, Sports;</a:t>
            </a:r>
            <a:r>
              <a:rPr lang="en-US" b="0" i="0">
                <a:solidFill>
                  <a:srgbClr val="444444"/>
                </a:solidFill>
                <a:effectLst/>
                <a:latin typeface="Open Sans" panose="020B0604020202020204" pitchFamily="34" charset="0"/>
              </a:rPr>
              <a:t> </a:t>
            </a:r>
            <a:r>
              <a:rPr lang="en-US" b="1">
                <a:latin typeface="Proxima nova"/>
                <a:cs typeface="Calibri"/>
              </a:rPr>
              <a:t>MGM Resorts International </a:t>
            </a:r>
          </a:p>
          <a:p>
            <a:pPr algn="l"/>
            <a:r>
              <a:rPr lang="en-US" sz="1100"/>
              <a:t>What Are The 4 Segments Of The Hospitality Industry | By Peter Novak – Hospitality Net</a:t>
            </a:r>
            <a:endParaRPr lang="en-US" sz="1100">
              <a:latin typeface="Proxima nova"/>
              <a:cs typeface="Calibri"/>
            </a:endParaRPr>
          </a:p>
        </p:txBody>
      </p:sp>
    </p:spTree>
    <p:extLst>
      <p:ext uri="{BB962C8B-B14F-4D97-AF65-F5344CB8AC3E}">
        <p14:creationId xmlns:p14="http://schemas.microsoft.com/office/powerpoint/2010/main" val="2633488875"/>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3"/>
          <a:stretch>
            <a:fillRect/>
          </a:stretch>
        </p:blipFill>
        <p:spPr>
          <a:xfrm>
            <a:off x="10855589" y="5521589"/>
            <a:ext cx="1336411" cy="1336411"/>
          </a:xfrm>
          <a:prstGeom prst="rect">
            <a:avLst/>
          </a:prstGeom>
        </p:spPr>
      </p:pic>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p:txBody>
          <a:bodyPr/>
          <a:lstStyle/>
          <a:p>
            <a:r>
              <a:rPr lang="en-US">
                <a:latin typeface="Proxima nova"/>
                <a:ea typeface="+mj-lt"/>
                <a:cs typeface="+mj-lt"/>
              </a:rPr>
              <a:t>Intelligence Buy-in</a:t>
            </a:r>
          </a:p>
        </p:txBody>
      </p:sp>
      <p:graphicFrame>
        <p:nvGraphicFramePr>
          <p:cNvPr id="9" name="Table 9">
            <a:extLst>
              <a:ext uri="{FF2B5EF4-FFF2-40B4-BE49-F238E27FC236}">
                <a16:creationId xmlns:a16="http://schemas.microsoft.com/office/drawing/2014/main" id="{1A7597A1-1656-4EBE-99FC-57954628C482}"/>
              </a:ext>
            </a:extLst>
          </p:cNvPr>
          <p:cNvGraphicFramePr>
            <a:graphicFrameLocks noGrp="1"/>
          </p:cNvGraphicFramePr>
          <p:nvPr>
            <p:ph idx="1"/>
            <p:extLst>
              <p:ext uri="{D42A27DB-BD31-4B8C-83A1-F6EECF244321}">
                <p14:modId xmlns:p14="http://schemas.microsoft.com/office/powerpoint/2010/main" val="1672058631"/>
              </p:ext>
            </p:extLst>
          </p:nvPr>
        </p:nvGraphicFramePr>
        <p:xfrm>
          <a:off x="838200" y="2080034"/>
          <a:ext cx="10515600" cy="2047240"/>
        </p:xfrm>
        <a:graphic>
          <a:graphicData uri="http://schemas.openxmlformats.org/drawingml/2006/table">
            <a:tbl>
              <a:tblPr firstRow="1" bandRow="1">
                <a:tableStyleId>{5C22544A-7EE6-4342-B048-85BDC9FD1C3A}</a:tableStyleId>
              </a:tblPr>
              <a:tblGrid>
                <a:gridCol w="1299604">
                  <a:extLst>
                    <a:ext uri="{9D8B030D-6E8A-4147-A177-3AD203B41FA5}">
                      <a16:colId xmlns:a16="http://schemas.microsoft.com/office/drawing/2014/main" val="4217879422"/>
                    </a:ext>
                  </a:extLst>
                </a:gridCol>
                <a:gridCol w="1576552">
                  <a:extLst>
                    <a:ext uri="{9D8B030D-6E8A-4147-A177-3AD203B41FA5}">
                      <a16:colId xmlns:a16="http://schemas.microsoft.com/office/drawing/2014/main" val="1806512748"/>
                    </a:ext>
                  </a:extLst>
                </a:gridCol>
                <a:gridCol w="1809881">
                  <a:extLst>
                    <a:ext uri="{9D8B030D-6E8A-4147-A177-3AD203B41FA5}">
                      <a16:colId xmlns:a16="http://schemas.microsoft.com/office/drawing/2014/main" val="2722642460"/>
                    </a:ext>
                  </a:extLst>
                </a:gridCol>
                <a:gridCol w="5829563">
                  <a:extLst>
                    <a:ext uri="{9D8B030D-6E8A-4147-A177-3AD203B41FA5}">
                      <a16:colId xmlns:a16="http://schemas.microsoft.com/office/drawing/2014/main" val="4027641010"/>
                    </a:ext>
                  </a:extLst>
                </a:gridCol>
              </a:tblGrid>
              <a:tr h="370840">
                <a:tc>
                  <a:txBody>
                    <a:bodyPr/>
                    <a:lstStyle/>
                    <a:p>
                      <a:r>
                        <a:rPr lang="en-US" sz="1400"/>
                        <a:t>Threat</a:t>
                      </a:r>
                    </a:p>
                  </a:txBody>
                  <a:tcPr>
                    <a:solidFill>
                      <a:srgbClr val="0C234B"/>
                    </a:solidFill>
                  </a:tcPr>
                </a:tc>
                <a:tc>
                  <a:txBody>
                    <a:bodyPr/>
                    <a:lstStyle/>
                    <a:p>
                      <a:r>
                        <a:rPr lang="en-US" sz="1400"/>
                        <a:t>Impact </a:t>
                      </a:r>
                    </a:p>
                  </a:txBody>
                  <a:tcPr>
                    <a:solidFill>
                      <a:srgbClr val="0C234B"/>
                    </a:solidFill>
                  </a:tcPr>
                </a:tc>
                <a:tc>
                  <a:txBody>
                    <a:bodyPr/>
                    <a:lstStyle/>
                    <a:p>
                      <a:r>
                        <a:rPr lang="en-US" sz="1400"/>
                        <a:t>Controls</a:t>
                      </a:r>
                    </a:p>
                  </a:txBody>
                  <a:tcPr>
                    <a:solidFill>
                      <a:srgbClr val="0C234B"/>
                    </a:solidFill>
                  </a:tcPr>
                </a:tc>
                <a:tc>
                  <a:txBody>
                    <a:bodyPr/>
                    <a:lstStyle/>
                    <a:p>
                      <a:r>
                        <a:rPr lang="en-US" sz="1400"/>
                        <a:t>Frequency and Analysis</a:t>
                      </a:r>
                    </a:p>
                  </a:txBody>
                  <a:tcPr>
                    <a:solidFill>
                      <a:srgbClr val="0C234B"/>
                    </a:solidFill>
                  </a:tcPr>
                </a:tc>
                <a:extLst>
                  <a:ext uri="{0D108BD9-81ED-4DB2-BD59-A6C34878D82A}">
                    <a16:rowId xmlns:a16="http://schemas.microsoft.com/office/drawing/2014/main" val="4109798958"/>
                  </a:ext>
                </a:extLst>
              </a:tr>
              <a:tr h="370840">
                <a:tc>
                  <a:txBody>
                    <a:bodyPr/>
                    <a:lstStyle/>
                    <a:p>
                      <a:r>
                        <a:rPr lang="en-US" sz="1400"/>
                        <a:t>Ransomware</a:t>
                      </a:r>
                    </a:p>
                  </a:txBody>
                  <a:tcPr>
                    <a:solidFill>
                      <a:srgbClr val="81D3EB"/>
                    </a:solidFill>
                  </a:tcPr>
                </a:tc>
                <a:tc>
                  <a:txBody>
                    <a:bodyPr/>
                    <a:lstStyle/>
                    <a:p>
                      <a:r>
                        <a:rPr lang="en-US" sz="1400"/>
                        <a:t>Loss of Availability to Systems and/or System Data</a:t>
                      </a:r>
                    </a:p>
                  </a:txBody>
                  <a:tcPr>
                    <a:solidFill>
                      <a:srgbClr val="81D3EB"/>
                    </a:solidFill>
                  </a:tcPr>
                </a:tc>
                <a:tc>
                  <a:txBody>
                    <a:bodyPr/>
                    <a:lstStyle/>
                    <a:p>
                      <a:r>
                        <a:rPr lang="en-US" sz="1400"/>
                        <a:t>Installation of Anti-virus or Endpoint Detection and Response</a:t>
                      </a:r>
                    </a:p>
                  </a:txBody>
                  <a:tcPr>
                    <a:solidFill>
                      <a:srgbClr val="81D3EB"/>
                    </a:solidFill>
                  </a:tcPr>
                </a:tc>
                <a:tc>
                  <a:txBody>
                    <a:bodyPr/>
                    <a:lstStyle/>
                    <a:p>
                      <a:r>
                        <a:rPr lang="en-US" sz="1400"/>
                        <a:t>6,000% percent increase in Ransomware attacks on Hotels; 20% cost more than $40k excluding remediation and installing preventative controls post event; Basic AV included with Windows License</a:t>
                      </a:r>
                    </a:p>
                  </a:txBody>
                  <a:tcPr>
                    <a:solidFill>
                      <a:srgbClr val="81D3EB"/>
                    </a:solidFill>
                  </a:tcPr>
                </a:tc>
                <a:extLst>
                  <a:ext uri="{0D108BD9-81ED-4DB2-BD59-A6C34878D82A}">
                    <a16:rowId xmlns:a16="http://schemas.microsoft.com/office/drawing/2014/main" val="1070079493"/>
                  </a:ext>
                </a:extLst>
              </a:tr>
              <a:tr h="370840">
                <a:tc>
                  <a:txBody>
                    <a:bodyPr/>
                    <a:lstStyle/>
                    <a:p>
                      <a:r>
                        <a:rPr lang="en-US" sz="1400"/>
                        <a:t>Phishing</a:t>
                      </a:r>
                    </a:p>
                  </a:txBody>
                  <a:tcPr>
                    <a:solidFill>
                      <a:srgbClr val="E2E9EB"/>
                    </a:solidFill>
                  </a:tcPr>
                </a:tc>
                <a:tc>
                  <a:txBody>
                    <a:bodyPr/>
                    <a:lstStyle/>
                    <a:p>
                      <a:r>
                        <a:rPr lang="en-US" sz="1400"/>
                        <a:t>Credentials compromised</a:t>
                      </a:r>
                    </a:p>
                  </a:txBody>
                  <a:tcPr>
                    <a:solidFill>
                      <a:srgbClr val="E2E9EB"/>
                    </a:solidFill>
                  </a:tcPr>
                </a:tc>
                <a:tc>
                  <a:txBody>
                    <a:bodyPr/>
                    <a:lstStyle/>
                    <a:p>
                      <a:r>
                        <a:rPr lang="en-US" sz="1400"/>
                        <a:t>Training and Awareness; Technical filters on email</a:t>
                      </a:r>
                    </a:p>
                  </a:txBody>
                  <a:tcPr>
                    <a:solidFill>
                      <a:srgbClr val="E2E9EB"/>
                    </a:solidFill>
                  </a:tcPr>
                </a:tc>
                <a:tc>
                  <a:txBody>
                    <a:bodyPr/>
                    <a:lstStyle/>
                    <a:p>
                      <a:r>
                        <a:rPr lang="en-US" sz="1400"/>
                        <a:t>Admin credential loss could be the predecessor to Ransomware, Data Exfiltration or other threats; Often training is nominal in cost &lt;$30 per user per annum; Technical controls can be more costly</a:t>
                      </a:r>
                    </a:p>
                  </a:txBody>
                  <a:tcPr>
                    <a:solidFill>
                      <a:srgbClr val="E2E9EB"/>
                    </a:solidFill>
                  </a:tcPr>
                </a:tc>
                <a:extLst>
                  <a:ext uri="{0D108BD9-81ED-4DB2-BD59-A6C34878D82A}">
                    <a16:rowId xmlns:a16="http://schemas.microsoft.com/office/drawing/2014/main" val="2855491456"/>
                  </a:ext>
                </a:extLst>
              </a:tr>
            </a:tbl>
          </a:graphicData>
        </a:graphic>
      </p:graphicFrame>
    </p:spTree>
    <p:extLst>
      <p:ext uri="{BB962C8B-B14F-4D97-AF65-F5344CB8AC3E}">
        <p14:creationId xmlns:p14="http://schemas.microsoft.com/office/powerpoint/2010/main" val="31141290"/>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3"/>
          <a:stretch>
            <a:fillRect/>
          </a:stretch>
        </p:blipFill>
        <p:spPr>
          <a:xfrm>
            <a:off x="10855589" y="5521589"/>
            <a:ext cx="1336411" cy="1336411"/>
          </a:xfrm>
          <a:prstGeom prst="rect">
            <a:avLst/>
          </a:prstGeom>
        </p:spPr>
      </p:pic>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p:txBody>
          <a:bodyPr/>
          <a:lstStyle/>
          <a:p>
            <a:r>
              <a:rPr lang="en-US">
                <a:latin typeface="Proxima nova"/>
                <a:ea typeface="+mj-lt"/>
                <a:cs typeface="+mj-lt"/>
              </a:rPr>
              <a:t>Intelligence Buy-in</a:t>
            </a:r>
          </a:p>
        </p:txBody>
      </p:sp>
      <p:graphicFrame>
        <p:nvGraphicFramePr>
          <p:cNvPr id="9" name="Table 9">
            <a:extLst>
              <a:ext uri="{FF2B5EF4-FFF2-40B4-BE49-F238E27FC236}">
                <a16:creationId xmlns:a16="http://schemas.microsoft.com/office/drawing/2014/main" id="{1A7597A1-1656-4EBE-99FC-57954628C482}"/>
              </a:ext>
            </a:extLst>
          </p:cNvPr>
          <p:cNvGraphicFramePr>
            <a:graphicFrameLocks noGrp="1"/>
          </p:cNvGraphicFramePr>
          <p:nvPr>
            <p:ph idx="1"/>
            <p:extLst>
              <p:ext uri="{D42A27DB-BD31-4B8C-83A1-F6EECF244321}">
                <p14:modId xmlns:p14="http://schemas.microsoft.com/office/powerpoint/2010/main" val="1771288384"/>
              </p:ext>
            </p:extLst>
          </p:nvPr>
        </p:nvGraphicFramePr>
        <p:xfrm>
          <a:off x="835536" y="2054457"/>
          <a:ext cx="10518264" cy="2473960"/>
        </p:xfrm>
        <a:graphic>
          <a:graphicData uri="http://schemas.openxmlformats.org/drawingml/2006/table">
            <a:tbl>
              <a:tblPr firstRow="1" bandRow="1">
                <a:tableStyleId>{5C22544A-7EE6-4342-B048-85BDC9FD1C3A}</a:tableStyleId>
              </a:tblPr>
              <a:tblGrid>
                <a:gridCol w="1299604">
                  <a:extLst>
                    <a:ext uri="{9D8B030D-6E8A-4147-A177-3AD203B41FA5}">
                      <a16:colId xmlns:a16="http://schemas.microsoft.com/office/drawing/2014/main" val="4217879422"/>
                    </a:ext>
                  </a:extLst>
                </a:gridCol>
                <a:gridCol w="1627002">
                  <a:extLst>
                    <a:ext uri="{9D8B030D-6E8A-4147-A177-3AD203B41FA5}">
                      <a16:colId xmlns:a16="http://schemas.microsoft.com/office/drawing/2014/main" val="1806512748"/>
                    </a:ext>
                  </a:extLst>
                </a:gridCol>
                <a:gridCol w="1734206">
                  <a:extLst>
                    <a:ext uri="{9D8B030D-6E8A-4147-A177-3AD203B41FA5}">
                      <a16:colId xmlns:a16="http://schemas.microsoft.com/office/drawing/2014/main" val="2722642460"/>
                    </a:ext>
                  </a:extLst>
                </a:gridCol>
                <a:gridCol w="5857452">
                  <a:extLst>
                    <a:ext uri="{9D8B030D-6E8A-4147-A177-3AD203B41FA5}">
                      <a16:colId xmlns:a16="http://schemas.microsoft.com/office/drawing/2014/main" val="4027641010"/>
                    </a:ext>
                  </a:extLst>
                </a:gridCol>
              </a:tblGrid>
              <a:tr h="370840">
                <a:tc>
                  <a:txBody>
                    <a:bodyPr/>
                    <a:lstStyle/>
                    <a:p>
                      <a:r>
                        <a:rPr lang="en-US" sz="1400"/>
                        <a:t>Threat</a:t>
                      </a:r>
                    </a:p>
                  </a:txBody>
                  <a:tcPr>
                    <a:solidFill>
                      <a:srgbClr val="0C234B"/>
                    </a:solidFill>
                  </a:tcPr>
                </a:tc>
                <a:tc>
                  <a:txBody>
                    <a:bodyPr/>
                    <a:lstStyle/>
                    <a:p>
                      <a:r>
                        <a:rPr lang="en-US" sz="1400"/>
                        <a:t>Impact</a:t>
                      </a:r>
                    </a:p>
                  </a:txBody>
                  <a:tcPr>
                    <a:solidFill>
                      <a:srgbClr val="0C234B"/>
                    </a:solidFill>
                  </a:tcPr>
                </a:tc>
                <a:tc>
                  <a:txBody>
                    <a:bodyPr/>
                    <a:lstStyle/>
                    <a:p>
                      <a:r>
                        <a:rPr lang="en-US" sz="1400"/>
                        <a:t>Controls</a:t>
                      </a:r>
                    </a:p>
                  </a:txBody>
                  <a:tcPr>
                    <a:solidFill>
                      <a:srgbClr val="0C234B"/>
                    </a:solidFill>
                  </a:tcPr>
                </a:tc>
                <a:tc>
                  <a:txBody>
                    <a:bodyPr/>
                    <a:lstStyle/>
                    <a:p>
                      <a:r>
                        <a:rPr lang="en-US" sz="1400"/>
                        <a:t>Cost Analysis</a:t>
                      </a:r>
                    </a:p>
                  </a:txBody>
                  <a:tcPr>
                    <a:solidFill>
                      <a:srgbClr val="0C234B"/>
                    </a:solidFill>
                  </a:tcPr>
                </a:tc>
                <a:extLst>
                  <a:ext uri="{0D108BD9-81ED-4DB2-BD59-A6C34878D82A}">
                    <a16:rowId xmlns:a16="http://schemas.microsoft.com/office/drawing/2014/main" val="4109798958"/>
                  </a:ext>
                </a:extLst>
              </a:tr>
              <a:tr h="370840">
                <a:tc>
                  <a:txBody>
                    <a:bodyPr/>
                    <a:lstStyle/>
                    <a:p>
                      <a:r>
                        <a:rPr lang="en-US" sz="1400"/>
                        <a:t>Data Exfiltration</a:t>
                      </a:r>
                    </a:p>
                  </a:txBody>
                  <a:tcPr>
                    <a:solidFill>
                      <a:srgbClr val="81D3EB"/>
                    </a:solidFill>
                  </a:tcPr>
                </a:tc>
                <a:tc>
                  <a:txBody>
                    <a:bodyPr/>
                    <a:lstStyle/>
                    <a:p>
                      <a:r>
                        <a:rPr lang="en-US" sz="1400"/>
                        <a:t>Loss of data</a:t>
                      </a:r>
                    </a:p>
                  </a:txBody>
                  <a:tcPr>
                    <a:solidFill>
                      <a:srgbClr val="81D3EB"/>
                    </a:solidFill>
                  </a:tcPr>
                </a:tc>
                <a:tc>
                  <a:txBody>
                    <a:bodyPr/>
                    <a:lstStyle/>
                    <a:p>
                      <a:r>
                        <a:rPr lang="en-US" sz="1400"/>
                        <a:t>Data Loss Prevention training; Data Loss Prevention tools</a:t>
                      </a:r>
                    </a:p>
                  </a:txBody>
                  <a:tcPr>
                    <a:solidFill>
                      <a:srgbClr val="81D3EB"/>
                    </a:solidFill>
                  </a:tcPr>
                </a:tc>
                <a:tc>
                  <a:txBody>
                    <a:bodyPr/>
                    <a:lstStyle/>
                    <a:p>
                      <a:r>
                        <a:rPr lang="en-US" sz="1400"/>
                        <a:t>2017 Marriot data breach led to a $2bil loss in stock value over the following weeks from data breach. DLP tools can cost less than $500mil per year for large enterprise, most likely less than $50k per year for smaller enterprises </a:t>
                      </a:r>
                    </a:p>
                  </a:txBody>
                  <a:tcPr>
                    <a:solidFill>
                      <a:srgbClr val="81D3EB"/>
                    </a:solidFill>
                  </a:tcPr>
                </a:tc>
                <a:extLst>
                  <a:ext uri="{0D108BD9-81ED-4DB2-BD59-A6C34878D82A}">
                    <a16:rowId xmlns:a16="http://schemas.microsoft.com/office/drawing/2014/main" val="56956181"/>
                  </a:ext>
                </a:extLst>
              </a:tr>
              <a:tr h="370840">
                <a:tc>
                  <a:txBody>
                    <a:bodyPr/>
                    <a:lstStyle/>
                    <a:p>
                      <a:r>
                        <a:rPr lang="en-US" sz="1400"/>
                        <a:t>Distributed denial of service (DDoS)</a:t>
                      </a:r>
                    </a:p>
                  </a:txBody>
                  <a:tcPr>
                    <a:solidFill>
                      <a:srgbClr val="E2E9EB"/>
                    </a:solidFill>
                  </a:tcPr>
                </a:tc>
                <a:tc>
                  <a:txBody>
                    <a:bodyPr/>
                    <a:lstStyle/>
                    <a:p>
                      <a:r>
                        <a:rPr lang="en-US" sz="1400"/>
                        <a:t>Loss of availability and use of system</a:t>
                      </a:r>
                    </a:p>
                  </a:txBody>
                  <a:tcPr>
                    <a:solidFill>
                      <a:srgbClr val="E2E9EB"/>
                    </a:solidFill>
                  </a:tcPr>
                </a:tc>
                <a:tc>
                  <a:txBody>
                    <a:bodyPr/>
                    <a:lstStyle/>
                    <a:p>
                      <a:r>
                        <a:rPr lang="en-US" sz="1400"/>
                        <a:t>Intrusion Prevention and layered defense techniques; outsource network entry via Cloudflare for instance </a:t>
                      </a:r>
                    </a:p>
                  </a:txBody>
                  <a:tcPr>
                    <a:solidFill>
                      <a:srgbClr val="E2E9EB"/>
                    </a:solidFill>
                  </a:tcPr>
                </a:tc>
                <a:tc>
                  <a:txBody>
                    <a:bodyPr/>
                    <a:lstStyle/>
                    <a:p>
                      <a:r>
                        <a:rPr lang="en-US" sz="1400"/>
                        <a:t>Loss of use on a system can vary depending on the time of outage. In hospitality it could mean someone goes to competitor site and a loss of booking revenue;</a:t>
                      </a:r>
                    </a:p>
                    <a:p>
                      <a:r>
                        <a:rPr lang="en-US" sz="1400"/>
                        <a:t>Cloud flare is $20/month per 20 pages. Palo Alto Firewall can cost $1200 a year for permitter DDoS protection </a:t>
                      </a:r>
                    </a:p>
                  </a:txBody>
                  <a:tcPr>
                    <a:solidFill>
                      <a:srgbClr val="E2E9EB"/>
                    </a:solidFill>
                  </a:tcPr>
                </a:tc>
                <a:extLst>
                  <a:ext uri="{0D108BD9-81ED-4DB2-BD59-A6C34878D82A}">
                    <a16:rowId xmlns:a16="http://schemas.microsoft.com/office/drawing/2014/main" val="3656561342"/>
                  </a:ext>
                </a:extLst>
              </a:tr>
            </a:tbl>
          </a:graphicData>
        </a:graphic>
      </p:graphicFrame>
    </p:spTree>
    <p:extLst>
      <p:ext uri="{BB962C8B-B14F-4D97-AF65-F5344CB8AC3E}">
        <p14:creationId xmlns:p14="http://schemas.microsoft.com/office/powerpoint/2010/main" val="3930825015"/>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C314B0-30EB-44C4-BDFD-3CD9D9F2F742}"/>
              </a:ext>
            </a:extLst>
          </p:cNvPr>
          <p:cNvPicPr>
            <a:picLocks noChangeAspect="1"/>
          </p:cNvPicPr>
          <p:nvPr/>
        </p:nvPicPr>
        <p:blipFill>
          <a:blip r:embed="rId3"/>
          <a:stretch>
            <a:fillRect/>
          </a:stretch>
        </p:blipFill>
        <p:spPr>
          <a:xfrm>
            <a:off x="10855589" y="5521589"/>
            <a:ext cx="1336411" cy="1336411"/>
          </a:xfrm>
          <a:prstGeom prst="rect">
            <a:avLst/>
          </a:prstGeom>
        </p:spPr>
      </p:pic>
      <p:sp>
        <p:nvSpPr>
          <p:cNvPr id="5" name="Content Placeholder 4">
            <a:extLst>
              <a:ext uri="{FF2B5EF4-FFF2-40B4-BE49-F238E27FC236}">
                <a16:creationId xmlns:a16="http://schemas.microsoft.com/office/drawing/2014/main" id="{0750D9A9-4244-468F-8208-DF23514CDAB2}"/>
              </a:ext>
            </a:extLst>
          </p:cNvPr>
          <p:cNvSpPr>
            <a:spLocks noGrp="1"/>
          </p:cNvSpPr>
          <p:nvPr>
            <p:ph idx="1"/>
          </p:nvPr>
        </p:nvSpPr>
        <p:spPr/>
        <p:txBody>
          <a:bodyPr vert="horz" lIns="91440" tIns="45720" rIns="91440" bIns="45720" rtlCol="0" anchor="t">
            <a:normAutofit/>
          </a:bodyPr>
          <a:lstStyle/>
          <a:p>
            <a:r>
              <a:rPr lang="en-US"/>
              <a:t>Industry background – 3 slides; Charlie</a:t>
            </a:r>
          </a:p>
          <a:p>
            <a:r>
              <a:rPr lang="en-US"/>
              <a:t>Relevant Threat Trends – 3 slides; Charlie</a:t>
            </a:r>
            <a:endParaRPr lang="en-US">
              <a:cs typeface="Calibri"/>
            </a:endParaRPr>
          </a:p>
          <a:p>
            <a:r>
              <a:rPr lang="en-US"/>
              <a:t>Critical Asset Identification – 2 slides; Charlie</a:t>
            </a:r>
            <a:endParaRPr lang="en-US">
              <a:cs typeface="Calibri"/>
            </a:endParaRPr>
          </a:p>
          <a:p>
            <a:r>
              <a:rPr lang="en-US"/>
              <a:t>Diamond Models – 10 Slides; Trenton</a:t>
            </a:r>
            <a:endParaRPr lang="en-US">
              <a:cs typeface="Calibri"/>
            </a:endParaRPr>
          </a:p>
          <a:p>
            <a:r>
              <a:rPr lang="en-US"/>
              <a:t>Intelligence Buy-In – 2 slides; Charlie</a:t>
            </a:r>
            <a:endParaRPr lang="en-US">
              <a:cs typeface="Calibri"/>
            </a:endParaRPr>
          </a:p>
          <a:p>
            <a:r>
              <a:rPr lang="en-US"/>
              <a:t>Group Roles and Signatures – 1 slide; Charlie </a:t>
            </a:r>
            <a:endParaRPr lang="en-US">
              <a:cs typeface="Calibri"/>
            </a:endParaRPr>
          </a:p>
          <a:p>
            <a:r>
              <a:rPr lang="en-US"/>
              <a:t>CTI Platform Setup (</a:t>
            </a:r>
            <a:r>
              <a:rPr lang="en-US" err="1"/>
              <a:t>url:</a:t>
            </a:r>
            <a:r>
              <a:rPr lang="en-US" err="1">
                <a:ea typeface="+mn-lt"/>
                <a:cs typeface="+mn-lt"/>
              </a:rPr>
              <a:t>https</a:t>
            </a:r>
            <a:r>
              <a:rPr lang="en-US">
                <a:ea typeface="+mn-lt"/>
                <a:cs typeface="+mn-lt"/>
              </a:rPr>
              <a:t>://stillatit11.github.io/</a:t>
            </a:r>
            <a:r>
              <a:rPr lang="en-US" err="1">
                <a:ea typeface="+mn-lt"/>
                <a:cs typeface="+mn-lt"/>
              </a:rPr>
              <a:t>card_runyon_cti</a:t>
            </a:r>
            <a:r>
              <a:rPr lang="en-US">
                <a:ea typeface="+mn-lt"/>
                <a:cs typeface="+mn-lt"/>
              </a:rPr>
              <a:t>/</a:t>
            </a:r>
            <a:r>
              <a:rPr lang="en-US"/>
              <a:t> )- Trenton</a:t>
            </a:r>
            <a:endParaRPr lang="en-US">
              <a:cs typeface="Calibri"/>
            </a:endParaRPr>
          </a:p>
        </p:txBody>
      </p:sp>
      <p:sp>
        <p:nvSpPr>
          <p:cNvPr id="8" name="Title 7">
            <a:extLst>
              <a:ext uri="{FF2B5EF4-FFF2-40B4-BE49-F238E27FC236}">
                <a16:creationId xmlns:a16="http://schemas.microsoft.com/office/drawing/2014/main" id="{FB2A2C85-B05A-4FBE-99A9-6E46B78B945A}"/>
              </a:ext>
            </a:extLst>
          </p:cNvPr>
          <p:cNvSpPr>
            <a:spLocks noGrp="1"/>
          </p:cNvSpPr>
          <p:nvPr>
            <p:ph type="title"/>
          </p:nvPr>
        </p:nvSpPr>
        <p:spPr/>
        <p:txBody>
          <a:bodyPr/>
          <a:lstStyle/>
          <a:p>
            <a:r>
              <a:rPr lang="en-US">
                <a:latin typeface="Proxima nova"/>
                <a:ea typeface="+mj-lt"/>
                <a:cs typeface="+mj-lt"/>
              </a:rPr>
              <a:t>Group Roles and Signatures </a:t>
            </a:r>
          </a:p>
        </p:txBody>
      </p:sp>
    </p:spTree>
    <p:extLst>
      <p:ext uri="{BB962C8B-B14F-4D97-AF65-F5344CB8AC3E}">
        <p14:creationId xmlns:p14="http://schemas.microsoft.com/office/powerpoint/2010/main" val="924317416"/>
      </p:ext>
    </p:extLst>
  </p:cSld>
  <p:clrMapOvr>
    <a:masterClrMapping/>
  </p:clrMapOvr>
  <mc:AlternateContent xmlns:mc="http://schemas.openxmlformats.org/markup-compatibility/2006" xmlns:p14="http://schemas.microsoft.com/office/powerpoint/2010/main">
    <mc:Choice Requires="p14">
      <p:transition spd="slow" p14:dur="2000" advTm="97522"/>
    </mc:Choice>
    <mc:Fallback xmlns="">
      <p:transition spd="slow" advTm="975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3"/>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4">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7" y="643467"/>
            <a:ext cx="6095261" cy="775495"/>
          </a:xfrm>
        </p:spPr>
        <p:txBody>
          <a:bodyPr>
            <a:normAutofit/>
          </a:bodyPr>
          <a:lstStyle/>
          <a:p>
            <a:pPr algn="l"/>
            <a:r>
              <a:rPr lang="en-US" sz="4400">
                <a:latin typeface="Proxima nova"/>
              </a:rPr>
              <a:t>Industry Background</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7" y="1418962"/>
            <a:ext cx="6388704" cy="4634216"/>
          </a:xfrm>
        </p:spPr>
        <p:txBody>
          <a:bodyPr vert="horz" lIns="91440" tIns="45720" rIns="91440" bIns="45720" rtlCol="0" anchor="t">
            <a:normAutofit lnSpcReduction="10000"/>
          </a:bodyPr>
          <a:lstStyle/>
          <a:p>
            <a:pPr algn="l"/>
            <a:r>
              <a:rPr lang="en-US">
                <a:latin typeface="Proxima nova"/>
                <a:cs typeface="Calibri"/>
              </a:rPr>
              <a:t>Key Sectors of Growth</a:t>
            </a:r>
          </a:p>
          <a:p>
            <a:pPr marL="342900" indent="-342900" algn="l">
              <a:buFont typeface="Arial" panose="020B0604020202020204" pitchFamily="34" charset="0"/>
              <a:buChar char="•"/>
            </a:pPr>
            <a:endParaRPr lang="en-US">
              <a:latin typeface="Proxima nova"/>
              <a:cs typeface="Calibri"/>
            </a:endParaRPr>
          </a:p>
          <a:p>
            <a:pPr marL="342900" indent="-342900" algn="l">
              <a:buFont typeface="Arial" panose="020B0604020202020204" pitchFamily="34" charset="0"/>
              <a:buChar char="•"/>
            </a:pPr>
            <a:r>
              <a:rPr lang="en-US" sz="2200">
                <a:latin typeface="Proxima nova"/>
                <a:cs typeface="Calibri"/>
              </a:rPr>
              <a:t>Hospitality sectors are conglomerate of other industry subsectors</a:t>
            </a:r>
          </a:p>
          <a:p>
            <a:pPr marL="342900" indent="-342900" algn="l">
              <a:buFont typeface="Arial" panose="020B0604020202020204" pitchFamily="34" charset="0"/>
              <a:buChar char="•"/>
            </a:pPr>
            <a:r>
              <a:rPr lang="en-US" sz="2200">
                <a:latin typeface="Proxima nova"/>
                <a:cs typeface="Calibri"/>
              </a:rPr>
              <a:t>Lodging – Worldwide forecast is $1.22tr; $1.21tr in 2019 (statista.com)</a:t>
            </a:r>
          </a:p>
          <a:p>
            <a:pPr marL="342900" indent="-342900" algn="l">
              <a:buFont typeface="Arial" panose="020B0604020202020204" pitchFamily="34" charset="0"/>
              <a:buChar char="•"/>
            </a:pPr>
            <a:r>
              <a:rPr lang="en-US" sz="2000">
                <a:latin typeface="Proxima nova"/>
                <a:cs typeface="Calibri"/>
              </a:rPr>
              <a:t>Travel and Tourism – Overall global size $9.25tr (statista.com)</a:t>
            </a:r>
          </a:p>
          <a:p>
            <a:pPr marL="342900" indent="-342900" algn="l">
              <a:buFont typeface="Arial" panose="020B0604020202020204" pitchFamily="34" charset="0"/>
              <a:buChar char="•"/>
            </a:pPr>
            <a:r>
              <a:rPr lang="en-US" sz="2000">
                <a:latin typeface="Proxima nova"/>
                <a:cs typeface="Calibri"/>
              </a:rPr>
              <a:t>Food and Beverage (F&amp;B) – Forecasted $2.13tr in 2021; Expected 5% CAGR growth till at least 2025 (statista.com)</a:t>
            </a:r>
          </a:p>
          <a:p>
            <a:pPr marL="342900" indent="-342900" algn="l">
              <a:buFont typeface="Arial" panose="020B0604020202020204" pitchFamily="34" charset="0"/>
              <a:buChar char="•"/>
            </a:pPr>
            <a:r>
              <a:rPr lang="en-US" sz="2000">
                <a:latin typeface="Proxima nova"/>
                <a:cs typeface="Calibri"/>
              </a:rPr>
              <a:t>Recreation – Multi-Trillion-dollar industry with expected growth after COVID</a:t>
            </a:r>
            <a:endParaRPr lang="en-US" sz="2200">
              <a:latin typeface="Proxima nova"/>
              <a:cs typeface="Calibri"/>
            </a:endParaRPr>
          </a:p>
          <a:p>
            <a:pPr marL="342900" indent="-342900" algn="l">
              <a:buFont typeface="Arial" panose="020B0604020202020204" pitchFamily="34" charset="0"/>
              <a:buChar char="•"/>
            </a:pPr>
            <a:endParaRPr lang="en-US">
              <a:latin typeface="Proxima nova"/>
              <a:cs typeface="Calibri"/>
            </a:endParaRPr>
          </a:p>
        </p:txBody>
      </p:sp>
    </p:spTree>
    <p:extLst>
      <p:ext uri="{BB962C8B-B14F-4D97-AF65-F5344CB8AC3E}">
        <p14:creationId xmlns:p14="http://schemas.microsoft.com/office/powerpoint/2010/main" val="2609036749"/>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3"/>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4">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7" y="643467"/>
            <a:ext cx="6095261" cy="775495"/>
          </a:xfrm>
        </p:spPr>
        <p:txBody>
          <a:bodyPr>
            <a:normAutofit/>
          </a:bodyPr>
          <a:lstStyle/>
          <a:p>
            <a:pPr algn="l"/>
            <a:r>
              <a:rPr lang="en-US" sz="4400">
                <a:latin typeface="Proxima nova"/>
              </a:rPr>
              <a:t>Industry Background</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7" y="1418962"/>
            <a:ext cx="6388704" cy="4634216"/>
          </a:xfrm>
        </p:spPr>
        <p:txBody>
          <a:bodyPr vert="horz" lIns="91440" tIns="45720" rIns="91440" bIns="45720" rtlCol="0" anchor="t">
            <a:normAutofit fontScale="92500" lnSpcReduction="10000"/>
          </a:bodyPr>
          <a:lstStyle/>
          <a:p>
            <a:pPr algn="l"/>
            <a:r>
              <a:rPr lang="en-US">
                <a:latin typeface="Proxima nova"/>
                <a:cs typeface="Calibri"/>
              </a:rPr>
              <a:t>Key Growth Drivers</a:t>
            </a:r>
          </a:p>
          <a:p>
            <a:pPr marL="342900" indent="-342900" algn="l">
              <a:buFont typeface="Arial" panose="020B0604020202020204" pitchFamily="34" charset="0"/>
              <a:buChar char="•"/>
            </a:pPr>
            <a:endParaRPr lang="en-US">
              <a:latin typeface="Proxima nova"/>
              <a:cs typeface="Calibri"/>
            </a:endParaRPr>
          </a:p>
          <a:p>
            <a:pPr marL="342900" indent="-342900" algn="l">
              <a:lnSpc>
                <a:spcPct val="100000"/>
              </a:lnSpc>
              <a:buFont typeface="Arial" panose="020B0604020202020204" pitchFamily="34" charset="0"/>
              <a:buChar char="•"/>
            </a:pPr>
            <a:r>
              <a:rPr lang="en-US">
                <a:latin typeface="Proxima nova"/>
                <a:cs typeface="Calibri"/>
              </a:rPr>
              <a:t>Covid reopening</a:t>
            </a:r>
          </a:p>
          <a:p>
            <a:pPr marL="342900" indent="-342900" algn="l">
              <a:lnSpc>
                <a:spcPct val="100000"/>
              </a:lnSpc>
              <a:buFont typeface="Arial" panose="020B0604020202020204" pitchFamily="34" charset="0"/>
              <a:buChar char="•"/>
            </a:pPr>
            <a:r>
              <a:rPr lang="en-US">
                <a:latin typeface="Proxima nova"/>
                <a:cs typeface="Calibri"/>
              </a:rPr>
              <a:t>New Markets and Travelers; i.e., Asian Pacific didn’t travel as much for leisure as they do now </a:t>
            </a:r>
          </a:p>
          <a:p>
            <a:pPr marL="342900" indent="-342900" algn="l">
              <a:lnSpc>
                <a:spcPct val="100000"/>
              </a:lnSpc>
              <a:buFont typeface="Arial" panose="020B0604020202020204" pitchFamily="34" charset="0"/>
              <a:buChar char="•"/>
            </a:pPr>
            <a:r>
              <a:rPr lang="en-US">
                <a:latin typeface="Proxima nova"/>
                <a:cs typeface="Calibri"/>
              </a:rPr>
              <a:t>Cost of travel and ease of use has drastically improved</a:t>
            </a:r>
          </a:p>
          <a:p>
            <a:pPr marL="342900" indent="-342900" algn="l">
              <a:lnSpc>
                <a:spcPct val="100000"/>
              </a:lnSpc>
              <a:buFont typeface="Arial" panose="020B0604020202020204" pitchFamily="34" charset="0"/>
              <a:buChar char="•"/>
            </a:pPr>
            <a:r>
              <a:rPr lang="en-US">
                <a:latin typeface="Proxima nova"/>
                <a:cs typeface="Calibri"/>
              </a:rPr>
              <a:t>Business travel is increasing due to globalization of industries</a:t>
            </a:r>
          </a:p>
          <a:p>
            <a:pPr marL="342900" indent="-342900" algn="l">
              <a:lnSpc>
                <a:spcPct val="100000"/>
              </a:lnSpc>
              <a:buFont typeface="Arial" panose="020B0604020202020204" pitchFamily="34" charset="0"/>
              <a:buChar char="•"/>
            </a:pPr>
            <a:r>
              <a:rPr lang="en-US">
                <a:latin typeface="Proxima nova"/>
                <a:cs typeface="Calibri"/>
              </a:rPr>
              <a:t>Modern knowledge works allows for travel and consumers are looking for experiential travels</a:t>
            </a:r>
          </a:p>
        </p:txBody>
      </p:sp>
    </p:spTree>
    <p:extLst>
      <p:ext uri="{BB962C8B-B14F-4D97-AF65-F5344CB8AC3E}">
        <p14:creationId xmlns:p14="http://schemas.microsoft.com/office/powerpoint/2010/main" val="1360602204"/>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2"/>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3">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7" y="643467"/>
            <a:ext cx="6095261" cy="775495"/>
          </a:xfrm>
        </p:spPr>
        <p:txBody>
          <a:bodyPr>
            <a:normAutofit/>
          </a:bodyPr>
          <a:lstStyle/>
          <a:p>
            <a:pPr algn="l"/>
            <a:r>
              <a:rPr lang="en-US" sz="4400">
                <a:latin typeface="Proxima nova"/>
              </a:rPr>
              <a:t>Relevant</a:t>
            </a:r>
            <a:r>
              <a:rPr lang="en-US" sz="4400">
                <a:solidFill>
                  <a:srgbClr val="FFFFFF"/>
                </a:solidFill>
                <a:latin typeface="Proxima nova"/>
              </a:rPr>
              <a:t> </a:t>
            </a:r>
            <a:r>
              <a:rPr lang="en-US" sz="4400">
                <a:latin typeface="Proxima nova"/>
              </a:rPr>
              <a:t>Trends</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6" y="1418962"/>
            <a:ext cx="6095263" cy="4634216"/>
          </a:xfrm>
        </p:spPr>
        <p:txBody>
          <a:bodyPr vert="horz" lIns="91440" tIns="45720" rIns="91440" bIns="45720" rtlCol="0" anchor="t">
            <a:normAutofit fontScale="92500" lnSpcReduction="10000"/>
          </a:bodyPr>
          <a:lstStyle/>
          <a:p>
            <a:pPr algn="l"/>
            <a:r>
              <a:rPr lang="en-US" sz="2200">
                <a:latin typeface="Proxima nova"/>
                <a:cs typeface="Calibri"/>
              </a:rPr>
              <a:t>Key Technologies and Exploits</a:t>
            </a:r>
          </a:p>
          <a:p>
            <a:pPr marL="342900" indent="-342900" algn="l">
              <a:buFont typeface="Arial" panose="020B0604020202020204" pitchFamily="34" charset="0"/>
              <a:buChar char="•"/>
            </a:pPr>
            <a:r>
              <a:rPr lang="en-US" sz="2200">
                <a:latin typeface="Proxima nova"/>
                <a:cs typeface="Calibri"/>
              </a:rPr>
              <a:t>Server/Client Systems – Traditional Information Systems; exploits include MS server vulnerabilities and exploits</a:t>
            </a:r>
          </a:p>
          <a:p>
            <a:pPr marL="342900" indent="-342900" algn="l">
              <a:buFont typeface="Arial" panose="020B0604020202020204" pitchFamily="34" charset="0"/>
              <a:buChar char="•"/>
            </a:pPr>
            <a:r>
              <a:rPr lang="en-US" sz="2200">
                <a:latin typeface="Proxima nova"/>
                <a:cs typeface="Calibri"/>
              </a:rPr>
              <a:t>Network Devices – Used for Telcom (VOIP), Streaming, On-demand and Broadcast usage; Hijacking and traffic sniffing could be used for Social Engineering </a:t>
            </a:r>
          </a:p>
          <a:p>
            <a:pPr marL="342900" indent="-342900" algn="l">
              <a:buFont typeface="Arial" panose="020B0604020202020204" pitchFamily="34" charset="0"/>
              <a:buChar char="•"/>
            </a:pPr>
            <a:r>
              <a:rPr lang="en-US" sz="2200">
                <a:latin typeface="Proxima nova"/>
                <a:cs typeface="Calibri"/>
              </a:rPr>
              <a:t>Wireless internet offering in room and/or on grounds; Man in Middle exploits</a:t>
            </a:r>
          </a:p>
          <a:p>
            <a:pPr marL="342900" indent="-342900" algn="l">
              <a:buFont typeface="Arial" panose="020B0604020202020204" pitchFamily="34" charset="0"/>
              <a:buChar char="•"/>
            </a:pPr>
            <a:r>
              <a:rPr lang="en-US" sz="2200">
                <a:latin typeface="Proxima nova"/>
                <a:cs typeface="Calibri"/>
              </a:rPr>
              <a:t>Email/SMS (Messaging) – Delivery of Malware or Social Engineering</a:t>
            </a:r>
          </a:p>
          <a:p>
            <a:pPr marL="342900" indent="-342900" algn="l">
              <a:buFont typeface="Arial" panose="020B0604020202020204" pitchFamily="34" charset="0"/>
              <a:buChar char="•"/>
            </a:pPr>
            <a:r>
              <a:rPr lang="en-US" sz="2200">
                <a:latin typeface="Proxima nova"/>
                <a:cs typeface="Calibri"/>
              </a:rPr>
              <a:t>Mobile Technologies – Mobile Apps used for Digital Entry or room charges. Can be used to get services on someone else’s account; stolen credentials</a:t>
            </a:r>
          </a:p>
          <a:p>
            <a:pPr marL="342900" indent="-342900" algn="l">
              <a:buFont typeface="Arial" panose="020B0604020202020204" pitchFamily="34" charset="0"/>
              <a:buChar char="•"/>
            </a:pPr>
            <a:endParaRPr lang="en-US" sz="2200">
              <a:latin typeface="Proxima nova"/>
              <a:cs typeface="Calibri"/>
            </a:endParaRPr>
          </a:p>
        </p:txBody>
      </p:sp>
    </p:spTree>
    <p:extLst>
      <p:ext uri="{BB962C8B-B14F-4D97-AF65-F5344CB8AC3E}">
        <p14:creationId xmlns:p14="http://schemas.microsoft.com/office/powerpoint/2010/main" val="1423438757"/>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2"/>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3">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7" y="643467"/>
            <a:ext cx="6095261" cy="775495"/>
          </a:xfrm>
        </p:spPr>
        <p:txBody>
          <a:bodyPr>
            <a:normAutofit/>
          </a:bodyPr>
          <a:lstStyle/>
          <a:p>
            <a:pPr algn="l"/>
            <a:r>
              <a:rPr lang="en-US" sz="4400">
                <a:latin typeface="Proxima nova"/>
              </a:rPr>
              <a:t>Relevant</a:t>
            </a:r>
            <a:r>
              <a:rPr lang="en-US" sz="4400">
                <a:solidFill>
                  <a:srgbClr val="FFFFFF"/>
                </a:solidFill>
                <a:latin typeface="Proxima nova"/>
              </a:rPr>
              <a:t> </a:t>
            </a:r>
            <a:r>
              <a:rPr lang="en-US" sz="4400">
                <a:latin typeface="Proxima nova"/>
              </a:rPr>
              <a:t>Trends</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6" y="1418962"/>
            <a:ext cx="6095263" cy="4634216"/>
          </a:xfrm>
        </p:spPr>
        <p:txBody>
          <a:bodyPr vert="horz" lIns="91440" tIns="45720" rIns="91440" bIns="45720" rtlCol="0" anchor="t">
            <a:normAutofit/>
          </a:bodyPr>
          <a:lstStyle/>
          <a:p>
            <a:pPr algn="l"/>
            <a:r>
              <a:rPr lang="en-US" sz="2200">
                <a:latin typeface="Proxima nova"/>
                <a:cs typeface="Calibri"/>
              </a:rPr>
              <a:t>Top Exploits</a:t>
            </a:r>
          </a:p>
          <a:p>
            <a:pPr marL="342900" indent="-342900" algn="l">
              <a:buFont typeface="Arial" panose="020B0604020202020204" pitchFamily="34" charset="0"/>
              <a:buChar char="•"/>
            </a:pPr>
            <a:r>
              <a:rPr lang="en-US" sz="2200">
                <a:latin typeface="Proxima nova"/>
                <a:cs typeface="Calibri"/>
              </a:rPr>
              <a:t>Phishing and Social Engineering</a:t>
            </a:r>
          </a:p>
          <a:p>
            <a:pPr marL="342900" indent="-342900" algn="l">
              <a:buFont typeface="Arial" panose="020B0604020202020204" pitchFamily="34" charset="0"/>
              <a:buChar char="•"/>
            </a:pPr>
            <a:r>
              <a:rPr lang="en-US" sz="2200">
                <a:latin typeface="Proxima nova"/>
                <a:cs typeface="Calibri"/>
              </a:rPr>
              <a:t>Ransomware</a:t>
            </a:r>
          </a:p>
          <a:p>
            <a:pPr marL="342900" indent="-342900" algn="l">
              <a:buFont typeface="Arial" panose="020B0604020202020204" pitchFamily="34" charset="0"/>
              <a:buChar char="•"/>
            </a:pPr>
            <a:r>
              <a:rPr lang="en-US" sz="2200">
                <a:latin typeface="Proxima nova"/>
                <a:cs typeface="Calibri"/>
              </a:rPr>
              <a:t>Distributed denial-of-service (DDoS)</a:t>
            </a:r>
          </a:p>
          <a:p>
            <a:pPr marL="342900" indent="-342900" algn="l">
              <a:buFont typeface="Arial" panose="020B0604020202020204" pitchFamily="34" charset="0"/>
              <a:buChar char="•"/>
            </a:pPr>
            <a:r>
              <a:rPr lang="en-US" sz="2200">
                <a:latin typeface="Proxima nova"/>
                <a:cs typeface="Calibri"/>
              </a:rPr>
              <a:t>Data Exfiltration</a:t>
            </a:r>
          </a:p>
          <a:p>
            <a:pPr algn="l"/>
            <a:endParaRPr lang="en-US" sz="2200">
              <a:latin typeface="Proxima nova"/>
              <a:cs typeface="Calibri"/>
            </a:endParaRPr>
          </a:p>
          <a:p>
            <a:pPr marL="342900" indent="-342900" algn="l">
              <a:buFont typeface="Arial" panose="020B0604020202020204" pitchFamily="34" charset="0"/>
              <a:buChar char="•"/>
            </a:pPr>
            <a:endParaRPr lang="en-US" sz="2200">
              <a:latin typeface="Proxima nova"/>
              <a:cs typeface="Calibri"/>
            </a:endParaRPr>
          </a:p>
        </p:txBody>
      </p:sp>
    </p:spTree>
    <p:extLst>
      <p:ext uri="{BB962C8B-B14F-4D97-AF65-F5344CB8AC3E}">
        <p14:creationId xmlns:p14="http://schemas.microsoft.com/office/powerpoint/2010/main" val="2392527028"/>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2"/>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3">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7" y="643467"/>
            <a:ext cx="6095261" cy="775495"/>
          </a:xfrm>
        </p:spPr>
        <p:txBody>
          <a:bodyPr>
            <a:normAutofit/>
          </a:bodyPr>
          <a:lstStyle/>
          <a:p>
            <a:pPr algn="l"/>
            <a:r>
              <a:rPr lang="en-US" sz="4400">
                <a:latin typeface="Proxima nova"/>
              </a:rPr>
              <a:t>Relevant</a:t>
            </a:r>
            <a:r>
              <a:rPr lang="en-US" sz="4400">
                <a:solidFill>
                  <a:srgbClr val="FFFFFF"/>
                </a:solidFill>
                <a:latin typeface="Proxima nova"/>
              </a:rPr>
              <a:t> </a:t>
            </a:r>
            <a:r>
              <a:rPr lang="en-US" sz="4400">
                <a:latin typeface="Proxima nova"/>
              </a:rPr>
              <a:t>Trends</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6" y="1418962"/>
            <a:ext cx="6095263" cy="4634216"/>
          </a:xfrm>
        </p:spPr>
        <p:txBody>
          <a:bodyPr vert="horz" lIns="91440" tIns="45720" rIns="91440" bIns="45720" rtlCol="0" anchor="t">
            <a:normAutofit fontScale="92500"/>
          </a:bodyPr>
          <a:lstStyle/>
          <a:p>
            <a:pPr algn="l"/>
            <a:r>
              <a:rPr lang="en-US" sz="2200">
                <a:latin typeface="Proxima nova"/>
                <a:cs typeface="Calibri"/>
              </a:rPr>
              <a:t>Targets and Bad Actors</a:t>
            </a:r>
          </a:p>
          <a:p>
            <a:pPr marL="342900" indent="-342900" algn="l">
              <a:buFont typeface="Arial" panose="020B0604020202020204" pitchFamily="34" charset="0"/>
              <a:buChar char="•"/>
            </a:pPr>
            <a:r>
              <a:rPr lang="en-US" sz="2200">
                <a:latin typeface="Proxima nova"/>
                <a:cs typeface="Calibri"/>
              </a:rPr>
              <a:t>Ransomware – on Building Automation Servers; This exploit is usually acted upon by foreign Black Hats who are trying to hold critical systems ransom for money. OT is usually the most disruptive to the company without disruption to the customers. It allows for the company to contemplate payment vs. restoration costs</a:t>
            </a:r>
          </a:p>
          <a:p>
            <a:pPr marL="342900" indent="-342900" algn="l">
              <a:buFont typeface="Arial" panose="020B0604020202020204" pitchFamily="34" charset="0"/>
              <a:buChar char="•"/>
            </a:pPr>
            <a:r>
              <a:rPr lang="en-US" sz="2200">
                <a:latin typeface="Proxima nova"/>
                <a:cs typeface="Calibri"/>
              </a:rPr>
              <a:t>Social Engineering – This is used to get customer data or free services by the companies</a:t>
            </a:r>
          </a:p>
          <a:p>
            <a:pPr marL="342900" indent="-342900" algn="l">
              <a:buFont typeface="Arial" panose="020B0604020202020204" pitchFamily="34" charset="0"/>
              <a:buChar char="•"/>
            </a:pPr>
            <a:r>
              <a:rPr lang="en-US" sz="2200">
                <a:latin typeface="Proxima nova"/>
                <a:cs typeface="Calibri"/>
              </a:rPr>
              <a:t>Data Exfiltration – Black Hat actors and often Script Kiddies looking for easy targets to exfiltrate critical PII from customer databases</a:t>
            </a:r>
          </a:p>
          <a:p>
            <a:pPr marL="342900" indent="-342900" algn="l">
              <a:buFont typeface="Arial" panose="020B0604020202020204" pitchFamily="34" charset="0"/>
              <a:buChar char="•"/>
            </a:pPr>
            <a:endParaRPr lang="en-US" sz="2200">
              <a:latin typeface="Proxima nova"/>
              <a:cs typeface="Calibri"/>
            </a:endParaRPr>
          </a:p>
        </p:txBody>
      </p:sp>
    </p:spTree>
    <p:extLst>
      <p:ext uri="{BB962C8B-B14F-4D97-AF65-F5344CB8AC3E}">
        <p14:creationId xmlns:p14="http://schemas.microsoft.com/office/powerpoint/2010/main" val="1936903772"/>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2"/>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3">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6" y="643467"/>
            <a:ext cx="7041847" cy="775495"/>
          </a:xfrm>
        </p:spPr>
        <p:txBody>
          <a:bodyPr>
            <a:noAutofit/>
          </a:bodyPr>
          <a:lstStyle/>
          <a:p>
            <a:pPr algn="l"/>
            <a:r>
              <a:rPr lang="en-US" sz="4400">
                <a:latin typeface="Proxima nova"/>
              </a:rPr>
              <a:t>Critical Assets Identification </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6" y="1418962"/>
            <a:ext cx="6095263" cy="4634216"/>
          </a:xfrm>
        </p:spPr>
        <p:txBody>
          <a:bodyPr vert="horz" lIns="91440" tIns="45720" rIns="91440" bIns="45720" rtlCol="0" anchor="t">
            <a:normAutofit/>
          </a:bodyPr>
          <a:lstStyle/>
          <a:p>
            <a:pPr marL="342900" indent="-342900" algn="l">
              <a:buFont typeface="Arial" panose="020B0604020202020204" pitchFamily="34" charset="0"/>
              <a:buChar char="•"/>
            </a:pPr>
            <a:r>
              <a:rPr lang="en-US" sz="2200">
                <a:latin typeface="Proxima nova"/>
                <a:cs typeface="Calibri"/>
              </a:rPr>
              <a:t>Physical and Operational Technology – Building Automation and Management System, Building Entry Automation, Network Devices; Most systems support the flow of people and comfort settings within the facilities</a:t>
            </a:r>
          </a:p>
          <a:p>
            <a:pPr marL="342900" indent="-342900" algn="l">
              <a:buFont typeface="Arial" panose="020B0604020202020204" pitchFamily="34" charset="0"/>
              <a:buChar char="•"/>
            </a:pPr>
            <a:r>
              <a:rPr lang="en-US" sz="2200">
                <a:latin typeface="Proxima nova"/>
                <a:cs typeface="Calibri"/>
              </a:rPr>
              <a:t>Information Systems – Business Systems, Point of Sale, Revenue and Accounting systems, On-site or Cloud Servers; Backbone of the service capability and capacity of Lodging, Travel and Entertainment </a:t>
            </a:r>
          </a:p>
          <a:p>
            <a:pPr marL="342900" indent="-342900" algn="l">
              <a:buFont typeface="Arial" panose="020B0604020202020204" pitchFamily="34" charset="0"/>
              <a:buChar char="•"/>
            </a:pPr>
            <a:endParaRPr lang="en-US" sz="2200">
              <a:latin typeface="Proxima nova"/>
              <a:cs typeface="Calibri"/>
            </a:endParaRPr>
          </a:p>
          <a:p>
            <a:pPr marL="342900" indent="-342900" algn="l">
              <a:buFont typeface="Arial" panose="020B0604020202020204" pitchFamily="34" charset="0"/>
              <a:buChar char="•"/>
            </a:pPr>
            <a:endParaRPr lang="en-US" sz="2200">
              <a:latin typeface="Proxima nova"/>
              <a:cs typeface="Calibri"/>
            </a:endParaRPr>
          </a:p>
          <a:p>
            <a:pPr marL="342900" indent="-342900" algn="l">
              <a:buFont typeface="Arial" panose="020B0604020202020204" pitchFamily="34" charset="0"/>
              <a:buChar char="•"/>
            </a:pPr>
            <a:endParaRPr lang="en-US" sz="2200">
              <a:latin typeface="Proxima nova"/>
              <a:cs typeface="Calibri"/>
            </a:endParaRPr>
          </a:p>
        </p:txBody>
      </p:sp>
    </p:spTree>
    <p:extLst>
      <p:ext uri="{BB962C8B-B14F-4D97-AF65-F5344CB8AC3E}">
        <p14:creationId xmlns:p14="http://schemas.microsoft.com/office/powerpoint/2010/main" val="2303199986"/>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A6B4BF-B00D-4532-A01C-E34AD9371253}"/>
              </a:ext>
            </a:extLst>
          </p:cNvPr>
          <p:cNvPicPr>
            <a:picLocks noChangeAspect="1"/>
          </p:cNvPicPr>
          <p:nvPr/>
        </p:nvPicPr>
        <p:blipFill rotWithShape="1">
          <a:blip r:embed="rId2"/>
          <a:srcRect l="6172" r="6880" b="-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4" name="Picture 3">
            <a:extLst>
              <a:ext uri="{FF2B5EF4-FFF2-40B4-BE49-F238E27FC236}">
                <a16:creationId xmlns:a16="http://schemas.microsoft.com/office/drawing/2014/main" id="{2E29E7F3-52FD-416B-8F36-072A0FF25445}"/>
              </a:ext>
            </a:extLst>
          </p:cNvPr>
          <p:cNvPicPr>
            <a:picLocks noChangeAspect="1"/>
          </p:cNvPicPr>
          <p:nvPr/>
        </p:nvPicPr>
        <p:blipFill rotWithShape="1">
          <a:blip r:embed="rId3">
            <a:alphaModFix amt="40000"/>
          </a:blip>
          <a:srcRect t="11991" r="1" b="6853"/>
          <a:stretch/>
        </p:blipFill>
        <p:spPr>
          <a:xfrm>
            <a:off x="0" y="10"/>
            <a:ext cx="8450317" cy="6857990"/>
          </a:xfrm>
          <a:prstGeom prst="rect">
            <a:avLst/>
          </a:prstGeom>
        </p:spPr>
      </p:pic>
      <p:sp>
        <p:nvSpPr>
          <p:cNvPr id="2" name="Title 1">
            <a:extLst>
              <a:ext uri="{FF2B5EF4-FFF2-40B4-BE49-F238E27FC236}">
                <a16:creationId xmlns:a16="http://schemas.microsoft.com/office/drawing/2014/main" id="{B57C2F35-1C69-466F-B08A-A395F2F35DC0}"/>
              </a:ext>
            </a:extLst>
          </p:cNvPr>
          <p:cNvSpPr>
            <a:spLocks noGrp="1"/>
          </p:cNvSpPr>
          <p:nvPr>
            <p:ph type="ctrTitle"/>
          </p:nvPr>
        </p:nvSpPr>
        <p:spPr>
          <a:xfrm>
            <a:off x="643466" y="643467"/>
            <a:ext cx="7041847" cy="775495"/>
          </a:xfrm>
        </p:spPr>
        <p:txBody>
          <a:bodyPr>
            <a:noAutofit/>
          </a:bodyPr>
          <a:lstStyle/>
          <a:p>
            <a:pPr algn="l"/>
            <a:r>
              <a:rPr lang="en-US" sz="4400">
                <a:latin typeface="Proxima nova"/>
              </a:rPr>
              <a:t>Critical Assets Identification</a:t>
            </a:r>
            <a:br>
              <a:rPr lang="en-US" sz="4400">
                <a:latin typeface="Proxima nova"/>
              </a:rPr>
            </a:br>
            <a:r>
              <a:rPr lang="en-US" sz="4400">
                <a:latin typeface="Proxima nova"/>
              </a:rPr>
              <a:t>Cont. </a:t>
            </a:r>
          </a:p>
        </p:txBody>
      </p:sp>
      <p:sp>
        <p:nvSpPr>
          <p:cNvPr id="3" name="Subtitle 2">
            <a:extLst>
              <a:ext uri="{FF2B5EF4-FFF2-40B4-BE49-F238E27FC236}">
                <a16:creationId xmlns:a16="http://schemas.microsoft.com/office/drawing/2014/main" id="{D881DED7-418B-4AB3-A2BD-3A65971A96DD}"/>
              </a:ext>
            </a:extLst>
          </p:cNvPr>
          <p:cNvSpPr>
            <a:spLocks noGrp="1"/>
          </p:cNvSpPr>
          <p:nvPr>
            <p:ph type="subTitle" idx="1"/>
          </p:nvPr>
        </p:nvSpPr>
        <p:spPr>
          <a:xfrm>
            <a:off x="643466" y="1418962"/>
            <a:ext cx="6095263" cy="4634216"/>
          </a:xfrm>
        </p:spPr>
        <p:txBody>
          <a:bodyPr vert="horz" lIns="91440" tIns="45720" rIns="91440" bIns="45720" rtlCol="0" anchor="t">
            <a:normAutofit/>
          </a:bodyPr>
          <a:lstStyle/>
          <a:p>
            <a:pPr marL="342900" indent="-342900" algn="l">
              <a:buFont typeface="Arial" panose="020B0604020202020204" pitchFamily="34" charset="0"/>
              <a:buChar char="•"/>
            </a:pPr>
            <a:r>
              <a:rPr lang="en-US" sz="2200">
                <a:latin typeface="Proxima nova"/>
                <a:cs typeface="Calibri"/>
              </a:rPr>
              <a:t>Reservation and Property Management – Customer and Reservation Management Systems, Facilities Maintenance System (Housekeeping and Trouble Calls); Supports the general operations of rooms and facility upkeep</a:t>
            </a:r>
          </a:p>
          <a:p>
            <a:pPr marL="342900" indent="-342900" algn="l">
              <a:buFont typeface="Arial" panose="020B0604020202020204" pitchFamily="34" charset="0"/>
              <a:buChar char="•"/>
            </a:pPr>
            <a:r>
              <a:rPr lang="en-US" sz="2200">
                <a:latin typeface="Proxima nova"/>
                <a:cs typeface="Calibri"/>
              </a:rPr>
              <a:t>Supply Chain – Food and Beverage Stocking and Procurement systems; ensures supplies are available or in route for providing services</a:t>
            </a:r>
          </a:p>
          <a:p>
            <a:pPr marL="342900" indent="-342900" algn="l">
              <a:buFont typeface="Arial" panose="020B0604020202020204" pitchFamily="34" charset="0"/>
              <a:buChar char="•"/>
            </a:pPr>
            <a:r>
              <a:rPr lang="en-US" sz="2200">
                <a:latin typeface="Proxima nova"/>
                <a:cs typeface="Calibri"/>
              </a:rPr>
              <a:t>Customer Data – Customer Relationship and Personal Information; Used for personalization of services. </a:t>
            </a:r>
          </a:p>
          <a:p>
            <a:pPr marL="171450" indent="-171450" algn="l">
              <a:buChar char="•"/>
            </a:pPr>
            <a:endParaRPr lang="en-US" sz="2200">
              <a:latin typeface="Proxima nova"/>
              <a:cs typeface="Calibri"/>
            </a:endParaRPr>
          </a:p>
        </p:txBody>
      </p:sp>
    </p:spTree>
    <p:extLst>
      <p:ext uri="{BB962C8B-B14F-4D97-AF65-F5344CB8AC3E}">
        <p14:creationId xmlns:p14="http://schemas.microsoft.com/office/powerpoint/2010/main" val="778697776"/>
      </p:ext>
    </p:extLst>
  </p:cSld>
  <p:clrMapOvr>
    <a:masterClrMapping/>
  </p:clrMapOvr>
  <mc:AlternateContent xmlns:mc="http://schemas.openxmlformats.org/markup-compatibility/2006" xmlns:p14="http://schemas.microsoft.com/office/powerpoint/2010/main">
    <mc:Choice Requires="p14">
      <p:transition spd="slow" p14:dur="2000" advTm="54517"/>
    </mc:Choice>
    <mc:Fallback xmlns="">
      <p:transition spd="slow" advTm="54517"/>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1358</Words>
  <Application>Microsoft Macintosh PowerPoint</Application>
  <PresentationFormat>Widescreen</PresentationFormat>
  <Paragraphs>204</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Open Sans</vt:lpstr>
      <vt:lpstr>Proxima nova</vt:lpstr>
      <vt:lpstr>office theme</vt:lpstr>
      <vt:lpstr>Hospitality: CTI  Milestone 1</vt:lpstr>
      <vt:lpstr>Industry Background</vt:lpstr>
      <vt:lpstr>Industry Background</vt:lpstr>
      <vt:lpstr>Industry Background</vt:lpstr>
      <vt:lpstr>Relevant Trends</vt:lpstr>
      <vt:lpstr>Relevant Trends</vt:lpstr>
      <vt:lpstr>Relevant Trends</vt:lpstr>
      <vt:lpstr>Critical Assets Identification </vt:lpstr>
      <vt:lpstr>Critical Assets Identification Cont. </vt:lpstr>
      <vt:lpstr>Diamond Model</vt:lpstr>
      <vt:lpstr>Diamond Model</vt:lpstr>
      <vt:lpstr>Diamond Model</vt:lpstr>
      <vt:lpstr>Diamond Model</vt:lpstr>
      <vt:lpstr>Diamond Model</vt:lpstr>
      <vt:lpstr>Diamond Model</vt:lpstr>
      <vt:lpstr>Diamond Model</vt:lpstr>
      <vt:lpstr>Diamond Model</vt:lpstr>
      <vt:lpstr>Diamond Model</vt:lpstr>
      <vt:lpstr>Diamond Model</vt:lpstr>
      <vt:lpstr>Intelligence Buy-in</vt:lpstr>
      <vt:lpstr>Intelligence Buy-in</vt:lpstr>
      <vt:lpstr>Group Roles and Signatures </vt:lpstr>
    </vt:vector>
  </TitlesOfParts>
  <Manager>charlesrunyon@email.arizona.edu;tcard1@email.arizona.edu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charlesrunyon@email.arizona.edu;tcard1@email.arizona.edu</dc:creator>
  <cp:lastModifiedBy>Card, Trenton - (tcard1)</cp:lastModifiedBy>
  <cp:revision>2</cp:revision>
  <dcterms:created xsi:type="dcterms:W3CDTF">2013-07-15T20:26:40Z</dcterms:created>
  <dcterms:modified xsi:type="dcterms:W3CDTF">2021-05-24T02:19:08Z</dcterms:modified>
</cp:coreProperties>
</file>