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5F740-B1A9-17B3-8343-132C5F84C8AF}" v="48" dt="2024-07-31T19:54:17.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80AF2-2333-4E7E-8C36-8BA07B564F3F}" type="datetimeFigureOut">
              <a:t>7/31/2024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C0B05-36AB-482F-841C-F282FA3ED2E4}" type="slidenum">
              <a:t>‹#›</a:t>
            </a:fld>
            <a:endParaRPr lang="en-US"/>
          </a:p>
        </p:txBody>
      </p:sp>
    </p:spTree>
    <p:extLst>
      <p:ext uri="{BB962C8B-B14F-4D97-AF65-F5344CB8AC3E}">
        <p14:creationId xmlns:p14="http://schemas.microsoft.com/office/powerpoint/2010/main" val="264593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presentation, we will explore the basics of Exchange Online administration. We will cover the roles and responsibilities of an Exchange Online administrator, best practices for managing Exchange Online, and tips for ensuring optimal performance and security.</a:t>
            </a:r>
          </a:p>
        </p:txBody>
      </p:sp>
      <p:sp>
        <p:nvSpPr>
          <p:cNvPr id="4" name="Slide Number Placeholder 3"/>
          <p:cNvSpPr>
            <a:spLocks noGrp="1"/>
          </p:cNvSpPr>
          <p:nvPr>
            <p:ph type="sldNum" sz="quarter" idx="5"/>
          </p:nvPr>
        </p:nvSpPr>
        <p:spPr/>
        <p:txBody>
          <a:bodyPr/>
          <a:lstStyle/>
          <a:p>
            <a:fld id="{A1343417-5EAC-4CEB-8DD8-E60056C94AFC}" type="slidenum">
              <a:t>1</a:t>
            </a:fld>
            <a:endParaRPr lang="en-US"/>
          </a:p>
        </p:txBody>
      </p:sp>
    </p:spTree>
    <p:extLst>
      <p:ext uri="{BB962C8B-B14F-4D97-AF65-F5344CB8AC3E}">
        <p14:creationId xmlns:p14="http://schemas.microsoft.com/office/powerpoint/2010/main" val="1580319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Retention policies in Exchange Online allow you to keep email messages and other items for a specific period of time, based on criteria such as the age of the item or the folder where it is stored. This can help you to comply with legal or regulatory requirements, as well as to manage mailbox sizes and improve performance.</a:t>
            </a:r>
          </a:p>
        </p:txBody>
      </p:sp>
      <p:sp>
        <p:nvSpPr>
          <p:cNvPr id="4" name="Slide Number Placeholder 3"/>
          <p:cNvSpPr>
            <a:spLocks noGrp="1"/>
          </p:cNvSpPr>
          <p:nvPr>
            <p:ph type="sldNum" sz="quarter" idx="5"/>
          </p:nvPr>
        </p:nvSpPr>
        <p:spPr/>
        <p:txBody>
          <a:bodyPr/>
          <a:lstStyle/>
          <a:p>
            <a:fld id="{A1343417-5EAC-4CEB-8DD8-E60056C94AFC}" type="slidenum">
              <a:t>10</a:t>
            </a:fld>
            <a:endParaRPr lang="en-US"/>
          </a:p>
        </p:txBody>
      </p:sp>
    </p:spTree>
    <p:extLst>
      <p:ext uri="{BB962C8B-B14F-4D97-AF65-F5344CB8AC3E}">
        <p14:creationId xmlns:p14="http://schemas.microsoft.com/office/powerpoint/2010/main" val="2968640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Loss Prevention (DLP) policies in Exchange Online help you to protect sensitive information by identifying and preventing the accidental or intentional sharing of confidential data. You can set up DLP policies to detect and block the transmission of sensitive data, such as credit card numbers or social security numbers, in email messages.</a:t>
            </a:r>
          </a:p>
        </p:txBody>
      </p:sp>
      <p:sp>
        <p:nvSpPr>
          <p:cNvPr id="4" name="Slide Number Placeholder 3"/>
          <p:cNvSpPr>
            <a:spLocks noGrp="1"/>
          </p:cNvSpPr>
          <p:nvPr>
            <p:ph type="sldNum" sz="quarter" idx="5"/>
          </p:nvPr>
        </p:nvSpPr>
        <p:spPr/>
        <p:txBody>
          <a:bodyPr/>
          <a:lstStyle/>
          <a:p>
            <a:fld id="{A1343417-5EAC-4CEB-8DD8-E60056C94AFC}" type="slidenum">
              <a:t>11</a:t>
            </a:fld>
            <a:endParaRPr lang="en-US"/>
          </a:p>
        </p:txBody>
      </p:sp>
    </p:spTree>
    <p:extLst>
      <p:ext uri="{BB962C8B-B14F-4D97-AF65-F5344CB8AC3E}">
        <p14:creationId xmlns:p14="http://schemas.microsoft.com/office/powerpoint/2010/main" val="2807858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Exchange Online administration is a critical task for any organization that uses this service for email and calendaring. By following best practices for managing Exchange Online, as well as configuring the appropriate policies and settings, you can ensure optimal performance, security, and compliance for your environment.</a:t>
            </a:r>
          </a:p>
        </p:txBody>
      </p:sp>
      <p:sp>
        <p:nvSpPr>
          <p:cNvPr id="4" name="Slide Number Placeholder 3"/>
          <p:cNvSpPr>
            <a:spLocks noGrp="1"/>
          </p:cNvSpPr>
          <p:nvPr>
            <p:ph type="sldNum" sz="quarter" idx="5"/>
          </p:nvPr>
        </p:nvSpPr>
        <p:spPr/>
        <p:txBody>
          <a:bodyPr/>
          <a:lstStyle/>
          <a:p>
            <a:fld id="{A1343417-5EAC-4CEB-8DD8-E60056C94AFC}" type="slidenum">
              <a:t>12</a:t>
            </a:fld>
            <a:endParaRPr lang="en-US"/>
          </a:p>
        </p:txBody>
      </p:sp>
    </p:spTree>
    <p:extLst>
      <p:ext uri="{BB962C8B-B14F-4D97-AF65-F5344CB8AC3E}">
        <p14:creationId xmlns:p14="http://schemas.microsoft.com/office/powerpoint/2010/main" val="49670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Exchange Online is a cloud-based email and calendaring service that is part of Microsoft's Office 365 suite of applications. As an Exchange Online administrator, your responsibilities include managing user accounts, configuring policies and settings, and troubleshooting issues. In this presentation, we will explore the key aspects of Exchange Online administration that you need to know.</a:t>
            </a:r>
          </a:p>
        </p:txBody>
      </p:sp>
      <p:sp>
        <p:nvSpPr>
          <p:cNvPr id="4" name="Slide Number Placeholder 3"/>
          <p:cNvSpPr>
            <a:spLocks noGrp="1"/>
          </p:cNvSpPr>
          <p:nvPr>
            <p:ph type="sldNum" sz="quarter" idx="5"/>
          </p:nvPr>
        </p:nvSpPr>
        <p:spPr/>
        <p:txBody>
          <a:bodyPr/>
          <a:lstStyle/>
          <a:p>
            <a:fld id="{A1343417-5EAC-4CEB-8DD8-E60056C94AFC}" type="slidenum">
              <a:t>2</a:t>
            </a:fld>
            <a:endParaRPr lang="en-US"/>
          </a:p>
        </p:txBody>
      </p:sp>
    </p:spTree>
    <p:extLst>
      <p:ext uri="{BB962C8B-B14F-4D97-AF65-F5344CB8AC3E}">
        <p14:creationId xmlns:p14="http://schemas.microsoft.com/office/powerpoint/2010/main" val="3447538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will cover the basics of Exchange Online administration. We will discuss what Exchange Online is, the different roles and responsibilities of an Exchange Online administrator, and best practices for managing Exchange Online.</a:t>
            </a:r>
          </a:p>
        </p:txBody>
      </p:sp>
      <p:sp>
        <p:nvSpPr>
          <p:cNvPr id="4" name="Slide Number Placeholder 3"/>
          <p:cNvSpPr>
            <a:spLocks noGrp="1"/>
          </p:cNvSpPr>
          <p:nvPr>
            <p:ph type="sldNum" sz="quarter" idx="5"/>
          </p:nvPr>
        </p:nvSpPr>
        <p:spPr/>
        <p:txBody>
          <a:bodyPr/>
          <a:lstStyle/>
          <a:p>
            <a:fld id="{A1343417-5EAC-4CEB-8DD8-E60056C94AFC}" type="slidenum">
              <a:t>3</a:t>
            </a:fld>
            <a:endParaRPr lang="en-US"/>
          </a:p>
        </p:txBody>
      </p:sp>
    </p:spTree>
    <p:extLst>
      <p:ext uri="{BB962C8B-B14F-4D97-AF65-F5344CB8AC3E}">
        <p14:creationId xmlns:p14="http://schemas.microsoft.com/office/powerpoint/2010/main" val="4048172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Exchange Online is a cloud-based email and calendaring service that is part of Microsoft's Office 365 suite of applications. It allows users to access their email, calendar, and contacts from any device, anywhere, and at any time.</a:t>
            </a:r>
          </a:p>
        </p:txBody>
      </p:sp>
      <p:sp>
        <p:nvSpPr>
          <p:cNvPr id="4" name="Slide Number Placeholder 3"/>
          <p:cNvSpPr>
            <a:spLocks noGrp="1"/>
          </p:cNvSpPr>
          <p:nvPr>
            <p:ph type="sldNum" sz="quarter" idx="5"/>
          </p:nvPr>
        </p:nvSpPr>
        <p:spPr/>
        <p:txBody>
          <a:bodyPr/>
          <a:lstStyle/>
          <a:p>
            <a:fld id="{A1343417-5EAC-4CEB-8DD8-E60056C94AFC}" type="slidenum">
              <a:t>4</a:t>
            </a:fld>
            <a:endParaRPr lang="en-US"/>
          </a:p>
        </p:txBody>
      </p:sp>
    </p:spTree>
    <p:extLst>
      <p:ext uri="{BB962C8B-B14F-4D97-AF65-F5344CB8AC3E}">
        <p14:creationId xmlns:p14="http://schemas.microsoft.com/office/powerpoint/2010/main" val="2419043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several different roles and responsibilities for Exchange Online administrators, depending on the size and complexity of your organization. Some common roles include the Exchange Online administrator, the Exchange Online service administrator, and the Exchange Online compliance administrator.</a:t>
            </a:r>
          </a:p>
        </p:txBody>
      </p:sp>
      <p:sp>
        <p:nvSpPr>
          <p:cNvPr id="4" name="Slide Number Placeholder 3"/>
          <p:cNvSpPr>
            <a:spLocks noGrp="1"/>
          </p:cNvSpPr>
          <p:nvPr>
            <p:ph type="sldNum" sz="quarter" idx="5"/>
          </p:nvPr>
        </p:nvSpPr>
        <p:spPr/>
        <p:txBody>
          <a:bodyPr/>
          <a:lstStyle/>
          <a:p>
            <a:fld id="{A1343417-5EAC-4CEB-8DD8-E60056C94AFC}" type="slidenum">
              <a:t>5</a:t>
            </a:fld>
            <a:endParaRPr lang="en-US"/>
          </a:p>
        </p:txBody>
      </p:sp>
    </p:spTree>
    <p:extLst>
      <p:ext uri="{BB962C8B-B14F-4D97-AF65-F5344CB8AC3E}">
        <p14:creationId xmlns:p14="http://schemas.microsoft.com/office/powerpoint/2010/main" val="2849497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will explore the different built-in roles that are available in Exchange Online, as well as how to create custom roles and permissions. This will help you to delegate specific tasks to other administrators, while ensuring that the security of your Exchange Online environment is maintained.</a:t>
            </a:r>
          </a:p>
        </p:txBody>
      </p:sp>
      <p:sp>
        <p:nvSpPr>
          <p:cNvPr id="4" name="Slide Number Placeholder 3"/>
          <p:cNvSpPr>
            <a:spLocks noGrp="1"/>
          </p:cNvSpPr>
          <p:nvPr>
            <p:ph type="sldNum" sz="quarter" idx="5"/>
          </p:nvPr>
        </p:nvSpPr>
        <p:spPr/>
        <p:txBody>
          <a:bodyPr/>
          <a:lstStyle/>
          <a:p>
            <a:fld id="{A1343417-5EAC-4CEB-8DD8-E60056C94AFC}" type="slidenum">
              <a:t>6</a:t>
            </a:fld>
            <a:endParaRPr lang="en-US"/>
          </a:p>
        </p:txBody>
      </p:sp>
    </p:spTree>
    <p:extLst>
      <p:ext uri="{BB962C8B-B14F-4D97-AF65-F5344CB8AC3E}">
        <p14:creationId xmlns:p14="http://schemas.microsoft.com/office/powerpoint/2010/main" val="3903812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Exchange Online comes with several built-in roles that you can use to delegate administrative tasks to other users. Examples include the Recipient Management role, which allows users to manage user accounts, and the Organization Management role, which grants full administrative access to Exchange Online.</a:t>
            </a:r>
          </a:p>
        </p:txBody>
      </p:sp>
      <p:sp>
        <p:nvSpPr>
          <p:cNvPr id="4" name="Slide Number Placeholder 3"/>
          <p:cNvSpPr>
            <a:spLocks noGrp="1"/>
          </p:cNvSpPr>
          <p:nvPr>
            <p:ph type="sldNum" sz="quarter" idx="5"/>
          </p:nvPr>
        </p:nvSpPr>
        <p:spPr/>
        <p:txBody>
          <a:bodyPr/>
          <a:lstStyle/>
          <a:p>
            <a:fld id="{A1343417-5EAC-4CEB-8DD8-E60056C94AFC}" type="slidenum">
              <a:t>7</a:t>
            </a:fld>
            <a:endParaRPr lang="en-US"/>
          </a:p>
        </p:txBody>
      </p:sp>
    </p:spTree>
    <p:extLst>
      <p:ext uri="{BB962C8B-B14F-4D97-AF65-F5344CB8AC3E}">
        <p14:creationId xmlns:p14="http://schemas.microsoft.com/office/powerpoint/2010/main" val="1139453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addition to the built-in roles, you can also create custom roles and permissions in Exchange Online. This allows you to delegate specific tasks to users, without giving them access to the entire Exchange Online environment. For example, you can create a custom role that allows a user to manage distribution groups, but not user accounts.</a:t>
            </a:r>
          </a:p>
        </p:txBody>
      </p:sp>
      <p:sp>
        <p:nvSpPr>
          <p:cNvPr id="4" name="Slide Number Placeholder 3"/>
          <p:cNvSpPr>
            <a:spLocks noGrp="1"/>
          </p:cNvSpPr>
          <p:nvPr>
            <p:ph type="sldNum" sz="quarter" idx="5"/>
          </p:nvPr>
        </p:nvSpPr>
        <p:spPr/>
        <p:txBody>
          <a:bodyPr/>
          <a:lstStyle/>
          <a:p>
            <a:fld id="{A1343417-5EAC-4CEB-8DD8-E60056C94AFC}" type="slidenum">
              <a:t>8</a:t>
            </a:fld>
            <a:endParaRPr lang="en-US"/>
          </a:p>
        </p:txBody>
      </p:sp>
    </p:spTree>
    <p:extLst>
      <p:ext uri="{BB962C8B-B14F-4D97-AF65-F5344CB8AC3E}">
        <p14:creationId xmlns:p14="http://schemas.microsoft.com/office/powerpoint/2010/main" val="1237663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will cover some best practices for managing Exchange Online, as well as some of the key policies and settings that you should configure. This will help you to ensure optimal performance and security for your Exchange Online environment.</a:t>
            </a:r>
          </a:p>
        </p:txBody>
      </p:sp>
      <p:sp>
        <p:nvSpPr>
          <p:cNvPr id="4" name="Slide Number Placeholder 3"/>
          <p:cNvSpPr>
            <a:spLocks noGrp="1"/>
          </p:cNvSpPr>
          <p:nvPr>
            <p:ph type="sldNum" sz="quarter" idx="5"/>
          </p:nvPr>
        </p:nvSpPr>
        <p:spPr/>
        <p:txBody>
          <a:bodyPr/>
          <a:lstStyle/>
          <a:p>
            <a:fld id="{A1343417-5EAC-4CEB-8DD8-E60056C94AFC}" type="slidenum">
              <a:t>9</a:t>
            </a:fld>
            <a:endParaRPr lang="en-US"/>
          </a:p>
        </p:txBody>
      </p:sp>
    </p:spTree>
    <p:extLst>
      <p:ext uri="{BB962C8B-B14F-4D97-AF65-F5344CB8AC3E}">
        <p14:creationId xmlns:p14="http://schemas.microsoft.com/office/powerpoint/2010/main" val="3642777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7/31/2024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849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7/31/2024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94808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7/31/2024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61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7/31/2024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31163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7/31/2024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69079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7/31/2024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2075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7/31/2024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8525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7/31/2024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1837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7/31/2024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3354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7/31/2024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30401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7/31/2024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44234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7/31/2024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9812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linkedin.com/in/stilldrey" TargetMode="External"/><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Internet messages digital concept icon on binary data code background">
            <a:extLst>
              <a:ext uri="{FF2B5EF4-FFF2-40B4-BE49-F238E27FC236}">
                <a16:creationId xmlns:a16="http://schemas.microsoft.com/office/drawing/2014/main" id="{32A148F6-2E03-420E-9DE1-087CD08F5815}"/>
              </a:ext>
            </a:extLst>
          </p:cNvPr>
          <p:cNvPicPr>
            <a:picLocks noChangeAspect="1"/>
          </p:cNvPicPr>
          <p:nvPr/>
        </p:nvPicPr>
        <p:blipFill>
          <a:blip r:embed="rId3"/>
          <a:srcRect l="9091" t="4275" b="27544"/>
          <a:stretch/>
        </p:blipFill>
        <p:spPr>
          <a:xfrm>
            <a:off x="20" y="10"/>
            <a:ext cx="12191979" cy="6857990"/>
          </a:xfrm>
          <a:prstGeom prst="rect">
            <a:avLst/>
          </a:prstGeom>
        </p:spPr>
      </p:pic>
      <p:sp>
        <p:nvSpPr>
          <p:cNvPr id="13" name="Rectangle 12">
            <a:extLst>
              <a:ext uri="{FF2B5EF4-FFF2-40B4-BE49-F238E27FC236}">
                <a16:creationId xmlns:a16="http://schemas.microsoft.com/office/drawing/2014/main" id="{AAB476BF-4EE2-5243-CABB-6CC72C39BF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1DA84B2C-51D3-B96F-9772-2336F2F1B359}"/>
              </a:ext>
            </a:extLst>
          </p:cNvPr>
          <p:cNvSpPr>
            <a:spLocks noGrp="1"/>
          </p:cNvSpPr>
          <p:nvPr>
            <p:ph type="ctrTitle"/>
          </p:nvPr>
        </p:nvSpPr>
        <p:spPr>
          <a:xfrm>
            <a:off x="7306780" y="978409"/>
            <a:ext cx="4496529" cy="3678268"/>
          </a:xfrm>
        </p:spPr>
        <p:txBody>
          <a:bodyPr anchor="t">
            <a:normAutofit/>
          </a:bodyPr>
          <a:lstStyle/>
          <a:p>
            <a:pPr>
              <a:lnSpc>
                <a:spcPct val="90000"/>
              </a:lnSpc>
            </a:pPr>
            <a:r>
              <a:rPr lang="en-US" sz="4700"/>
              <a:t>Exchange Online Administration</a:t>
            </a:r>
          </a:p>
        </p:txBody>
      </p:sp>
      <p:sp>
        <p:nvSpPr>
          <p:cNvPr id="3" name="Subtitle 2">
            <a:extLst>
              <a:ext uri="{FF2B5EF4-FFF2-40B4-BE49-F238E27FC236}">
                <a16:creationId xmlns:a16="http://schemas.microsoft.com/office/drawing/2014/main" id="{4F8306EB-C46C-ADC4-3EF5-19F04F65C026}"/>
              </a:ext>
            </a:extLst>
          </p:cNvPr>
          <p:cNvSpPr>
            <a:spLocks noGrp="1"/>
          </p:cNvSpPr>
          <p:nvPr>
            <p:ph type="subTitle" idx="1"/>
          </p:nvPr>
        </p:nvSpPr>
        <p:spPr>
          <a:xfrm>
            <a:off x="7303288" y="4729138"/>
            <a:ext cx="4488812" cy="1150453"/>
          </a:xfrm>
        </p:spPr>
        <p:txBody>
          <a:bodyPr anchor="b">
            <a:normAutofit/>
          </a:bodyPr>
          <a:lstStyle/>
          <a:p>
            <a:r>
              <a:rPr lang="en-US"/>
              <a:t>Basics of managing Exchange Online</a:t>
            </a:r>
          </a:p>
        </p:txBody>
      </p:sp>
      <p:sp>
        <p:nvSpPr>
          <p:cNvPr id="15" name="Rectangle 14">
            <a:extLst>
              <a:ext uri="{FF2B5EF4-FFF2-40B4-BE49-F238E27FC236}">
                <a16:creationId xmlns:a16="http://schemas.microsoft.com/office/drawing/2014/main" id="{20D28EA4-6F96-F7C6-1D07-5BA5C2738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6781" y="508090"/>
            <a:ext cx="449275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7" name="Rectangle 16">
            <a:extLst>
              <a:ext uri="{FF2B5EF4-FFF2-40B4-BE49-F238E27FC236}">
                <a16:creationId xmlns:a16="http://schemas.microsoft.com/office/drawing/2014/main" id="{FDFF93C5-0576-D227-80A7-4CFBA8791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0119" y="6209925"/>
            <a:ext cx="449275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6007264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oloured organisers on shelves">
            <a:extLst>
              <a:ext uri="{FF2B5EF4-FFF2-40B4-BE49-F238E27FC236}">
                <a16:creationId xmlns:a16="http://schemas.microsoft.com/office/drawing/2014/main" id="{071407C3-913C-4088-A3C2-429BDC949025}"/>
              </a:ext>
            </a:extLst>
          </p:cNvPr>
          <p:cNvPicPr>
            <a:picLocks noGrp="1" noChangeAspect="1"/>
          </p:cNvPicPr>
          <p:nvPr>
            <p:ph sz="half" idx="1"/>
          </p:nvPr>
        </p:nvPicPr>
        <p:blipFill>
          <a:blip r:embed="rId3"/>
          <a:srcRect l="15406" r="35779"/>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F7F9BC1B-8268-63EE-EA99-5ACE1B5A9427}"/>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Exchange Online Retention Policies</a:t>
            </a:r>
          </a:p>
        </p:txBody>
      </p:sp>
      <p:sp>
        <p:nvSpPr>
          <p:cNvPr id="4" name="Content Placeholder 3">
            <a:extLst>
              <a:ext uri="{FF2B5EF4-FFF2-40B4-BE49-F238E27FC236}">
                <a16:creationId xmlns:a16="http://schemas.microsoft.com/office/drawing/2014/main" id="{B06206BE-7635-EC6C-FFE9-CC3FD39DF1B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Retention Policies in Exchange Online</a:t>
            </a:r>
          </a:p>
          <a:p>
            <a:pPr marL="0" lvl="1" indent="0">
              <a:buNone/>
            </a:pPr>
            <a:r>
              <a:rPr lang="en-US" sz="1400"/>
              <a:t>Retention policies in Exchange Online allow you to keep email messages and other items for a specific period of time, based on criteria such as the age of the item or the folder where it is stored.</a:t>
            </a:r>
          </a:p>
          <a:p>
            <a:pPr marL="0" indent="0">
              <a:spcBef>
                <a:spcPts val="2500"/>
              </a:spcBef>
              <a:buNone/>
            </a:pPr>
            <a:r>
              <a:rPr lang="en-US" sz="1400" b="1"/>
              <a:t>Compliance with Legal and Regulatory Requirements</a:t>
            </a:r>
          </a:p>
          <a:p>
            <a:pPr marL="0" lvl="1" indent="0">
              <a:buNone/>
            </a:pPr>
            <a:r>
              <a:rPr lang="en-US" sz="1400"/>
              <a:t>Retention policies in Exchange Online can help you to comply with legal or regulatory requirements, such as data retention laws or industry-specific regulations.</a:t>
            </a:r>
          </a:p>
          <a:p>
            <a:pPr marL="0" indent="0">
              <a:spcBef>
                <a:spcPts val="2500"/>
              </a:spcBef>
              <a:buNone/>
            </a:pPr>
            <a:r>
              <a:rPr lang="en-US" sz="1400" b="1"/>
              <a:t>Mailbox Management and Improved Performance</a:t>
            </a:r>
          </a:p>
          <a:p>
            <a:pPr marL="0" lvl="1" indent="0">
              <a:buNone/>
            </a:pPr>
            <a:r>
              <a:rPr lang="en-US" sz="1400"/>
              <a:t>Retention policies in Exchange Online can help you to manage mailbox sizes and improve performance by automatically deleting old or unnecessary items.</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898831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Digital security concept lock and binary data code">
            <a:extLst>
              <a:ext uri="{FF2B5EF4-FFF2-40B4-BE49-F238E27FC236}">
                <a16:creationId xmlns:a16="http://schemas.microsoft.com/office/drawing/2014/main" id="{E7931B7C-B875-4FC2-80C4-D3BC919FC474}"/>
              </a:ext>
            </a:extLst>
          </p:cNvPr>
          <p:cNvPicPr>
            <a:picLocks noGrp="1" noChangeAspect="1"/>
          </p:cNvPicPr>
          <p:nvPr>
            <p:ph sz="half" idx="1"/>
          </p:nvPr>
        </p:nvPicPr>
        <p:blipFill>
          <a:blip r:embed="rId3"/>
          <a:srcRect l="12860" r="13950"/>
          <a:stretch/>
        </p:blipFill>
        <p:spPr>
          <a:xfrm>
            <a:off x="517868" y="508090"/>
            <a:ext cx="5705856" cy="5846990"/>
          </a:xfrm>
          <a:prstGeom prst="rect">
            <a:avLst/>
          </a:prstGeom>
        </p:spPr>
      </p:pic>
      <p:sp>
        <p:nvSpPr>
          <p:cNvPr id="2" name="Title 1">
            <a:extLst>
              <a:ext uri="{FF2B5EF4-FFF2-40B4-BE49-F238E27FC236}">
                <a16:creationId xmlns:a16="http://schemas.microsoft.com/office/drawing/2014/main" id="{B4BF4FB6-201F-7E5B-CC2E-0DCC53F0CD72}"/>
              </a:ext>
            </a:extLst>
          </p:cNvPr>
          <p:cNvSpPr>
            <a:spLocks noGrp="1"/>
          </p:cNvSpPr>
          <p:nvPr>
            <p:ph type="title"/>
          </p:nvPr>
        </p:nvSpPr>
        <p:spPr>
          <a:xfrm>
            <a:off x="7001547" y="976160"/>
            <a:ext cx="4822899" cy="1463040"/>
          </a:xfrm>
        </p:spPr>
        <p:txBody>
          <a:bodyPr vert="horz" lIns="91440" tIns="45720" rIns="91440" bIns="45720" rtlCol="0" anchor="t">
            <a:normAutofit/>
          </a:bodyPr>
          <a:lstStyle/>
          <a:p>
            <a:r>
              <a:rPr lang="en-US" sz="4100"/>
              <a:t>Data Loss Prevention Policies</a:t>
            </a:r>
          </a:p>
        </p:txBody>
      </p:sp>
      <p:sp>
        <p:nvSpPr>
          <p:cNvPr id="4" name="Content Placeholder 3">
            <a:extLst>
              <a:ext uri="{FF2B5EF4-FFF2-40B4-BE49-F238E27FC236}">
                <a16:creationId xmlns:a16="http://schemas.microsoft.com/office/drawing/2014/main" id="{8F49BF7B-2694-6346-16DF-4A1AD49E597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1548" y="2578608"/>
            <a:ext cx="4672584" cy="3767328"/>
          </a:xfrm>
        </p:spPr>
        <p:txBody>
          <a:bodyPr>
            <a:normAutofit/>
          </a:bodyPr>
          <a:lstStyle/>
          <a:p>
            <a:pPr marL="0" indent="0">
              <a:spcBef>
                <a:spcPts val="2500"/>
              </a:spcBef>
              <a:buNone/>
            </a:pPr>
            <a:r>
              <a:rPr lang="en-US" sz="1400" b="1"/>
              <a:t>DLP Policies</a:t>
            </a:r>
          </a:p>
          <a:p>
            <a:pPr marL="0" lvl="1" indent="0">
              <a:buNone/>
            </a:pPr>
            <a:r>
              <a:rPr lang="en-US" sz="1400"/>
              <a:t>Data Loss Prevention (DLP) policies in Exchange Online help you to protect sensitive information by identifying and preventing the accidental or intentional sharing of confidential data.</a:t>
            </a:r>
          </a:p>
          <a:p>
            <a:pPr marL="0" indent="0">
              <a:spcBef>
                <a:spcPts val="2500"/>
              </a:spcBef>
              <a:buNone/>
            </a:pPr>
            <a:r>
              <a:rPr lang="en-US" sz="1400" b="1"/>
              <a:t>Detection and Blocking</a:t>
            </a:r>
          </a:p>
          <a:p>
            <a:pPr marL="0" lvl="1" indent="0">
              <a:buNone/>
            </a:pPr>
            <a:r>
              <a:rPr lang="en-US" sz="1400"/>
              <a:t>You can set up DLP policies to detect and block the transmission of sensitive data, such as credit card numbers or social security numbers, in email messages.</a:t>
            </a:r>
          </a:p>
        </p:txBody>
      </p:sp>
      <p:sp>
        <p:nvSpPr>
          <p:cNvPr id="18" name="Freeform: Shape 17">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522147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3EBB0F-B010-0AE8-A8C0-7ABFD8067759}"/>
              </a:ext>
            </a:extLst>
          </p:cNvPr>
          <p:cNvSpPr>
            <a:spLocks noGrp="1"/>
          </p:cNvSpPr>
          <p:nvPr>
            <p:ph type="title"/>
          </p:nvPr>
        </p:nvSpPr>
        <p:spPr>
          <a:xfrm>
            <a:off x="517871" y="976160"/>
            <a:ext cx="4798200" cy="1463040"/>
          </a:xfrm>
        </p:spPr>
        <p:txBody>
          <a:bodyPr vert="horz" lIns="91440" tIns="45720" rIns="91440" bIns="45720" rtlCol="0" anchor="t">
            <a:normAutofit/>
          </a:bodyPr>
          <a:lstStyle/>
          <a:p>
            <a:r>
              <a:rPr lang="en-US" sz="4400"/>
              <a:t>Conclusion</a:t>
            </a:r>
          </a:p>
        </p:txBody>
      </p:sp>
      <p:sp>
        <p:nvSpPr>
          <p:cNvPr id="4" name="Content Placeholder 3">
            <a:extLst>
              <a:ext uri="{FF2B5EF4-FFF2-40B4-BE49-F238E27FC236}">
                <a16:creationId xmlns:a16="http://schemas.microsoft.com/office/drawing/2014/main" id="{0AD02483-C2A5-1124-6B79-92974880CAB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69" y="2578608"/>
            <a:ext cx="5020056" cy="3767328"/>
          </a:xfrm>
        </p:spPr>
        <p:txBody>
          <a:bodyPr>
            <a:normAutofit/>
          </a:bodyPr>
          <a:lstStyle/>
          <a:p>
            <a:pPr marL="0" indent="0">
              <a:spcBef>
                <a:spcPts val="2500"/>
              </a:spcBef>
              <a:buNone/>
            </a:pPr>
            <a:endParaRPr lang="en-US" sz="1800" b="1"/>
          </a:p>
          <a:p>
            <a:pPr marL="0" lvl="1" indent="0">
              <a:buNone/>
            </a:pPr>
            <a:r>
              <a:rPr lang="en-US"/>
              <a:t>Exchange Online administration is a critical task for any organization that uses this service for email and calendaring. By following best practices for managing Exchange Online, as well as configuring the appropriate policies and settings, you can ensure optimal performance, security, and compliance for your environment.</a:t>
            </a:r>
          </a:p>
        </p:txBody>
      </p:sp>
      <p:sp>
        <p:nvSpPr>
          <p:cNvPr id="31" name="Rectangle 3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ortrait of businessman standing in front of binary code background">
            <a:extLst>
              <a:ext uri="{FF2B5EF4-FFF2-40B4-BE49-F238E27FC236}">
                <a16:creationId xmlns:a16="http://schemas.microsoft.com/office/drawing/2014/main" id="{47A39430-C17F-40B6-A6AF-EB67EB588207}"/>
              </a:ext>
            </a:extLst>
          </p:cNvPr>
          <p:cNvPicPr>
            <a:picLocks noGrp="1" noChangeAspect="1"/>
          </p:cNvPicPr>
          <p:nvPr>
            <p:ph sz="half" idx="1"/>
          </p:nvPr>
        </p:nvPicPr>
        <p:blipFill>
          <a:blip r:embed="rId3"/>
          <a:srcRect t="40579" r="1" b="5081"/>
          <a:stretch/>
        </p:blipFill>
        <p:spPr>
          <a:xfrm>
            <a:off x="6560598" y="508090"/>
            <a:ext cx="5122753" cy="2783750"/>
          </a:xfrm>
          <a:prstGeom prst="rect">
            <a:avLst/>
          </a:prstGeom>
        </p:spPr>
      </p:pic>
      <p:pic>
        <p:nvPicPr>
          <p:cNvPr id="3" name="Picture 2" descr="Exchange Online admin with users on phones and computers">
            <a:extLst>
              <a:ext uri="{FF2B5EF4-FFF2-40B4-BE49-F238E27FC236}">
                <a16:creationId xmlns:a16="http://schemas.microsoft.com/office/drawing/2014/main" id="{B2D71981-3221-5A6F-9624-1475BF863362}"/>
              </a:ext>
            </a:extLst>
          </p:cNvPr>
          <p:cNvPicPr>
            <a:picLocks noChangeAspect="1"/>
          </p:cNvPicPr>
          <p:nvPr/>
        </p:nvPicPr>
        <p:blipFill>
          <a:blip r:embed="rId4"/>
          <a:srcRect t="5217" r="1" b="1"/>
          <a:stretch/>
        </p:blipFill>
        <p:spPr>
          <a:xfrm>
            <a:off x="6560598" y="3566160"/>
            <a:ext cx="5122753" cy="2779776"/>
          </a:xfrm>
          <a:prstGeom prst="rect">
            <a:avLst/>
          </a:prstGeom>
        </p:spPr>
      </p:pic>
    </p:spTree>
    <p:extLst>
      <p:ext uri="{BB962C8B-B14F-4D97-AF65-F5344CB8AC3E}">
        <p14:creationId xmlns:p14="http://schemas.microsoft.com/office/powerpoint/2010/main" val="41619639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ontent Placeholder 53">
            <a:extLst>
              <a:ext uri="{FF2B5EF4-FFF2-40B4-BE49-F238E27FC236}">
                <a16:creationId xmlns:a16="http://schemas.microsoft.com/office/drawing/2014/main" id="{4F6E0852-E089-ECDD-142A-75CDBCCE1F6E}"/>
              </a:ext>
            </a:extLst>
          </p:cNvPr>
          <p:cNvSpPr>
            <a:spLocks noGrp="1"/>
          </p:cNvSpPr>
          <p:nvPr>
            <p:ph sz="half" idx="1"/>
          </p:nvPr>
        </p:nvSpPr>
        <p:spPr>
          <a:xfrm>
            <a:off x="517868" y="2578608"/>
            <a:ext cx="5020056" cy="3767328"/>
          </a:xfrm>
        </p:spPr>
        <p:txBody>
          <a:bodyPr vert="horz" lIns="91440" tIns="45720" rIns="91440" bIns="45720" rtlCol="0" anchor="t">
            <a:normAutofit/>
          </a:bodyPr>
          <a:lstStyle/>
          <a:p>
            <a:r>
              <a:rPr lang="en-US" sz="1800" dirty="0"/>
              <a:t>Dan Rey</a:t>
            </a:r>
          </a:p>
          <a:p>
            <a:r>
              <a:rPr lang="en-US" sz="1800" dirty="0">
                <a:hlinkClick r:id="rId2"/>
              </a:rPr>
              <a:t>http://www.linkedin.com/in/stilldrey</a:t>
            </a:r>
            <a:endParaRPr lang="en-US" sz="1800" dirty="0"/>
          </a:p>
          <a:p>
            <a:endParaRPr lang="en-US" sz="1800" dirty="0"/>
          </a:p>
        </p:txBody>
      </p:sp>
      <p:sp>
        <p:nvSpPr>
          <p:cNvPr id="65" name="Rectangle 64">
            <a:extLst>
              <a:ext uri="{FF2B5EF4-FFF2-40B4-BE49-F238E27FC236}">
                <a16:creationId xmlns:a16="http://schemas.microsoft.com/office/drawing/2014/main" id="{5219862E-7186-427C-8292-92687AF4E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Exchange Online admin with users on phones and computers">
            <a:extLst>
              <a:ext uri="{FF2B5EF4-FFF2-40B4-BE49-F238E27FC236}">
                <a16:creationId xmlns:a16="http://schemas.microsoft.com/office/drawing/2014/main" id="{F6EC5CA9-7343-4E83-2064-3A7B08F3D01D}"/>
              </a:ext>
            </a:extLst>
          </p:cNvPr>
          <p:cNvPicPr>
            <a:picLocks noChangeAspect="1"/>
          </p:cNvPicPr>
          <p:nvPr/>
        </p:nvPicPr>
        <p:blipFill>
          <a:blip r:embed="rId3"/>
          <a:srcRect t="6088" b="1369"/>
          <a:stretch/>
        </p:blipFill>
        <p:spPr>
          <a:xfrm>
            <a:off x="6169518" y="3424658"/>
            <a:ext cx="5513832" cy="2921277"/>
          </a:xfrm>
          <a:prstGeom prst="rect">
            <a:avLst/>
          </a:prstGeom>
        </p:spPr>
      </p:pic>
      <p:pic>
        <p:nvPicPr>
          <p:cNvPr id="3" name="Picture 2" descr="Exchange Online admin with users on phones and computers">
            <a:extLst>
              <a:ext uri="{FF2B5EF4-FFF2-40B4-BE49-F238E27FC236}">
                <a16:creationId xmlns:a16="http://schemas.microsoft.com/office/drawing/2014/main" id="{6AE66071-1E0C-E5FF-5485-0D9EAB969A0B}"/>
              </a:ext>
            </a:extLst>
          </p:cNvPr>
          <p:cNvPicPr>
            <a:picLocks noChangeAspect="1"/>
          </p:cNvPicPr>
          <p:nvPr/>
        </p:nvPicPr>
        <p:blipFill>
          <a:blip r:embed="rId4"/>
          <a:stretch>
            <a:fillRect/>
          </a:stretch>
        </p:blipFill>
        <p:spPr>
          <a:xfrm>
            <a:off x="9083828" y="956794"/>
            <a:ext cx="2589356" cy="1482406"/>
          </a:xfrm>
          <a:prstGeom prst="rect">
            <a:avLst/>
          </a:prstGeom>
        </p:spPr>
      </p:pic>
      <p:pic>
        <p:nvPicPr>
          <p:cNvPr id="5" name="Content Placeholder 4" descr="Exchange Online admin with users on phones and computers">
            <a:extLst>
              <a:ext uri="{FF2B5EF4-FFF2-40B4-BE49-F238E27FC236}">
                <a16:creationId xmlns:a16="http://schemas.microsoft.com/office/drawing/2014/main" id="{4E1EB9E6-6B15-B714-C722-05C92D884BFA}"/>
              </a:ext>
            </a:extLst>
          </p:cNvPr>
          <p:cNvPicPr>
            <a:picLocks noChangeAspect="1"/>
          </p:cNvPicPr>
          <p:nvPr/>
        </p:nvPicPr>
        <p:blipFill>
          <a:blip r:embed="rId5"/>
          <a:srcRect r="1" b="2519"/>
          <a:stretch/>
        </p:blipFill>
        <p:spPr>
          <a:xfrm>
            <a:off x="6169519" y="994122"/>
            <a:ext cx="2589356" cy="1445078"/>
          </a:xfrm>
          <a:prstGeom prst="rect">
            <a:avLst/>
          </a:prstGeom>
        </p:spPr>
      </p:pic>
    </p:spTree>
    <p:extLst>
      <p:ext uri="{BB962C8B-B14F-4D97-AF65-F5344CB8AC3E}">
        <p14:creationId xmlns:p14="http://schemas.microsoft.com/office/powerpoint/2010/main" val="398102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D16C4DE-5FF1-8D34-BBA1-FC43F3155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Using advantages of free Wi-Fi. Handsome young man working on laptop">
            <a:extLst>
              <a:ext uri="{FF2B5EF4-FFF2-40B4-BE49-F238E27FC236}">
                <a16:creationId xmlns:a16="http://schemas.microsoft.com/office/drawing/2014/main" id="{770F4CD5-C0FF-454D-A4A4-CECC93D2E95A}"/>
              </a:ext>
            </a:extLst>
          </p:cNvPr>
          <p:cNvPicPr>
            <a:picLocks noGrp="1" noChangeAspect="1"/>
          </p:cNvPicPr>
          <p:nvPr>
            <p:ph sz="half" idx="1"/>
          </p:nvPr>
        </p:nvPicPr>
        <p:blipFill>
          <a:blip r:embed="rId3"/>
          <a:srcRect l="19357" r="13172" b="1"/>
          <a:stretch/>
        </p:blipFill>
        <p:spPr>
          <a:xfrm>
            <a:off x="517871" y="2963333"/>
            <a:ext cx="3419178" cy="3382603"/>
          </a:xfrm>
          <a:prstGeom prst="rect">
            <a:avLst/>
          </a:prstGeom>
        </p:spPr>
      </p:pic>
      <p:sp>
        <p:nvSpPr>
          <p:cNvPr id="2" name="Title 1">
            <a:extLst>
              <a:ext uri="{FF2B5EF4-FFF2-40B4-BE49-F238E27FC236}">
                <a16:creationId xmlns:a16="http://schemas.microsoft.com/office/drawing/2014/main" id="{6921032A-AFED-F834-D5B6-4575CC3619D5}"/>
              </a:ext>
            </a:extLst>
          </p:cNvPr>
          <p:cNvSpPr>
            <a:spLocks noGrp="1"/>
          </p:cNvSpPr>
          <p:nvPr>
            <p:ph type="title"/>
          </p:nvPr>
        </p:nvSpPr>
        <p:spPr>
          <a:xfrm>
            <a:off x="521208" y="976160"/>
            <a:ext cx="3520777" cy="1776189"/>
          </a:xfrm>
        </p:spPr>
        <p:txBody>
          <a:bodyPr vert="horz" lIns="91440" tIns="45720" rIns="91440" bIns="45720" rtlCol="0" anchor="t">
            <a:normAutofit/>
          </a:bodyPr>
          <a:lstStyle/>
          <a:p>
            <a:pPr>
              <a:lnSpc>
                <a:spcPct val="90000"/>
              </a:lnSpc>
            </a:pPr>
            <a:r>
              <a:rPr lang="en-US" sz="3400"/>
              <a:t>Overview of Exchange Online Administration</a:t>
            </a:r>
          </a:p>
        </p:txBody>
      </p:sp>
      <p:sp>
        <p:nvSpPr>
          <p:cNvPr id="4" name="Content Placeholder 3">
            <a:extLst>
              <a:ext uri="{FF2B5EF4-FFF2-40B4-BE49-F238E27FC236}">
                <a16:creationId xmlns:a16="http://schemas.microsoft.com/office/drawing/2014/main" id="{90E9CF09-F5FA-5445-1720-83C76CA3231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63533" y="1036320"/>
            <a:ext cx="7103872" cy="5309615"/>
          </a:xfrm>
        </p:spPr>
        <p:txBody>
          <a:bodyPr>
            <a:normAutofit/>
          </a:bodyPr>
          <a:lstStyle/>
          <a:p>
            <a:pPr marL="0" indent="0">
              <a:spcBef>
                <a:spcPts val="2500"/>
              </a:spcBef>
              <a:buNone/>
            </a:pPr>
            <a:r>
              <a:rPr lang="en-US" sz="1400" b="1"/>
              <a:t>Exchange Online Overview</a:t>
            </a:r>
          </a:p>
          <a:p>
            <a:pPr marL="0" lvl="1" indent="0">
              <a:buNone/>
            </a:pPr>
            <a:r>
              <a:rPr lang="en-US" sz="1400"/>
              <a:t>Exchange Online is a cloud-based email and calendaring service that is part of Microsoft's Office 365 suite of applications. It provides a secure and reliable platform for users to access their email, calendar and contacts from anywhere.</a:t>
            </a:r>
          </a:p>
          <a:p>
            <a:pPr marL="0" indent="0">
              <a:spcBef>
                <a:spcPts val="2500"/>
              </a:spcBef>
              <a:buNone/>
            </a:pPr>
            <a:r>
              <a:rPr lang="en-US" sz="1400" b="1"/>
              <a:t>User Account Management</a:t>
            </a:r>
          </a:p>
          <a:p>
            <a:pPr marL="0" lvl="1" indent="0">
              <a:buNone/>
            </a:pPr>
            <a:r>
              <a:rPr lang="en-US" sz="1400"/>
              <a:t>Exchange Online administrators are responsible for creating and managing user accounts, including assigning Exchange Online licenses, resetting passwords, and managing mailbox permissions.</a:t>
            </a:r>
          </a:p>
          <a:p>
            <a:pPr marL="0" indent="0">
              <a:spcBef>
                <a:spcPts val="2500"/>
              </a:spcBef>
              <a:buNone/>
            </a:pPr>
            <a:r>
              <a:rPr lang="en-US" sz="1400" b="1"/>
              <a:t>Policy and Setting Configuration</a:t>
            </a:r>
          </a:p>
          <a:p>
            <a:pPr marL="0" lvl="1" indent="0">
              <a:buNone/>
            </a:pPr>
            <a:r>
              <a:rPr lang="en-US" sz="1400"/>
              <a:t>Exchange Online administrators can configure policies and settings to control how users access and use the service, including setting mailbox size limits, configuring retention policies, and enabling/disable features.</a:t>
            </a:r>
          </a:p>
          <a:p>
            <a:pPr marL="0" indent="0">
              <a:spcBef>
                <a:spcPts val="2500"/>
              </a:spcBef>
              <a:buNone/>
            </a:pPr>
            <a:r>
              <a:rPr lang="en-US" sz="1400" b="1"/>
              <a:t>Troubleshooting Issues</a:t>
            </a:r>
          </a:p>
          <a:p>
            <a:pPr marL="0" lvl="1" indent="0">
              <a:buNone/>
            </a:pPr>
            <a:r>
              <a:rPr lang="en-US" sz="1400"/>
              <a:t>Exchange Online administrators are responsible for troubleshooting and resolving user issues, including mailbox access issues, performance problems, and mail delivery issues.</a:t>
            </a:r>
          </a:p>
        </p:txBody>
      </p:sp>
      <p:sp>
        <p:nvSpPr>
          <p:cNvPr id="18" name="Rectangle 17">
            <a:extLst>
              <a:ext uri="{FF2B5EF4-FFF2-40B4-BE49-F238E27FC236}">
                <a16:creationId xmlns:a16="http://schemas.microsoft.com/office/drawing/2014/main" id="{06695334-1C63-71B0-DABC-EFEFD76F1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342201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4204816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E-Mail Marketing">
            <a:extLst>
              <a:ext uri="{FF2B5EF4-FFF2-40B4-BE49-F238E27FC236}">
                <a16:creationId xmlns:a16="http://schemas.microsoft.com/office/drawing/2014/main" id="{CB7B7E16-6EC7-41DF-A3E9-47E6FA2AE817}"/>
              </a:ext>
            </a:extLst>
          </p:cNvPr>
          <p:cNvPicPr>
            <a:picLocks noGrp="1" noChangeAspect="1"/>
          </p:cNvPicPr>
          <p:nvPr>
            <p:ph sz="half" idx="1"/>
          </p:nvPr>
        </p:nvPicPr>
        <p:blipFill>
          <a:blip r:embed="rId3"/>
          <a:srcRect l="17232" r="3"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439CDA6B-FE7C-115D-3117-C40A3DAC7308}"/>
              </a:ext>
            </a:extLst>
          </p:cNvPr>
          <p:cNvSpPr>
            <a:spLocks noGrp="1"/>
          </p:cNvSpPr>
          <p:nvPr>
            <p:ph type="title"/>
          </p:nvPr>
        </p:nvSpPr>
        <p:spPr>
          <a:xfrm>
            <a:off x="517867" y="976160"/>
            <a:ext cx="4809314" cy="1447163"/>
          </a:xfrm>
        </p:spPr>
        <p:txBody>
          <a:bodyPr vert="horz" lIns="91440" tIns="45720" rIns="91440" bIns="45720" rtlCol="0" anchor="t">
            <a:normAutofit/>
          </a:bodyPr>
          <a:lstStyle/>
          <a:p>
            <a:pPr>
              <a:lnSpc>
                <a:spcPct val="90000"/>
              </a:lnSpc>
            </a:pPr>
            <a:r>
              <a:rPr lang="en-US" sz="3100"/>
              <a:t>Introduction to Exchange Online Administration</a:t>
            </a:r>
          </a:p>
        </p:txBody>
      </p:sp>
      <p:sp>
        <p:nvSpPr>
          <p:cNvPr id="4" name="Content Placeholder 3">
            <a:extLst>
              <a:ext uri="{FF2B5EF4-FFF2-40B4-BE49-F238E27FC236}">
                <a16:creationId xmlns:a16="http://schemas.microsoft.com/office/drawing/2014/main" id="{5A664AE5-A44A-7AB0-8AF2-5C72B477C96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US" sz="1400" b="1"/>
              <a:t>Exchange Online Overview</a:t>
            </a:r>
          </a:p>
          <a:p>
            <a:pPr marL="0" lvl="1" indent="0">
              <a:buNone/>
            </a:pPr>
            <a:r>
              <a:rPr lang="en-US" sz="1400"/>
              <a:t>Exchange Online is a cloud-based email, calendar, and contacts service provided by Microsoft. It is part of the Office 365 family of services and provides enterprise-grade communication tools for organizations.</a:t>
            </a:r>
          </a:p>
          <a:p>
            <a:pPr marL="0" indent="0">
              <a:spcBef>
                <a:spcPts val="2500"/>
              </a:spcBef>
              <a:buNone/>
            </a:pPr>
            <a:r>
              <a:rPr lang="en-US" sz="1400" b="1"/>
              <a:t>Exchange Online Administrator Roles</a:t>
            </a:r>
          </a:p>
          <a:p>
            <a:pPr marL="0" lvl="1" indent="0">
              <a:buNone/>
            </a:pPr>
            <a:r>
              <a:rPr lang="en-US" sz="1400"/>
              <a:t>Exchange Online administrators have different roles and responsibilities depending on their assigned task. Roles include the global administrator, security administrator, compliance administrator, and more.</a:t>
            </a:r>
          </a:p>
          <a:p>
            <a:pPr marL="0" indent="0">
              <a:spcBef>
                <a:spcPts val="2500"/>
              </a:spcBef>
              <a:buNone/>
            </a:pPr>
            <a:r>
              <a:rPr lang="en-US" sz="1400" b="1"/>
              <a:t>Best Practices for Managing Exchange Online</a:t>
            </a:r>
          </a:p>
          <a:p>
            <a:pPr marL="0" lvl="1" indent="0">
              <a:buNone/>
            </a:pPr>
            <a:r>
              <a:rPr lang="en-US" sz="1400"/>
              <a:t>Managing Exchange Online requires following best practices for configuration, security, maintenance, and troubleshooting. These best practices ensure that Exchange Online remains secure and performant for users.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1285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Calendar schedule business office desk top view tablet">
            <a:extLst>
              <a:ext uri="{FF2B5EF4-FFF2-40B4-BE49-F238E27FC236}">
                <a16:creationId xmlns:a16="http://schemas.microsoft.com/office/drawing/2014/main" id="{A6FE9357-3A62-47CF-8D38-733994E803C7}"/>
              </a:ext>
            </a:extLst>
          </p:cNvPr>
          <p:cNvPicPr>
            <a:picLocks noGrp="1" noChangeAspect="1"/>
          </p:cNvPicPr>
          <p:nvPr>
            <p:ph sz="half" idx="1"/>
          </p:nvPr>
        </p:nvPicPr>
        <p:blipFill>
          <a:blip r:embed="rId3"/>
          <a:srcRect l="30270" r="8454" b="1"/>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EFE2AFBA-AEDC-AD5E-F86B-4BF448A0CC1D}"/>
              </a:ext>
            </a:extLst>
          </p:cNvPr>
          <p:cNvSpPr>
            <a:spLocks noGrp="1"/>
          </p:cNvSpPr>
          <p:nvPr>
            <p:ph type="title"/>
          </p:nvPr>
        </p:nvSpPr>
        <p:spPr>
          <a:xfrm>
            <a:off x="517871" y="976160"/>
            <a:ext cx="4798200" cy="1463040"/>
          </a:xfrm>
        </p:spPr>
        <p:txBody>
          <a:bodyPr vert="horz" lIns="91440" tIns="45720" rIns="91440" bIns="45720" rtlCol="0" anchor="t">
            <a:normAutofit/>
          </a:bodyPr>
          <a:lstStyle/>
          <a:p>
            <a:r>
              <a:rPr lang="en-US" sz="4400"/>
              <a:t>What is Exchange Online?</a:t>
            </a:r>
          </a:p>
        </p:txBody>
      </p:sp>
      <p:sp>
        <p:nvSpPr>
          <p:cNvPr id="4" name="Content Placeholder 3">
            <a:extLst>
              <a:ext uri="{FF2B5EF4-FFF2-40B4-BE49-F238E27FC236}">
                <a16:creationId xmlns:a16="http://schemas.microsoft.com/office/drawing/2014/main" id="{9B8F326F-8E61-4DE2-4F09-95B235F81BB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71" y="2578608"/>
            <a:ext cx="4672966" cy="3767328"/>
          </a:xfrm>
        </p:spPr>
        <p:txBody>
          <a:bodyPr>
            <a:normAutofit/>
          </a:bodyPr>
          <a:lstStyle/>
          <a:p>
            <a:pPr marL="0" indent="0">
              <a:spcBef>
                <a:spcPts val="2500"/>
              </a:spcBef>
              <a:buNone/>
            </a:pPr>
            <a:r>
              <a:rPr lang="en-US" sz="1400" b="1"/>
              <a:t>Cloud-based Email Service</a:t>
            </a:r>
          </a:p>
          <a:p>
            <a:pPr marL="0" lvl="1" indent="0">
              <a:buNone/>
            </a:pPr>
            <a:r>
              <a:rPr lang="en-US" sz="1400"/>
              <a:t>Exchange Online is a cloud-based email service that enables users to access their email, calendar, and contacts from any device, anywhere, and at any time.</a:t>
            </a:r>
          </a:p>
          <a:p>
            <a:pPr marL="0" indent="0">
              <a:spcBef>
                <a:spcPts val="2500"/>
              </a:spcBef>
              <a:buNone/>
            </a:pPr>
            <a:r>
              <a:rPr lang="en-US" sz="1400" b="1"/>
              <a:t>Calendaring Service</a:t>
            </a:r>
          </a:p>
          <a:p>
            <a:pPr marL="0" lvl="1" indent="0">
              <a:buNone/>
            </a:pPr>
            <a:r>
              <a:rPr lang="en-US" sz="1400"/>
              <a:t>Exchange Online is a calendaring service that enables users to create and manage their schedules, appointments, and events.</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726157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Shot of two young businesspeople using their digital tablets in their office at work">
            <a:extLst>
              <a:ext uri="{FF2B5EF4-FFF2-40B4-BE49-F238E27FC236}">
                <a16:creationId xmlns:a16="http://schemas.microsoft.com/office/drawing/2014/main" id="{E30E6772-3996-4620-9792-A852D845FD4C}"/>
              </a:ext>
            </a:extLst>
          </p:cNvPr>
          <p:cNvPicPr>
            <a:picLocks noGrp="1" noChangeAspect="1"/>
          </p:cNvPicPr>
          <p:nvPr>
            <p:ph sz="half" idx="1"/>
          </p:nvPr>
        </p:nvPicPr>
        <p:blipFill>
          <a:blip r:embed="rId3"/>
          <a:srcRect l="19701" r="32026"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46DFEC05-A055-7E48-5D22-B36B08D01E47}"/>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Exchange Online Administrator Roles</a:t>
            </a:r>
          </a:p>
        </p:txBody>
      </p:sp>
      <p:sp>
        <p:nvSpPr>
          <p:cNvPr id="4" name="Content Placeholder 3">
            <a:extLst>
              <a:ext uri="{FF2B5EF4-FFF2-40B4-BE49-F238E27FC236}">
                <a16:creationId xmlns:a16="http://schemas.microsoft.com/office/drawing/2014/main" id="{E6FF5C84-3072-05DC-2FCF-34A7931FFCF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Exchange Online Administrator</a:t>
            </a:r>
          </a:p>
          <a:p>
            <a:pPr marL="0" lvl="1" indent="0">
              <a:buNone/>
            </a:pPr>
            <a:r>
              <a:rPr lang="en-US" sz="1400"/>
              <a:t>The Exchange Online Administrator is responsible for managing user accounts, mailboxes, and distribution lists in Exchange Online.</a:t>
            </a:r>
          </a:p>
          <a:p>
            <a:pPr marL="0" indent="0">
              <a:spcBef>
                <a:spcPts val="2500"/>
              </a:spcBef>
              <a:buNone/>
            </a:pPr>
            <a:r>
              <a:rPr lang="en-US" sz="1400" b="1"/>
              <a:t>Exchange Online Service Administrator</a:t>
            </a:r>
          </a:p>
          <a:p>
            <a:pPr marL="0" lvl="1" indent="0">
              <a:buNone/>
            </a:pPr>
            <a:r>
              <a:rPr lang="en-US" sz="1400"/>
              <a:t>The Exchange Online Service Administrator is responsible for managing Exchange Online and configuring security settings.</a:t>
            </a:r>
          </a:p>
          <a:p>
            <a:pPr marL="0" indent="0">
              <a:spcBef>
                <a:spcPts val="2500"/>
              </a:spcBef>
              <a:buNone/>
            </a:pPr>
            <a:r>
              <a:rPr lang="en-US" sz="1400" b="1"/>
              <a:t>Exchange Online Compliance Administrator</a:t>
            </a:r>
          </a:p>
          <a:p>
            <a:pPr marL="0" lvl="1" indent="0">
              <a:buNone/>
            </a:pPr>
            <a:r>
              <a:rPr lang="en-US" sz="1400"/>
              <a:t>The Exchange Online Compliance Administrator is responsible for managing compliance features in Exchange Online, including eDiscovery and retention policies.</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8569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in web form">
            <a:extLst>
              <a:ext uri="{FF2B5EF4-FFF2-40B4-BE49-F238E27FC236}">
                <a16:creationId xmlns:a16="http://schemas.microsoft.com/office/drawing/2014/main" id="{A36A43A3-B4C8-4831-BB0D-6E78A0FF889A}"/>
              </a:ext>
            </a:extLst>
          </p:cNvPr>
          <p:cNvPicPr>
            <a:picLocks noGrp="1" noChangeAspect="1"/>
          </p:cNvPicPr>
          <p:nvPr>
            <p:ph sz="half" idx="1"/>
          </p:nvPr>
        </p:nvPicPr>
        <p:blipFill>
          <a:blip r:embed="rId3"/>
          <a:srcRect l="27316" r="22062"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B2260C23-BC12-B2FF-F517-1BBA6D08E5B6}"/>
              </a:ext>
            </a:extLst>
          </p:cNvPr>
          <p:cNvSpPr>
            <a:spLocks noGrp="1"/>
          </p:cNvSpPr>
          <p:nvPr>
            <p:ph type="title"/>
          </p:nvPr>
        </p:nvSpPr>
        <p:spPr>
          <a:xfrm>
            <a:off x="5438762" y="976160"/>
            <a:ext cx="6232310" cy="1463040"/>
          </a:xfrm>
        </p:spPr>
        <p:txBody>
          <a:bodyPr vert="horz" lIns="91440" tIns="45720" rIns="91440" bIns="45720" rtlCol="0" anchor="t">
            <a:normAutofit/>
          </a:bodyPr>
          <a:lstStyle/>
          <a:p>
            <a:pPr>
              <a:lnSpc>
                <a:spcPct val="90000"/>
              </a:lnSpc>
            </a:pPr>
            <a:r>
              <a:rPr lang="en-US" sz="3400"/>
              <a:t>Exchange Online Management Roles and Permissions</a:t>
            </a:r>
          </a:p>
        </p:txBody>
      </p:sp>
      <p:sp>
        <p:nvSpPr>
          <p:cNvPr id="4" name="Content Placeholder 3">
            <a:extLst>
              <a:ext uri="{FF2B5EF4-FFF2-40B4-BE49-F238E27FC236}">
                <a16:creationId xmlns:a16="http://schemas.microsoft.com/office/drawing/2014/main" id="{724221ED-86C4-0E70-75FA-38AC8BB580D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lnSpc>
                <a:spcPct val="100000"/>
              </a:lnSpc>
              <a:spcBef>
                <a:spcPts val="2500"/>
              </a:spcBef>
              <a:buNone/>
            </a:pPr>
            <a:r>
              <a:rPr lang="en-US" sz="1400" b="1"/>
              <a:t>Built-in Roles in Exchange Online</a:t>
            </a:r>
          </a:p>
          <a:p>
            <a:pPr marL="0" lvl="1" indent="0">
              <a:lnSpc>
                <a:spcPct val="100000"/>
              </a:lnSpc>
              <a:buNone/>
            </a:pPr>
            <a:r>
              <a:rPr lang="en-US" sz="1400"/>
              <a:t>Exchange Online has several built-in management roles that can be used to assign permissions to perform specific tasks. These roles can be easily assigned or removed from users.</a:t>
            </a:r>
          </a:p>
          <a:p>
            <a:pPr marL="0" indent="0">
              <a:lnSpc>
                <a:spcPct val="100000"/>
              </a:lnSpc>
              <a:spcBef>
                <a:spcPts val="2500"/>
              </a:spcBef>
              <a:buNone/>
            </a:pPr>
            <a:r>
              <a:rPr lang="en-US" sz="1400" b="1"/>
              <a:t>Creating Custom Roles in Exchange Online</a:t>
            </a:r>
          </a:p>
          <a:p>
            <a:pPr marL="0" lvl="1" indent="0">
              <a:lnSpc>
                <a:spcPct val="100000"/>
              </a:lnSpc>
              <a:buNone/>
            </a:pPr>
            <a:r>
              <a:rPr lang="en-US" sz="1400"/>
              <a:t>Exchange Online allows administrators to create custom roles based on their specific needs. These roles can be used to delegate tasks that are not covered by the built-in roles.</a:t>
            </a:r>
          </a:p>
          <a:p>
            <a:pPr marL="0" indent="0">
              <a:lnSpc>
                <a:spcPct val="100000"/>
              </a:lnSpc>
              <a:spcBef>
                <a:spcPts val="2500"/>
              </a:spcBef>
              <a:buNone/>
            </a:pPr>
            <a:r>
              <a:rPr lang="en-US" sz="1400" b="1"/>
              <a:t>Delegating Tasks in Exchange Online</a:t>
            </a:r>
          </a:p>
          <a:p>
            <a:pPr marL="0" lvl="1" indent="0">
              <a:lnSpc>
                <a:spcPct val="100000"/>
              </a:lnSpc>
              <a:buNone/>
            </a:pPr>
            <a:r>
              <a:rPr lang="en-US" sz="1400"/>
              <a:t>Exchange Online provides a flexible way to delegate specific tasks to other administrators while ensuring security. This feature helps in reducing the workload of the IT administrator and allows them to focus on more critical tasks.</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8498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Large Crowd of People Forming Key Symbol on White Background">
            <a:extLst>
              <a:ext uri="{FF2B5EF4-FFF2-40B4-BE49-F238E27FC236}">
                <a16:creationId xmlns:a16="http://schemas.microsoft.com/office/drawing/2014/main" id="{5DEE80AB-A725-4528-A8B6-0412FDD3139E}"/>
              </a:ext>
            </a:extLst>
          </p:cNvPr>
          <p:cNvPicPr>
            <a:picLocks noGrp="1" noChangeAspect="1"/>
          </p:cNvPicPr>
          <p:nvPr>
            <p:ph sz="half" idx="1"/>
          </p:nvPr>
        </p:nvPicPr>
        <p:blipFill>
          <a:blip r:embed="rId3"/>
          <a:srcRect l="18005" r="18076" b="1"/>
          <a:stretch/>
        </p:blipFill>
        <p:spPr>
          <a:xfrm>
            <a:off x="517868" y="508090"/>
            <a:ext cx="5705856" cy="5846990"/>
          </a:xfrm>
          <a:prstGeom prst="rect">
            <a:avLst/>
          </a:prstGeom>
        </p:spPr>
      </p:pic>
      <p:sp>
        <p:nvSpPr>
          <p:cNvPr id="2" name="Title 1">
            <a:extLst>
              <a:ext uri="{FF2B5EF4-FFF2-40B4-BE49-F238E27FC236}">
                <a16:creationId xmlns:a16="http://schemas.microsoft.com/office/drawing/2014/main" id="{B13EFF21-A813-BAE2-42C4-C16D6665A1FD}"/>
              </a:ext>
            </a:extLst>
          </p:cNvPr>
          <p:cNvSpPr>
            <a:spLocks noGrp="1"/>
          </p:cNvSpPr>
          <p:nvPr>
            <p:ph type="title"/>
          </p:nvPr>
        </p:nvSpPr>
        <p:spPr>
          <a:xfrm>
            <a:off x="7001547" y="976160"/>
            <a:ext cx="4822899" cy="1463040"/>
          </a:xfrm>
        </p:spPr>
        <p:txBody>
          <a:bodyPr vert="horz" lIns="91440" tIns="45720" rIns="91440" bIns="45720" rtlCol="0" anchor="t">
            <a:normAutofit/>
          </a:bodyPr>
          <a:lstStyle/>
          <a:p>
            <a:r>
              <a:rPr lang="en-US" sz="4400"/>
              <a:t>Exchange Online Built-In Roles</a:t>
            </a:r>
          </a:p>
        </p:txBody>
      </p:sp>
      <p:sp>
        <p:nvSpPr>
          <p:cNvPr id="4" name="Content Placeholder 3">
            <a:extLst>
              <a:ext uri="{FF2B5EF4-FFF2-40B4-BE49-F238E27FC236}">
                <a16:creationId xmlns:a16="http://schemas.microsoft.com/office/drawing/2014/main" id="{5073CFD3-31E1-DA07-85BB-78ECE2D5199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1548" y="2578608"/>
            <a:ext cx="4672584" cy="3767328"/>
          </a:xfrm>
        </p:spPr>
        <p:txBody>
          <a:bodyPr>
            <a:normAutofit/>
          </a:bodyPr>
          <a:lstStyle/>
          <a:p>
            <a:pPr marL="0" indent="0">
              <a:spcBef>
                <a:spcPts val="2500"/>
              </a:spcBef>
              <a:buNone/>
            </a:pPr>
            <a:r>
              <a:rPr lang="en-US" sz="1400" b="1"/>
              <a:t>Recipient Management Role</a:t>
            </a:r>
          </a:p>
          <a:p>
            <a:pPr marL="0" lvl="1" indent="0">
              <a:buNone/>
            </a:pPr>
            <a:r>
              <a:rPr lang="en-US" sz="1400"/>
              <a:t>The Recipient Management role is a built-in role in Exchange Online that allows users to manage user accounts and mailbox permissions.</a:t>
            </a:r>
          </a:p>
          <a:p>
            <a:pPr marL="0" indent="0">
              <a:spcBef>
                <a:spcPts val="2500"/>
              </a:spcBef>
              <a:buNone/>
            </a:pPr>
            <a:r>
              <a:rPr lang="en-US" sz="1400" b="1"/>
              <a:t>Organization Management Role</a:t>
            </a:r>
          </a:p>
          <a:p>
            <a:pPr marL="0" lvl="1" indent="0">
              <a:buNone/>
            </a:pPr>
            <a:r>
              <a:rPr lang="en-US" sz="1400"/>
              <a:t>The Organization Management role is a built-in role in Exchange Online that grants full administrative access to Exchange Online, including the ability to manage users, groups, and resources.</a:t>
            </a:r>
          </a:p>
        </p:txBody>
      </p:sp>
      <p:sp>
        <p:nvSpPr>
          <p:cNvPr id="18" name="Freeform: Shape 17">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607113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in web form">
            <a:extLst>
              <a:ext uri="{FF2B5EF4-FFF2-40B4-BE49-F238E27FC236}">
                <a16:creationId xmlns:a16="http://schemas.microsoft.com/office/drawing/2014/main" id="{34C5A6E8-49AD-43F4-9D77-2B575F7A5397}"/>
              </a:ext>
            </a:extLst>
          </p:cNvPr>
          <p:cNvPicPr>
            <a:picLocks noGrp="1" noChangeAspect="1"/>
          </p:cNvPicPr>
          <p:nvPr>
            <p:ph sz="half" idx="1"/>
          </p:nvPr>
        </p:nvPicPr>
        <p:blipFill>
          <a:blip r:embed="rId3"/>
          <a:srcRect l="22963" r="31658" b="2"/>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DF5E0563-423E-9B6D-5D75-F781264B3693}"/>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Custom Roles and Permissions</a:t>
            </a:r>
          </a:p>
        </p:txBody>
      </p:sp>
      <p:sp>
        <p:nvSpPr>
          <p:cNvPr id="4" name="Content Placeholder 3">
            <a:extLst>
              <a:ext uri="{FF2B5EF4-FFF2-40B4-BE49-F238E27FC236}">
                <a16:creationId xmlns:a16="http://schemas.microsoft.com/office/drawing/2014/main" id="{4BF6F18C-F355-1141-78F4-24741B52562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Custom Roles</a:t>
            </a:r>
          </a:p>
          <a:p>
            <a:pPr marL="0" lvl="1" indent="0">
              <a:buNone/>
            </a:pPr>
            <a:r>
              <a:rPr lang="en-US" sz="1400"/>
              <a:t>You can create custom roles in Exchange Online to delegate specific tasks to users without giving them access to the entire environment. For example, you can create a custom role that allows a user to manage distribution groups, but not user accounts.</a:t>
            </a:r>
          </a:p>
          <a:p>
            <a:pPr marL="0" indent="0">
              <a:spcBef>
                <a:spcPts val="2500"/>
              </a:spcBef>
              <a:buNone/>
            </a:pPr>
            <a:r>
              <a:rPr lang="en-US" sz="1400" b="1"/>
              <a:t>Custom Permissions</a:t>
            </a:r>
          </a:p>
          <a:p>
            <a:pPr marL="0" lvl="1" indent="0">
              <a:buNone/>
            </a:pPr>
            <a:r>
              <a:rPr lang="en-US" sz="1400"/>
              <a:t>In addition to custom roles, you can also create custom permissions in Exchange Online to specify what actions a user can perform within a specific role. This allows you to grant or restrict access to specific functionality within Exchange Online.</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74568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Hand holding wood block with icon leader business">
            <a:extLst>
              <a:ext uri="{FF2B5EF4-FFF2-40B4-BE49-F238E27FC236}">
                <a16:creationId xmlns:a16="http://schemas.microsoft.com/office/drawing/2014/main" id="{792C878E-E194-4A63-A328-51F3578DF9C1}"/>
              </a:ext>
            </a:extLst>
          </p:cNvPr>
          <p:cNvPicPr>
            <a:picLocks noGrp="1" noChangeAspect="1"/>
          </p:cNvPicPr>
          <p:nvPr>
            <p:ph sz="half" idx="1"/>
          </p:nvPr>
        </p:nvPicPr>
        <p:blipFill>
          <a:blip r:embed="rId3"/>
          <a:srcRect l="18017" r="16845" b="1"/>
          <a:stretch/>
        </p:blipFill>
        <p:spPr>
          <a:xfrm>
            <a:off x="517868" y="508090"/>
            <a:ext cx="5705856" cy="5846990"/>
          </a:xfrm>
          <a:prstGeom prst="rect">
            <a:avLst/>
          </a:prstGeom>
        </p:spPr>
      </p:pic>
      <p:sp>
        <p:nvSpPr>
          <p:cNvPr id="2" name="Title 1">
            <a:extLst>
              <a:ext uri="{FF2B5EF4-FFF2-40B4-BE49-F238E27FC236}">
                <a16:creationId xmlns:a16="http://schemas.microsoft.com/office/drawing/2014/main" id="{7163197A-CAC8-B0ED-5AE6-E9532FD41328}"/>
              </a:ext>
            </a:extLst>
          </p:cNvPr>
          <p:cNvSpPr>
            <a:spLocks noGrp="1"/>
          </p:cNvSpPr>
          <p:nvPr>
            <p:ph type="title"/>
          </p:nvPr>
        </p:nvSpPr>
        <p:spPr>
          <a:xfrm>
            <a:off x="7001547" y="976160"/>
            <a:ext cx="4822899" cy="1463040"/>
          </a:xfrm>
        </p:spPr>
        <p:txBody>
          <a:bodyPr vert="horz" lIns="91440" tIns="45720" rIns="91440" bIns="45720" rtlCol="0" anchor="t">
            <a:normAutofit/>
          </a:bodyPr>
          <a:lstStyle/>
          <a:p>
            <a:pPr>
              <a:lnSpc>
                <a:spcPct val="90000"/>
              </a:lnSpc>
            </a:pPr>
            <a:r>
              <a:rPr lang="en-US" sz="3100"/>
              <a:t>Exchange Online Policies and Best Practices</a:t>
            </a:r>
          </a:p>
        </p:txBody>
      </p:sp>
      <p:sp>
        <p:nvSpPr>
          <p:cNvPr id="4" name="Content Placeholder 3">
            <a:extLst>
              <a:ext uri="{FF2B5EF4-FFF2-40B4-BE49-F238E27FC236}">
                <a16:creationId xmlns:a16="http://schemas.microsoft.com/office/drawing/2014/main" id="{C2774A3B-E9B8-6B57-F270-22E4BD2F91B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1548" y="2578608"/>
            <a:ext cx="4672584" cy="3767328"/>
          </a:xfrm>
        </p:spPr>
        <p:txBody>
          <a:bodyPr>
            <a:normAutofit/>
          </a:bodyPr>
          <a:lstStyle/>
          <a:p>
            <a:pPr marL="0" indent="0">
              <a:spcBef>
                <a:spcPts val="2500"/>
              </a:spcBef>
              <a:buNone/>
            </a:pPr>
            <a:r>
              <a:rPr lang="en-US" sz="1400" b="1"/>
              <a:t>Exchange Online Best Practices</a:t>
            </a:r>
          </a:p>
          <a:p>
            <a:pPr marL="0" lvl="1" indent="0">
              <a:buNone/>
            </a:pPr>
            <a:r>
              <a:rPr lang="en-US" sz="1400"/>
              <a:t>Implementing best practices for Exchange Online management is crucial for ensuring optimal performance and security. This includes configuring appropriate policies, monitoring usage, and performing regular maintenance tasks.</a:t>
            </a:r>
          </a:p>
          <a:p>
            <a:pPr marL="0" indent="0">
              <a:spcBef>
                <a:spcPts val="2500"/>
              </a:spcBef>
              <a:buNone/>
            </a:pPr>
            <a:r>
              <a:rPr lang="en-US" sz="1400" b="1"/>
              <a:t>Exchange Online Policies</a:t>
            </a:r>
          </a:p>
          <a:p>
            <a:pPr marL="0" lvl="1" indent="0">
              <a:buNone/>
            </a:pPr>
            <a:r>
              <a:rPr lang="en-US" sz="1400"/>
              <a:t>There are several key policies and settings that you should configure to ensure security and compliance for your Exchange Online environment, including password policies, message retention policies, and encryption settings.</a:t>
            </a:r>
          </a:p>
        </p:txBody>
      </p:sp>
      <p:sp>
        <p:nvSpPr>
          <p:cNvPr id="18" name="Freeform: Shape 17">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84006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GestaltVTI</vt:lpstr>
      <vt:lpstr>Exchange Online Administration</vt:lpstr>
      <vt:lpstr>Overview of Exchange Online Administration</vt:lpstr>
      <vt:lpstr>Introduction to Exchange Online Administration</vt:lpstr>
      <vt:lpstr>What is Exchange Online?</vt:lpstr>
      <vt:lpstr>Exchange Online Administrator Roles</vt:lpstr>
      <vt:lpstr>Exchange Online Management Roles and Permissions</vt:lpstr>
      <vt:lpstr>Exchange Online Built-In Roles</vt:lpstr>
      <vt:lpstr>Custom Roles and Permissions</vt:lpstr>
      <vt:lpstr>Exchange Online Policies and Best Practices</vt:lpstr>
      <vt:lpstr>Exchange Online Retention Policies</vt:lpstr>
      <vt:lpstr>Data Loss Prevention Policies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cp:revision>
  <dcterms:created xsi:type="dcterms:W3CDTF">2024-07-31T19:38:11Z</dcterms:created>
  <dcterms:modified xsi:type="dcterms:W3CDTF">2024-07-31T19:54:18Z</dcterms:modified>
</cp:coreProperties>
</file>