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3B9B9-1190-135A-D3F8-5DC6963729BC}" v="197" dt="2024-07-31T20:04:31.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84412-B270-4002-A67D-28E746CCC1F3}" type="datetimeFigureOut">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95D4C-80DC-4D2B-BEE1-40FAA95D203F}" type="slidenum">
              <a:t>‹#›</a:t>
            </a:fld>
            <a:endParaRPr lang="en-US"/>
          </a:p>
        </p:txBody>
      </p:sp>
    </p:spTree>
    <p:extLst>
      <p:ext uri="{BB962C8B-B14F-4D97-AF65-F5344CB8AC3E}">
        <p14:creationId xmlns:p14="http://schemas.microsoft.com/office/powerpoint/2010/main" val="233068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SYSKEY was a Windows 10 security feature that encrypted the hashed password information in the SAM database using a 128-bit symmetric key. However, this feature was removed in version 1809 because of security vulnerabilities. Microsoft recommends solutions like BitLocker, Credential Guard, and local security policies to secure Windows 10 machines.</a:t>
            </a:r>
          </a:p>
        </p:txBody>
      </p:sp>
      <p:sp>
        <p:nvSpPr>
          <p:cNvPr id="4" name="Slide Number Placeholder 3"/>
          <p:cNvSpPr>
            <a:spLocks noGrp="1"/>
          </p:cNvSpPr>
          <p:nvPr>
            <p:ph type="sldNum" sz="quarter" idx="5"/>
          </p:nvPr>
        </p:nvSpPr>
        <p:spPr/>
        <p:txBody>
          <a:bodyPr/>
          <a:lstStyle/>
          <a:p>
            <a:fld id="{882D3E8B-BD3E-4DD9-97F8-18EDE2D5D2E1}" type="slidenum">
              <a:t>2</a:t>
            </a:fld>
            <a:endParaRPr lang="en-US"/>
          </a:p>
        </p:txBody>
      </p:sp>
    </p:spTree>
    <p:extLst>
      <p:ext uri="{BB962C8B-B14F-4D97-AF65-F5344CB8AC3E}">
        <p14:creationId xmlns:p14="http://schemas.microsoft.com/office/powerpoint/2010/main" val="380736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learn.microsoft.com/en-us/troubleshoot/windows-server/active-directory/syskey-exe-utility-is-no-longer-supporte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learning-login/share?forceAccount=false&amp;redirect=https%3A%2F%2Fwww.linkedin.com%2Flearning%2Fsharepoint-online-essential-training-beyond-the-basics-2023%3Ftrk%3Dshare_ent_url%26shareId%3DxFHdp%252FqmQiiWa307EmAFSA%253D%253D" TargetMode="External"/><Relationship Id="rId2" Type="http://schemas.openxmlformats.org/officeDocument/2006/relationships/hyperlink" Target="https://www.linkedin.com/learning-login/share?forceAccount=false&amp;redirect=https%3A%2F%2Fwww.linkedin.com%2Flearning%2Fintroduction-to-microsoft-exchange-online%3Ftrk%3Dshare_ent_url%26shareId%3DPHQYf8%252BqR%252FiMrGK6Bs0rDg%253D%253D"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tilldrey/ElevateCMDorPWSH" TargetMode="External"/><Relationship Id="rId2" Type="http://schemas.openxmlformats.org/officeDocument/2006/relationships/hyperlink" Target="https://github.com/stilldrey/winfil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Additional Material</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Dan Rey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bstract Internet Cyber Security digital concept which shows  concept of security optimization and internet technology">
            <a:extLst>
              <a:ext uri="{FF2B5EF4-FFF2-40B4-BE49-F238E27FC236}">
                <a16:creationId xmlns:a16="http://schemas.microsoft.com/office/drawing/2014/main" id="{8EAA3913-8EE6-4FDD-84B9-0EDC131EADC0}"/>
              </a:ext>
            </a:extLst>
          </p:cNvPr>
          <p:cNvPicPr>
            <a:picLocks noGrp="1" noChangeAspect="1"/>
          </p:cNvPicPr>
          <p:nvPr>
            <p:ph sz="half" idx="1"/>
          </p:nvPr>
        </p:nvPicPr>
        <p:blipFill>
          <a:blip r:embed="rId3"/>
          <a:srcRect t="63" r="-1" b="10456"/>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085558E-8860-4B44-1FE4-BACEDC745451}"/>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3600" b="1"/>
              <a:t>Security in Windows 10</a:t>
            </a:r>
          </a:p>
        </p:txBody>
      </p:sp>
      <p:sp>
        <p:nvSpPr>
          <p:cNvPr id="4" name="Content Placeholder 3">
            <a:extLst>
              <a:ext uri="{FF2B5EF4-FFF2-40B4-BE49-F238E27FC236}">
                <a16:creationId xmlns:a16="http://schemas.microsoft.com/office/drawing/2014/main" id="{364497F8-A996-47ED-1146-A76CB403CD5A}"/>
              </a:ext>
            </a:extLst>
          </p:cNvPr>
          <p:cNvSpPr>
            <a:spLocks noGrp="1"/>
          </p:cNvSpPr>
          <p:nvPr>
            <p:ph sz="half" idx="2"/>
          </p:nvPr>
        </p:nvSpPr>
        <p:spPr>
          <a:xfrm>
            <a:off x="640079" y="2176036"/>
            <a:ext cx="4261104" cy="4121887"/>
          </a:xfrm>
        </p:spPr>
        <p:txBody>
          <a:bodyPr vert="horz" lIns="91440" tIns="45720" rIns="91440" bIns="45720" rtlCol="0" anchor="t">
            <a:normAutofit fontScale="77500" lnSpcReduction="20000"/>
          </a:bodyPr>
          <a:lstStyle/>
          <a:p>
            <a:pPr>
              <a:lnSpc>
                <a:spcPct val="110000"/>
              </a:lnSpc>
              <a:buSzPct val="87000"/>
            </a:pPr>
            <a:r>
              <a:rPr lang="en-US" sz="2200" dirty="0"/>
              <a:t>SYSKEY was a feature used to secure Windows 10 machines (it was originally included in Windows 95)</a:t>
            </a:r>
          </a:p>
          <a:p>
            <a:pPr>
              <a:lnSpc>
                <a:spcPct val="110000"/>
              </a:lnSpc>
              <a:buSzPct val="87000"/>
            </a:pPr>
            <a:r>
              <a:rPr lang="en-US" sz="2200" dirty="0"/>
              <a:t>Allows you to type a password that the user needs to start their computer (before logging into Windows)</a:t>
            </a:r>
          </a:p>
          <a:p>
            <a:pPr>
              <a:lnSpc>
                <a:spcPct val="110000"/>
              </a:lnSpc>
              <a:buSzPct val="87000"/>
            </a:pPr>
            <a:r>
              <a:rPr lang="en-US" sz="2200" dirty="0"/>
              <a:t>It was removed in Windows 10 version 1709 due to security concerns</a:t>
            </a:r>
          </a:p>
          <a:p>
            <a:pPr>
              <a:lnSpc>
                <a:spcPct val="110000"/>
              </a:lnSpc>
              <a:buSzPct val="87000"/>
            </a:pPr>
            <a:r>
              <a:rPr lang="en-US" sz="2200" dirty="0"/>
              <a:t>Microsoft has recommended alternatives such as BitLocker and Credential Guard</a:t>
            </a:r>
          </a:p>
          <a:p>
            <a:pPr>
              <a:lnSpc>
                <a:spcPct val="110000"/>
              </a:lnSpc>
              <a:buSzPct val="87000"/>
            </a:pPr>
            <a:r>
              <a:rPr lang="en-US" sz="1400" dirty="0">
                <a:solidFill>
                  <a:srgbClr val="161616"/>
                </a:solidFill>
                <a:latin typeface="Segoe UI"/>
                <a:cs typeface="Segoe UI"/>
              </a:rPr>
              <a:t>The syskey.exe utility has also been known to be used by hackers as part of ransomware scams. </a:t>
            </a:r>
            <a:r>
              <a:rPr lang="en-US" sz="1400" dirty="0">
                <a:solidFill>
                  <a:srgbClr val="161616"/>
                </a:solidFill>
                <a:ea typeface="+mn-lt"/>
                <a:cs typeface="+mn-lt"/>
                <a:hlinkClick r:id="rId4"/>
              </a:rPr>
              <a:t>Syskey.exe utility is no longer supported - Windows Server | Microsoft Learn</a:t>
            </a:r>
            <a:endParaRPr lang="en-US" sz="2200" dirty="0"/>
          </a:p>
        </p:txBody>
      </p:sp>
    </p:spTree>
    <p:extLst>
      <p:ext uri="{BB962C8B-B14F-4D97-AF65-F5344CB8AC3E}">
        <p14:creationId xmlns:p14="http://schemas.microsoft.com/office/powerpoint/2010/main" val="346997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A098-4329-CDE0-D8F6-E21E74F0545B}"/>
              </a:ext>
            </a:extLst>
          </p:cNvPr>
          <p:cNvSpPr>
            <a:spLocks noGrp="1"/>
          </p:cNvSpPr>
          <p:nvPr>
            <p:ph type="title"/>
          </p:nvPr>
        </p:nvSpPr>
        <p:spPr/>
        <p:txBody>
          <a:bodyPr/>
          <a:lstStyle/>
          <a:p>
            <a:r>
              <a:rPr lang="en-US" dirty="0"/>
              <a:t>Additional Materials</a:t>
            </a:r>
          </a:p>
        </p:txBody>
      </p:sp>
      <p:sp>
        <p:nvSpPr>
          <p:cNvPr id="3" name="Content Placeholder 2">
            <a:extLst>
              <a:ext uri="{FF2B5EF4-FFF2-40B4-BE49-F238E27FC236}">
                <a16:creationId xmlns:a16="http://schemas.microsoft.com/office/drawing/2014/main" id="{8BC73C6A-3286-9C3B-03E5-180D61009AD5}"/>
              </a:ext>
            </a:extLst>
          </p:cNvPr>
          <p:cNvSpPr>
            <a:spLocks noGrp="1"/>
          </p:cNvSpPr>
          <p:nvPr>
            <p:ph sz="half" idx="1"/>
          </p:nvPr>
        </p:nvSpPr>
        <p:spPr/>
        <p:txBody>
          <a:bodyPr vert="horz" lIns="91440" tIns="45720" rIns="91440" bIns="45720" rtlCol="0" anchor="t">
            <a:normAutofit/>
          </a:bodyPr>
          <a:lstStyle/>
          <a:p>
            <a:r>
              <a:rPr lang="en-US" dirty="0"/>
              <a:t>LinkedIn Learning – Exchange Online </a:t>
            </a:r>
            <a:br>
              <a:rPr lang="en-US" dirty="0">
                <a:ea typeface="+mn-lt"/>
                <a:cs typeface="+mn-lt"/>
              </a:rPr>
            </a:br>
            <a:r>
              <a:rPr lang="en-US" sz="1200" dirty="0">
                <a:ea typeface="+mn-lt"/>
                <a:cs typeface="+mn-lt"/>
                <a:hlinkClick r:id="rId2"/>
              </a:rPr>
              <a:t>https://www.linkedin.com/learning-login/share?forceAccount=false&amp;redirect=https%3A%2F%2Fwww.linkedin.com%2Flearning%2Fintroduction-to-microsoft-exchange-online%3Ftrk%3Dshare_ent_url%26shareId%3DPHQYf8%252BqR%252FiMrGK6Bs0rDg%253D%253D</a:t>
            </a:r>
            <a:endParaRPr lang="en-US" sz="1200" dirty="0">
              <a:ea typeface="+mn-lt"/>
              <a:cs typeface="+mn-lt"/>
            </a:endParaRPr>
          </a:p>
          <a:p>
            <a:endParaRPr lang="en-US" dirty="0"/>
          </a:p>
        </p:txBody>
      </p:sp>
      <p:sp>
        <p:nvSpPr>
          <p:cNvPr id="4" name="Content Placeholder 3">
            <a:extLst>
              <a:ext uri="{FF2B5EF4-FFF2-40B4-BE49-F238E27FC236}">
                <a16:creationId xmlns:a16="http://schemas.microsoft.com/office/drawing/2014/main" id="{85E633B1-DAA6-6101-DACA-D5052B575B80}"/>
              </a:ext>
            </a:extLst>
          </p:cNvPr>
          <p:cNvSpPr>
            <a:spLocks noGrp="1"/>
          </p:cNvSpPr>
          <p:nvPr>
            <p:ph sz="half" idx="2"/>
          </p:nvPr>
        </p:nvSpPr>
        <p:spPr/>
        <p:txBody>
          <a:bodyPr vert="horz" lIns="91440" tIns="45720" rIns="91440" bIns="45720" rtlCol="0" anchor="t">
            <a:normAutofit/>
          </a:bodyPr>
          <a:lstStyle/>
          <a:p>
            <a:r>
              <a:rPr lang="en-US"/>
              <a:t>LinkedIn Learning – SharePoint Online</a:t>
            </a:r>
            <a:br>
              <a:rPr lang="en-US" dirty="0"/>
            </a:br>
            <a:r>
              <a:rPr lang="en-US" sz="1200" dirty="0">
                <a:ea typeface="+mn-lt"/>
                <a:cs typeface="+mn-lt"/>
                <a:hlinkClick r:id="rId3"/>
              </a:rPr>
              <a:t>https://www.linkedin.com/learning-login/share?forceAccount=false&amp;redirect=https%3A%2F%2Fwww.linkedin.com%2Flearning%2Fsharepoint-online-essential-training-beyond-the-basics-2023%3Ftrk%3Dshare_ent_url%26shareId%3DxFHdp%252FqmQiiWa307EmAFSA%253D%253D</a:t>
            </a:r>
            <a:endParaRPr lang="en-US" dirty="0">
              <a:ea typeface="+mn-lt"/>
              <a:cs typeface="+mn-lt"/>
            </a:endParaRPr>
          </a:p>
          <a:p>
            <a:endParaRPr lang="en-US" sz="1200" dirty="0"/>
          </a:p>
        </p:txBody>
      </p:sp>
    </p:spTree>
    <p:extLst>
      <p:ext uri="{BB962C8B-B14F-4D97-AF65-F5344CB8AC3E}">
        <p14:creationId xmlns:p14="http://schemas.microsoft.com/office/powerpoint/2010/main" val="262634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3521-3F54-BD46-36B0-0E004A84DD03}"/>
              </a:ext>
            </a:extLst>
          </p:cNvPr>
          <p:cNvSpPr>
            <a:spLocks noGrp="1"/>
          </p:cNvSpPr>
          <p:nvPr>
            <p:ph type="title"/>
          </p:nvPr>
        </p:nvSpPr>
        <p:spPr/>
        <p:txBody>
          <a:bodyPr/>
          <a:lstStyle/>
          <a:p>
            <a:r>
              <a:rPr lang="en-US" dirty="0" err="1"/>
              <a:t>Winfile</a:t>
            </a:r>
            <a:r>
              <a:rPr lang="en-US" dirty="0"/>
              <a:t> and Elevate PowerShell or CMD.EXE</a:t>
            </a:r>
          </a:p>
        </p:txBody>
      </p:sp>
      <p:sp>
        <p:nvSpPr>
          <p:cNvPr id="3" name="Content Placeholder 2">
            <a:extLst>
              <a:ext uri="{FF2B5EF4-FFF2-40B4-BE49-F238E27FC236}">
                <a16:creationId xmlns:a16="http://schemas.microsoft.com/office/drawing/2014/main" id="{9403444D-FE78-5EF7-83A1-9A2BB5403DCE}"/>
              </a:ext>
            </a:extLst>
          </p:cNvPr>
          <p:cNvSpPr>
            <a:spLocks noGrp="1"/>
          </p:cNvSpPr>
          <p:nvPr>
            <p:ph sz="half" idx="1"/>
          </p:nvPr>
        </p:nvSpPr>
        <p:spPr/>
        <p:txBody>
          <a:bodyPr vert="horz" lIns="91440" tIns="45720" rIns="91440" bIns="45720" rtlCol="0" anchor="t">
            <a:normAutofit/>
          </a:bodyPr>
          <a:lstStyle/>
          <a:p>
            <a:r>
              <a:rPr lang="en-US" dirty="0">
                <a:ea typeface="+mn-lt"/>
                <a:cs typeface="+mn-lt"/>
                <a:hlinkClick r:id="rId2"/>
              </a:rPr>
              <a:t>stilldrey/WinFile: Create a file that creates a file Windows can't delete (github.com)</a:t>
            </a:r>
            <a:endParaRPr lang="en-US"/>
          </a:p>
        </p:txBody>
      </p:sp>
      <p:sp>
        <p:nvSpPr>
          <p:cNvPr id="4" name="Content Placeholder 3">
            <a:extLst>
              <a:ext uri="{FF2B5EF4-FFF2-40B4-BE49-F238E27FC236}">
                <a16:creationId xmlns:a16="http://schemas.microsoft.com/office/drawing/2014/main" id="{26A116EC-1CEB-6C9C-CDFD-B879A9A92886}"/>
              </a:ext>
            </a:extLst>
          </p:cNvPr>
          <p:cNvSpPr>
            <a:spLocks noGrp="1"/>
          </p:cNvSpPr>
          <p:nvPr>
            <p:ph sz="half" idx="2"/>
          </p:nvPr>
        </p:nvSpPr>
        <p:spPr/>
        <p:txBody>
          <a:bodyPr vert="horz" lIns="91440" tIns="45720" rIns="91440" bIns="45720" rtlCol="0" anchor="t">
            <a:normAutofit/>
          </a:bodyPr>
          <a:lstStyle/>
          <a:p>
            <a:r>
              <a:rPr lang="en-US" dirty="0">
                <a:ea typeface="+mn-lt"/>
                <a:cs typeface="+mn-lt"/>
                <a:hlinkClick r:id="rId3"/>
              </a:rPr>
              <a:t>stilldrey/ElevateCMDorPWSH: Batch File to Elevate Command Prompt (CMD.EXE) or PWSH (POWERSHELL.EXE) (github.com)</a:t>
            </a:r>
            <a:endParaRPr lang="en-US"/>
          </a:p>
        </p:txBody>
      </p:sp>
    </p:spTree>
    <p:extLst>
      <p:ext uri="{BB962C8B-B14F-4D97-AF65-F5344CB8AC3E}">
        <p14:creationId xmlns:p14="http://schemas.microsoft.com/office/powerpoint/2010/main" val="3742898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Additional Material</vt:lpstr>
      <vt:lpstr>Security in Windows 10</vt:lpstr>
      <vt:lpstr>Additional Materials</vt:lpstr>
      <vt:lpstr>Winfile and Elevate PowerShell or CMD.EXE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38</cp:revision>
  <dcterms:created xsi:type="dcterms:W3CDTF">2013-07-15T20:26:40Z</dcterms:created>
  <dcterms:modified xsi:type="dcterms:W3CDTF">2024-07-31T20:04:43Z</dcterms:modified>
</cp:coreProperties>
</file>