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9" r:id="rId2"/>
    <p:sldId id="277" r:id="rId3"/>
    <p:sldId id="278" r:id="rId4"/>
    <p:sldId id="279" r:id="rId5"/>
    <p:sldId id="280" r:id="rId6"/>
    <p:sldId id="283" r:id="rId7"/>
    <p:sldId id="284" r:id="rId8"/>
    <p:sldId id="262" r:id="rId9"/>
    <p:sldId id="256" r:id="rId10"/>
    <p:sldId id="264" r:id="rId11"/>
    <p:sldId id="263" r:id="rId12"/>
    <p:sldId id="265" r:id="rId13"/>
    <p:sldId id="281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66" autoAdjust="0"/>
  </p:normalViewPr>
  <p:slideViewPr>
    <p:cSldViewPr snapToGrid="0" snapToObjects="1">
      <p:cViewPr>
        <p:scale>
          <a:sx n="100" d="100"/>
          <a:sy n="100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D94CA-026D-0B4D-A304-827FCF253144}" type="doc">
      <dgm:prSet loTypeId="urn:microsoft.com/office/officeart/2008/layout/RadialCluster" loCatId="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ABBCB98-60F2-7D48-AF43-7FDA63AA9ED2}">
      <dgm:prSet phldrT="[Text]" custT="1"/>
      <dgm:spPr/>
      <dgm:t>
        <a:bodyPr/>
        <a:lstStyle/>
        <a:p>
          <a:r>
            <a:rPr lang="en-US" sz="1800" dirty="0" smtClean="0"/>
            <a:t>TCR- Delta Chain</a:t>
          </a:r>
          <a:endParaRPr lang="en-US" sz="1800" dirty="0"/>
        </a:p>
      </dgm:t>
    </dgm:pt>
    <dgm:pt modelId="{21254F81-3455-4345-B948-E602C158590F}" type="parTrans" cxnId="{A2E9EFC3-521B-9649-8552-72C2995849FF}">
      <dgm:prSet/>
      <dgm:spPr/>
      <dgm:t>
        <a:bodyPr/>
        <a:lstStyle/>
        <a:p>
          <a:endParaRPr lang="en-US" sz="1800"/>
        </a:p>
      </dgm:t>
    </dgm:pt>
    <dgm:pt modelId="{5A182847-6748-0843-9C1B-7C231C43B434}" type="sibTrans" cxnId="{A2E9EFC3-521B-9649-8552-72C2995849FF}">
      <dgm:prSet/>
      <dgm:spPr/>
      <dgm:t>
        <a:bodyPr/>
        <a:lstStyle/>
        <a:p>
          <a:endParaRPr lang="en-US" sz="1800"/>
        </a:p>
      </dgm:t>
    </dgm:pt>
    <dgm:pt modelId="{A02AD2EA-E85D-454D-9B21-45BAED5540D0}">
      <dgm:prSet phldrT="[Text]" custT="1"/>
      <dgm:spPr>
        <a:effectLst>
          <a:glow rad="254000">
            <a:schemeClr val="accent3">
              <a:satMod val="175000"/>
              <a:alpha val="80000"/>
            </a:schemeClr>
          </a:glow>
        </a:effectLst>
      </dgm:spPr>
      <dgm:t>
        <a:bodyPr/>
        <a:lstStyle/>
        <a:p>
          <a:r>
            <a:rPr lang="en-US" sz="1800" dirty="0" smtClean="0"/>
            <a:t>VD1</a:t>
          </a:r>
          <a:endParaRPr lang="en-US" sz="1800" dirty="0"/>
        </a:p>
      </dgm:t>
    </dgm:pt>
    <dgm:pt modelId="{E8217B0D-2012-954D-B098-C587127FCD45}" type="parTrans" cxnId="{AF10629D-C55F-244D-892F-29A1DA68F9B0}">
      <dgm:prSet/>
      <dgm:spPr/>
      <dgm:t>
        <a:bodyPr/>
        <a:lstStyle/>
        <a:p>
          <a:endParaRPr lang="en-US" sz="1800"/>
        </a:p>
      </dgm:t>
    </dgm:pt>
    <dgm:pt modelId="{E24B824E-4B77-1644-A1AE-DCC044EA18DF}" type="sibTrans" cxnId="{AF10629D-C55F-244D-892F-29A1DA68F9B0}">
      <dgm:prSet/>
      <dgm:spPr/>
      <dgm:t>
        <a:bodyPr/>
        <a:lstStyle/>
        <a:p>
          <a:endParaRPr lang="en-US" sz="1800"/>
        </a:p>
      </dgm:t>
    </dgm:pt>
    <dgm:pt modelId="{4D8551FE-69F1-7341-8690-5B4CBC219AF7}">
      <dgm:prSet phldrT="[Text]" custT="1"/>
      <dgm:spPr/>
      <dgm:t>
        <a:bodyPr/>
        <a:lstStyle/>
        <a:p>
          <a:r>
            <a:rPr lang="en-US" sz="1800" dirty="0" smtClean="0"/>
            <a:t>DN</a:t>
          </a:r>
          <a:endParaRPr lang="en-US" sz="1800" dirty="0"/>
        </a:p>
      </dgm:t>
    </dgm:pt>
    <dgm:pt modelId="{08A5182B-DD8F-934A-B25E-48CE6980EFA9}" type="parTrans" cxnId="{E604E628-6813-554A-BE1E-A304DFB84763}">
      <dgm:prSet/>
      <dgm:spPr/>
      <dgm:t>
        <a:bodyPr/>
        <a:lstStyle/>
        <a:p>
          <a:endParaRPr lang="en-US" sz="1800"/>
        </a:p>
      </dgm:t>
    </dgm:pt>
    <dgm:pt modelId="{C2BC595A-A5F7-464D-94FD-2AFC1D655F46}" type="sibTrans" cxnId="{E604E628-6813-554A-BE1E-A304DFB84763}">
      <dgm:prSet/>
      <dgm:spPr/>
      <dgm:t>
        <a:bodyPr/>
        <a:lstStyle/>
        <a:p>
          <a:endParaRPr lang="en-US" sz="1800"/>
        </a:p>
      </dgm:t>
    </dgm:pt>
    <dgm:pt modelId="{76CFAF44-2F8D-974C-9EBA-6CDF21F1A2A0}">
      <dgm:prSet phldrT="[Text]" custT="1"/>
      <dgm:spPr>
        <a:effectLst/>
      </dgm:spPr>
      <dgm:t>
        <a:bodyPr/>
        <a:lstStyle/>
        <a:p>
          <a:r>
            <a:rPr lang="en-US" sz="1800" dirty="0" smtClean="0"/>
            <a:t>VD2</a:t>
          </a:r>
          <a:endParaRPr lang="en-US" sz="1800" dirty="0"/>
        </a:p>
      </dgm:t>
    </dgm:pt>
    <dgm:pt modelId="{8A45E445-83CD-514A-8514-3F5E36CBB2DE}" type="parTrans" cxnId="{AE8BD1DD-0456-F74E-AACD-5BB435CBCE75}">
      <dgm:prSet/>
      <dgm:spPr/>
      <dgm:t>
        <a:bodyPr/>
        <a:lstStyle/>
        <a:p>
          <a:endParaRPr lang="en-US" sz="1800"/>
        </a:p>
      </dgm:t>
    </dgm:pt>
    <dgm:pt modelId="{8637EA66-C713-4A48-8AE6-9A0244623AC4}" type="sibTrans" cxnId="{AE8BD1DD-0456-F74E-AACD-5BB435CBCE75}">
      <dgm:prSet/>
      <dgm:spPr/>
      <dgm:t>
        <a:bodyPr/>
        <a:lstStyle/>
        <a:p>
          <a:endParaRPr lang="en-US" sz="1800"/>
        </a:p>
      </dgm:t>
    </dgm:pt>
    <dgm:pt modelId="{8CF43FD5-900E-804B-9290-66AD4C666246}" type="pres">
      <dgm:prSet presAssocID="{371D94CA-026D-0B4D-A304-827FCF2531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8D56EB3-6638-7345-98AD-B5F361CD5947}" type="pres">
      <dgm:prSet presAssocID="{2ABBCB98-60F2-7D48-AF43-7FDA63AA9ED2}" presName="singleCycle" presStyleCnt="0"/>
      <dgm:spPr/>
      <dgm:t>
        <a:bodyPr/>
        <a:lstStyle/>
        <a:p>
          <a:endParaRPr lang="en-US"/>
        </a:p>
      </dgm:t>
    </dgm:pt>
    <dgm:pt modelId="{192E2CEC-5D65-A04B-BE86-D7F5F20A7236}" type="pres">
      <dgm:prSet presAssocID="{2ABBCB98-60F2-7D48-AF43-7FDA63AA9ED2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4882EE87-B262-AF48-A214-BEC09D9C79F7}" type="pres">
      <dgm:prSet presAssocID="{E8217B0D-2012-954D-B098-C587127FCD45}" presName="Name56" presStyleLbl="parChTrans1D2" presStyleIdx="0" presStyleCnt="3"/>
      <dgm:spPr/>
      <dgm:t>
        <a:bodyPr/>
        <a:lstStyle/>
        <a:p>
          <a:endParaRPr lang="en-US"/>
        </a:p>
      </dgm:t>
    </dgm:pt>
    <dgm:pt modelId="{BC87D7A5-6913-8F4C-BC9B-8AA98AB39430}" type="pres">
      <dgm:prSet presAssocID="{A02AD2EA-E85D-454D-9B21-45BAED5540D0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99BF3-426C-3343-ACBE-D713BBA160CB}" type="pres">
      <dgm:prSet presAssocID="{08A5182B-DD8F-934A-B25E-48CE6980EFA9}" presName="Name56" presStyleLbl="parChTrans1D2" presStyleIdx="1" presStyleCnt="3"/>
      <dgm:spPr/>
      <dgm:t>
        <a:bodyPr/>
        <a:lstStyle/>
        <a:p>
          <a:endParaRPr lang="en-US"/>
        </a:p>
      </dgm:t>
    </dgm:pt>
    <dgm:pt modelId="{C0180D00-9716-D847-9168-ADF03FD1F37F}" type="pres">
      <dgm:prSet presAssocID="{4D8551FE-69F1-7341-8690-5B4CBC219AF7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B9154-3084-8249-80BA-8A695D7F7314}" type="pres">
      <dgm:prSet presAssocID="{8A45E445-83CD-514A-8514-3F5E36CBB2DE}" presName="Name56" presStyleLbl="parChTrans1D2" presStyleIdx="2" presStyleCnt="3"/>
      <dgm:spPr/>
      <dgm:t>
        <a:bodyPr/>
        <a:lstStyle/>
        <a:p>
          <a:endParaRPr lang="en-US"/>
        </a:p>
      </dgm:t>
    </dgm:pt>
    <dgm:pt modelId="{AA6EDA57-806E-6F42-AB99-6284557B450F}" type="pres">
      <dgm:prSet presAssocID="{76CFAF44-2F8D-974C-9EBA-6CDF21F1A2A0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10629D-C55F-244D-892F-29A1DA68F9B0}" srcId="{2ABBCB98-60F2-7D48-AF43-7FDA63AA9ED2}" destId="{A02AD2EA-E85D-454D-9B21-45BAED5540D0}" srcOrd="0" destOrd="0" parTransId="{E8217B0D-2012-954D-B098-C587127FCD45}" sibTransId="{E24B824E-4B77-1644-A1AE-DCC044EA18DF}"/>
    <dgm:cxn modelId="{4DE328E7-6B5C-4D4C-90BB-4B1563AD59FC}" type="presOf" srcId="{2ABBCB98-60F2-7D48-AF43-7FDA63AA9ED2}" destId="{192E2CEC-5D65-A04B-BE86-D7F5F20A7236}" srcOrd="0" destOrd="0" presId="urn:microsoft.com/office/officeart/2008/layout/RadialCluster"/>
    <dgm:cxn modelId="{FCA0B7A9-491B-744B-BE05-E1B282D681A9}" type="presOf" srcId="{4D8551FE-69F1-7341-8690-5B4CBC219AF7}" destId="{C0180D00-9716-D847-9168-ADF03FD1F37F}" srcOrd="0" destOrd="0" presId="urn:microsoft.com/office/officeart/2008/layout/RadialCluster"/>
    <dgm:cxn modelId="{79DE9E47-CB67-C940-812E-DEA3AF825EE9}" type="presOf" srcId="{371D94CA-026D-0B4D-A304-827FCF253144}" destId="{8CF43FD5-900E-804B-9290-66AD4C666246}" srcOrd="0" destOrd="0" presId="urn:microsoft.com/office/officeart/2008/layout/RadialCluster"/>
    <dgm:cxn modelId="{DAE6AECD-B98E-5742-8398-5A038B666332}" type="presOf" srcId="{8A45E445-83CD-514A-8514-3F5E36CBB2DE}" destId="{3DAB9154-3084-8249-80BA-8A695D7F7314}" srcOrd="0" destOrd="0" presId="urn:microsoft.com/office/officeart/2008/layout/RadialCluster"/>
    <dgm:cxn modelId="{B99E7C05-AA06-5949-90AD-23B05212AFDC}" type="presOf" srcId="{76CFAF44-2F8D-974C-9EBA-6CDF21F1A2A0}" destId="{AA6EDA57-806E-6F42-AB99-6284557B450F}" srcOrd="0" destOrd="0" presId="urn:microsoft.com/office/officeart/2008/layout/RadialCluster"/>
    <dgm:cxn modelId="{13271747-67E3-464A-8A69-23AD5714133F}" type="presOf" srcId="{E8217B0D-2012-954D-B098-C587127FCD45}" destId="{4882EE87-B262-AF48-A214-BEC09D9C79F7}" srcOrd="0" destOrd="0" presId="urn:microsoft.com/office/officeart/2008/layout/RadialCluster"/>
    <dgm:cxn modelId="{91E12773-588E-5E4B-8C11-D3B7A4047A61}" type="presOf" srcId="{A02AD2EA-E85D-454D-9B21-45BAED5540D0}" destId="{BC87D7A5-6913-8F4C-BC9B-8AA98AB39430}" srcOrd="0" destOrd="0" presId="urn:microsoft.com/office/officeart/2008/layout/RadialCluster"/>
    <dgm:cxn modelId="{E604E628-6813-554A-BE1E-A304DFB84763}" srcId="{2ABBCB98-60F2-7D48-AF43-7FDA63AA9ED2}" destId="{4D8551FE-69F1-7341-8690-5B4CBC219AF7}" srcOrd="1" destOrd="0" parTransId="{08A5182B-DD8F-934A-B25E-48CE6980EFA9}" sibTransId="{C2BC595A-A5F7-464D-94FD-2AFC1D655F46}"/>
    <dgm:cxn modelId="{A2E9EFC3-521B-9649-8552-72C2995849FF}" srcId="{371D94CA-026D-0B4D-A304-827FCF253144}" destId="{2ABBCB98-60F2-7D48-AF43-7FDA63AA9ED2}" srcOrd="0" destOrd="0" parTransId="{21254F81-3455-4345-B948-E602C158590F}" sibTransId="{5A182847-6748-0843-9C1B-7C231C43B434}"/>
    <dgm:cxn modelId="{29CD3580-6C93-6442-AB48-2CDD81C5B708}" type="presOf" srcId="{08A5182B-DD8F-934A-B25E-48CE6980EFA9}" destId="{29599BF3-426C-3343-ACBE-D713BBA160CB}" srcOrd="0" destOrd="0" presId="urn:microsoft.com/office/officeart/2008/layout/RadialCluster"/>
    <dgm:cxn modelId="{AE8BD1DD-0456-F74E-AACD-5BB435CBCE75}" srcId="{2ABBCB98-60F2-7D48-AF43-7FDA63AA9ED2}" destId="{76CFAF44-2F8D-974C-9EBA-6CDF21F1A2A0}" srcOrd="2" destOrd="0" parTransId="{8A45E445-83CD-514A-8514-3F5E36CBB2DE}" sibTransId="{8637EA66-C713-4A48-8AE6-9A0244623AC4}"/>
    <dgm:cxn modelId="{13EE9692-9044-8B47-B577-B23C907D60DD}" type="presParOf" srcId="{8CF43FD5-900E-804B-9290-66AD4C666246}" destId="{88D56EB3-6638-7345-98AD-B5F361CD5947}" srcOrd="0" destOrd="0" presId="urn:microsoft.com/office/officeart/2008/layout/RadialCluster"/>
    <dgm:cxn modelId="{E294D978-EC2E-0D4B-8283-8172DCC263AF}" type="presParOf" srcId="{88D56EB3-6638-7345-98AD-B5F361CD5947}" destId="{192E2CEC-5D65-A04B-BE86-D7F5F20A7236}" srcOrd="0" destOrd="0" presId="urn:microsoft.com/office/officeart/2008/layout/RadialCluster"/>
    <dgm:cxn modelId="{FDBE3BA3-A2F1-C244-99F8-49AED21C0CB8}" type="presParOf" srcId="{88D56EB3-6638-7345-98AD-B5F361CD5947}" destId="{4882EE87-B262-AF48-A214-BEC09D9C79F7}" srcOrd="1" destOrd="0" presId="urn:microsoft.com/office/officeart/2008/layout/RadialCluster"/>
    <dgm:cxn modelId="{98DE6A42-CE18-A949-A0E1-5925A716A612}" type="presParOf" srcId="{88D56EB3-6638-7345-98AD-B5F361CD5947}" destId="{BC87D7A5-6913-8F4C-BC9B-8AA98AB39430}" srcOrd="2" destOrd="0" presId="urn:microsoft.com/office/officeart/2008/layout/RadialCluster"/>
    <dgm:cxn modelId="{25D99942-252A-0D49-8B33-05EDF1597736}" type="presParOf" srcId="{88D56EB3-6638-7345-98AD-B5F361CD5947}" destId="{29599BF3-426C-3343-ACBE-D713BBA160CB}" srcOrd="3" destOrd="0" presId="urn:microsoft.com/office/officeart/2008/layout/RadialCluster"/>
    <dgm:cxn modelId="{1ED0DB77-6B74-BB43-B8D2-096CA3DD57DA}" type="presParOf" srcId="{88D56EB3-6638-7345-98AD-B5F361CD5947}" destId="{C0180D00-9716-D847-9168-ADF03FD1F37F}" srcOrd="4" destOrd="0" presId="urn:microsoft.com/office/officeart/2008/layout/RadialCluster"/>
    <dgm:cxn modelId="{2FD743CF-25F9-134E-BCE4-8CD088B937B7}" type="presParOf" srcId="{88D56EB3-6638-7345-98AD-B5F361CD5947}" destId="{3DAB9154-3084-8249-80BA-8A695D7F7314}" srcOrd="5" destOrd="0" presId="urn:microsoft.com/office/officeart/2008/layout/RadialCluster"/>
    <dgm:cxn modelId="{5B18373F-6188-BE49-9ED1-6161E08F7EF4}" type="presParOf" srcId="{88D56EB3-6638-7345-98AD-B5F361CD5947}" destId="{AA6EDA57-806E-6F42-AB99-6284557B450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7BD04-BA17-7A44-9A05-C79104374E39}" type="doc">
      <dgm:prSet loTypeId="urn:microsoft.com/office/officeart/2008/layout/RadialCluster" loCatId="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D77F548-274C-204F-8B6D-8F5140DB56C2}">
      <dgm:prSet phldrT="[Text]" custT="1"/>
      <dgm:spPr/>
      <dgm:t>
        <a:bodyPr/>
        <a:lstStyle/>
        <a:p>
          <a:r>
            <a:rPr lang="en-US" sz="1800" dirty="0" smtClean="0"/>
            <a:t>Tissue</a:t>
          </a:r>
          <a:endParaRPr lang="en-US" sz="1800" dirty="0"/>
        </a:p>
      </dgm:t>
    </dgm:pt>
    <dgm:pt modelId="{9A6181F7-B475-E148-BCF4-D376E4A89EC7}" type="parTrans" cxnId="{B779F742-95FD-884D-B612-04A81753C0F3}">
      <dgm:prSet/>
      <dgm:spPr/>
      <dgm:t>
        <a:bodyPr/>
        <a:lstStyle/>
        <a:p>
          <a:endParaRPr lang="en-US" sz="1800"/>
        </a:p>
      </dgm:t>
    </dgm:pt>
    <dgm:pt modelId="{D6EED4A8-B500-344D-82A8-C977514939FD}" type="sibTrans" cxnId="{B779F742-95FD-884D-B612-04A81753C0F3}">
      <dgm:prSet/>
      <dgm:spPr/>
      <dgm:t>
        <a:bodyPr/>
        <a:lstStyle/>
        <a:p>
          <a:endParaRPr lang="en-US" sz="1800"/>
        </a:p>
      </dgm:t>
    </dgm:pt>
    <dgm:pt modelId="{D36A1F06-1D27-7E4C-BC37-1439E6E36E55}">
      <dgm:prSet phldrT="[Text]" custT="1"/>
      <dgm:spPr>
        <a:effectLst>
          <a:glow rad="254000">
            <a:schemeClr val="accent4">
              <a:satMod val="175000"/>
              <a:alpha val="80000"/>
            </a:schemeClr>
          </a:glow>
        </a:effectLst>
      </dgm:spPr>
      <dgm:t>
        <a:bodyPr/>
        <a:lstStyle/>
        <a:p>
          <a:r>
            <a:rPr lang="en-US" sz="1100" dirty="0" smtClean="0"/>
            <a:t>Blood</a:t>
          </a:r>
          <a:endParaRPr lang="en-US" sz="1100" dirty="0"/>
        </a:p>
      </dgm:t>
    </dgm:pt>
    <dgm:pt modelId="{BF17D0A8-0200-2047-AE5B-A9A9356E831D}" type="parTrans" cxnId="{F4D2BAB9-1685-8A40-9D91-2BD2EBE80A0C}">
      <dgm:prSet/>
      <dgm:spPr/>
      <dgm:t>
        <a:bodyPr/>
        <a:lstStyle/>
        <a:p>
          <a:endParaRPr lang="en-US" sz="1800"/>
        </a:p>
      </dgm:t>
    </dgm:pt>
    <dgm:pt modelId="{95EAC3D3-20F1-B344-9956-17BFDAA02400}" type="sibTrans" cxnId="{F4D2BAB9-1685-8A40-9D91-2BD2EBE80A0C}">
      <dgm:prSet/>
      <dgm:spPr/>
      <dgm:t>
        <a:bodyPr/>
        <a:lstStyle/>
        <a:p>
          <a:endParaRPr lang="en-US" sz="1800"/>
        </a:p>
      </dgm:t>
    </dgm:pt>
    <dgm:pt modelId="{A4244279-9656-214F-AE7E-2AA2FF8464EF}">
      <dgm:prSet phldrT="[Text]" custT="1"/>
      <dgm:spPr>
        <a:effectLst>
          <a:glow rad="254000">
            <a:schemeClr val="accent4">
              <a:satMod val="175000"/>
              <a:alpha val="80000"/>
            </a:schemeClr>
          </a:glow>
        </a:effectLst>
      </dgm:spPr>
      <dgm:t>
        <a:bodyPr/>
        <a:lstStyle/>
        <a:p>
          <a:r>
            <a:rPr lang="en-US" sz="1100" dirty="0" smtClean="0"/>
            <a:t>Intestine</a:t>
          </a:r>
          <a:endParaRPr lang="en-US" sz="1100" dirty="0"/>
        </a:p>
      </dgm:t>
    </dgm:pt>
    <dgm:pt modelId="{C14336F7-B277-1243-9DF9-5EAD61EC8769}" type="parTrans" cxnId="{C9E5EA7A-8AB6-1441-B1C4-BE8838245D72}">
      <dgm:prSet/>
      <dgm:spPr/>
      <dgm:t>
        <a:bodyPr/>
        <a:lstStyle/>
        <a:p>
          <a:endParaRPr lang="en-US" sz="1800"/>
        </a:p>
      </dgm:t>
    </dgm:pt>
    <dgm:pt modelId="{7C4BDA0D-1ED3-6E47-A604-E81747E0CCE6}" type="sibTrans" cxnId="{C9E5EA7A-8AB6-1441-B1C4-BE8838245D72}">
      <dgm:prSet/>
      <dgm:spPr/>
      <dgm:t>
        <a:bodyPr/>
        <a:lstStyle/>
        <a:p>
          <a:endParaRPr lang="en-US" sz="1800"/>
        </a:p>
      </dgm:t>
    </dgm:pt>
    <dgm:pt modelId="{DA778524-6284-C342-B6FA-556EF4538E4E}" type="pres">
      <dgm:prSet presAssocID="{FF07BD04-BA17-7A44-9A05-C79104374E3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57C7D-073A-8145-83A8-10270FB81472}" type="pres">
      <dgm:prSet presAssocID="{9D77F548-274C-204F-8B6D-8F5140DB56C2}" presName="singleCycle" presStyleCnt="0"/>
      <dgm:spPr/>
    </dgm:pt>
    <dgm:pt modelId="{0A07DC8D-36A1-1541-9988-43A8E26D1DAD}" type="pres">
      <dgm:prSet presAssocID="{9D77F548-274C-204F-8B6D-8F5140DB56C2}" presName="singleCenter" presStyleLbl="node1" presStyleIdx="0" presStyleCnt="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1DEE8540-2208-474D-BF0E-73C4F41A5725}" type="pres">
      <dgm:prSet presAssocID="{BF17D0A8-0200-2047-AE5B-A9A9356E831D}" presName="Name56" presStyleLbl="parChTrans1D2" presStyleIdx="0" presStyleCnt="2"/>
      <dgm:spPr/>
      <dgm:t>
        <a:bodyPr/>
        <a:lstStyle/>
        <a:p>
          <a:endParaRPr lang="en-US"/>
        </a:p>
      </dgm:t>
    </dgm:pt>
    <dgm:pt modelId="{D8EB0B8E-22A2-9F4D-A9DE-79344BEBEF90}" type="pres">
      <dgm:prSet presAssocID="{D36A1F06-1D27-7E4C-BC37-1439E6E36E55}" presName="text0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11F4A-F6E3-EE44-8E8D-139AB362BC14}" type="pres">
      <dgm:prSet presAssocID="{C14336F7-B277-1243-9DF9-5EAD61EC8769}" presName="Name56" presStyleLbl="parChTrans1D2" presStyleIdx="1" presStyleCnt="2"/>
      <dgm:spPr/>
      <dgm:t>
        <a:bodyPr/>
        <a:lstStyle/>
        <a:p>
          <a:endParaRPr lang="en-US"/>
        </a:p>
      </dgm:t>
    </dgm:pt>
    <dgm:pt modelId="{6980462C-E218-2C4F-B4BE-30C3731E516C}" type="pres">
      <dgm:prSet presAssocID="{A4244279-9656-214F-AE7E-2AA2FF8464EF}" presName="text0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4033AC-2F29-2344-B37C-5FF908D9CFAE}" type="presOf" srcId="{D36A1F06-1D27-7E4C-BC37-1439E6E36E55}" destId="{D8EB0B8E-22A2-9F4D-A9DE-79344BEBEF90}" srcOrd="0" destOrd="0" presId="urn:microsoft.com/office/officeart/2008/layout/RadialCluster"/>
    <dgm:cxn modelId="{B779F742-95FD-884D-B612-04A81753C0F3}" srcId="{FF07BD04-BA17-7A44-9A05-C79104374E39}" destId="{9D77F548-274C-204F-8B6D-8F5140DB56C2}" srcOrd="0" destOrd="0" parTransId="{9A6181F7-B475-E148-BCF4-D376E4A89EC7}" sibTransId="{D6EED4A8-B500-344D-82A8-C977514939FD}"/>
    <dgm:cxn modelId="{14C7523C-E0E3-A64E-BA30-3B64B1D94DB8}" type="presOf" srcId="{BF17D0A8-0200-2047-AE5B-A9A9356E831D}" destId="{1DEE8540-2208-474D-BF0E-73C4F41A5725}" srcOrd="0" destOrd="0" presId="urn:microsoft.com/office/officeart/2008/layout/RadialCluster"/>
    <dgm:cxn modelId="{7520A3B7-4AE8-B141-BBF2-006EB237D65E}" type="presOf" srcId="{A4244279-9656-214F-AE7E-2AA2FF8464EF}" destId="{6980462C-E218-2C4F-B4BE-30C3731E516C}" srcOrd="0" destOrd="0" presId="urn:microsoft.com/office/officeart/2008/layout/RadialCluster"/>
    <dgm:cxn modelId="{DF986503-B81A-C34C-B1EF-D7EE61D802AA}" type="presOf" srcId="{C14336F7-B277-1243-9DF9-5EAD61EC8769}" destId="{9B111F4A-F6E3-EE44-8E8D-139AB362BC14}" srcOrd="0" destOrd="0" presId="urn:microsoft.com/office/officeart/2008/layout/RadialCluster"/>
    <dgm:cxn modelId="{A4FCF52B-FBF7-EB4B-A551-BE9EC5E72FEC}" type="presOf" srcId="{9D77F548-274C-204F-8B6D-8F5140DB56C2}" destId="{0A07DC8D-36A1-1541-9988-43A8E26D1DAD}" srcOrd="0" destOrd="0" presId="urn:microsoft.com/office/officeart/2008/layout/RadialCluster"/>
    <dgm:cxn modelId="{F4D2BAB9-1685-8A40-9D91-2BD2EBE80A0C}" srcId="{9D77F548-274C-204F-8B6D-8F5140DB56C2}" destId="{D36A1F06-1D27-7E4C-BC37-1439E6E36E55}" srcOrd="0" destOrd="0" parTransId="{BF17D0A8-0200-2047-AE5B-A9A9356E831D}" sibTransId="{95EAC3D3-20F1-B344-9956-17BFDAA02400}"/>
    <dgm:cxn modelId="{C9E5EA7A-8AB6-1441-B1C4-BE8838245D72}" srcId="{9D77F548-274C-204F-8B6D-8F5140DB56C2}" destId="{A4244279-9656-214F-AE7E-2AA2FF8464EF}" srcOrd="1" destOrd="0" parTransId="{C14336F7-B277-1243-9DF9-5EAD61EC8769}" sibTransId="{7C4BDA0D-1ED3-6E47-A604-E81747E0CCE6}"/>
    <dgm:cxn modelId="{A06318D5-B8A6-214E-B7A9-A14D3254D943}" type="presOf" srcId="{FF07BD04-BA17-7A44-9A05-C79104374E39}" destId="{DA778524-6284-C342-B6FA-556EF4538E4E}" srcOrd="0" destOrd="0" presId="urn:microsoft.com/office/officeart/2008/layout/RadialCluster"/>
    <dgm:cxn modelId="{C4B7D875-28A1-FA4A-8A70-ED92DF8C1146}" type="presParOf" srcId="{DA778524-6284-C342-B6FA-556EF4538E4E}" destId="{79B57C7D-073A-8145-83A8-10270FB81472}" srcOrd="0" destOrd="0" presId="urn:microsoft.com/office/officeart/2008/layout/RadialCluster"/>
    <dgm:cxn modelId="{590C1512-78DD-3944-8C3F-9ED7546D5F57}" type="presParOf" srcId="{79B57C7D-073A-8145-83A8-10270FB81472}" destId="{0A07DC8D-36A1-1541-9988-43A8E26D1DAD}" srcOrd="0" destOrd="0" presId="urn:microsoft.com/office/officeart/2008/layout/RadialCluster"/>
    <dgm:cxn modelId="{9DF52899-1E3C-EB40-815F-EB3B3134CF39}" type="presParOf" srcId="{79B57C7D-073A-8145-83A8-10270FB81472}" destId="{1DEE8540-2208-474D-BF0E-73C4F41A5725}" srcOrd="1" destOrd="0" presId="urn:microsoft.com/office/officeart/2008/layout/RadialCluster"/>
    <dgm:cxn modelId="{0B1A5B66-2644-6844-9A1C-39F805B41295}" type="presParOf" srcId="{79B57C7D-073A-8145-83A8-10270FB81472}" destId="{D8EB0B8E-22A2-9F4D-A9DE-79344BEBEF90}" srcOrd="2" destOrd="0" presId="urn:microsoft.com/office/officeart/2008/layout/RadialCluster"/>
    <dgm:cxn modelId="{11EB1162-0D1C-8F40-96AE-5934695CFDB3}" type="presParOf" srcId="{79B57C7D-073A-8145-83A8-10270FB81472}" destId="{9B111F4A-F6E3-EE44-8E8D-139AB362BC14}" srcOrd="3" destOrd="0" presId="urn:microsoft.com/office/officeart/2008/layout/RadialCluster"/>
    <dgm:cxn modelId="{084D2809-8EA7-C14A-ACC9-6369BF4ECFB9}" type="presParOf" srcId="{79B57C7D-073A-8145-83A8-10270FB81472}" destId="{6980462C-E218-2C4F-B4BE-30C3731E516C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612F4A-D183-0440-A4D7-9F7AC15E068A}" type="doc">
      <dgm:prSet loTypeId="urn:microsoft.com/office/officeart/2008/layout/RadialCluster" loCatId="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B4D9472-556C-8048-BE41-3FEA3A9E7B98}">
      <dgm:prSet phldrT="[Text]" custT="1"/>
      <dgm:spPr/>
      <dgm:t>
        <a:bodyPr/>
        <a:lstStyle/>
        <a:p>
          <a:r>
            <a:rPr lang="en-US" sz="1800" dirty="0" smtClean="0"/>
            <a:t>Disease</a:t>
          </a:r>
          <a:endParaRPr lang="en-US" sz="1800" dirty="0"/>
        </a:p>
      </dgm:t>
    </dgm:pt>
    <dgm:pt modelId="{D7227FED-D9DE-0348-BA9F-1B94D715A227}" type="parTrans" cxnId="{DFF2C135-C5F1-7F48-82CF-23F695F77071}">
      <dgm:prSet/>
      <dgm:spPr/>
      <dgm:t>
        <a:bodyPr/>
        <a:lstStyle/>
        <a:p>
          <a:endParaRPr lang="en-US"/>
        </a:p>
      </dgm:t>
    </dgm:pt>
    <dgm:pt modelId="{375D1C46-8B58-D244-8168-2E39B0348130}" type="sibTrans" cxnId="{DFF2C135-C5F1-7F48-82CF-23F695F77071}">
      <dgm:prSet/>
      <dgm:spPr/>
      <dgm:t>
        <a:bodyPr/>
        <a:lstStyle/>
        <a:p>
          <a:endParaRPr lang="en-US"/>
        </a:p>
      </dgm:t>
    </dgm:pt>
    <dgm:pt modelId="{7AB16235-AA40-AB44-9138-D93A448C7AB4}">
      <dgm:prSet phldrT="[Text]" custT="1"/>
      <dgm:spPr>
        <a:effectLst>
          <a:glow rad="254000">
            <a:schemeClr val="accent5">
              <a:satMod val="175000"/>
              <a:alpha val="80000"/>
            </a:schemeClr>
          </a:glow>
        </a:effectLst>
      </dgm:spPr>
      <dgm:t>
        <a:bodyPr/>
        <a:lstStyle/>
        <a:p>
          <a:r>
            <a:rPr lang="en-US" sz="1000" dirty="0" smtClean="0"/>
            <a:t>Control</a:t>
          </a:r>
          <a:endParaRPr lang="en-US" sz="1000" dirty="0"/>
        </a:p>
      </dgm:t>
    </dgm:pt>
    <dgm:pt modelId="{AF4489B7-E402-A142-AA12-4C9D3A7C97B9}" type="parTrans" cxnId="{0DBE29AA-8826-F040-B245-AF8F59921354}">
      <dgm:prSet/>
      <dgm:spPr/>
      <dgm:t>
        <a:bodyPr/>
        <a:lstStyle/>
        <a:p>
          <a:endParaRPr lang="en-US"/>
        </a:p>
      </dgm:t>
    </dgm:pt>
    <dgm:pt modelId="{2F5A8BC9-A552-C445-86A0-B8A4B15D569F}" type="sibTrans" cxnId="{0DBE29AA-8826-F040-B245-AF8F59921354}">
      <dgm:prSet/>
      <dgm:spPr/>
      <dgm:t>
        <a:bodyPr/>
        <a:lstStyle/>
        <a:p>
          <a:endParaRPr lang="en-US"/>
        </a:p>
      </dgm:t>
    </dgm:pt>
    <dgm:pt modelId="{467081A8-3448-A84F-B944-7C2447687FAA}">
      <dgm:prSet phldrT="[Text]" custT="1"/>
      <dgm:spPr>
        <a:effectLst>
          <a:glow rad="254000">
            <a:schemeClr val="accent5">
              <a:satMod val="175000"/>
              <a:alpha val="80000"/>
            </a:schemeClr>
          </a:glow>
        </a:effectLst>
      </dgm:spPr>
      <dgm:t>
        <a:bodyPr/>
        <a:lstStyle/>
        <a:p>
          <a:r>
            <a:rPr lang="en-US" sz="1000" dirty="0" smtClean="0"/>
            <a:t>Gluten Free CD</a:t>
          </a:r>
          <a:endParaRPr lang="en-US" sz="1000" dirty="0"/>
        </a:p>
      </dgm:t>
    </dgm:pt>
    <dgm:pt modelId="{B7AB56D4-6892-E142-AD17-6DDD02A7E89E}" type="parTrans" cxnId="{6BD492C5-8796-1E44-85D1-A5C8C75E9FFC}">
      <dgm:prSet/>
      <dgm:spPr/>
      <dgm:t>
        <a:bodyPr/>
        <a:lstStyle/>
        <a:p>
          <a:endParaRPr lang="en-US"/>
        </a:p>
      </dgm:t>
    </dgm:pt>
    <dgm:pt modelId="{8318DF38-5B49-BB46-84BB-05A03298FF9D}" type="sibTrans" cxnId="{6BD492C5-8796-1E44-85D1-A5C8C75E9FFC}">
      <dgm:prSet/>
      <dgm:spPr/>
      <dgm:t>
        <a:bodyPr/>
        <a:lstStyle/>
        <a:p>
          <a:endParaRPr lang="en-US"/>
        </a:p>
      </dgm:t>
    </dgm:pt>
    <dgm:pt modelId="{37B30627-B450-154A-88A7-86EECDE3E119}">
      <dgm:prSet phldrT="[Text]" custT="1"/>
      <dgm:spPr>
        <a:effectLst>
          <a:glow rad="254000">
            <a:schemeClr val="accent5">
              <a:satMod val="175000"/>
              <a:alpha val="80000"/>
            </a:schemeClr>
          </a:glow>
        </a:effectLst>
      </dgm:spPr>
      <dgm:t>
        <a:bodyPr/>
        <a:lstStyle/>
        <a:p>
          <a:r>
            <a:rPr lang="en-US" sz="1000" dirty="0" smtClean="0"/>
            <a:t>Active CD</a:t>
          </a:r>
          <a:endParaRPr lang="en-US" sz="1000" dirty="0"/>
        </a:p>
      </dgm:t>
    </dgm:pt>
    <dgm:pt modelId="{DAFAEED5-5FA0-E54D-A70F-89875F21CD04}" type="parTrans" cxnId="{338304BB-4522-2A47-85B4-D77976796278}">
      <dgm:prSet/>
      <dgm:spPr/>
      <dgm:t>
        <a:bodyPr/>
        <a:lstStyle/>
        <a:p>
          <a:endParaRPr lang="en-US"/>
        </a:p>
      </dgm:t>
    </dgm:pt>
    <dgm:pt modelId="{E4272E28-DC11-944D-9F0C-246CB3C600BF}" type="sibTrans" cxnId="{338304BB-4522-2A47-85B4-D77976796278}">
      <dgm:prSet/>
      <dgm:spPr/>
      <dgm:t>
        <a:bodyPr/>
        <a:lstStyle/>
        <a:p>
          <a:endParaRPr lang="en-US"/>
        </a:p>
      </dgm:t>
    </dgm:pt>
    <dgm:pt modelId="{022CC920-AED7-EA49-AD08-2297FC796388}" type="pres">
      <dgm:prSet presAssocID="{83612F4A-D183-0440-A4D7-9F7AC15E068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9057309-9A1A-DB49-89AB-215767BC2114}" type="pres">
      <dgm:prSet presAssocID="{0B4D9472-556C-8048-BE41-3FEA3A9E7B98}" presName="singleCycle" presStyleCnt="0"/>
      <dgm:spPr/>
    </dgm:pt>
    <dgm:pt modelId="{4A425078-C6C8-9542-8287-4A766E7E3EC2}" type="pres">
      <dgm:prSet presAssocID="{0B4D9472-556C-8048-BE41-3FEA3A9E7B98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26CF71A4-36A4-7341-8705-40C2F18B8CF6}" type="pres">
      <dgm:prSet presAssocID="{AF4489B7-E402-A142-AA12-4C9D3A7C97B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5387C6D9-0B47-0E4E-A9DE-BCB8CA63EBEA}" type="pres">
      <dgm:prSet presAssocID="{7AB16235-AA40-AB44-9138-D93A448C7AB4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D0A54-2E90-5040-8F77-C2EBC4EBE7BD}" type="pres">
      <dgm:prSet presAssocID="{B7AB56D4-6892-E142-AD17-6DDD02A7E89E}" presName="Name56" presStyleLbl="parChTrans1D2" presStyleIdx="1" presStyleCnt="3"/>
      <dgm:spPr/>
      <dgm:t>
        <a:bodyPr/>
        <a:lstStyle/>
        <a:p>
          <a:endParaRPr lang="en-US"/>
        </a:p>
      </dgm:t>
    </dgm:pt>
    <dgm:pt modelId="{32D6C2F6-2754-3D49-81F3-F785F12516E3}" type="pres">
      <dgm:prSet presAssocID="{467081A8-3448-A84F-B944-7C2447687FAA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561B9-E218-294C-A718-A085A491F826}" type="pres">
      <dgm:prSet presAssocID="{DAFAEED5-5FA0-E54D-A70F-89875F21CD04}" presName="Name56" presStyleLbl="parChTrans1D2" presStyleIdx="2" presStyleCnt="3"/>
      <dgm:spPr/>
      <dgm:t>
        <a:bodyPr/>
        <a:lstStyle/>
        <a:p>
          <a:endParaRPr lang="en-US"/>
        </a:p>
      </dgm:t>
    </dgm:pt>
    <dgm:pt modelId="{4BEAA667-2A11-8B4E-8099-B9555C80492B}" type="pres">
      <dgm:prSet presAssocID="{37B30627-B450-154A-88A7-86EECDE3E119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D492C5-8796-1E44-85D1-A5C8C75E9FFC}" srcId="{0B4D9472-556C-8048-BE41-3FEA3A9E7B98}" destId="{467081A8-3448-A84F-B944-7C2447687FAA}" srcOrd="1" destOrd="0" parTransId="{B7AB56D4-6892-E142-AD17-6DDD02A7E89E}" sibTransId="{8318DF38-5B49-BB46-84BB-05A03298FF9D}"/>
    <dgm:cxn modelId="{1EDE4B5A-7B44-5D4D-A376-17E4CCD4950D}" type="presOf" srcId="{DAFAEED5-5FA0-E54D-A70F-89875F21CD04}" destId="{5C3561B9-E218-294C-A718-A085A491F826}" srcOrd="0" destOrd="0" presId="urn:microsoft.com/office/officeart/2008/layout/RadialCluster"/>
    <dgm:cxn modelId="{5D46F74B-1151-A742-8E2E-23906612D353}" type="presOf" srcId="{AF4489B7-E402-A142-AA12-4C9D3A7C97B9}" destId="{26CF71A4-36A4-7341-8705-40C2F18B8CF6}" srcOrd="0" destOrd="0" presId="urn:microsoft.com/office/officeart/2008/layout/RadialCluster"/>
    <dgm:cxn modelId="{0DBE29AA-8826-F040-B245-AF8F59921354}" srcId="{0B4D9472-556C-8048-BE41-3FEA3A9E7B98}" destId="{7AB16235-AA40-AB44-9138-D93A448C7AB4}" srcOrd="0" destOrd="0" parTransId="{AF4489B7-E402-A142-AA12-4C9D3A7C97B9}" sibTransId="{2F5A8BC9-A552-C445-86A0-B8A4B15D569F}"/>
    <dgm:cxn modelId="{FA163130-CC55-3448-AFA2-3A0BF23D6959}" type="presOf" srcId="{83612F4A-D183-0440-A4D7-9F7AC15E068A}" destId="{022CC920-AED7-EA49-AD08-2297FC796388}" srcOrd="0" destOrd="0" presId="urn:microsoft.com/office/officeart/2008/layout/RadialCluster"/>
    <dgm:cxn modelId="{110ED1AA-F631-F948-A685-3E1DE9C53282}" type="presOf" srcId="{B7AB56D4-6892-E142-AD17-6DDD02A7E89E}" destId="{877D0A54-2E90-5040-8F77-C2EBC4EBE7BD}" srcOrd="0" destOrd="0" presId="urn:microsoft.com/office/officeart/2008/layout/RadialCluster"/>
    <dgm:cxn modelId="{3F6C71BF-4D85-9448-9500-D6AA8AA28A71}" type="presOf" srcId="{467081A8-3448-A84F-B944-7C2447687FAA}" destId="{32D6C2F6-2754-3D49-81F3-F785F12516E3}" srcOrd="0" destOrd="0" presId="urn:microsoft.com/office/officeart/2008/layout/RadialCluster"/>
    <dgm:cxn modelId="{90FFE05D-B2A5-564B-9F89-0BBBA72BC51C}" type="presOf" srcId="{37B30627-B450-154A-88A7-86EECDE3E119}" destId="{4BEAA667-2A11-8B4E-8099-B9555C80492B}" srcOrd="0" destOrd="0" presId="urn:microsoft.com/office/officeart/2008/layout/RadialCluster"/>
    <dgm:cxn modelId="{F05D13D7-E5D2-D744-A347-B537038DE219}" type="presOf" srcId="{0B4D9472-556C-8048-BE41-3FEA3A9E7B98}" destId="{4A425078-C6C8-9542-8287-4A766E7E3EC2}" srcOrd="0" destOrd="0" presId="urn:microsoft.com/office/officeart/2008/layout/RadialCluster"/>
    <dgm:cxn modelId="{338304BB-4522-2A47-85B4-D77976796278}" srcId="{0B4D9472-556C-8048-BE41-3FEA3A9E7B98}" destId="{37B30627-B450-154A-88A7-86EECDE3E119}" srcOrd="2" destOrd="0" parTransId="{DAFAEED5-5FA0-E54D-A70F-89875F21CD04}" sibTransId="{E4272E28-DC11-944D-9F0C-246CB3C600BF}"/>
    <dgm:cxn modelId="{1EBEEB90-75C3-BC43-8CC4-4E03B11D952F}" type="presOf" srcId="{7AB16235-AA40-AB44-9138-D93A448C7AB4}" destId="{5387C6D9-0B47-0E4E-A9DE-BCB8CA63EBEA}" srcOrd="0" destOrd="0" presId="urn:microsoft.com/office/officeart/2008/layout/RadialCluster"/>
    <dgm:cxn modelId="{DFF2C135-C5F1-7F48-82CF-23F695F77071}" srcId="{83612F4A-D183-0440-A4D7-9F7AC15E068A}" destId="{0B4D9472-556C-8048-BE41-3FEA3A9E7B98}" srcOrd="0" destOrd="0" parTransId="{D7227FED-D9DE-0348-BA9F-1B94D715A227}" sibTransId="{375D1C46-8B58-D244-8168-2E39B0348130}"/>
    <dgm:cxn modelId="{4B9B560E-5097-0148-A5C0-12EDBDC6E4EA}" type="presParOf" srcId="{022CC920-AED7-EA49-AD08-2297FC796388}" destId="{49057309-9A1A-DB49-89AB-215767BC2114}" srcOrd="0" destOrd="0" presId="urn:microsoft.com/office/officeart/2008/layout/RadialCluster"/>
    <dgm:cxn modelId="{ED093871-7FBA-E441-8F47-A02C02610D2B}" type="presParOf" srcId="{49057309-9A1A-DB49-89AB-215767BC2114}" destId="{4A425078-C6C8-9542-8287-4A766E7E3EC2}" srcOrd="0" destOrd="0" presId="urn:microsoft.com/office/officeart/2008/layout/RadialCluster"/>
    <dgm:cxn modelId="{97584E36-9E31-AC41-9E04-139752050624}" type="presParOf" srcId="{49057309-9A1A-DB49-89AB-215767BC2114}" destId="{26CF71A4-36A4-7341-8705-40C2F18B8CF6}" srcOrd="1" destOrd="0" presId="urn:microsoft.com/office/officeart/2008/layout/RadialCluster"/>
    <dgm:cxn modelId="{7B36E47D-D99A-914E-8BFB-5B3D0D18B44D}" type="presParOf" srcId="{49057309-9A1A-DB49-89AB-215767BC2114}" destId="{5387C6D9-0B47-0E4E-A9DE-BCB8CA63EBEA}" srcOrd="2" destOrd="0" presId="urn:microsoft.com/office/officeart/2008/layout/RadialCluster"/>
    <dgm:cxn modelId="{31C68F1E-23A9-5544-BD73-890404DAAC76}" type="presParOf" srcId="{49057309-9A1A-DB49-89AB-215767BC2114}" destId="{877D0A54-2E90-5040-8F77-C2EBC4EBE7BD}" srcOrd="3" destOrd="0" presId="urn:microsoft.com/office/officeart/2008/layout/RadialCluster"/>
    <dgm:cxn modelId="{F64D351A-186A-4749-BF80-F1B665259BD4}" type="presParOf" srcId="{49057309-9A1A-DB49-89AB-215767BC2114}" destId="{32D6C2F6-2754-3D49-81F3-F785F12516E3}" srcOrd="4" destOrd="0" presId="urn:microsoft.com/office/officeart/2008/layout/RadialCluster"/>
    <dgm:cxn modelId="{BE2EAF06-C9DF-974F-B9D2-50BC78C7FBAC}" type="presParOf" srcId="{49057309-9A1A-DB49-89AB-215767BC2114}" destId="{5C3561B9-E218-294C-A718-A085A491F826}" srcOrd="5" destOrd="0" presId="urn:microsoft.com/office/officeart/2008/layout/RadialCluster"/>
    <dgm:cxn modelId="{307BAC82-B203-A449-AFA8-6A1DEF59E723}" type="presParOf" srcId="{49057309-9A1A-DB49-89AB-215767BC2114}" destId="{4BEAA667-2A11-8B4E-8099-B9555C80492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E2CEC-5D65-A04B-BE86-D7F5F20A7236}">
      <dsp:nvSpPr>
        <dsp:cNvPr id="0" name=""/>
        <dsp:cNvSpPr/>
      </dsp:nvSpPr>
      <dsp:spPr>
        <a:xfrm>
          <a:off x="1404533" y="1482069"/>
          <a:ext cx="955692" cy="95569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TCR- Delta Chain</a:t>
          </a:r>
          <a:endParaRPr lang="en-US" sz="1800" kern="1200" dirty="0"/>
        </a:p>
      </dsp:txBody>
      <dsp:txXfrm>
        <a:off x="1451186" y="1528722"/>
        <a:ext cx="862386" cy="862386"/>
      </dsp:txXfrm>
    </dsp:sp>
    <dsp:sp modelId="{4882EE87-B262-AF48-A214-BEC09D9C79F7}">
      <dsp:nvSpPr>
        <dsp:cNvPr id="0" name=""/>
        <dsp:cNvSpPr/>
      </dsp:nvSpPr>
      <dsp:spPr>
        <a:xfrm rot="16200000">
          <a:off x="1547190" y="1146880"/>
          <a:ext cx="6703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0378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7D7A5-6913-8F4C-BC9B-8AA98AB39430}">
      <dsp:nvSpPr>
        <dsp:cNvPr id="0" name=""/>
        <dsp:cNvSpPr/>
      </dsp:nvSpPr>
      <dsp:spPr>
        <a:xfrm>
          <a:off x="1562223" y="171377"/>
          <a:ext cx="640313" cy="64031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54000">
            <a:schemeClr val="accent3">
              <a:satMod val="175000"/>
              <a:alpha val="8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VD1</a:t>
          </a:r>
          <a:endParaRPr lang="en-US" sz="1800" kern="1200" dirty="0"/>
        </a:p>
      </dsp:txBody>
      <dsp:txXfrm>
        <a:off x="1593481" y="202635"/>
        <a:ext cx="577797" cy="577797"/>
      </dsp:txXfrm>
    </dsp:sp>
    <dsp:sp modelId="{29599BF3-426C-3343-ACBE-D713BBA160CB}">
      <dsp:nvSpPr>
        <dsp:cNvPr id="0" name=""/>
        <dsp:cNvSpPr/>
      </dsp:nvSpPr>
      <dsp:spPr>
        <a:xfrm rot="1800000">
          <a:off x="2323588" y="2372531"/>
          <a:ext cx="5469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6926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80D00-9716-D847-9168-ADF03FD1F37F}">
      <dsp:nvSpPr>
        <dsp:cNvPr id="0" name=""/>
        <dsp:cNvSpPr/>
      </dsp:nvSpPr>
      <dsp:spPr>
        <a:xfrm>
          <a:off x="2833878" y="2373948"/>
          <a:ext cx="640313" cy="64031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</a:t>
          </a:r>
          <a:endParaRPr lang="en-US" sz="1800" kern="1200" dirty="0"/>
        </a:p>
      </dsp:txBody>
      <dsp:txXfrm>
        <a:off x="2865136" y="2405206"/>
        <a:ext cx="577797" cy="577797"/>
      </dsp:txXfrm>
    </dsp:sp>
    <dsp:sp modelId="{3DAB9154-3084-8249-80BA-8A695D7F7314}">
      <dsp:nvSpPr>
        <dsp:cNvPr id="0" name=""/>
        <dsp:cNvSpPr/>
      </dsp:nvSpPr>
      <dsp:spPr>
        <a:xfrm rot="9000000">
          <a:off x="894244" y="2372531"/>
          <a:ext cx="5469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6926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DA57-806E-6F42-AB99-6284557B450F}">
      <dsp:nvSpPr>
        <dsp:cNvPr id="0" name=""/>
        <dsp:cNvSpPr/>
      </dsp:nvSpPr>
      <dsp:spPr>
        <a:xfrm>
          <a:off x="290567" y="2373948"/>
          <a:ext cx="640313" cy="64031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VD2</a:t>
          </a:r>
          <a:endParaRPr lang="en-US" sz="1800" kern="1200" dirty="0"/>
        </a:p>
      </dsp:txBody>
      <dsp:txXfrm>
        <a:off x="321825" y="2405206"/>
        <a:ext cx="577797" cy="577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7DC8D-36A1-1541-9988-43A8E26D1DAD}">
      <dsp:nvSpPr>
        <dsp:cNvPr id="0" name=""/>
        <dsp:cNvSpPr/>
      </dsp:nvSpPr>
      <dsp:spPr>
        <a:xfrm>
          <a:off x="1257364" y="1091155"/>
          <a:ext cx="935276" cy="93527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Tissue</a:t>
          </a:r>
          <a:endParaRPr lang="en-US" sz="1800" kern="1200" dirty="0"/>
        </a:p>
      </dsp:txBody>
      <dsp:txXfrm>
        <a:off x="1303020" y="1136811"/>
        <a:ext cx="843964" cy="843964"/>
      </dsp:txXfrm>
    </dsp:sp>
    <dsp:sp modelId="{1DEE8540-2208-474D-BF0E-73C4F41A5725}">
      <dsp:nvSpPr>
        <dsp:cNvPr id="0" name=""/>
        <dsp:cNvSpPr/>
      </dsp:nvSpPr>
      <dsp:spPr>
        <a:xfrm rot="16200000">
          <a:off x="1492876" y="859029"/>
          <a:ext cx="4642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4252" y="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B0B8E-22A2-9F4D-A9DE-79344BEBEF90}">
      <dsp:nvSpPr>
        <dsp:cNvPr id="0" name=""/>
        <dsp:cNvSpPr/>
      </dsp:nvSpPr>
      <dsp:spPr>
        <a:xfrm>
          <a:off x="1411685" y="267"/>
          <a:ext cx="626635" cy="62663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54000">
            <a:schemeClr val="accent4">
              <a:satMod val="175000"/>
              <a:alpha val="8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Blood</a:t>
          </a:r>
          <a:endParaRPr lang="en-US" sz="1100" kern="1200" dirty="0"/>
        </a:p>
      </dsp:txBody>
      <dsp:txXfrm>
        <a:off x="1442275" y="30857"/>
        <a:ext cx="565455" cy="565455"/>
      </dsp:txXfrm>
    </dsp:sp>
    <dsp:sp modelId="{9B111F4A-F6E3-EE44-8E8D-139AB362BC14}">
      <dsp:nvSpPr>
        <dsp:cNvPr id="0" name=""/>
        <dsp:cNvSpPr/>
      </dsp:nvSpPr>
      <dsp:spPr>
        <a:xfrm rot="5400000">
          <a:off x="1492876" y="2258558"/>
          <a:ext cx="4642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4252" y="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0462C-E218-2C4F-B4BE-30C3731E516C}">
      <dsp:nvSpPr>
        <dsp:cNvPr id="0" name=""/>
        <dsp:cNvSpPr/>
      </dsp:nvSpPr>
      <dsp:spPr>
        <a:xfrm>
          <a:off x="1411685" y="2490684"/>
          <a:ext cx="626635" cy="62663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54000">
            <a:schemeClr val="accent4">
              <a:satMod val="175000"/>
              <a:alpha val="8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Intestine</a:t>
          </a:r>
          <a:endParaRPr lang="en-US" sz="1100" kern="1200" dirty="0"/>
        </a:p>
      </dsp:txBody>
      <dsp:txXfrm>
        <a:off x="1442275" y="2521274"/>
        <a:ext cx="565455" cy="565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25078-C6C8-9542-8287-4A766E7E3EC2}">
      <dsp:nvSpPr>
        <dsp:cNvPr id="0" name=""/>
        <dsp:cNvSpPr/>
      </dsp:nvSpPr>
      <dsp:spPr>
        <a:xfrm>
          <a:off x="1319269" y="1499649"/>
          <a:ext cx="967028" cy="96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Disease</a:t>
          </a:r>
          <a:endParaRPr lang="en-US" sz="1800" kern="1200" dirty="0"/>
        </a:p>
      </dsp:txBody>
      <dsp:txXfrm>
        <a:off x="1366475" y="1546855"/>
        <a:ext cx="872616" cy="872616"/>
      </dsp:txXfrm>
    </dsp:sp>
    <dsp:sp modelId="{26CF71A4-36A4-7341-8705-40C2F18B8CF6}">
      <dsp:nvSpPr>
        <dsp:cNvPr id="0" name=""/>
        <dsp:cNvSpPr/>
      </dsp:nvSpPr>
      <dsp:spPr>
        <a:xfrm rot="16200000">
          <a:off x="1463618" y="1160484"/>
          <a:ext cx="678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330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7C6D9-0B47-0E4E-A9DE-BCB8CA63EBEA}">
      <dsp:nvSpPr>
        <dsp:cNvPr id="0" name=""/>
        <dsp:cNvSpPr/>
      </dsp:nvSpPr>
      <dsp:spPr>
        <a:xfrm>
          <a:off x="1478828" y="173410"/>
          <a:ext cx="647909" cy="6479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54000">
            <a:schemeClr val="accent5">
              <a:satMod val="175000"/>
              <a:alpha val="8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Control</a:t>
          </a:r>
          <a:endParaRPr lang="en-US" sz="1000" kern="1200" dirty="0"/>
        </a:p>
      </dsp:txBody>
      <dsp:txXfrm>
        <a:off x="1510456" y="205038"/>
        <a:ext cx="584653" cy="584653"/>
      </dsp:txXfrm>
    </dsp:sp>
    <dsp:sp modelId="{877D0A54-2E90-5040-8F77-C2EBC4EBE7BD}">
      <dsp:nvSpPr>
        <dsp:cNvPr id="0" name=""/>
        <dsp:cNvSpPr/>
      </dsp:nvSpPr>
      <dsp:spPr>
        <a:xfrm rot="1800000">
          <a:off x="2249225" y="2400674"/>
          <a:ext cx="5534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341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6C2F6-2754-3D49-81F3-F785F12516E3}">
      <dsp:nvSpPr>
        <dsp:cNvPr id="0" name=""/>
        <dsp:cNvSpPr/>
      </dsp:nvSpPr>
      <dsp:spPr>
        <a:xfrm>
          <a:off x="2765568" y="2402108"/>
          <a:ext cx="647909" cy="6479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54000">
            <a:schemeClr val="accent5">
              <a:satMod val="175000"/>
              <a:alpha val="8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Gluten Free CD</a:t>
          </a:r>
          <a:endParaRPr lang="en-US" sz="1000" kern="1200" dirty="0"/>
        </a:p>
      </dsp:txBody>
      <dsp:txXfrm>
        <a:off x="2797196" y="2433736"/>
        <a:ext cx="584653" cy="584653"/>
      </dsp:txXfrm>
    </dsp:sp>
    <dsp:sp modelId="{5C3561B9-E218-294C-A718-A085A491F826}">
      <dsp:nvSpPr>
        <dsp:cNvPr id="0" name=""/>
        <dsp:cNvSpPr/>
      </dsp:nvSpPr>
      <dsp:spPr>
        <a:xfrm rot="9000000">
          <a:off x="802926" y="2400674"/>
          <a:ext cx="5534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341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AA667-2A11-8B4E-8099-B9555C80492B}">
      <dsp:nvSpPr>
        <dsp:cNvPr id="0" name=""/>
        <dsp:cNvSpPr/>
      </dsp:nvSpPr>
      <dsp:spPr>
        <a:xfrm>
          <a:off x="192089" y="2402108"/>
          <a:ext cx="647909" cy="6479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54000">
            <a:schemeClr val="accent5">
              <a:satMod val="175000"/>
              <a:alpha val="8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Active CD</a:t>
          </a:r>
          <a:endParaRPr lang="en-US" sz="1000" kern="1200" dirty="0"/>
        </a:p>
      </dsp:txBody>
      <dsp:txXfrm>
        <a:off x="223717" y="2433736"/>
        <a:ext cx="584653" cy="584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5A8C3-FD80-CE4E-80AB-0BCE98F05C76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9070A-E3FD-BC4E-8441-BF6E98531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latin typeface="Arial"/>
                <a:cs typeface="Arial"/>
              </a:rPr>
              <a:t>Figure 1.</a:t>
            </a:r>
            <a:r>
              <a:rPr lang="en-US" sz="1200" dirty="0" smtClean="0">
                <a:latin typeface="Arial"/>
                <a:cs typeface="Arial"/>
              </a:rPr>
              <a:t> TCR ɣδ IEL are increased in</a:t>
            </a:r>
            <a:r>
              <a:rPr lang="en-US" sz="1200" dirty="0" smtClean="0">
                <a:effectLst/>
                <a:latin typeface="Arial"/>
                <a:cs typeface="Arial"/>
              </a:rPr>
              <a:t> CD</a:t>
            </a:r>
          </a:p>
          <a:p>
            <a:pPr marL="0" indent="0">
              <a:buNone/>
            </a:pPr>
            <a:r>
              <a:rPr lang="en-US" sz="1200" dirty="0" smtClean="0">
                <a:latin typeface="Arial"/>
                <a:cs typeface="Arial"/>
              </a:rPr>
              <a:t>A) Intraepithelial lymphocytes (IEL) and peripheral blood lymphocytes (PBL) were isolated from subjects and stained for the surface markers CD3 (UCHT1), TCRɣδ (SA6.E9), TCR </a:t>
            </a:r>
            <a:r>
              <a:rPr lang="el-GR" sz="1200" dirty="0" smtClean="0">
                <a:latin typeface="Arial"/>
                <a:cs typeface="Arial"/>
              </a:rPr>
              <a:t>αβ</a:t>
            </a:r>
            <a:r>
              <a:rPr lang="en-US" sz="1200" dirty="0" smtClean="0">
                <a:latin typeface="Arial"/>
                <a:cs typeface="Arial"/>
              </a:rPr>
              <a:t> (IP26), Vδ1 (TS8.2) and Vδ2 (B6).  The populations Vδ1, Vδ2, and DN were sorted as gated here for TCR sequencing. B) Analysis of frequency of TCRɣδ IEL shown as a % of total CD3 positive lymphocytes based on gating strategy from A. C) Analysis of frequency of Vδ1, 2, DN TCRɣδ IEL shown as a % of total CD3 positive lymphocytes. D) Analysis of frequency of TCRɣδ PBL shown as a % of total CD3 positive lymphocytes. E) Analysis of frequency of Vδ1, 2, DN TCRɣδ PBL shown as a % of total CD3 positive lymphocytes.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9070A-E3FD-BC4E-8441-BF6E98531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83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(6/8/15 09:31) -----</a:t>
            </a:r>
          </a:p>
          <a:p>
            <a:r>
              <a:rPr lang="en-US"/>
              <a:t>Remove VD2/DN and add next slide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1BDFD-899E-4343-8634-0D5A4D4D41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get rid of primer bias because everybody gets the same set</a:t>
            </a:r>
            <a:r>
              <a:rPr lang="en-US" baseline="0" dirty="0" smtClean="0"/>
              <a:t> of primers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2741-24BF-3B46-B92D-911AE13159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eye it looks like in the IEL there is less of a 1 to 1 pairing</a:t>
            </a:r>
            <a:r>
              <a:rPr lang="en-US" baseline="0" dirty="0" smtClean="0"/>
              <a:t> between VD1 and </a:t>
            </a:r>
            <a:r>
              <a:rPr lang="en-US" baseline="0" dirty="0" err="1" smtClean="0"/>
              <a:t>Vgamma</a:t>
            </a:r>
            <a:r>
              <a:rPr lang="en-US" baseline="0" dirty="0" smtClean="0"/>
              <a:t> CDR3s.  For instance patient 22 in the IEL has a dozen or more VD1 CDR3s but has only 3 </a:t>
            </a:r>
            <a:r>
              <a:rPr lang="en-US" baseline="0" dirty="0" err="1" smtClean="0"/>
              <a:t>Vgamma</a:t>
            </a:r>
            <a:r>
              <a:rPr lang="en-US" baseline="0" dirty="0" smtClean="0"/>
              <a:t> CDR3 sequences so that means the gamma is pairing with different V delta 1s.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less apparent in the blood.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9070A-E3FD-BC4E-8441-BF6E98531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0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Diversity within a group is something we need to look at as well because it looks like Actives are the most tight group here.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0DDE-58EB-5343-9AAD-A216EE1396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9070A-E3FD-BC4E-8441-BF6E98531B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00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Negative is more hydrophilic</a:t>
            </a:r>
          </a:p>
          <a:p>
            <a:endParaRPr lang="en-US" dirty="0" smtClean="0"/>
          </a:p>
          <a:p>
            <a:r>
              <a:rPr lang="en-US" dirty="0" smtClean="0"/>
              <a:t>Positive is more hydrophobic</a:t>
            </a:r>
          </a:p>
          <a:p>
            <a:endParaRPr lang="en-US" dirty="0" smtClean="0"/>
          </a:p>
          <a:p>
            <a:r>
              <a:rPr lang="en-US" dirty="0" smtClean="0"/>
              <a:t>I need to look up </a:t>
            </a:r>
            <a:r>
              <a:rPr lang="en-US" dirty="0" err="1" smtClean="0"/>
              <a:t>Kyte</a:t>
            </a:r>
            <a:r>
              <a:rPr lang="en-US" dirty="0" smtClean="0"/>
              <a:t>-Doolittle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0DDE-58EB-5343-9AAD-A216EE1396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E3-921E-014B-85D1-94E87FC22876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A6CD-A9D2-F54C-B62B-5AD80A9B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E3-921E-014B-85D1-94E87FC22876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A6CD-A9D2-F54C-B62B-5AD80A9B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6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E3-921E-014B-85D1-94E87FC22876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A6CD-A9D2-F54C-B62B-5AD80A9B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E3-921E-014B-85D1-94E87FC22876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A6CD-A9D2-F54C-B62B-5AD80A9B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5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E3-921E-014B-85D1-94E87FC22876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A6CD-A9D2-F54C-B62B-5AD80A9B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E3-921E-014B-85D1-94E87FC22876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A6CD-A9D2-F54C-B62B-5AD80A9B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E3-921E-014B-85D1-94E87FC22876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A6CD-A9D2-F54C-B62B-5AD80A9B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E3-921E-014B-85D1-94E87FC22876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A6CD-A9D2-F54C-B62B-5AD80A9B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E3-921E-014B-85D1-94E87FC22876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A6CD-A9D2-F54C-B62B-5AD80A9B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E3-921E-014B-85D1-94E87FC22876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A6CD-A9D2-F54C-B62B-5AD80A9B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9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85E3-921E-014B-85D1-94E87FC22876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A6CD-A9D2-F54C-B62B-5AD80A9B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285E3-921E-014B-85D1-94E87FC22876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AA6CD-A9D2-F54C-B62B-5AD80A9B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112" y="292623"/>
            <a:ext cx="8365776" cy="430887"/>
          </a:xfrm>
          <a:prstGeom prst="rect">
            <a:avLst/>
          </a:prstGeom>
          <a:noFill/>
          <a:ln w="12700" cap="rnd" cmpd="sng">
            <a:solidFill>
              <a:srgbClr val="8000FF"/>
            </a:solidFill>
            <a:prstDash val="solid"/>
            <a:beve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/>
            <a:r>
              <a:rPr lang="en-US" sz="2200" b="1" spc="150" dirty="0" smtClean="0">
                <a:ln w="11430"/>
                <a:solidFill>
                  <a:schemeClr val="tx1"/>
                </a:solidFill>
                <a:effectLst/>
                <a:latin typeface="Arial"/>
                <a:cs typeface="Arial"/>
              </a:rPr>
              <a:t>Characterizing TCR </a:t>
            </a:r>
            <a:r>
              <a:rPr lang="en-US" sz="2200" b="1" dirty="0" err="1">
                <a:solidFill>
                  <a:schemeClr val="tx1"/>
                </a:solidFill>
                <a:latin typeface="Arial"/>
                <a:cs typeface="Arial"/>
              </a:rPr>
              <a:t>γ</a:t>
            </a:r>
            <a:r>
              <a:rPr lang="en-US" sz="2200" b="1" spc="150" dirty="0" smtClean="0">
                <a:ln w="11430"/>
                <a:solidFill>
                  <a:schemeClr val="tx1"/>
                </a:solidFill>
                <a:effectLst/>
                <a:latin typeface="Arial"/>
                <a:cs typeface="Arial"/>
              </a:rPr>
              <a:t>𝛅 T cells in tissues and disease</a:t>
            </a:r>
            <a:endParaRPr lang="en-US" sz="2200" b="1" spc="150" dirty="0">
              <a:ln w="11430"/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0853" y="4915325"/>
            <a:ext cx="294229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smtClean="0">
                <a:ln w="11430"/>
                <a:solidFill>
                  <a:srgbClr val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Toufic Mayassi</a:t>
            </a:r>
          </a:p>
          <a:p>
            <a:pPr algn="ctr"/>
            <a:r>
              <a:rPr lang="en-US" b="1" spc="150" dirty="0" smtClean="0">
                <a:ln w="11430"/>
                <a:solidFill>
                  <a:srgbClr val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University of Chicago</a:t>
            </a:r>
          </a:p>
          <a:p>
            <a:pPr algn="ctr"/>
            <a:r>
              <a:rPr lang="en-US" b="1" spc="150" dirty="0" smtClean="0">
                <a:ln w="11430"/>
                <a:solidFill>
                  <a:srgbClr val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Jabri Lab</a:t>
            </a:r>
          </a:p>
        </p:txBody>
      </p:sp>
    </p:spTree>
    <p:extLst>
      <p:ext uri="{BB962C8B-B14F-4D97-AF65-F5344CB8AC3E}">
        <p14:creationId xmlns:p14="http://schemas.microsoft.com/office/powerpoint/2010/main" val="414461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953" y="1807555"/>
            <a:ext cx="723275" cy="64633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IEL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49404" y="4766658"/>
            <a:ext cx="86837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PBL</a:t>
            </a:r>
            <a:endParaRPr lang="en-US" sz="3600" dirty="0"/>
          </a:p>
        </p:txBody>
      </p:sp>
      <p:pic>
        <p:nvPicPr>
          <p:cNvPr id="3" name="Picture 2" descr="clone_freq_IEL_TR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308" y="548795"/>
            <a:ext cx="5347828" cy="3208697"/>
          </a:xfrm>
          <a:prstGeom prst="rect">
            <a:avLst/>
          </a:prstGeom>
        </p:spPr>
      </p:pic>
      <p:pic>
        <p:nvPicPr>
          <p:cNvPr id="4" name="Picture 3" descr="clone_freq_PBL_TR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308" y="3649303"/>
            <a:ext cx="5347828" cy="32086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185" y="99959"/>
            <a:ext cx="6187631" cy="525037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V delta 1 CDR3 Diversity on a Per Subject Basis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73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4559"/>
            <a:ext cx="6553200" cy="505597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2200" b="1" dirty="0" smtClean="0">
                <a:latin typeface="Arial"/>
                <a:cs typeface="Arial"/>
              </a:rPr>
              <a:t>V gamma Usage on a Per Individual Basis</a:t>
            </a:r>
            <a:endParaRPr lang="en-US" sz="2200" b="1" dirty="0">
              <a:latin typeface="Arial"/>
              <a:cs typeface="Arial"/>
            </a:endParaRPr>
          </a:p>
        </p:txBody>
      </p:sp>
      <p:pic>
        <p:nvPicPr>
          <p:cNvPr id="5" name="Picture 4" descr="TRV_freq_IEL_TR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902" y="580156"/>
            <a:ext cx="5285763" cy="3171458"/>
          </a:xfrm>
          <a:prstGeom prst="rect">
            <a:avLst/>
          </a:prstGeom>
        </p:spPr>
      </p:pic>
      <p:pic>
        <p:nvPicPr>
          <p:cNvPr id="6" name="Picture 5" descr="TRV_freq_PBL_TR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902" y="3614220"/>
            <a:ext cx="5285763" cy="3171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6547" y="1807555"/>
            <a:ext cx="723275" cy="64633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IEL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053998" y="4766658"/>
            <a:ext cx="86837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PBL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416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ne_freq_IEL_TR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402" y="548796"/>
            <a:ext cx="5276857" cy="3166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9247" y="1807555"/>
            <a:ext cx="723275" cy="64633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IEL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066698" y="4766658"/>
            <a:ext cx="86837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PBL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23759"/>
            <a:ext cx="7416800" cy="687441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2200" b="1" dirty="0" smtClean="0">
                <a:latin typeface="Arial"/>
                <a:cs typeface="Arial"/>
              </a:rPr>
              <a:t>V gamma CDR3 Diversity on a Per </a:t>
            </a:r>
            <a:r>
              <a:rPr lang="en-US" sz="2200" b="1" dirty="0">
                <a:latin typeface="Arial"/>
                <a:cs typeface="Arial"/>
              </a:rPr>
              <a:t>I</a:t>
            </a:r>
            <a:r>
              <a:rPr lang="en-US" sz="2200" b="1" dirty="0" smtClean="0">
                <a:latin typeface="Arial"/>
                <a:cs typeface="Arial"/>
              </a:rPr>
              <a:t>ndividual </a:t>
            </a:r>
            <a:r>
              <a:rPr lang="en-US" sz="2200" b="1" dirty="0">
                <a:latin typeface="Arial"/>
                <a:cs typeface="Arial"/>
              </a:rPr>
              <a:t>B</a:t>
            </a:r>
            <a:r>
              <a:rPr lang="en-US" sz="2200" b="1" dirty="0" smtClean="0">
                <a:latin typeface="Arial"/>
                <a:cs typeface="Arial"/>
              </a:rPr>
              <a:t>asis</a:t>
            </a:r>
            <a:endParaRPr lang="en-US" sz="2200" b="1" dirty="0">
              <a:latin typeface="Arial"/>
              <a:cs typeface="Arial"/>
            </a:endParaRPr>
          </a:p>
        </p:txBody>
      </p:sp>
      <p:pic>
        <p:nvPicPr>
          <p:cNvPr id="6" name="Picture 5" descr="clone_freq_PBL_TR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402" y="3691886"/>
            <a:ext cx="5276857" cy="31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4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450" y="198439"/>
            <a:ext cx="3721100" cy="588961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200" b="1" dirty="0" smtClean="0"/>
              <a:t>Looking at the Whole Picture</a:t>
            </a:r>
            <a:endParaRPr lang="en-US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4323" y="2221784"/>
            <a:ext cx="660958" cy="58477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IEL</a:t>
            </a:r>
            <a:endParaRPr lang="en-US" sz="3200" dirty="0"/>
          </a:p>
        </p:txBody>
      </p:sp>
      <p:pic>
        <p:nvPicPr>
          <p:cNvPr id="5" name="Picture 4" descr="clone_freq_IEL_TR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2537" y="1359660"/>
            <a:ext cx="3950964" cy="2370578"/>
          </a:xfrm>
          <a:prstGeom prst="rect">
            <a:avLst/>
          </a:prstGeom>
        </p:spPr>
      </p:pic>
      <p:pic>
        <p:nvPicPr>
          <p:cNvPr id="6" name="Picture 5" descr="clone_freq_IEL_TR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502" y="1359661"/>
            <a:ext cx="3950962" cy="23705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8501" y="1072634"/>
            <a:ext cx="211383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Delta CDR3 Diversity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028" y="1072634"/>
            <a:ext cx="2351926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Gamma CDR3 Diversity</a:t>
            </a:r>
            <a:endParaRPr lang="en-US" dirty="0"/>
          </a:p>
        </p:txBody>
      </p:sp>
      <p:pic>
        <p:nvPicPr>
          <p:cNvPr id="10" name="Picture 9" descr="clone_freq_PBL_TR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2538" y="3954104"/>
            <a:ext cx="3950964" cy="2370579"/>
          </a:xfrm>
          <a:prstGeom prst="rect">
            <a:avLst/>
          </a:prstGeom>
        </p:spPr>
      </p:pic>
      <p:pic>
        <p:nvPicPr>
          <p:cNvPr id="11" name="Picture 10" descr="clone_freq_PBL_TRG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501" y="3954104"/>
            <a:ext cx="3950963" cy="23705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600" y="4847005"/>
            <a:ext cx="792404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PBL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408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304893"/>
            <a:ext cx="7340600" cy="567228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2200" b="1" dirty="0" smtClean="0">
                <a:latin typeface="Arial"/>
                <a:cs typeface="Arial"/>
              </a:rPr>
              <a:t>Diversity measurements accounting for sample sizes</a:t>
            </a:r>
            <a:endParaRPr lang="en-US" sz="2200" b="1" dirty="0">
              <a:latin typeface="Arial"/>
              <a:cs typeface="Arial"/>
            </a:endParaRPr>
          </a:p>
        </p:txBody>
      </p:sp>
      <p:pic>
        <p:nvPicPr>
          <p:cNvPr id="4" name="Picture 3" descr="sample_siz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27705" y="4680206"/>
            <a:ext cx="643612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64557" y="4680206"/>
            <a:ext cx="841976" cy="1041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63825" y="5793182"/>
            <a:ext cx="18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subsampled to 50 to normalize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1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274638"/>
            <a:ext cx="5435600" cy="581497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latin typeface="Arial"/>
                <a:cs typeface="Arial"/>
              </a:rPr>
              <a:t>Subsampled Shannon Diversity using Frequencies of Unique CDR3s</a:t>
            </a:r>
            <a:endParaRPr lang="en-US" sz="2200" b="1" dirty="0">
              <a:latin typeface="Arial"/>
              <a:cs typeface="Arial"/>
            </a:endParaRPr>
          </a:p>
        </p:txBody>
      </p:sp>
      <p:pic>
        <p:nvPicPr>
          <p:cNvPr id="4" name="Picture 3" descr="shannon_subsample_summa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71178"/>
            <a:ext cx="91440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06638" y="5464997"/>
            <a:ext cx="1837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bars portray 25% and 75% </a:t>
            </a:r>
            <a:r>
              <a:rPr lang="en-US" dirty="0" err="1" smtClean="0"/>
              <a:t>quantiles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28527"/>
            <a:ext cx="9144000" cy="495373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2200" b="1" dirty="0" smtClean="0">
                <a:latin typeface="Arial"/>
                <a:cs typeface="Arial"/>
              </a:rPr>
              <a:t>TRD chain tends to be more diverse than TRG chain per individual</a:t>
            </a:r>
            <a:endParaRPr lang="en-US" sz="2200" b="1" dirty="0">
              <a:latin typeface="Arial"/>
              <a:cs typeface="Arial"/>
            </a:endParaRPr>
          </a:p>
        </p:txBody>
      </p:sp>
      <p:pic>
        <p:nvPicPr>
          <p:cNvPr id="5" name="Picture 4" descr="shannon_subsample_chai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4370" y="998780"/>
            <a:ext cx="6907786" cy="585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8727" y="5368742"/>
            <a:ext cx="2355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Median subsampled Shannon </a:t>
            </a:r>
            <a:r>
              <a:rPr lang="en-US" dirty="0"/>
              <a:t>d</a:t>
            </a:r>
            <a:r>
              <a:rPr lang="en-US" dirty="0" smtClean="0"/>
              <a:t>iversity from each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5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6250" y="114375"/>
            <a:ext cx="8191500" cy="669619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200" b="1" dirty="0" smtClean="0">
                <a:latin typeface="Arial"/>
                <a:cs typeface="Arial"/>
              </a:rPr>
              <a:t>Active Group has Relatively </a:t>
            </a:r>
            <a:r>
              <a:rPr lang="en-US" sz="2200" b="1" dirty="0">
                <a:latin typeface="Arial"/>
                <a:cs typeface="Arial"/>
              </a:rPr>
              <a:t>R</a:t>
            </a:r>
            <a:r>
              <a:rPr lang="en-US" sz="2200" b="1" dirty="0" smtClean="0">
                <a:latin typeface="Arial"/>
                <a:cs typeface="Arial"/>
              </a:rPr>
              <a:t>educed IEL Diversity</a:t>
            </a:r>
            <a:endParaRPr lang="en-US" sz="2200" b="1" dirty="0">
              <a:latin typeface="Arial"/>
              <a:cs typeface="Arial"/>
            </a:endParaRPr>
          </a:p>
        </p:txBody>
      </p:sp>
      <p:pic>
        <p:nvPicPr>
          <p:cNvPr id="5" name="Picture 4" descr="shannon_subsample_tiss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558" y="805108"/>
            <a:ext cx="7136118" cy="6052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8727" y="5368742"/>
            <a:ext cx="2355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Median subsampled Shannon </a:t>
            </a:r>
            <a:r>
              <a:rPr lang="en-US" dirty="0"/>
              <a:t>d</a:t>
            </a:r>
            <a:r>
              <a:rPr lang="en-US" dirty="0" smtClean="0"/>
              <a:t>iversity from each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78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dr3length_IE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7902" y="580156"/>
            <a:ext cx="5285763" cy="317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350" y="99959"/>
            <a:ext cx="5067300" cy="525037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200" b="1" dirty="0" smtClean="0">
                <a:latin typeface="Arial"/>
                <a:cs typeface="Arial"/>
              </a:rPr>
              <a:t>CDR3 Sequence Length</a:t>
            </a:r>
            <a:endParaRPr lang="en-US" sz="22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547" y="1807555"/>
            <a:ext cx="7232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IEL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180998" y="4766658"/>
            <a:ext cx="868372" cy="64633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PBL</a:t>
            </a:r>
            <a:endParaRPr lang="en-US" sz="3600" dirty="0"/>
          </a:p>
        </p:txBody>
      </p:sp>
      <p:pic>
        <p:nvPicPr>
          <p:cNvPr id="4" name="Picture 3" descr="cdr3length_PBL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7902" y="3686542"/>
            <a:ext cx="5285763" cy="317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4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ydrophobic_KD_IEL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702" y="580157"/>
            <a:ext cx="5285763" cy="317145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4274" y="23758"/>
            <a:ext cx="7255453" cy="666157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200" b="1" dirty="0" smtClean="0">
                <a:latin typeface="Arial"/>
                <a:cs typeface="Arial"/>
              </a:rPr>
              <a:t>CDR3 Sequence Hydrophobicity (</a:t>
            </a:r>
            <a:r>
              <a:rPr lang="en-US" sz="2200" b="1" dirty="0" err="1" smtClean="0">
                <a:latin typeface="Arial"/>
                <a:cs typeface="Arial"/>
              </a:rPr>
              <a:t>Kyte</a:t>
            </a:r>
            <a:r>
              <a:rPr lang="en-US" sz="2200" b="1" dirty="0" smtClean="0">
                <a:latin typeface="Arial"/>
                <a:cs typeface="Arial"/>
              </a:rPr>
              <a:t>-Doolittle)</a:t>
            </a:r>
            <a:endParaRPr lang="en-US" sz="22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1347" y="1807555"/>
            <a:ext cx="723275" cy="64633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IEL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358798" y="4766658"/>
            <a:ext cx="86837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PBL</a:t>
            </a:r>
            <a:endParaRPr lang="en-US" sz="3600" dirty="0"/>
          </a:p>
        </p:txBody>
      </p:sp>
      <p:pic>
        <p:nvPicPr>
          <p:cNvPr id="10" name="Picture 9" descr="hydrophobic_KD_PBL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702" y="3686542"/>
            <a:ext cx="5285763" cy="31714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3957" y="5812470"/>
            <a:ext cx="252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hydrophobicity per residue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2693" y="247286"/>
            <a:ext cx="2438615" cy="667114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Approach</a:t>
            </a:r>
            <a:endParaRPr lang="en-US" sz="3200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34828563"/>
              </p:ext>
            </p:extLst>
          </p:nvPr>
        </p:nvGraphicFramePr>
        <p:xfrm>
          <a:off x="-90720" y="1690130"/>
          <a:ext cx="3764760" cy="318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90584795"/>
              </p:ext>
            </p:extLst>
          </p:nvPr>
        </p:nvGraphicFramePr>
        <p:xfrm>
          <a:off x="2846997" y="1984953"/>
          <a:ext cx="3450006" cy="311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85039968"/>
              </p:ext>
            </p:extLst>
          </p:nvPr>
        </p:nvGraphicFramePr>
        <p:xfrm>
          <a:off x="5538433" y="1671236"/>
          <a:ext cx="3605567" cy="322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83219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sitive_IE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202" y="580159"/>
            <a:ext cx="5285764" cy="317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66155"/>
            <a:ext cx="5994400" cy="525037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200" b="1" dirty="0" smtClean="0">
                <a:latin typeface="Arial"/>
                <a:cs typeface="Arial"/>
              </a:rPr>
              <a:t>CDR3 Sequence Positive Charge (KRH)</a:t>
            </a:r>
            <a:endParaRPr lang="en-US" sz="22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847" y="1807555"/>
            <a:ext cx="723275" cy="64633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IEL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295298" y="4766658"/>
            <a:ext cx="86837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PBL</a:t>
            </a:r>
            <a:endParaRPr lang="en-US" sz="3600" dirty="0"/>
          </a:p>
        </p:txBody>
      </p:sp>
      <p:pic>
        <p:nvPicPr>
          <p:cNvPr id="6" name="Picture 5" descr="positive_PBL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203" y="3686542"/>
            <a:ext cx="5285764" cy="3171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569" y="5778913"/>
            <a:ext cx="255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Proportion of positively charged residues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3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gative_IE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3302" y="580159"/>
            <a:ext cx="5285764" cy="317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950" y="87259"/>
            <a:ext cx="5880100" cy="525037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200" b="1" dirty="0" smtClean="0">
                <a:latin typeface="Arial"/>
                <a:cs typeface="Arial"/>
              </a:rPr>
              <a:t>CDR3 Sequence Negative Charge (DE)</a:t>
            </a:r>
            <a:endParaRPr lang="en-US" sz="22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8947" y="1807555"/>
            <a:ext cx="723275" cy="64633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IEL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206398" y="4766658"/>
            <a:ext cx="86837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PBL</a:t>
            </a:r>
            <a:endParaRPr lang="en-US" sz="3600" dirty="0"/>
          </a:p>
        </p:txBody>
      </p:sp>
      <p:pic>
        <p:nvPicPr>
          <p:cNvPr id="4" name="Picture 3" descr="negative_PBL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3302" y="3686542"/>
            <a:ext cx="5285764" cy="31714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861" y="6211669"/>
            <a:ext cx="255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Proportion of negatively charged residues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5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558"/>
            <a:ext cx="8229600" cy="835442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200" b="1" dirty="0" smtClean="0">
                <a:latin typeface="Arial"/>
                <a:cs typeface="Arial"/>
              </a:rPr>
              <a:t>Nearly all clones are unique between patients – however there are 4 exact matches </a:t>
            </a:r>
            <a:endParaRPr lang="en-US" sz="2200" b="1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062444"/>
              </p:ext>
            </p:extLst>
          </p:nvPr>
        </p:nvGraphicFramePr>
        <p:xfrm>
          <a:off x="457200" y="1144633"/>
          <a:ext cx="8438074" cy="149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2131"/>
                <a:gridCol w="488285"/>
                <a:gridCol w="905129"/>
                <a:gridCol w="775826"/>
                <a:gridCol w="569234"/>
                <a:gridCol w="2163519"/>
                <a:gridCol w="532181"/>
                <a:gridCol w="727336"/>
                <a:gridCol w="791989"/>
                <a:gridCol w="682444"/>
              </a:tblGrid>
              <a:tr h="3247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Tissue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CDR3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Freq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NT</a:t>
                      </a:r>
                      <a:endParaRPr lang="en-US" sz="1600" dirty="0"/>
                    </a:p>
                  </a:txBody>
                  <a:tcPr/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CALGDQRVPIPWTGGYRHTDKLIF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86.17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CALGDQRVPIPWTGGYRHTDKLIF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771697"/>
              </p:ext>
            </p:extLst>
          </p:nvPr>
        </p:nvGraphicFramePr>
        <p:xfrm>
          <a:off x="457200" y="2868952"/>
          <a:ext cx="841636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856"/>
                <a:gridCol w="28219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Challenge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CALGEYGRGSWGISHTDKLIF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Challenge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CALGEYGRGSWGISHTDKLIF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94909"/>
              </p:ext>
            </p:extLst>
          </p:nvPr>
        </p:nvGraphicFramePr>
        <p:xfrm>
          <a:off x="478914" y="4221761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076"/>
                <a:gridCol w="39797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CATWDGPNYYKKLF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CATWDGPNYYKKLF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5.13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68381"/>
              </p:ext>
            </p:extLst>
          </p:nvPr>
        </p:nvGraphicFramePr>
        <p:xfrm>
          <a:off x="457200" y="5487434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076"/>
                <a:gridCol w="39797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CALWEVLYKKLF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CALWEVLYKKLF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3.41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88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558"/>
            <a:ext cx="8229600" cy="556397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200" b="1" dirty="0" smtClean="0">
                <a:latin typeface="Arial"/>
                <a:cs typeface="Arial"/>
              </a:rPr>
              <a:t>And 9 other pairs with matching CDR3 sequences</a:t>
            </a:r>
            <a:endParaRPr lang="en-US" sz="2200" b="1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6304"/>
              </p:ext>
            </p:extLst>
          </p:nvPr>
        </p:nvGraphicFramePr>
        <p:xfrm>
          <a:off x="457200" y="1144633"/>
          <a:ext cx="8438074" cy="13275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0823"/>
                <a:gridCol w="423297"/>
                <a:gridCol w="771425"/>
                <a:gridCol w="775826"/>
                <a:gridCol w="569234"/>
                <a:gridCol w="2163519"/>
                <a:gridCol w="532181"/>
                <a:gridCol w="727336"/>
                <a:gridCol w="791989"/>
                <a:gridCol w="682444"/>
              </a:tblGrid>
              <a:tr h="3247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Tissue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CDR3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Freq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NT</a:t>
                      </a:r>
                      <a:endParaRPr lang="en-US" sz="1600" dirty="0"/>
                    </a:p>
                  </a:txBody>
                  <a:tcPr/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Challenge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CATWDRDSSDWIKTF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Challenge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CATWDRDSSDWIKTF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686035"/>
              </p:ext>
            </p:extLst>
          </p:nvPr>
        </p:nvGraphicFramePr>
        <p:xfrm>
          <a:off x="457200" y="2868952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856"/>
                <a:gridCol w="28219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Challenge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CATWDGLYYKKLF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3.49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CATWDGLYYKKLF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213891"/>
              </p:ext>
            </p:extLst>
          </p:nvPr>
        </p:nvGraphicFramePr>
        <p:xfrm>
          <a:off x="478914" y="4221761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076"/>
                <a:gridCol w="39797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CATWDGYYKKLF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7.94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CATWDGYYKKLF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845648"/>
              </p:ext>
            </p:extLst>
          </p:nvPr>
        </p:nvGraphicFramePr>
        <p:xfrm>
          <a:off x="457200" y="5487434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076"/>
                <a:gridCol w="39797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CALWEVDYKKLF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5.13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CALWEVDYKKLF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61.25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22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395264"/>
              </p:ext>
            </p:extLst>
          </p:nvPr>
        </p:nvGraphicFramePr>
        <p:xfrm>
          <a:off x="435486" y="152317"/>
          <a:ext cx="8438074" cy="13275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0823"/>
                <a:gridCol w="423297"/>
                <a:gridCol w="771425"/>
                <a:gridCol w="775826"/>
                <a:gridCol w="569234"/>
                <a:gridCol w="2163519"/>
                <a:gridCol w="532181"/>
                <a:gridCol w="727336"/>
                <a:gridCol w="791989"/>
                <a:gridCol w="682444"/>
              </a:tblGrid>
              <a:tr h="3247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Tissue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CDR3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Freq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NT</a:t>
                      </a:r>
                      <a:endParaRPr lang="en-US" sz="1600" dirty="0"/>
                    </a:p>
                  </a:txBody>
                  <a:tcPr/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CALWEVHYYKKLF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CALWEVHYYKKLF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371200"/>
              </p:ext>
            </p:extLst>
          </p:nvPr>
        </p:nvGraphicFramePr>
        <p:xfrm>
          <a:off x="435486" y="1876636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471"/>
                <a:gridCol w="401583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CATWVYYKKLF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CATWVYYKKLF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11.76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255239"/>
              </p:ext>
            </p:extLst>
          </p:nvPr>
        </p:nvGraphicFramePr>
        <p:xfrm>
          <a:off x="457200" y="3229445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076"/>
                <a:gridCol w="39797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CALWEVRYKKLF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CALWEVRYKKLF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97.78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107704"/>
              </p:ext>
            </p:extLst>
          </p:nvPr>
        </p:nvGraphicFramePr>
        <p:xfrm>
          <a:off x="435486" y="4495118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076"/>
                <a:gridCol w="39797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43.53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743376"/>
              </p:ext>
            </p:extLst>
          </p:nvPr>
        </p:nvGraphicFramePr>
        <p:xfrm>
          <a:off x="435486" y="5708819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076"/>
                <a:gridCol w="39797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CATWDRPEKLF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CATWDRPEKLF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3.41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262" y="1665437"/>
            <a:ext cx="2425477" cy="2237698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5437"/>
            <a:ext cx="2425477" cy="223769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631" y="4389790"/>
            <a:ext cx="2425477" cy="223769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892" y="4389790"/>
            <a:ext cx="2425477" cy="2237698"/>
          </a:xfrm>
          <a:prstGeom prst="rect">
            <a:avLst/>
          </a:prstGeom>
        </p:spPr>
      </p:pic>
      <p:sp>
        <p:nvSpPr>
          <p:cNvPr id="151" name="Rectangle 150"/>
          <p:cNvSpPr/>
          <p:nvPr/>
        </p:nvSpPr>
        <p:spPr>
          <a:xfrm>
            <a:off x="5571351" y="5937814"/>
            <a:ext cx="255615" cy="2041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44481" y="5883982"/>
            <a:ext cx="483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3909" y="278491"/>
            <a:ext cx="2916183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Sorting Strategy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8523" y="1665437"/>
            <a:ext cx="2425477" cy="2237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2738" y="1279434"/>
            <a:ext cx="2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1</a:t>
            </a:r>
            <a:endParaRPr lang="en-US" dirty="0">
              <a:solidFill>
                <a:srgbClr val="8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1279434"/>
            <a:ext cx="2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9350" y="1279434"/>
            <a:ext cx="2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3</a:t>
            </a:r>
            <a:endParaRPr lang="en-US" dirty="0">
              <a:solidFill>
                <a:srgbClr val="8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8236" y="4020458"/>
            <a:ext cx="2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2874" y="4020458"/>
            <a:ext cx="2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5</a:t>
            </a:r>
            <a:endParaRPr lang="en-US" dirty="0">
              <a:solidFill>
                <a:srgbClr val="8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9136" y="328666"/>
            <a:ext cx="8345729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+mj-lt"/>
              </a:rPr>
              <a:t>Composition and frequency of TCR ɣδ T cells </a:t>
            </a:r>
            <a:r>
              <a:rPr lang="en-US" sz="2200" b="1" dirty="0">
                <a:latin typeface="+mj-lt"/>
              </a:rPr>
              <a:t>a</a:t>
            </a:r>
            <a:r>
              <a:rPr lang="en-US" sz="2200" b="1" dirty="0" smtClean="0">
                <a:latin typeface="+mj-lt"/>
              </a:rPr>
              <a:t>cross </a:t>
            </a:r>
            <a:r>
              <a:rPr lang="en-US" sz="2200" b="1" dirty="0">
                <a:latin typeface="+mj-lt"/>
              </a:rPr>
              <a:t>t</a:t>
            </a:r>
            <a:r>
              <a:rPr lang="en-US" sz="2200" b="1" dirty="0" smtClean="0">
                <a:latin typeface="+mj-lt"/>
              </a:rPr>
              <a:t>issue and disease</a:t>
            </a:r>
            <a:endParaRPr lang="en-US" sz="22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866" y="2256731"/>
            <a:ext cx="72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66"/>
                </a:solidFill>
              </a:rPr>
              <a:t>Blood</a:t>
            </a:r>
            <a:endParaRPr lang="en-US" dirty="0">
              <a:solidFill>
                <a:srgbClr val="FF666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193" y="5079484"/>
            <a:ext cx="101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8000"/>
                </a:solidFill>
              </a:rPr>
              <a:t>Intestine</a:t>
            </a:r>
            <a:endParaRPr lang="en-US" dirty="0">
              <a:solidFill>
                <a:srgbClr val="FF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221" y="1126947"/>
            <a:ext cx="613410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221" y="3949700"/>
            <a:ext cx="6134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5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1476" y="143216"/>
            <a:ext cx="594104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Is there a selection for particular delta chains</a:t>
            </a:r>
            <a:endParaRPr lang="en-US" sz="2400" b="1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985" y="797032"/>
            <a:ext cx="5800056" cy="2977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985" y="3774793"/>
            <a:ext cx="5800056" cy="29777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2866" y="2101243"/>
            <a:ext cx="72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66"/>
                </a:solidFill>
              </a:rPr>
              <a:t>Blood</a:t>
            </a:r>
            <a:endParaRPr lang="en-US" dirty="0">
              <a:solidFill>
                <a:srgbClr val="FF66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193" y="5079004"/>
            <a:ext cx="101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8000"/>
                </a:solidFill>
              </a:rPr>
              <a:t>Intestine</a:t>
            </a:r>
            <a:endParaRPr lang="en-US" dirty="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7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1950" y="87259"/>
            <a:ext cx="5880100" cy="52503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i="1" dirty="0">
                <a:latin typeface="Arial"/>
                <a:cs typeface="Arial"/>
              </a:rPr>
              <a:t>e</a:t>
            </a:r>
            <a:r>
              <a:rPr lang="en-US" sz="2200" b="1" i="1" dirty="0" smtClean="0">
                <a:latin typeface="Arial"/>
                <a:cs typeface="Arial"/>
              </a:rPr>
              <a:t>x vivo </a:t>
            </a:r>
            <a:r>
              <a:rPr lang="en-US" sz="2200" b="1" dirty="0" smtClean="0">
                <a:latin typeface="Arial"/>
                <a:cs typeface="Arial"/>
              </a:rPr>
              <a:t>Cytokine Production </a:t>
            </a:r>
            <a:endParaRPr lang="en-US" sz="2200" b="1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939141"/>
            <a:ext cx="5956300" cy="58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9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i53gat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7" y="729011"/>
            <a:ext cx="4483401" cy="1223889"/>
          </a:xfrm>
          <a:prstGeom prst="rect">
            <a:avLst/>
          </a:prstGeom>
        </p:spPr>
      </p:pic>
      <p:pic>
        <p:nvPicPr>
          <p:cNvPr id="5" name="Picture 4" descr="Total Data Updat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42" y="646705"/>
            <a:ext cx="4259143" cy="1988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6027" y="58040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Subset Investigation Updat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18" y="2717121"/>
            <a:ext cx="5475165" cy="418241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38805" y="39479"/>
            <a:ext cx="6666390" cy="371038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Arial"/>
                <a:cs typeface="Arial"/>
              </a:rPr>
              <a:t>Disease Independent Heterogeneity</a:t>
            </a:r>
            <a:r>
              <a:rPr lang="en-US" sz="1800" b="1" dirty="0" smtClean="0"/>
              <a:t> in the TCR </a:t>
            </a:r>
            <a:r>
              <a:rPr lang="en-US" sz="1800" b="1" dirty="0"/>
              <a:t>ɣδ </a:t>
            </a:r>
            <a:r>
              <a:rPr lang="en-US" sz="1800" b="1" dirty="0" smtClean="0"/>
              <a:t>PBL Compartment  </a:t>
            </a:r>
            <a:endParaRPr lang="en-US" sz="1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7625" y="434032"/>
            <a:ext cx="354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A.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43135" y="434032"/>
            <a:ext cx="333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14870" y="2441188"/>
            <a:ext cx="325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dirty="0" smtClean="0"/>
              <a:t>.    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6900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3" y="1524000"/>
            <a:ext cx="7581495" cy="4914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0984" y="6581001"/>
            <a:ext cx="2213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 collaboration with David Price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71018" y="241300"/>
            <a:ext cx="6001964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Template-Switch Anchored RT-PCR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571018" y="1154668"/>
            <a:ext cx="608532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Moloney Murine Leukemia Virus (MMLV) reverse transcriptase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2300" y="3949700"/>
            <a:ext cx="393700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90018" y="4699000"/>
            <a:ext cx="1095982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90018" y="5803900"/>
            <a:ext cx="1095982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5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9473" y="335488"/>
            <a:ext cx="7489287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Arial"/>
                <a:cs typeface="Arial"/>
              </a:rPr>
              <a:t>Subject Detail </a:t>
            </a:r>
            <a:r>
              <a:rPr lang="en-US" sz="2200" b="1" dirty="0">
                <a:latin typeface="Arial"/>
                <a:cs typeface="Arial"/>
              </a:rPr>
              <a:t>C</a:t>
            </a:r>
            <a:r>
              <a:rPr lang="en-US" sz="2200" b="1" dirty="0" smtClean="0">
                <a:latin typeface="Arial"/>
                <a:cs typeface="Arial"/>
              </a:rPr>
              <a:t>orresponding to TCR Sequencing Data</a:t>
            </a:r>
            <a:endParaRPr lang="en-US" sz="2200" b="1" dirty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231"/>
            <a:ext cx="9144000" cy="25202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3635" y="1740221"/>
            <a:ext cx="4916731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 attached excel spreadsheet for TCR sequences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931</Words>
  <Application>Microsoft Macintosh PowerPoint</Application>
  <PresentationFormat>On-screen Show (4:3)</PresentationFormat>
  <Paragraphs>390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Approach</vt:lpstr>
      <vt:lpstr>PowerPoint Presentation</vt:lpstr>
      <vt:lpstr>PowerPoint Presentation</vt:lpstr>
      <vt:lpstr>PowerPoint Presentation</vt:lpstr>
      <vt:lpstr>PowerPoint Presentation</vt:lpstr>
      <vt:lpstr>Disease Independent Heterogeneity in the TCR ɣδ PBL Compartment  </vt:lpstr>
      <vt:lpstr>PowerPoint Presentation</vt:lpstr>
      <vt:lpstr>PowerPoint Presentation</vt:lpstr>
      <vt:lpstr>V delta 1 CDR3 Diversity on a Per Subject Basis</vt:lpstr>
      <vt:lpstr>V gamma Usage on a Per Individual Basis</vt:lpstr>
      <vt:lpstr>V gamma CDR3 Diversity on a Per Individual Basis</vt:lpstr>
      <vt:lpstr>Looking at the Whole Picture</vt:lpstr>
      <vt:lpstr>Diversity measurements accounting for sample sizes</vt:lpstr>
      <vt:lpstr>Subsampled Shannon Diversity using Frequencies of Unique CDR3s</vt:lpstr>
      <vt:lpstr>TRD chain tends to be more diverse than TRG chain per individual</vt:lpstr>
      <vt:lpstr>Active Group has Relatively Reduced IEL Diversity</vt:lpstr>
      <vt:lpstr>CDR3 Sequence Length</vt:lpstr>
      <vt:lpstr>CDR3 Sequence Hydrophobicity (Kyte-Doolittle)</vt:lpstr>
      <vt:lpstr>CDR3 Sequence Positive Charge (KRH)</vt:lpstr>
      <vt:lpstr>CDR3 Sequence Negative Charge (DE)</vt:lpstr>
      <vt:lpstr>Nearly all clones are unique between patients – however there are 4 exact matches </vt:lpstr>
      <vt:lpstr>And 9 other pairs with matching CDR3 sequences</vt:lpstr>
      <vt:lpstr>PowerPoint Presentation</vt:lpstr>
    </vt:vector>
  </TitlesOfParts>
  <Company>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Toufic Mayassi</dc:creator>
  <cp:lastModifiedBy>Toufic Mayassi</cp:lastModifiedBy>
  <cp:revision>52</cp:revision>
  <dcterms:created xsi:type="dcterms:W3CDTF">2015-09-10T17:31:54Z</dcterms:created>
  <dcterms:modified xsi:type="dcterms:W3CDTF">2015-09-16T04:03:47Z</dcterms:modified>
</cp:coreProperties>
</file>