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6E4F-9D5E-3649-BACF-35E724F20AA8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8D9C-EB56-E74C-B1C6-D39F3A7B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gdT</a:t>
            </a:r>
            <a:r>
              <a:rPr lang="en-US" dirty="0" smtClean="0"/>
              <a:t> Repertoire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08/26/2015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6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263515"/>
              </p:ext>
            </p:extLst>
          </p:nvPr>
        </p:nvGraphicFramePr>
        <p:xfrm>
          <a:off x="435486" y="152317"/>
          <a:ext cx="8438074" cy="13275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823"/>
                <a:gridCol w="423297"/>
                <a:gridCol w="771425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CALWEVHYYKKLF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CALWEVHYYKKLF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810205"/>
              </p:ext>
            </p:extLst>
          </p:nvPr>
        </p:nvGraphicFramePr>
        <p:xfrm>
          <a:off x="435486" y="1876636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71"/>
                <a:gridCol w="401583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CATWVYYKKLF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CATWVYYKKLF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11.76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890592"/>
              </p:ext>
            </p:extLst>
          </p:nvPr>
        </p:nvGraphicFramePr>
        <p:xfrm>
          <a:off x="457200" y="3229445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CALWEVRYKKLF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CALWEVRYKKLF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97.78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353818"/>
              </p:ext>
            </p:extLst>
          </p:nvPr>
        </p:nvGraphicFramePr>
        <p:xfrm>
          <a:off x="435486" y="4495118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43.53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31030"/>
              </p:ext>
            </p:extLst>
          </p:nvPr>
        </p:nvGraphicFramePr>
        <p:xfrm>
          <a:off x="435486" y="5708819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CATWDRPEKLF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CATWDRPEKLF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dr3length_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6"/>
            <a:ext cx="5285763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CDR3 Sequence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4" name="Picture 3" descr="cdr3length_PB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86542"/>
            <a:ext cx="5285763" cy="31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ydrophobic_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7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8"/>
            <a:ext cx="8229600" cy="6661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CDR3 Sequence Hydrophobicity (AVLIPFMWGC)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6" name="Picture 5" descr="hydrophobic_PB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86542"/>
            <a:ext cx="5285764" cy="31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drophilic_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8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CDR3 Sequence </a:t>
            </a:r>
            <a:r>
              <a:rPr lang="en-US" dirty="0" err="1" smtClean="0"/>
              <a:t>Hydrophilicity</a:t>
            </a:r>
            <a:r>
              <a:rPr lang="en-US" dirty="0" smtClean="0"/>
              <a:t> (NQSTY)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4" name="Picture 3" descr="hydrophilic_PB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86541"/>
            <a:ext cx="5285764" cy="3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2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sitive_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9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CDR3 Sequence Positive Charge (KRH)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6" name="Picture 5" descr="positive_PB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3" y="3686542"/>
            <a:ext cx="5285764" cy="31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gative_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9"/>
            <a:ext cx="5285764" cy="31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CDR3 Sequence Negative Charge (DE)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4" name="Picture 3" descr="negative_PB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86542"/>
            <a:ext cx="5285764" cy="31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 region representation </a:t>
            </a:r>
            <a:endParaRPr lang="en-US" dirty="0"/>
          </a:p>
        </p:txBody>
      </p:sp>
      <p:pic>
        <p:nvPicPr>
          <p:cNvPr id="5" name="Picture 4" descr="TRV_freq_IEL_T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80156"/>
            <a:ext cx="5285763" cy="3171458"/>
          </a:xfrm>
          <a:prstGeom prst="rect">
            <a:avLst/>
          </a:prstGeom>
        </p:spPr>
      </p:pic>
      <p:pic>
        <p:nvPicPr>
          <p:cNvPr id="6" name="Picture 5" descr="TRV_freq_PBL_T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14220"/>
            <a:ext cx="5285763" cy="3171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01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pic>
        <p:nvPicPr>
          <p:cNvPr id="3" name="Picture 2" descr="clone_freq_IEL_T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48796"/>
            <a:ext cx="5276857" cy="3166114"/>
          </a:xfrm>
          <a:prstGeom prst="rect">
            <a:avLst/>
          </a:prstGeom>
        </p:spPr>
      </p:pic>
      <p:pic>
        <p:nvPicPr>
          <p:cNvPr id="4" name="Picture 3" descr="clone_freq_PBL_T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49303"/>
            <a:ext cx="5347828" cy="3208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TRD clonal representation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ne_freq_IEL_T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548796"/>
            <a:ext cx="5276857" cy="3166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5498" y="1807555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IEL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25498" y="4766658"/>
            <a:ext cx="868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PBL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9"/>
            <a:ext cx="8229600" cy="525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TRG clonal representation </a:t>
            </a:r>
            <a:endParaRPr lang="en-US" dirty="0"/>
          </a:p>
        </p:txBody>
      </p:sp>
      <p:pic>
        <p:nvPicPr>
          <p:cNvPr id="6" name="Picture 5" descr="clone_freq_PBL_TR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02" y="3691886"/>
            <a:ext cx="5276857" cy="31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9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916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Clonal Diversity as measured by Shannon Entropy</a:t>
            </a:r>
            <a:endParaRPr lang="en-US" sz="2800" dirty="0"/>
          </a:p>
        </p:txBody>
      </p:sp>
      <p:pic>
        <p:nvPicPr>
          <p:cNvPr id="4" name="Picture 3" descr="shannon_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67" y="1171743"/>
            <a:ext cx="7576233" cy="45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75"/>
            <a:ext cx="9144000" cy="6696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TRD Chain tends to be more diverse per individual</a:t>
            </a:r>
            <a:endParaRPr lang="en-US" sz="3200" dirty="0"/>
          </a:p>
        </p:txBody>
      </p:sp>
      <p:pic>
        <p:nvPicPr>
          <p:cNvPr id="4" name="Picture 3" descr="shannon_ch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6" y="752746"/>
            <a:ext cx="7197850" cy="61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4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4375"/>
            <a:ext cx="9144000" cy="66961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Active Group has relatively reduced IEL Diversity</a:t>
            </a:r>
            <a:endParaRPr lang="en-US" sz="3200" dirty="0"/>
          </a:p>
        </p:txBody>
      </p:sp>
      <p:pic>
        <p:nvPicPr>
          <p:cNvPr id="5" name="Picture 4" descr="shannon_tiss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00" y="767571"/>
            <a:ext cx="7180373" cy="60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1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58"/>
            <a:ext cx="8229600" cy="55639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Nearly all clones are unique between patients – however there are 4 exact matches 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12057"/>
              </p:ext>
            </p:extLst>
          </p:nvPr>
        </p:nvGraphicFramePr>
        <p:xfrm>
          <a:off x="457200" y="1144633"/>
          <a:ext cx="8438074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2131"/>
                <a:gridCol w="488285"/>
                <a:gridCol w="905129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CALGDQRVPIPWTGGYRHTDKLIF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CALGDQRVPIPWTGGYRHTDKLIF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862415"/>
              </p:ext>
            </p:extLst>
          </p:nvPr>
        </p:nvGraphicFramePr>
        <p:xfrm>
          <a:off x="457200" y="2868952"/>
          <a:ext cx="841636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6"/>
                <a:gridCol w="28219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CALGEYGRGSWGISHTDKLIF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CALGEYGRGSWGISHTDKLIF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486989"/>
              </p:ext>
            </p:extLst>
          </p:nvPr>
        </p:nvGraphicFramePr>
        <p:xfrm>
          <a:off x="478914" y="4221761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CATWDGPNYYKKLF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CATWDGPNYYKKLF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01225"/>
              </p:ext>
            </p:extLst>
          </p:nvPr>
        </p:nvGraphicFramePr>
        <p:xfrm>
          <a:off x="457200" y="5487434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CALWEVLYKKLF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CALWEVLYKKLF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5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58"/>
            <a:ext cx="8229600" cy="55639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And 9 other pairs with matching CDR3 sequences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361821"/>
              </p:ext>
            </p:extLst>
          </p:nvPr>
        </p:nvGraphicFramePr>
        <p:xfrm>
          <a:off x="457200" y="1144633"/>
          <a:ext cx="8438074" cy="13275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0823"/>
                <a:gridCol w="423297"/>
                <a:gridCol w="771425"/>
                <a:gridCol w="775826"/>
                <a:gridCol w="569234"/>
                <a:gridCol w="2163519"/>
                <a:gridCol w="532181"/>
                <a:gridCol w="727336"/>
                <a:gridCol w="791989"/>
                <a:gridCol w="682444"/>
              </a:tblGrid>
              <a:tr h="32479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Tissue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NT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CATWDRDSSDWIKTF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CATWDRDSSDWIKTF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847652"/>
              </p:ext>
            </p:extLst>
          </p:nvPr>
        </p:nvGraphicFramePr>
        <p:xfrm>
          <a:off x="457200" y="2868952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6"/>
                <a:gridCol w="28219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CATWDGLYYKKLF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CATWDGLYYKKLF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2.56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66581"/>
              </p:ext>
            </p:extLst>
          </p:nvPr>
        </p:nvGraphicFramePr>
        <p:xfrm>
          <a:off x="478914" y="4221761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7.94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CATWDGYYKKLF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915653"/>
              </p:ext>
            </p:extLst>
          </p:nvPr>
        </p:nvGraphicFramePr>
        <p:xfrm>
          <a:off x="457200" y="5487434"/>
          <a:ext cx="8416360" cy="992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076"/>
                <a:gridCol w="397978"/>
                <a:gridCol w="1011789"/>
                <a:gridCol w="775826"/>
                <a:gridCol w="569234"/>
                <a:gridCol w="2163519"/>
                <a:gridCol w="532181"/>
                <a:gridCol w="727336"/>
                <a:gridCol w="791989"/>
                <a:gridCol w="514432"/>
              </a:tblGrid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CALWEVDYKKLF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1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GFD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PBL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CALWEVDYKKLF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61.25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415</Words>
  <Application>Microsoft Macintosh PowerPoint</Application>
  <PresentationFormat>On-screen Show (4:3)</PresentationFormat>
  <Paragraphs>321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gdT Repertoire Meeting</vt:lpstr>
      <vt:lpstr>V region representation </vt:lpstr>
      <vt:lpstr>TRD clonal representation </vt:lpstr>
      <vt:lpstr>TRG clonal representation </vt:lpstr>
      <vt:lpstr>Clonal Diversity as measured by Shannon Entropy</vt:lpstr>
      <vt:lpstr>TRD Chain tends to be more diverse per individual</vt:lpstr>
      <vt:lpstr>Active Group has relatively reduced IEL Diversity</vt:lpstr>
      <vt:lpstr>Nearly all clones are unique between patients – however there are 4 exact matches </vt:lpstr>
      <vt:lpstr>And 9 other pairs with matching CDR3 sequences</vt:lpstr>
      <vt:lpstr>PowerPoint Presentation</vt:lpstr>
      <vt:lpstr>CDR3 Sequence Length</vt:lpstr>
      <vt:lpstr>CDR3 Sequence Hydrophobicity (AVLIPFMWGC)</vt:lpstr>
      <vt:lpstr>CDR3 Sequence Hydrophilicity (NQSTY)</vt:lpstr>
      <vt:lpstr>CDR3 Sequence Positive Charge (KRH)</vt:lpstr>
      <vt:lpstr>CDR3 Sequence Negative Charge (DE)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Herman Gudjonson</dc:creator>
  <cp:lastModifiedBy>Herman Gudjonson</cp:lastModifiedBy>
  <cp:revision>37</cp:revision>
  <dcterms:created xsi:type="dcterms:W3CDTF">2015-08-26T19:10:44Z</dcterms:created>
  <dcterms:modified xsi:type="dcterms:W3CDTF">2015-09-04T05:52:03Z</dcterms:modified>
</cp:coreProperties>
</file>