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20"/>
  </p:notesMasterIdLst>
  <p:sldIdLst>
    <p:sldId id="1337" r:id="rId2"/>
    <p:sldId id="1304" r:id="rId3"/>
    <p:sldId id="1344" r:id="rId4"/>
    <p:sldId id="1350" r:id="rId5"/>
    <p:sldId id="1382" r:id="rId6"/>
    <p:sldId id="1383" r:id="rId7"/>
    <p:sldId id="1384" r:id="rId8"/>
    <p:sldId id="1376" r:id="rId9"/>
    <p:sldId id="1355" r:id="rId10"/>
    <p:sldId id="1357" r:id="rId11"/>
    <p:sldId id="1377" r:id="rId12"/>
    <p:sldId id="1362" r:id="rId13"/>
    <p:sldId id="1364" r:id="rId14"/>
    <p:sldId id="1378" r:id="rId15"/>
    <p:sldId id="1368" r:id="rId16"/>
    <p:sldId id="1369" r:id="rId17"/>
    <p:sldId id="1370" r:id="rId18"/>
    <p:sldId id="1380" r:id="rId19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pos="3959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983"/>
    <a:srgbClr val="92D050"/>
    <a:srgbClr val="339966"/>
    <a:srgbClr val="108036"/>
    <a:srgbClr val="8CC94C"/>
    <a:srgbClr val="108136"/>
    <a:srgbClr val="568D11"/>
    <a:srgbClr val="FF6907"/>
    <a:srgbClr val="042E60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3345" autoAdjust="0"/>
  </p:normalViewPr>
  <p:slideViewPr>
    <p:cSldViewPr>
      <p:cViewPr>
        <p:scale>
          <a:sx n="115" d="100"/>
          <a:sy n="115" d="100"/>
        </p:scale>
        <p:origin x="-366" y="-72"/>
      </p:cViewPr>
      <p:guideLst>
        <p:guide orient="horz" pos="328"/>
        <p:guide orient="horz" pos="4183"/>
        <p:guide pos="3959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04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7868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99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0157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119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9361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1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5653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0493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5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07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65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7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6431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/>
          <p:cNvSpPr>
            <a:spLocks/>
          </p:cNvSpPr>
          <p:nvPr/>
        </p:nvSpPr>
        <p:spPr bwMode="auto">
          <a:xfrm>
            <a:off x="0" y="946270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838200" y="4507423"/>
            <a:ext cx="681831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Web </a:t>
            </a: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Component </a:t>
            </a:r>
            <a:r>
              <a:rPr lang="en-US" altLang="zh-CN" sz="2500" cap="all" dirty="0" smtClean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Development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3616325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前端组件化开发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4" grpId="0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46" name="任意多边形 4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827688" y="222291"/>
              <a:ext cx="762966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2.1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怎么提高开发效率？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5541" y="1636340"/>
            <a:ext cx="318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  <a:latin typeface="+mj-ea"/>
                <a:ea typeface="+mj-ea"/>
              </a:rPr>
              <a:t>加快开发速度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4477" y="2140395"/>
            <a:ext cx="320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做新产品可以利用已有的东西，不要每次都重新造轮子。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30264" y="3580556"/>
            <a:ext cx="318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2D050"/>
                </a:solidFill>
                <a:latin typeface="+mj-ea"/>
                <a:ea typeface="+mj-ea"/>
              </a:rPr>
              <a:t>减少变更代价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409200" y="4084611"/>
            <a:ext cx="320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理清模块之间的关系，合理分层，每次变更只需要修改其中某个部分，甚至不需要修改代码，仅仅是改变配置就可以。</a:t>
            </a:r>
          </a:p>
        </p:txBody>
      </p:sp>
    </p:spTree>
    <p:extLst>
      <p:ext uri="{BB962C8B-B14F-4D97-AF65-F5344CB8AC3E}">
        <p14:creationId xmlns:p14="http://schemas.microsoft.com/office/powerpoint/2010/main" val="64169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94868" y="3333523"/>
            <a:ext cx="2666436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单文件组件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10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任意多边形 145"/>
          <p:cNvSpPr/>
          <p:nvPr/>
        </p:nvSpPr>
        <p:spPr>
          <a:xfrm>
            <a:off x="6395990" y="2163583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6411633" y="527250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6595800" y="3865995"/>
            <a:ext cx="869383" cy="14916"/>
          </a:xfrm>
          <a:prstGeom prst="straightConnector1">
            <a:avLst/>
          </a:prstGeom>
          <a:noFill/>
          <a:ln w="19050" cap="flat" cmpd="sng" algn="ctr">
            <a:solidFill>
              <a:srgbClr val="33996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111699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8023683" y="1909491"/>
            <a:ext cx="2809576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完整语法高亮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7653511" y="3622555"/>
            <a:ext cx="2665560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CommonJS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模块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8096789" y="5572435"/>
            <a:ext cx="2752113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组件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化的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CSS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6" name="任意多边形 35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41"/>
            <p:cNvSpPr txBox="1"/>
            <p:nvPr/>
          </p:nvSpPr>
          <p:spPr>
            <a:xfrm>
              <a:off x="1969590" y="301131"/>
              <a:ext cx="2287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 err="1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Vue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单文件组件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2" name="Picture 4" descr="https://cn.vuejs.org/images/vue-compon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7" y="1672109"/>
            <a:ext cx="4761426" cy="50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8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8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41" name="任意多边形 4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27688" y="222291"/>
              <a:ext cx="762966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3.1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TextBox 41"/>
            <p:cNvSpPr txBox="1"/>
            <p:nvPr/>
          </p:nvSpPr>
          <p:spPr>
            <a:xfrm>
              <a:off x="1969590" y="301131"/>
              <a:ext cx="628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使用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vue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单文件组件和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vue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-router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开发单页应用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70" y="1384077"/>
            <a:ext cx="9609137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4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99252" y="3333523"/>
            <a:ext cx="3457678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RequireJS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1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4"/>
          <p:cNvGrpSpPr/>
          <p:nvPr/>
        </p:nvGrpSpPr>
        <p:grpSpPr>
          <a:xfrm>
            <a:off x="5954838" y="1588406"/>
            <a:ext cx="420983" cy="342643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9"/>
          <p:cNvGrpSpPr/>
          <p:nvPr/>
        </p:nvGrpSpPr>
        <p:grpSpPr>
          <a:xfrm>
            <a:off x="5950391" y="6120298"/>
            <a:ext cx="405682" cy="300892"/>
            <a:chOff x="4572000" y="3414713"/>
            <a:chExt cx="374651" cy="277813"/>
          </a:xfrm>
          <a:solidFill>
            <a:schemeClr val="bg1"/>
          </a:solidFill>
        </p:grpSpPr>
        <p:sp>
          <p:nvSpPr>
            <p:cNvPr id="81" name="Freeform 17"/>
            <p:cNvSpPr>
              <a:spLocks/>
            </p:cNvSpPr>
            <p:nvPr/>
          </p:nvSpPr>
          <p:spPr bwMode="auto">
            <a:xfrm>
              <a:off x="4713288" y="3481388"/>
              <a:ext cx="233363" cy="211138"/>
            </a:xfrm>
            <a:custGeom>
              <a:avLst/>
              <a:gdLst>
                <a:gd name="T0" fmla="*/ 89 w 89"/>
                <a:gd name="T1" fmla="*/ 33 h 81"/>
                <a:gd name="T2" fmla="*/ 43 w 89"/>
                <a:gd name="T3" fmla="*/ 0 h 81"/>
                <a:gd name="T4" fmla="*/ 40 w 89"/>
                <a:gd name="T5" fmla="*/ 1 h 81"/>
                <a:gd name="T6" fmla="*/ 43 w 89"/>
                <a:gd name="T7" fmla="*/ 11 h 81"/>
                <a:gd name="T8" fmla="*/ 0 w 89"/>
                <a:gd name="T9" fmla="*/ 44 h 81"/>
                <a:gd name="T10" fmla="*/ 0 w 89"/>
                <a:gd name="T11" fmla="*/ 44 h 81"/>
                <a:gd name="T12" fmla="*/ 40 w 89"/>
                <a:gd name="T13" fmla="*/ 65 h 81"/>
                <a:gd name="T14" fmla="*/ 74 w 89"/>
                <a:gd name="T15" fmla="*/ 81 h 81"/>
                <a:gd name="T16" fmla="*/ 64 w 89"/>
                <a:gd name="T17" fmla="*/ 62 h 81"/>
                <a:gd name="T18" fmla="*/ 89 w 89"/>
                <a:gd name="T19" fmla="*/ 3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1">
                  <a:moveTo>
                    <a:pt x="89" y="33"/>
                  </a:moveTo>
                  <a:cubicBezTo>
                    <a:pt x="89" y="15"/>
                    <a:pt x="68" y="0"/>
                    <a:pt x="43" y="0"/>
                  </a:cubicBezTo>
                  <a:cubicBezTo>
                    <a:pt x="42" y="0"/>
                    <a:pt x="41" y="1"/>
                    <a:pt x="40" y="1"/>
                  </a:cubicBezTo>
                  <a:cubicBezTo>
                    <a:pt x="42" y="4"/>
                    <a:pt x="43" y="8"/>
                    <a:pt x="43" y="11"/>
                  </a:cubicBezTo>
                  <a:cubicBezTo>
                    <a:pt x="43" y="29"/>
                    <a:pt x="24" y="43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56"/>
                    <a:pt x="21" y="64"/>
                    <a:pt x="40" y="65"/>
                  </a:cubicBezTo>
                  <a:cubicBezTo>
                    <a:pt x="53" y="75"/>
                    <a:pt x="74" y="81"/>
                    <a:pt x="74" y="81"/>
                  </a:cubicBezTo>
                  <a:cubicBezTo>
                    <a:pt x="64" y="72"/>
                    <a:pt x="63" y="65"/>
                    <a:pt x="64" y="62"/>
                  </a:cubicBezTo>
                  <a:cubicBezTo>
                    <a:pt x="79" y="56"/>
                    <a:pt x="89" y="46"/>
                    <a:pt x="8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/>
            <p:cNvSpPr>
              <a:spLocks/>
            </p:cNvSpPr>
            <p:nvPr/>
          </p:nvSpPr>
          <p:spPr bwMode="auto">
            <a:xfrm>
              <a:off x="4572000" y="3414713"/>
              <a:ext cx="241300" cy="209550"/>
            </a:xfrm>
            <a:custGeom>
              <a:avLst/>
              <a:gdLst>
                <a:gd name="T0" fmla="*/ 89 w 92"/>
                <a:gd name="T1" fmla="*/ 21 h 80"/>
                <a:gd name="T2" fmla="*/ 46 w 92"/>
                <a:gd name="T3" fmla="*/ 0 h 80"/>
                <a:gd name="T4" fmla="*/ 0 w 92"/>
                <a:gd name="T5" fmla="*/ 32 h 80"/>
                <a:gd name="T6" fmla="*/ 25 w 92"/>
                <a:gd name="T7" fmla="*/ 61 h 80"/>
                <a:gd name="T8" fmla="*/ 14 w 92"/>
                <a:gd name="T9" fmla="*/ 80 h 80"/>
                <a:gd name="T10" fmla="*/ 48 w 92"/>
                <a:gd name="T11" fmla="*/ 65 h 80"/>
                <a:gd name="T12" fmla="*/ 49 w 92"/>
                <a:gd name="T13" fmla="*/ 64 h 80"/>
                <a:gd name="T14" fmla="*/ 92 w 92"/>
                <a:gd name="T15" fmla="*/ 32 h 80"/>
                <a:gd name="T16" fmla="*/ 89 w 92"/>
                <a:gd name="T17" fmla="*/ 2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80">
                  <a:moveTo>
                    <a:pt x="89" y="21"/>
                  </a:moveTo>
                  <a:cubicBezTo>
                    <a:pt x="83" y="9"/>
                    <a:pt x="66" y="0"/>
                    <a:pt x="46" y="0"/>
                  </a:cubicBezTo>
                  <a:cubicBezTo>
                    <a:pt x="20" y="0"/>
                    <a:pt x="0" y="14"/>
                    <a:pt x="0" y="32"/>
                  </a:cubicBezTo>
                  <a:cubicBezTo>
                    <a:pt x="0" y="45"/>
                    <a:pt x="10" y="56"/>
                    <a:pt x="25" y="61"/>
                  </a:cubicBezTo>
                  <a:cubicBezTo>
                    <a:pt x="26" y="65"/>
                    <a:pt x="25" y="71"/>
                    <a:pt x="14" y="80"/>
                  </a:cubicBezTo>
                  <a:cubicBezTo>
                    <a:pt x="14" y="80"/>
                    <a:pt x="36" y="7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73" y="63"/>
                    <a:pt x="92" y="49"/>
                    <a:pt x="92" y="32"/>
                  </a:cubicBezTo>
                  <a:cubicBezTo>
                    <a:pt x="92" y="28"/>
                    <a:pt x="91" y="25"/>
                    <a:pt x="8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90" name="任意多边形 89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 90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827688" y="222291"/>
              <a:ext cx="762966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4.1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TextBox 41"/>
            <p:cNvSpPr txBox="1"/>
            <p:nvPr/>
          </p:nvSpPr>
          <p:spPr>
            <a:xfrm>
              <a:off x="1969590" y="301131"/>
              <a:ext cx="2426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什么是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RequireJS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96877" y="2680221"/>
            <a:ext cx="8136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42B983"/>
                </a:solidFill>
              </a:rPr>
              <a:t>RequireJS</a:t>
            </a:r>
            <a:r>
              <a:rPr lang="en-US" altLang="zh-CN" sz="2400" dirty="0">
                <a:solidFill>
                  <a:srgbClr val="42B983"/>
                </a:solidFill>
              </a:rPr>
              <a:t> </a:t>
            </a:r>
            <a:r>
              <a:rPr lang="zh-CN" altLang="en-US" sz="2400" dirty="0">
                <a:solidFill>
                  <a:srgbClr val="42B983"/>
                </a:solidFill>
              </a:rPr>
              <a:t>是一</a:t>
            </a:r>
            <a:r>
              <a:rPr lang="zh-CN" altLang="en-US" sz="2400" dirty="0" smtClean="0">
                <a:solidFill>
                  <a:srgbClr val="42B983"/>
                </a:solidFill>
              </a:rPr>
              <a:t>个 </a:t>
            </a:r>
            <a:r>
              <a:rPr lang="en-US" altLang="zh-CN" sz="2400" dirty="0">
                <a:solidFill>
                  <a:srgbClr val="42B983"/>
                </a:solidFill>
              </a:rPr>
              <a:t>J</a:t>
            </a:r>
            <a:r>
              <a:rPr lang="en-US" altLang="zh-CN" sz="2400" dirty="0" smtClean="0">
                <a:solidFill>
                  <a:srgbClr val="42B983"/>
                </a:solidFill>
              </a:rPr>
              <a:t>avaScript </a:t>
            </a:r>
            <a:r>
              <a:rPr lang="zh-CN" altLang="en-US" sz="2400" dirty="0" smtClean="0">
                <a:solidFill>
                  <a:srgbClr val="42B983"/>
                </a:solidFill>
              </a:rPr>
              <a:t>模块</a:t>
            </a:r>
            <a:r>
              <a:rPr lang="zh-CN" altLang="en-US" sz="2400" dirty="0">
                <a:solidFill>
                  <a:srgbClr val="42B983"/>
                </a:solidFill>
              </a:rPr>
              <a:t>加载器</a:t>
            </a:r>
            <a:r>
              <a:rPr lang="zh-CN" altLang="en-US" sz="2400" dirty="0" smtClean="0">
                <a:solidFill>
                  <a:srgbClr val="42B983"/>
                </a:solidFill>
              </a:rPr>
              <a:t>。</a:t>
            </a:r>
            <a:endParaRPr lang="en-US" altLang="zh-CN" sz="2400" dirty="0" smtClean="0">
              <a:solidFill>
                <a:srgbClr val="42B983"/>
              </a:solidFill>
            </a:endParaRPr>
          </a:p>
          <a:p>
            <a:r>
              <a:rPr lang="zh-CN" altLang="en-US" sz="2400" dirty="0" smtClean="0">
                <a:solidFill>
                  <a:srgbClr val="42B983"/>
                </a:solidFill>
              </a:rPr>
              <a:t>使用 </a:t>
            </a:r>
            <a:r>
              <a:rPr lang="en-US" altLang="zh-CN" sz="2400" dirty="0" err="1" smtClean="0">
                <a:solidFill>
                  <a:srgbClr val="42B983"/>
                </a:solidFill>
              </a:rPr>
              <a:t>RequireJS</a:t>
            </a:r>
            <a:r>
              <a:rPr lang="en-US" altLang="zh-CN" sz="2400" dirty="0" smtClean="0">
                <a:solidFill>
                  <a:srgbClr val="42B983"/>
                </a:solidFill>
              </a:rPr>
              <a:t> </a:t>
            </a:r>
            <a:r>
              <a:rPr lang="zh-CN" altLang="en-US" sz="2400" dirty="0" smtClean="0">
                <a:solidFill>
                  <a:srgbClr val="42B983"/>
                </a:solidFill>
              </a:rPr>
              <a:t>加载</a:t>
            </a:r>
            <a:r>
              <a:rPr lang="zh-CN" altLang="en-US" sz="2400" dirty="0">
                <a:solidFill>
                  <a:srgbClr val="42B983"/>
                </a:solidFill>
              </a:rPr>
              <a:t>模块化脚本将提高代码的加载速度和</a:t>
            </a:r>
            <a:r>
              <a:rPr lang="zh-CN" altLang="en-US" sz="2400" dirty="0" smtClean="0">
                <a:solidFill>
                  <a:srgbClr val="42B983"/>
                </a:solidFill>
              </a:rPr>
              <a:t>质量，而且便于代码的管理和维护。</a:t>
            </a:r>
            <a:endParaRPr lang="zh-CN" altLang="en-US" sz="2400" dirty="0">
              <a:solidFill>
                <a:srgbClr val="42B983"/>
              </a:solidFill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09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54" name="任意多边形 53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27688" y="222291"/>
              <a:ext cx="764953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4.2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7" name="TextBox 41"/>
            <p:cNvSpPr txBox="1"/>
            <p:nvPr/>
          </p:nvSpPr>
          <p:spPr>
            <a:xfrm>
              <a:off x="1969590" y="301131"/>
              <a:ext cx="33500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为什么要使用</a:t>
              </a:r>
              <a:r>
                <a:rPr lang="en-US" altLang="zh-CN" sz="2400" b="1" dirty="0" err="1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RequireJS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5" y="2957636"/>
            <a:ext cx="37052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67" y="2957636"/>
            <a:ext cx="7999413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5541" y="1960141"/>
            <a:ext cx="141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42B983"/>
                </a:solidFill>
              </a:rPr>
              <a:t>before</a:t>
            </a:r>
            <a:endParaRPr lang="zh-CN" altLang="en-US" sz="3600" dirty="0">
              <a:solidFill>
                <a:srgbClr val="42B98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25519" y="1960139"/>
            <a:ext cx="108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42B983"/>
                </a:solidFill>
              </a:rPr>
              <a:t>after</a:t>
            </a:r>
            <a:endParaRPr lang="zh-CN" altLang="en-US" sz="3600" dirty="0">
              <a:solidFill>
                <a:srgbClr val="42B9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41" name="任意多边形 4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27688" y="222291"/>
              <a:ext cx="764953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4.3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3" name="TextBox 41"/>
            <p:cNvSpPr txBox="1"/>
            <p:nvPr/>
          </p:nvSpPr>
          <p:spPr>
            <a:xfrm>
              <a:off x="1969590" y="301131"/>
              <a:ext cx="5350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使用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RequireJS</a:t>
              </a:r>
              <a:r>
                <a:rPr lang="en-US" altLang="zh-CN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模块化开发多页面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网站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00" y="1456085"/>
            <a:ext cx="10870430" cy="536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37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doors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949843"/>
            <a:ext cx="11328078" cy="5332963"/>
          </a:xfrm>
          <a:custGeom>
            <a:avLst/>
            <a:gdLst>
              <a:gd name="T0" fmla="*/ 0 w 4756"/>
              <a:gd name="T1" fmla="*/ 0 h 2239"/>
              <a:gd name="T2" fmla="*/ 3897 w 4756"/>
              <a:gd name="T3" fmla="*/ 0 h 2239"/>
              <a:gd name="T4" fmla="*/ 4756 w 4756"/>
              <a:gd name="T5" fmla="*/ 1121 h 2239"/>
              <a:gd name="T6" fmla="*/ 3897 w 4756"/>
              <a:gd name="T7" fmla="*/ 2239 h 2239"/>
              <a:gd name="T8" fmla="*/ 0 w 4756"/>
              <a:gd name="T9" fmla="*/ 2239 h 2239"/>
              <a:gd name="T10" fmla="*/ 0 w 4756"/>
              <a:gd name="T1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56" h="2239">
                <a:moveTo>
                  <a:pt x="0" y="0"/>
                </a:moveTo>
                <a:lnTo>
                  <a:pt x="3897" y="0"/>
                </a:lnTo>
                <a:lnTo>
                  <a:pt x="4756" y="1121"/>
                </a:lnTo>
                <a:lnTo>
                  <a:pt x="3897" y="2239"/>
                </a:lnTo>
                <a:lnTo>
                  <a:pt x="0" y="2239"/>
                </a:lnTo>
                <a:lnTo>
                  <a:pt x="0" y="0"/>
                </a:lnTo>
                <a:close/>
              </a:path>
            </a:pathLst>
          </a:custGeom>
          <a:solidFill>
            <a:srgbClr val="33996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5942716" y="-4087"/>
            <a:ext cx="4620789" cy="7240824"/>
          </a:xfrm>
          <a:custGeom>
            <a:avLst/>
            <a:gdLst>
              <a:gd name="T0" fmla="*/ 0 w 1940"/>
              <a:gd name="T1" fmla="*/ 0 h 3040"/>
              <a:gd name="T2" fmla="*/ 774 w 1940"/>
              <a:gd name="T3" fmla="*/ 0 h 3040"/>
              <a:gd name="T4" fmla="*/ 1938 w 1940"/>
              <a:gd name="T5" fmla="*/ 1537 h 3040"/>
              <a:gd name="T6" fmla="*/ 1940 w 1940"/>
              <a:gd name="T7" fmla="*/ 1537 h 3040"/>
              <a:gd name="T8" fmla="*/ 774 w 1940"/>
              <a:gd name="T9" fmla="*/ 3040 h 3040"/>
              <a:gd name="T10" fmla="*/ 0 w 1940"/>
              <a:gd name="T11" fmla="*/ 3040 h 3040"/>
              <a:gd name="T12" fmla="*/ 1167 w 1940"/>
              <a:gd name="T13" fmla="*/ 1537 h 3040"/>
              <a:gd name="T14" fmla="*/ 0 w 1940"/>
              <a:gd name="T15" fmla="*/ 0 h 3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40" h="3040">
                <a:moveTo>
                  <a:pt x="0" y="0"/>
                </a:moveTo>
                <a:lnTo>
                  <a:pt x="774" y="0"/>
                </a:lnTo>
                <a:lnTo>
                  <a:pt x="1938" y="1537"/>
                </a:lnTo>
                <a:lnTo>
                  <a:pt x="1940" y="1537"/>
                </a:lnTo>
                <a:lnTo>
                  <a:pt x="774" y="3040"/>
                </a:lnTo>
                <a:lnTo>
                  <a:pt x="0" y="3040"/>
                </a:lnTo>
                <a:lnTo>
                  <a:pt x="1167" y="1537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59702" y="3331495"/>
            <a:ext cx="36902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6400" b="1" cap="all" spc="300" dirty="0">
                <a:solidFill>
                  <a:schemeClr val="bg1"/>
                </a:solidFill>
                <a:cs typeface="Arial" panose="020B0604020202020204" pitchFamily="34" charset="0"/>
              </a:rPr>
              <a:t>谢</a:t>
            </a:r>
            <a:r>
              <a:rPr lang="zh-CN" altLang="en-US" sz="6400" b="1" cap="all" spc="300" smtClean="0">
                <a:solidFill>
                  <a:schemeClr val="bg1"/>
                </a:solidFill>
                <a:cs typeface="Arial" panose="020B0604020202020204" pitchFamily="34" charset="0"/>
              </a:rPr>
              <a:t>谢</a:t>
            </a:r>
            <a:r>
              <a:rPr lang="zh-CN" altLang="en-US" sz="6400" b="1" cap="all" spc="300" dirty="0" smtClean="0">
                <a:solidFill>
                  <a:schemeClr val="bg1"/>
                </a:solidFill>
                <a:cs typeface="Arial" panose="020B0604020202020204" pitchFamily="34" charset="0"/>
              </a:rPr>
              <a:t>观看   </a:t>
            </a:r>
            <a:endParaRPr lang="zh-CN" altLang="en-US" sz="4000" b="1" cap="all" spc="3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38200" y="4466783"/>
            <a:ext cx="68183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028775" y="4450694"/>
            <a:ext cx="662773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500" cap="all" dirty="0">
                <a:solidFill>
                  <a:schemeClr val="bg1"/>
                </a:solidFill>
                <a:latin typeface="Franklin Gothic Book" panose="020B05030201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2500" cap="all" dirty="0">
              <a:solidFill>
                <a:schemeClr val="bg1"/>
              </a:solidFill>
              <a:latin typeface="Franklin Gothic Book" panose="020B0503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1" grpId="0"/>
      <p:bldP spid="11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6213351" y="2905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6213351" y="36676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6213351" y="44804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5171"/>
            <a:ext cx="3765079" cy="7257821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213351" y="2092821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48"/>
          <p:cNvSpPr txBox="1"/>
          <p:nvPr/>
        </p:nvSpPr>
        <p:spPr>
          <a:xfrm>
            <a:off x="525938" y="683462"/>
            <a:ext cx="2406597" cy="1444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0" b="1" cap="all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8000" b="1" cap="all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596727" y="1861337"/>
            <a:ext cx="2780520" cy="764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b="1" cap="all" dirty="0" smtClean="0">
                <a:solidFill>
                  <a:schemeClr val="bg1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4000" b="1" cap="all" dirty="0">
              <a:solidFill>
                <a:schemeClr val="bg1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29375" y="2082922"/>
            <a:ext cx="3416320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什么是组件化开发？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5282251" y="206675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13044" y="2870067"/>
            <a:ext cx="3416321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要做组件化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5282251" y="285733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468404" y="3659554"/>
            <a:ext cx="2738314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单文件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圆角矩形 60"/>
          <p:cNvSpPr/>
          <p:nvPr/>
        </p:nvSpPr>
        <p:spPr bwMode="auto">
          <a:xfrm>
            <a:off x="5282251" y="3647908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92454" y="4450129"/>
            <a:ext cx="2690224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RequireJS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5282251" y="443848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68012" y="5240704"/>
            <a:ext cx="2339102" cy="56560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相关标题文字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1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4" grpId="0" animBg="1"/>
      <p:bldP spid="37" grpId="0" animBg="1"/>
      <p:bldP spid="38" grpId="0"/>
      <p:bldP spid="39" grpId="0"/>
      <p:bldP spid="40" grpId="0"/>
      <p:bldP spid="41" grpId="0" animBg="1"/>
      <p:bldP spid="42" grpId="0"/>
      <p:bldP spid="43" grpId="0" animBg="1"/>
      <p:bldP spid="44" grpId="0"/>
      <p:bldP spid="61" grpId="0" animBg="1"/>
      <p:bldP spid="70" grpId="0"/>
      <p:bldP spid="75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9463" y="3333523"/>
            <a:ext cx="3057247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什么是组件化开发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72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58" name="任意多边形 57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任意多边形 59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27688" y="222291"/>
              <a:ext cx="655372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4" name="TextBox 41"/>
            <p:cNvSpPr txBox="1"/>
            <p:nvPr/>
          </p:nvSpPr>
          <p:spPr>
            <a:xfrm>
              <a:off x="1969590" y="301131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什么是组件化开发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44806" y="1456085"/>
            <a:ext cx="469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92D050"/>
                </a:solidFill>
              </a:rPr>
              <a:t>组件就是封装。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0863" y="268022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组件是对逻辑的封装。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0863" y="3182943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组件是对逻辑的封装，不限于图形元素。包括图形的和非图形的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0863" y="3904357"/>
            <a:ext cx="313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组件可以复用。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11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7"/>
            <a:ext cx="12881849" cy="7016363"/>
            <a:chOff x="0" y="222290"/>
            <a:chExt cx="12881849" cy="7016363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44792" y="222290"/>
              <a:ext cx="772391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1.1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常见组件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椭圆 10"/>
          <p:cNvSpPr/>
          <p:nvPr/>
        </p:nvSpPr>
        <p:spPr>
          <a:xfrm>
            <a:off x="2259229" y="2367346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298412" y="2332200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7966547" y="2861099"/>
            <a:ext cx="2230422" cy="366571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Moment.js</a:t>
            </a:r>
            <a:endParaRPr lang="en-GB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70"/>
          <p:cNvSpPr txBox="1"/>
          <p:nvPr/>
        </p:nvSpPr>
        <p:spPr>
          <a:xfrm>
            <a:off x="7866795" y="2245698"/>
            <a:ext cx="2429927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时间格式化组件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TextBox 41"/>
          <p:cNvSpPr txBox="1"/>
          <p:nvPr/>
        </p:nvSpPr>
        <p:spPr>
          <a:xfrm>
            <a:off x="2673427" y="2824237"/>
            <a:ext cx="3971972" cy="1206801"/>
          </a:xfrm>
          <a:prstGeom prst="rect">
            <a:avLst/>
          </a:prstGeom>
          <a:noFill/>
        </p:spPr>
        <p:txBody>
          <a:bodyPr wrap="square" lIns="85656" tIns="42829" rIns="85656" bIns="4282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SuperEPC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项目中封装的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Utils.ajax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统一对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ajax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请求做了处理；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vue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-resource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axios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GB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70"/>
          <p:cNvSpPr txBox="1"/>
          <p:nvPr/>
        </p:nvSpPr>
        <p:spPr>
          <a:xfrm>
            <a:off x="2695956" y="2245743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ajax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组件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95956" y="2973702"/>
            <a:ext cx="71346" cy="71346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695956" y="3544979"/>
            <a:ext cx="71346" cy="71346"/>
          </a:xfrm>
          <a:prstGeom prst="ellipse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77" y="3831332"/>
            <a:ext cx="73025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22" y="3009468"/>
            <a:ext cx="73025" cy="7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491192" y="1178506"/>
            <a:ext cx="3383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39966"/>
                </a:solidFill>
                <a:latin typeface="+mj-ea"/>
                <a:ea typeface="+mj-ea"/>
              </a:rPr>
              <a:t>非图形组件</a:t>
            </a:r>
            <a:endParaRPr lang="zh-CN" altLang="en-US" sz="2800" dirty="0">
              <a:solidFill>
                <a:srgbClr val="3399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621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27688" y="222291"/>
              <a:ext cx="772391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1.1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常见组件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椭圆 7"/>
          <p:cNvSpPr/>
          <p:nvPr/>
        </p:nvSpPr>
        <p:spPr>
          <a:xfrm>
            <a:off x="2259229" y="2367346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28062" y="2367346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11" name="TextBox 170"/>
          <p:cNvSpPr txBox="1"/>
          <p:nvPr/>
        </p:nvSpPr>
        <p:spPr>
          <a:xfrm>
            <a:off x="7866795" y="2245698"/>
            <a:ext cx="2429927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下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拉选择框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TextBox 170"/>
          <p:cNvSpPr txBox="1"/>
          <p:nvPr/>
        </p:nvSpPr>
        <p:spPr>
          <a:xfrm>
            <a:off x="2695956" y="2280867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单选按钮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1192" y="1178506"/>
            <a:ext cx="3383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39966"/>
                </a:solidFill>
                <a:latin typeface="+mj-ea"/>
                <a:ea typeface="+mj-ea"/>
              </a:rPr>
              <a:t>图形组件</a:t>
            </a:r>
            <a:endParaRPr lang="zh-CN" altLang="en-US" sz="2800" dirty="0">
              <a:solidFill>
                <a:srgbClr val="339966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http://www.divcss5.com/uploads/allimg/130502/1_13050216182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06" y="3025623"/>
            <a:ext cx="29622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06" y="4160740"/>
            <a:ext cx="3888432" cy="125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79" y="2997483"/>
            <a:ext cx="15240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615" y="2876960"/>
            <a:ext cx="25622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2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3" name="任意多边形 2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27688" y="222291"/>
              <a:ext cx="772391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1.1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TextBox 41"/>
            <p:cNvSpPr txBox="1"/>
            <p:nvPr/>
          </p:nvSpPr>
          <p:spPr>
            <a:xfrm>
              <a:off x="1969590" y="3011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常见组件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椭圆 7"/>
          <p:cNvSpPr/>
          <p:nvPr/>
        </p:nvSpPr>
        <p:spPr>
          <a:xfrm>
            <a:off x="2259229" y="2367346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97564" y="2298754"/>
            <a:ext cx="293688" cy="293688"/>
          </a:xfrm>
          <a:prstGeom prst="ellipse">
            <a:avLst/>
          </a:prstGeom>
          <a:gradFill flip="none" rotWithShape="1">
            <a:gsLst>
              <a:gs pos="100000">
                <a:srgbClr val="FCFCFC"/>
              </a:gs>
              <a:gs pos="0">
                <a:schemeClr val="bg1">
                  <a:lumMod val="85000"/>
                </a:schemeClr>
              </a:gs>
            </a:gsLst>
            <a:lin ang="7200000" scaled="0"/>
            <a:tileRect/>
          </a:gradFill>
          <a:ln w="12700">
            <a:gradFill>
              <a:gsLst>
                <a:gs pos="89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7200000" scaled="0"/>
            </a:gradFill>
          </a:ln>
          <a:effectLst>
            <a:outerShdw blurRad="127000" dist="381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BC1DC"/>
              </a:solidFill>
              <a:latin typeface="+mj-ea"/>
              <a:ea typeface="+mj-ea"/>
            </a:endParaRPr>
          </a:p>
        </p:txBody>
      </p:sp>
      <p:sp>
        <p:nvSpPr>
          <p:cNvPr id="10" name="TextBox 170"/>
          <p:cNvSpPr txBox="1"/>
          <p:nvPr/>
        </p:nvSpPr>
        <p:spPr>
          <a:xfrm>
            <a:off x="8373591" y="2222416"/>
            <a:ext cx="2429927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弹出层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TextBox 170"/>
          <p:cNvSpPr txBox="1"/>
          <p:nvPr/>
        </p:nvSpPr>
        <p:spPr>
          <a:xfrm>
            <a:off x="2695956" y="2280867"/>
            <a:ext cx="2429927" cy="466646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轮播图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1192" y="1178506"/>
            <a:ext cx="3383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39966"/>
                </a:solidFill>
                <a:latin typeface="+mj-ea"/>
                <a:ea typeface="+mj-ea"/>
              </a:rPr>
              <a:t>图形组件</a:t>
            </a:r>
            <a:endParaRPr lang="zh-CN" altLang="en-US" sz="2800" dirty="0">
              <a:solidFill>
                <a:srgbClr val="339966"/>
              </a:solidFill>
              <a:latin typeface="+mj-ea"/>
              <a:ea typeface="+mj-ea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11" y="3040261"/>
            <a:ext cx="25050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123" y="4984477"/>
            <a:ext cx="33718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59" y="3043035"/>
            <a:ext cx="5161504" cy="29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0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4917207" y="3347940"/>
            <a:ext cx="4021761" cy="536770"/>
          </a:xfrm>
          <a:prstGeom prst="roundRect">
            <a:avLst>
              <a:gd name="adj" fmla="val 50000"/>
            </a:avLst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219926" y="3333523"/>
            <a:ext cx="3416320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要做组件化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86107" y="3332963"/>
            <a:ext cx="714280" cy="588896"/>
          </a:xfrm>
          <a:prstGeom prst="roundRect">
            <a:avLst/>
          </a:prstGeom>
          <a:solidFill>
            <a:srgbClr val="339966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smtClean="0"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28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749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5"/>
          <p:cNvSpPr/>
          <p:nvPr/>
        </p:nvSpPr>
        <p:spPr>
          <a:xfrm>
            <a:off x="2913695" y="3743613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33996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9625413" y="2946295"/>
            <a:ext cx="368485" cy="502182"/>
          </a:xfrm>
          <a:prstGeom prst="chevron">
            <a:avLst/>
          </a:prstGeom>
          <a:solidFill>
            <a:srgbClr val="8CC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470311" y="4444555"/>
            <a:ext cx="2804029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减少部署环节，自动化部署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06047" y="3907628"/>
            <a:ext cx="2068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减少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部署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成本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10031495" y="3985433"/>
            <a:ext cx="2804029" cy="28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加快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开发速度，减少变更代价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GB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93898" y="3445963"/>
            <a:ext cx="2175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提高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开发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</a:rPr>
              <a:t>效率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4049" y="235338"/>
            <a:ext cx="12881849" cy="7016362"/>
            <a:chOff x="0" y="222291"/>
            <a:chExt cx="12881849" cy="7016362"/>
          </a:xfrm>
        </p:grpSpPr>
        <p:sp>
          <p:nvSpPr>
            <p:cNvPr id="21" name="任意多边形 20"/>
            <p:cNvSpPr/>
            <p:nvPr/>
          </p:nvSpPr>
          <p:spPr>
            <a:xfrm>
              <a:off x="0" y="222292"/>
              <a:ext cx="1655377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6849" h="1182250">
                  <a:moveTo>
                    <a:pt x="2445724" y="0"/>
                  </a:moveTo>
                  <a:cubicBezTo>
                    <a:pt x="2772193" y="0"/>
                    <a:pt x="3036849" y="264656"/>
                    <a:pt x="3036849" y="591125"/>
                  </a:cubicBezTo>
                  <a:cubicBezTo>
                    <a:pt x="3036849" y="917594"/>
                    <a:pt x="2772193" y="1182250"/>
                    <a:pt x="2445724" y="1182250"/>
                  </a:cubicBezTo>
                  <a:lnTo>
                    <a:pt x="2367755" y="1174390"/>
                  </a:lnTo>
                  <a:lnTo>
                    <a:pt x="0" y="1174390"/>
                  </a:lnTo>
                  <a:lnTo>
                    <a:pt x="0" y="7860"/>
                  </a:lnTo>
                  <a:lnTo>
                    <a:pt x="2367755" y="7860"/>
                  </a:ln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 rot="10800000">
              <a:off x="1748855" y="222292"/>
              <a:ext cx="11113944" cy="644441"/>
            </a:xfrm>
            <a:custGeom>
              <a:avLst/>
              <a:gdLst>
                <a:gd name="connsiteX0" fmla="*/ 2445724 w 3036849"/>
                <a:gd name="connsiteY0" fmla="*/ 0 h 1182250"/>
                <a:gd name="connsiteX1" fmla="*/ 3036849 w 3036849"/>
                <a:gd name="connsiteY1" fmla="*/ 591125 h 1182250"/>
                <a:gd name="connsiteX2" fmla="*/ 2445724 w 3036849"/>
                <a:gd name="connsiteY2" fmla="*/ 1182250 h 1182250"/>
                <a:gd name="connsiteX3" fmla="*/ 2367755 w 3036849"/>
                <a:gd name="connsiteY3" fmla="*/ 1174390 h 1182250"/>
                <a:gd name="connsiteX4" fmla="*/ 0 w 3036849"/>
                <a:gd name="connsiteY4" fmla="*/ 1174390 h 1182250"/>
                <a:gd name="connsiteX5" fmla="*/ 0 w 3036849"/>
                <a:gd name="connsiteY5" fmla="*/ 7860 h 1182250"/>
                <a:gd name="connsiteX6" fmla="*/ 2367755 w 3036849"/>
                <a:gd name="connsiteY6" fmla="*/ 7860 h 1182250"/>
                <a:gd name="connsiteX0" fmla="*/ 18984824 w 19575949"/>
                <a:gd name="connsiteY0" fmla="*/ 0 h 1182250"/>
                <a:gd name="connsiteX1" fmla="*/ 19575949 w 19575949"/>
                <a:gd name="connsiteY1" fmla="*/ 591125 h 1182250"/>
                <a:gd name="connsiteX2" fmla="*/ 18984824 w 19575949"/>
                <a:gd name="connsiteY2" fmla="*/ 1182250 h 1182250"/>
                <a:gd name="connsiteX3" fmla="*/ 18906855 w 19575949"/>
                <a:gd name="connsiteY3" fmla="*/ 1174390 h 1182250"/>
                <a:gd name="connsiteX4" fmla="*/ 16539100 w 19575949"/>
                <a:gd name="connsiteY4" fmla="*/ 1174390 h 1182250"/>
                <a:gd name="connsiteX5" fmla="*/ 0 w 19575949"/>
                <a:gd name="connsiteY5" fmla="*/ 112703 h 1182250"/>
                <a:gd name="connsiteX6" fmla="*/ 18906855 w 19575949"/>
                <a:gd name="connsiteY6" fmla="*/ 7860 h 1182250"/>
                <a:gd name="connsiteX7" fmla="*/ 18984824 w 19575949"/>
                <a:gd name="connsiteY7" fmla="*/ 0 h 1182250"/>
                <a:gd name="connsiteX0" fmla="*/ 18984826 w 19575951"/>
                <a:gd name="connsiteY0" fmla="*/ 0 h 1182250"/>
                <a:gd name="connsiteX1" fmla="*/ 19575951 w 19575951"/>
                <a:gd name="connsiteY1" fmla="*/ 591125 h 1182250"/>
                <a:gd name="connsiteX2" fmla="*/ 18984826 w 19575951"/>
                <a:gd name="connsiteY2" fmla="*/ 1182250 h 1182250"/>
                <a:gd name="connsiteX3" fmla="*/ 18906857 w 19575951"/>
                <a:gd name="connsiteY3" fmla="*/ 1174390 h 1182250"/>
                <a:gd name="connsiteX4" fmla="*/ 0 w 19575951"/>
                <a:gd name="connsiteY4" fmla="*/ 1148181 h 1182250"/>
                <a:gd name="connsiteX5" fmla="*/ 2 w 19575951"/>
                <a:gd name="connsiteY5" fmla="*/ 112703 h 1182250"/>
                <a:gd name="connsiteX6" fmla="*/ 18906857 w 19575951"/>
                <a:gd name="connsiteY6" fmla="*/ 7860 h 1182250"/>
                <a:gd name="connsiteX7" fmla="*/ 18984826 w 19575951"/>
                <a:gd name="connsiteY7" fmla="*/ 0 h 118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75951" h="1182250">
                  <a:moveTo>
                    <a:pt x="18984826" y="0"/>
                  </a:moveTo>
                  <a:cubicBezTo>
                    <a:pt x="19311295" y="0"/>
                    <a:pt x="19575951" y="264656"/>
                    <a:pt x="19575951" y="591125"/>
                  </a:cubicBezTo>
                  <a:cubicBezTo>
                    <a:pt x="19575951" y="917594"/>
                    <a:pt x="19311295" y="1182250"/>
                    <a:pt x="18984826" y="1182250"/>
                  </a:cubicBezTo>
                  <a:lnTo>
                    <a:pt x="18906857" y="1174390"/>
                  </a:lnTo>
                  <a:lnTo>
                    <a:pt x="0" y="1148181"/>
                  </a:lnTo>
                  <a:cubicBezTo>
                    <a:pt x="1" y="803022"/>
                    <a:pt x="1" y="457862"/>
                    <a:pt x="2" y="112703"/>
                  </a:cubicBezTo>
                  <a:lnTo>
                    <a:pt x="18906857" y="7860"/>
                  </a:lnTo>
                  <a:lnTo>
                    <a:pt x="18984826" y="0"/>
                  </a:lnTo>
                  <a:close/>
                </a:path>
              </a:pathLst>
            </a:cu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827688" y="222291"/>
              <a:ext cx="665567" cy="584775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5400" b="1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TextBox 41"/>
            <p:cNvSpPr txBox="1"/>
            <p:nvPr/>
          </p:nvSpPr>
          <p:spPr>
            <a:xfrm>
              <a:off x="1969590" y="301131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为什么</a:t>
              </a:r>
              <a:r>
                <a:rPr lang="zh-CN" altLang="en-US" sz="2400" b="1" dirty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要做组件化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</a:rPr>
                <a:t>？</a:t>
              </a:r>
              <a:endParaRPr lang="zh-CN" altLang="en-US" sz="2400" b="1" dirty="0">
                <a:solidFill>
                  <a:schemeClr val="bg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0" y="7124353"/>
              <a:ext cx="12881849" cy="114300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燕尾形 16"/>
          <p:cNvSpPr/>
          <p:nvPr/>
        </p:nvSpPr>
        <p:spPr>
          <a:xfrm flipH="1">
            <a:off x="2972358" y="3241431"/>
            <a:ext cx="368485" cy="502182"/>
          </a:xfrm>
          <a:prstGeom prst="chevron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5848557" y="1426982"/>
            <a:ext cx="3961098" cy="2214678"/>
          </a:xfrm>
          <a:prstGeom prst="parallelogram">
            <a:avLst>
              <a:gd name="adj" fmla="val 35443"/>
            </a:avLst>
          </a:prstGeom>
          <a:solidFill>
            <a:srgbClr val="8CC94C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17" tIns="22659" rIns="45317" bIns="22659" rtlCol="0" anchor="ctr"/>
          <a:lstStyle/>
          <a:p>
            <a:pPr algn="ctr"/>
            <a:endParaRPr lang="zh-CN" altLang="en-US" sz="822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9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8" grpId="0"/>
      <p:bldP spid="29" grpId="0"/>
      <p:bldP spid="30" grpId="0"/>
      <p:bldP spid="31" grpId="0"/>
      <p:bldP spid="17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15.pptx"/>
</p:tagLst>
</file>

<file path=ppt/theme/theme1.xml><?xml version="1.0" encoding="utf-8"?>
<a:theme xmlns:a="http://schemas.openxmlformats.org/drawingml/2006/main" name="第一PPT，www.1ppt.com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9966">
            <a:alpha val="90000"/>
          </a:srgbClr>
        </a:solidFill>
        <a:ln>
          <a:noFill/>
        </a:ln>
      </a:spPr>
      <a:bodyPr lIns="45317" tIns="22659" rIns="45317" bIns="22659" rtlCol="0" anchor="ctr"/>
      <a:lstStyle>
        <a:defPPr algn="ctr">
          <a:defRPr sz="822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</Words>
  <Application>Microsoft Office PowerPoint</Application>
  <PresentationFormat>自定义</PresentationFormat>
  <Paragraphs>95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第一PPT www.1ppt.com</cp:keywords>
  <cp:lastModifiedBy/>
  <cp:revision>1</cp:revision>
  <dcterms:created xsi:type="dcterms:W3CDTF">2016-09-15T16:21:21Z</dcterms:created>
  <dcterms:modified xsi:type="dcterms:W3CDTF">2017-07-25T05:58:58Z</dcterms:modified>
</cp:coreProperties>
</file>