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98" r:id="rId8"/>
    <p:sldId id="305" r:id="rId9"/>
    <p:sldId id="306" r:id="rId10"/>
    <p:sldId id="307" r:id="rId11"/>
    <p:sldId id="30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7" r:id="rId25"/>
    <p:sldId id="278" r:id="rId26"/>
    <p:sldId id="279" r:id="rId27"/>
    <p:sldId id="280" r:id="rId28"/>
    <p:sldId id="297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5DE"/>
          </a:solidFill>
        </a:fill>
      </a:tcStyle>
    </a:wholeTbl>
    <a:band2H>
      <a:tcTxStyle/>
      <a:tcStyle>
        <a:tcBdr/>
        <a:fill>
          <a:solidFill>
            <a:srgbClr val="FCEB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5DE"/>
          </a:solidFill>
        </a:fill>
      </a:tcStyle>
    </a:wholeTbl>
    <a:band2H>
      <a:tcTxStyle/>
      <a:tcStyle>
        <a:tcBdr/>
        <a:fill>
          <a:solidFill>
            <a:srgbClr val="FCEB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EF5"/>
          </a:solidFill>
        </a:fill>
      </a:tcStyle>
    </a:wholeTbl>
    <a:band2H>
      <a:tcTxStyle/>
      <a:tcStyle>
        <a:tcBdr/>
        <a:fill>
          <a:solidFill>
            <a:srgbClr val="EBF7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02229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1598313"/>
            <a:ext cx="7772400" cy="110286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5549"/>
            <a:ext cx="6400800" cy="131485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1792288" y="3601561"/>
            <a:ext cx="5486401" cy="42518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25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723"/>
            <a:ext cx="5486401" cy="30870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6746"/>
            <a:ext cx="5486401" cy="6038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>
            <a:spLocks noGrp="1"/>
          </p:cNvSpPr>
          <p:nvPr>
            <p:ph type="title"/>
          </p:nvPr>
        </p:nvSpPr>
        <p:spPr>
          <a:xfrm>
            <a:off x="6629400" y="154828"/>
            <a:ext cx="2057400" cy="329309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54828"/>
            <a:ext cx="6019800" cy="329309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>
            <a:spLocks noGrp="1"/>
          </p:cNvSpPr>
          <p:nvPr>
            <p:ph type="title"/>
          </p:nvPr>
        </p:nvSpPr>
        <p:spPr>
          <a:xfrm>
            <a:off x="1143000" y="842032"/>
            <a:ext cx="6858000" cy="1791254"/>
          </a:xfrm>
          <a:prstGeom prst="rect">
            <a:avLst/>
          </a:prstGeom>
        </p:spPr>
        <p:txBody>
          <a:bodyPr anchor="b"/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2362"/>
            <a:ext cx="6858000" cy="1242206"/>
          </a:xfrm>
          <a:prstGeom prst="rect">
            <a:avLst/>
          </a:prstGeom>
        </p:spPr>
        <p:txBody>
          <a:bodyPr/>
          <a:lstStyle>
            <a:lvl1pPr marL="0" indent="0" algn="ctr" defTabSz="685800">
              <a:lnSpc>
                <a:spcPct val="90000"/>
              </a:lnSpc>
              <a:buSzTx/>
              <a:buFontTx/>
              <a:buNone/>
              <a:defRPr sz="1800"/>
            </a:lvl1pPr>
            <a:lvl2pPr marL="0" indent="342900" algn="ctr" defTabSz="685800">
              <a:lnSpc>
                <a:spcPct val="90000"/>
              </a:lnSpc>
              <a:buSzTx/>
              <a:buFontTx/>
              <a:buNone/>
              <a:defRPr sz="1800"/>
            </a:lvl2pPr>
            <a:lvl3pPr marL="0" indent="685800" algn="ctr" defTabSz="685800">
              <a:lnSpc>
                <a:spcPct val="90000"/>
              </a:lnSpc>
              <a:buSzTx/>
              <a:buFontTx/>
              <a:buNone/>
              <a:defRPr sz="1800"/>
            </a:lvl3pPr>
            <a:lvl4pPr marL="0" indent="1028700" algn="ctr" defTabSz="685800">
              <a:lnSpc>
                <a:spcPct val="90000"/>
              </a:lnSpc>
              <a:buSzTx/>
              <a:buFontTx/>
              <a:buNone/>
              <a:defRPr sz="1800"/>
            </a:lvl4pPr>
            <a:lvl5pPr marL="0" indent="1371600" algn="ctr" defTabSz="685800">
              <a:lnSpc>
                <a:spcPct val="90000"/>
              </a:lnSpc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628650" y="273928"/>
            <a:ext cx="7886700" cy="994481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641"/>
            <a:ext cx="7886700" cy="3264512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100"/>
            </a:lvl1pPr>
            <a:lvl2pPr marL="542925" indent="-200025" defTabSz="685800">
              <a:lnSpc>
                <a:spcPct val="90000"/>
              </a:lnSpc>
              <a:buChar char="•"/>
              <a:defRPr sz="2100"/>
            </a:lvl2pPr>
            <a:lvl3pPr marL="925830" indent="-240030" defTabSz="685800">
              <a:lnSpc>
                <a:spcPct val="90000"/>
              </a:lnSpc>
              <a:defRPr sz="2100"/>
            </a:lvl3pPr>
            <a:lvl4pPr marL="1305657" indent="-276957" defTabSz="685800">
              <a:lnSpc>
                <a:spcPct val="90000"/>
              </a:lnSpc>
              <a:buChar char="•"/>
              <a:defRPr sz="2100"/>
            </a:lvl4pPr>
            <a:lvl5pPr marL="1648557" indent="-276957" defTabSz="685800">
              <a:lnSpc>
                <a:spcPct val="90000"/>
              </a:lnSpc>
              <a:buChar char="•"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>
            <a:spLocks noGrp="1"/>
          </p:cNvSpPr>
          <p:nvPr>
            <p:ph type="title"/>
          </p:nvPr>
        </p:nvSpPr>
        <p:spPr>
          <a:xfrm>
            <a:off x="623887" y="1282700"/>
            <a:ext cx="7886701" cy="2140213"/>
          </a:xfrm>
          <a:prstGeom prst="rect">
            <a:avLst/>
          </a:prstGeom>
        </p:spPr>
        <p:txBody>
          <a:bodyPr anchor="b"/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3159"/>
            <a:ext cx="7886701" cy="1125489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 defTabSz="685800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 defTabSz="685800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 defTabSz="685800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 defTabSz="685800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628650" y="273928"/>
            <a:ext cx="7886700" cy="994481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369641"/>
            <a:ext cx="3886200" cy="3264512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100"/>
            </a:lvl1pPr>
            <a:lvl2pPr marL="542925" indent="-200025" defTabSz="685800">
              <a:lnSpc>
                <a:spcPct val="90000"/>
              </a:lnSpc>
              <a:buChar char="•"/>
              <a:defRPr sz="2100"/>
            </a:lvl2pPr>
            <a:lvl3pPr marL="925830" indent="-240030" defTabSz="685800">
              <a:lnSpc>
                <a:spcPct val="90000"/>
              </a:lnSpc>
              <a:defRPr sz="2100"/>
            </a:lvl3pPr>
            <a:lvl4pPr marL="1305657" indent="-276957" defTabSz="685800">
              <a:lnSpc>
                <a:spcPct val="90000"/>
              </a:lnSpc>
              <a:buChar char="•"/>
              <a:defRPr sz="2100"/>
            </a:lvl4pPr>
            <a:lvl5pPr marL="1648557" indent="-276957" defTabSz="685800">
              <a:lnSpc>
                <a:spcPct val="90000"/>
              </a:lnSpc>
              <a:buChar char="•"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标题文本"/>
          <p:cNvSpPr txBox="1">
            <a:spLocks noGrp="1"/>
          </p:cNvSpPr>
          <p:nvPr>
            <p:ph type="title"/>
          </p:nvPr>
        </p:nvSpPr>
        <p:spPr>
          <a:xfrm>
            <a:off x="629841" y="273928"/>
            <a:ext cx="7886701" cy="994481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1260"/>
            <a:ext cx="3868341" cy="618127"/>
          </a:xfrm>
          <a:prstGeom prst="rect">
            <a:avLst/>
          </a:prstGeom>
        </p:spPr>
        <p:txBody>
          <a:bodyPr anchor="b"/>
          <a:lstStyle>
            <a:lvl1pPr marL="0" indent="0" defTabSz="685800">
              <a:lnSpc>
                <a:spcPct val="90000"/>
              </a:lnSpc>
              <a:buSzTx/>
              <a:buFontTx/>
              <a:buNone/>
              <a:defRPr sz="1800" b="1"/>
            </a:lvl1pPr>
            <a:lvl2pPr marL="0" indent="342900" defTabSz="685800">
              <a:lnSpc>
                <a:spcPct val="90000"/>
              </a:lnSpc>
              <a:buSzTx/>
              <a:buFontTx/>
              <a:buNone/>
              <a:defRPr sz="1800" b="1"/>
            </a:lvl2pPr>
            <a:lvl3pPr marL="0" indent="685800" defTabSz="685800">
              <a:lnSpc>
                <a:spcPct val="90000"/>
              </a:lnSpc>
              <a:buSzTx/>
              <a:buFontTx/>
              <a:buNone/>
              <a:defRPr sz="1800" b="1"/>
            </a:lvl3pPr>
            <a:lvl4pPr marL="0" indent="1028700" defTabSz="685800">
              <a:lnSpc>
                <a:spcPct val="90000"/>
              </a:lnSpc>
              <a:buSzTx/>
              <a:buFontTx/>
              <a:buNone/>
              <a:defRPr sz="1800" b="1"/>
            </a:lvl4pPr>
            <a:lvl5pPr marL="0" indent="1371600" defTabSz="685800">
              <a:lnSpc>
                <a:spcPct val="90000"/>
              </a:lnSpc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261260"/>
            <a:ext cx="3887392" cy="618127"/>
          </a:xfrm>
          <a:prstGeom prst="rect">
            <a:avLst/>
          </a:prstGeom>
        </p:spPr>
        <p:txBody>
          <a:bodyPr anchor="b"/>
          <a:lstStyle/>
          <a:p>
            <a:pPr marL="0" indent="0" defTabSz="685800">
              <a:lnSpc>
                <a:spcPct val="90000"/>
              </a:lnSpc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文本"/>
          <p:cNvSpPr txBox="1">
            <a:spLocks noGrp="1"/>
          </p:cNvSpPr>
          <p:nvPr>
            <p:ph type="title"/>
          </p:nvPr>
        </p:nvSpPr>
        <p:spPr>
          <a:xfrm>
            <a:off x="628650" y="273928"/>
            <a:ext cx="7886700" cy="994481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文本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2"/>
          </a:xfrm>
          <a:prstGeom prst="rect">
            <a:avLst/>
          </a:prstGeom>
        </p:spPr>
        <p:txBody>
          <a:bodyPr anchor="b"/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1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740797"/>
            <a:ext cx="4629151" cy="3656348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400"/>
            </a:lvl1pPr>
            <a:lvl2pPr marL="538842" indent="-195942" defTabSz="685800">
              <a:lnSpc>
                <a:spcPct val="90000"/>
              </a:lnSpc>
              <a:buChar char="•"/>
              <a:defRPr sz="2400"/>
            </a:lvl2pPr>
            <a:lvl3pPr marL="914400" indent="-228600" defTabSz="685800">
              <a:lnSpc>
                <a:spcPct val="90000"/>
              </a:lnSpc>
              <a:defRPr sz="2400"/>
            </a:lvl3pPr>
            <a:lvl4pPr marL="1303019" indent="-274319" defTabSz="685800">
              <a:lnSpc>
                <a:spcPct val="90000"/>
              </a:lnSpc>
              <a:buChar char="•"/>
              <a:defRPr sz="2400"/>
            </a:lvl4pPr>
            <a:lvl5pPr marL="1645920" indent="-274320" defTabSz="685800">
              <a:lnSpc>
                <a:spcPct val="90000"/>
              </a:lnSpc>
              <a:buChar char="•"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543526"/>
            <a:ext cx="2949180" cy="2859574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90000"/>
              </a:lnSpc>
              <a:buSzTx/>
              <a:buFontTx/>
              <a:buNone/>
              <a:defRPr sz="1200"/>
            </a:pPr>
            <a:endParaRPr/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标题文本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2"/>
          </a:xfrm>
          <a:prstGeom prst="rect">
            <a:avLst/>
          </a:prstGeom>
        </p:spPr>
        <p:txBody>
          <a:bodyPr anchor="b"/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2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740797"/>
            <a:ext cx="4629151" cy="36563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90000"/>
              </a:lnSpc>
              <a:buSzTx/>
              <a:buFontTx/>
              <a:buNone/>
              <a:defRPr sz="1200"/>
            </a:lvl1pPr>
            <a:lvl2pPr marL="0" indent="342900" defTabSz="685800">
              <a:lnSpc>
                <a:spcPct val="90000"/>
              </a:lnSpc>
              <a:buSzTx/>
              <a:buFontTx/>
              <a:buNone/>
              <a:defRPr sz="1200"/>
            </a:lvl2pPr>
            <a:lvl3pPr marL="0" indent="685800" defTabSz="685800">
              <a:lnSpc>
                <a:spcPct val="90000"/>
              </a:lnSpc>
              <a:buSzTx/>
              <a:buFontTx/>
              <a:buNone/>
              <a:defRPr sz="1200"/>
            </a:lvl3pPr>
            <a:lvl4pPr marL="0" indent="1028700" defTabSz="685800">
              <a:lnSpc>
                <a:spcPct val="90000"/>
              </a:lnSpc>
              <a:buSzTx/>
              <a:buFontTx/>
              <a:buNone/>
              <a:defRPr sz="1200"/>
            </a:lvl4pPr>
            <a:lvl5pPr marL="0" indent="1371600" defTabSz="685800">
              <a:lnSpc>
                <a:spcPct val="90000"/>
              </a:lnSpc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文本"/>
          <p:cNvSpPr txBox="1">
            <a:spLocks noGrp="1"/>
          </p:cNvSpPr>
          <p:nvPr>
            <p:ph type="title"/>
          </p:nvPr>
        </p:nvSpPr>
        <p:spPr>
          <a:xfrm>
            <a:off x="628650" y="273928"/>
            <a:ext cx="7886700" cy="994481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34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641"/>
            <a:ext cx="7886700" cy="3264512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100"/>
            </a:lvl1pPr>
            <a:lvl2pPr marL="542925" indent="-200025" defTabSz="685800">
              <a:lnSpc>
                <a:spcPct val="90000"/>
              </a:lnSpc>
              <a:buChar char="•"/>
              <a:defRPr sz="2100"/>
            </a:lvl2pPr>
            <a:lvl3pPr marL="925830" indent="-240030" defTabSz="685800">
              <a:lnSpc>
                <a:spcPct val="90000"/>
              </a:lnSpc>
              <a:defRPr sz="2100"/>
            </a:lvl3pPr>
            <a:lvl4pPr marL="1305657" indent="-276957" defTabSz="685800">
              <a:lnSpc>
                <a:spcPct val="90000"/>
              </a:lnSpc>
              <a:buChar char="•"/>
              <a:defRPr sz="2100"/>
            </a:lvl4pPr>
            <a:lvl5pPr marL="1648557" indent="-276957" defTabSz="685800">
              <a:lnSpc>
                <a:spcPct val="90000"/>
              </a:lnSpc>
              <a:buChar char="•"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文本"/>
          <p:cNvSpPr txBox="1">
            <a:spLocks noGrp="1"/>
          </p:cNvSpPr>
          <p:nvPr>
            <p:ph type="title"/>
          </p:nvPr>
        </p:nvSpPr>
        <p:spPr>
          <a:xfrm>
            <a:off x="6543675" y="273927"/>
            <a:ext cx="1971675" cy="4360226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273927"/>
            <a:ext cx="5800725" cy="4360226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100"/>
            </a:lvl1pPr>
            <a:lvl2pPr marL="542925" indent="-200025" defTabSz="685800">
              <a:lnSpc>
                <a:spcPct val="90000"/>
              </a:lnSpc>
              <a:buChar char="•"/>
              <a:defRPr sz="2100"/>
            </a:lvl2pPr>
            <a:lvl3pPr marL="925830" indent="-240030" defTabSz="685800">
              <a:lnSpc>
                <a:spcPct val="90000"/>
              </a:lnSpc>
              <a:defRPr sz="2100"/>
            </a:lvl3pPr>
            <a:lvl4pPr marL="1305657" indent="-276957" defTabSz="685800">
              <a:lnSpc>
                <a:spcPct val="90000"/>
              </a:lnSpc>
              <a:buChar char="•"/>
              <a:defRPr sz="2100"/>
            </a:lvl4pPr>
            <a:lvl5pPr marL="1648557" indent="-276957" defTabSz="685800">
              <a:lnSpc>
                <a:spcPct val="90000"/>
              </a:lnSpc>
              <a:buChar char="•"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98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3306195"/>
            <a:ext cx="7772401" cy="102187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707"/>
            <a:ext cx="7772401" cy="11254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900390"/>
            <a:ext cx="4038600" cy="254753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457200" y="206042"/>
            <a:ext cx="8229600" cy="85751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689"/>
            <a:ext cx="4040188" cy="47997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689"/>
            <a:ext cx="4041776" cy="47997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8263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矩形 4"/>
          <p:cNvSpPr/>
          <p:nvPr/>
        </p:nvSpPr>
        <p:spPr>
          <a:xfrm>
            <a:off x="0" y="257175"/>
            <a:ext cx="160338" cy="4175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85795">
              <a:defRPr sz="1400">
                <a:solidFill>
                  <a:srgbClr val="767171"/>
                </a:solidFill>
              </a:defRPr>
            </a:pPr>
            <a:endParaRPr/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826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457201" y="204850"/>
            <a:ext cx="3008314" cy="87180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850"/>
            <a:ext cx="5111750" cy="4391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658"/>
            <a:ext cx="3008315" cy="35193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70755"/>
            <a:ext cx="26398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826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矩形 259"/>
          <p:cNvSpPr txBox="1"/>
          <p:nvPr/>
        </p:nvSpPr>
        <p:spPr>
          <a:xfrm>
            <a:off x="1793874" y="1858963"/>
            <a:ext cx="5605465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spcBef>
                <a:spcPts val="1000"/>
              </a:spcBef>
              <a:defRPr sz="3000" b="1" cap="all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提出问题与解决问题的正确姿势</a:t>
            </a:r>
          </a:p>
        </p:txBody>
      </p:sp>
      <p:sp>
        <p:nvSpPr>
          <p:cNvPr id="255" name="直接连接符 6"/>
          <p:cNvSpPr/>
          <p:nvPr/>
        </p:nvSpPr>
        <p:spPr>
          <a:xfrm>
            <a:off x="1962150" y="2582863"/>
            <a:ext cx="5268913" cy="1"/>
          </a:xfrm>
          <a:prstGeom prst="line">
            <a:avLst/>
          </a:prstGeom>
          <a:ln>
            <a:solidFill>
              <a:srgbClr val="00419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文本框 3"/>
          <p:cNvSpPr txBox="1"/>
          <p:nvPr/>
        </p:nvSpPr>
        <p:spPr>
          <a:xfrm>
            <a:off x="1962150" y="1636713"/>
            <a:ext cx="5268913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just">
              <a:defRPr>
                <a:solidFill>
                  <a:srgbClr val="595959"/>
                </a:solidFill>
              </a:defRPr>
            </a:lvl1pPr>
          </a:lstStyle>
          <a:p>
            <a:r>
              <a:t>Asking the right question and solve it in right way</a:t>
            </a:r>
          </a:p>
        </p:txBody>
      </p:sp>
      <p:sp>
        <p:nvSpPr>
          <p:cNvPr id="257" name="文本框 4"/>
          <p:cNvSpPr txBox="1"/>
          <p:nvPr/>
        </p:nvSpPr>
        <p:spPr>
          <a:xfrm>
            <a:off x="4498377" y="3323370"/>
            <a:ext cx="1423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2018-03-23</a:t>
            </a:r>
          </a:p>
        </p:txBody>
      </p:sp>
      <p:sp>
        <p:nvSpPr>
          <p:cNvPr id="258" name="文本框 5"/>
          <p:cNvSpPr txBox="1"/>
          <p:nvPr/>
        </p:nvSpPr>
        <p:spPr>
          <a:xfrm>
            <a:off x="6135775" y="3297970"/>
            <a:ext cx="1252301" cy="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 by 周羊羊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1" animBg="1" advAuto="0"/>
      <p:bldP spid="254" grpId="2" animBg="1" advAuto="0"/>
      <p:bldP spid="255" grpId="3" animBg="1" advAuto="0"/>
      <p:bldP spid="256" grpId="6" animBg="1" advAuto="0"/>
      <p:bldP spid="257" grpId="4" animBg="1" advAuto="0"/>
      <p:bldP spid="258" grpId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，为什么要描述遇到的问题，包括正确信息，报错信息或得到的不正确的信息</a:t>
            </a:r>
            <a:br>
              <a:rPr lang="zh-CN" altLang="en-US" dirty="0"/>
            </a:br>
            <a:r>
              <a:rPr lang="zh-CN" altLang="en-US" dirty="0"/>
              <a:t>对具体信息的描述可以帮助他人分析具体问题，所以要给出错误的具体、完整的信息，而不是残缺的截图或者零散的几句描述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71550"/>
            <a:ext cx="266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五点原则的解释：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1370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，为什么要贴出具体实现代码</a:t>
            </a:r>
            <a:br>
              <a:rPr lang="zh-CN" altLang="en-US" dirty="0"/>
            </a:br>
            <a:r>
              <a:rPr lang="zh-CN" altLang="en-US" dirty="0"/>
              <a:t>如果不尽量给出完整、简化、可运行、可重现问题的代码，他人很难定位具体问题，也就无从解决问题了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71550"/>
            <a:ext cx="266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五点原则的解释：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1370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组合 6"/>
          <p:cNvGrpSpPr/>
          <p:nvPr/>
        </p:nvGrpSpPr>
        <p:grpSpPr>
          <a:xfrm>
            <a:off x="3492500" y="957262"/>
            <a:ext cx="2159000" cy="515762"/>
            <a:chOff x="0" y="0"/>
            <a:chExt cx="2159000" cy="515760"/>
          </a:xfrm>
        </p:grpSpPr>
        <p:sp>
          <p:nvSpPr>
            <p:cNvPr id="320" name="圆角矩形 2"/>
            <p:cNvSpPr/>
            <p:nvPr/>
          </p:nvSpPr>
          <p:spPr>
            <a:xfrm>
              <a:off x="0" y="0"/>
              <a:ext cx="2159000" cy="47783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TextBox 5"/>
            <p:cNvSpPr txBox="1"/>
            <p:nvPr/>
          </p:nvSpPr>
          <p:spPr>
            <a:xfrm>
              <a:off x="548891" y="68720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第三部分</a:t>
              </a:r>
            </a:p>
          </p:txBody>
        </p:sp>
      </p:grpSp>
      <p:sp>
        <p:nvSpPr>
          <p:cNvPr id="323" name="直接连接符 15"/>
          <p:cNvSpPr/>
          <p:nvPr/>
        </p:nvSpPr>
        <p:spPr>
          <a:xfrm flipH="1" flipV="1">
            <a:off x="2363788" y="1852613"/>
            <a:ext cx="444023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4" name="直接连接符 18"/>
          <p:cNvSpPr/>
          <p:nvPr/>
        </p:nvSpPr>
        <p:spPr>
          <a:xfrm flipH="1" flipV="1">
            <a:off x="2363788" y="2860674"/>
            <a:ext cx="444023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8" name="椭圆 25"/>
          <p:cNvGrpSpPr/>
          <p:nvPr/>
        </p:nvGrpSpPr>
        <p:grpSpPr>
          <a:xfrm>
            <a:off x="4354512" y="3999221"/>
            <a:ext cx="433389" cy="459758"/>
            <a:chOff x="0" y="0"/>
            <a:chExt cx="433387" cy="459757"/>
          </a:xfrm>
        </p:grpSpPr>
        <p:sp>
          <p:nvSpPr>
            <p:cNvPr id="326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27" name="3"/>
            <p:cNvSpPr txBox="1"/>
            <p:nvPr/>
          </p:nvSpPr>
          <p:spPr>
            <a:xfrm>
              <a:off x="63467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29" name="TextBox 12"/>
          <p:cNvSpPr txBox="1"/>
          <p:nvPr/>
        </p:nvSpPr>
        <p:spPr>
          <a:xfrm>
            <a:off x="1455947" y="2068513"/>
            <a:ext cx="6719470" cy="114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元知识（元问题）、元认知、元方法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2" animBg="1" advAuto="0"/>
      <p:bldP spid="323" grpId="3" animBg="1" advAuto="0"/>
      <p:bldP spid="324" grpId="4" animBg="1" advAuto="0"/>
      <p:bldP spid="328" grpId="1" animBg="1" advAuto="0"/>
      <p:bldP spid="329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reeform 5"/>
          <p:cNvSpPr/>
          <p:nvPr/>
        </p:nvSpPr>
        <p:spPr>
          <a:xfrm>
            <a:off x="1146175" y="1347787"/>
            <a:ext cx="1811339" cy="199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00" y="13133"/>
                </a:moveTo>
                <a:cubicBezTo>
                  <a:pt x="550" y="12268"/>
                  <a:pt x="0" y="11085"/>
                  <a:pt x="0" y="9833"/>
                </a:cubicBezTo>
                <a:cubicBezTo>
                  <a:pt x="0" y="8581"/>
                  <a:pt x="550" y="7397"/>
                  <a:pt x="1500" y="6532"/>
                </a:cubicBezTo>
                <a:cubicBezTo>
                  <a:pt x="7175" y="1366"/>
                  <a:pt x="7175" y="1366"/>
                  <a:pt x="7175" y="1366"/>
                </a:cubicBezTo>
                <a:cubicBezTo>
                  <a:pt x="8125" y="501"/>
                  <a:pt x="9425" y="0"/>
                  <a:pt x="10800" y="0"/>
                </a:cubicBezTo>
                <a:cubicBezTo>
                  <a:pt x="12175" y="0"/>
                  <a:pt x="13475" y="501"/>
                  <a:pt x="14425" y="1366"/>
                </a:cubicBezTo>
                <a:cubicBezTo>
                  <a:pt x="20100" y="6532"/>
                  <a:pt x="20100" y="6532"/>
                  <a:pt x="20100" y="6532"/>
                </a:cubicBezTo>
                <a:cubicBezTo>
                  <a:pt x="21050" y="7397"/>
                  <a:pt x="21600" y="8581"/>
                  <a:pt x="21600" y="9833"/>
                </a:cubicBezTo>
                <a:cubicBezTo>
                  <a:pt x="21600" y="11085"/>
                  <a:pt x="21050" y="12268"/>
                  <a:pt x="20100" y="13133"/>
                </a:cubicBezTo>
                <a:cubicBezTo>
                  <a:pt x="10800" y="21600"/>
                  <a:pt x="10800" y="21600"/>
                  <a:pt x="10800" y="21600"/>
                </a:cubicBezTo>
                <a:lnTo>
                  <a:pt x="1500" y="1313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2" name="Freeform 9"/>
          <p:cNvSpPr/>
          <p:nvPr/>
        </p:nvSpPr>
        <p:spPr>
          <a:xfrm>
            <a:off x="3663950" y="1347787"/>
            <a:ext cx="1811339" cy="199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00" y="13133"/>
                </a:moveTo>
                <a:cubicBezTo>
                  <a:pt x="550" y="12268"/>
                  <a:pt x="0" y="11085"/>
                  <a:pt x="0" y="9833"/>
                </a:cubicBezTo>
                <a:cubicBezTo>
                  <a:pt x="0" y="8581"/>
                  <a:pt x="550" y="7397"/>
                  <a:pt x="1500" y="6532"/>
                </a:cubicBezTo>
                <a:cubicBezTo>
                  <a:pt x="7175" y="1366"/>
                  <a:pt x="7175" y="1366"/>
                  <a:pt x="7175" y="1366"/>
                </a:cubicBezTo>
                <a:cubicBezTo>
                  <a:pt x="8125" y="501"/>
                  <a:pt x="9425" y="0"/>
                  <a:pt x="10800" y="0"/>
                </a:cubicBezTo>
                <a:cubicBezTo>
                  <a:pt x="12175" y="0"/>
                  <a:pt x="13475" y="501"/>
                  <a:pt x="14425" y="1366"/>
                </a:cubicBezTo>
                <a:cubicBezTo>
                  <a:pt x="20100" y="6532"/>
                  <a:pt x="20100" y="6532"/>
                  <a:pt x="20100" y="6532"/>
                </a:cubicBezTo>
                <a:cubicBezTo>
                  <a:pt x="21050" y="7397"/>
                  <a:pt x="21600" y="8581"/>
                  <a:pt x="21600" y="9833"/>
                </a:cubicBezTo>
                <a:cubicBezTo>
                  <a:pt x="21600" y="11085"/>
                  <a:pt x="21050" y="12268"/>
                  <a:pt x="20100" y="13133"/>
                </a:cubicBezTo>
                <a:cubicBezTo>
                  <a:pt x="10800" y="21600"/>
                  <a:pt x="10800" y="21600"/>
                  <a:pt x="10800" y="21600"/>
                </a:cubicBezTo>
                <a:lnTo>
                  <a:pt x="1500" y="1313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3" name="Freeform 10"/>
          <p:cNvSpPr/>
          <p:nvPr/>
        </p:nvSpPr>
        <p:spPr>
          <a:xfrm>
            <a:off x="6180137" y="1347787"/>
            <a:ext cx="1814513" cy="199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00" y="13133"/>
                </a:moveTo>
                <a:cubicBezTo>
                  <a:pt x="550" y="12268"/>
                  <a:pt x="0" y="11085"/>
                  <a:pt x="0" y="9833"/>
                </a:cubicBezTo>
                <a:cubicBezTo>
                  <a:pt x="0" y="8581"/>
                  <a:pt x="550" y="7397"/>
                  <a:pt x="1500" y="6532"/>
                </a:cubicBezTo>
                <a:cubicBezTo>
                  <a:pt x="7175" y="1366"/>
                  <a:pt x="7175" y="1366"/>
                  <a:pt x="7175" y="1366"/>
                </a:cubicBezTo>
                <a:cubicBezTo>
                  <a:pt x="8125" y="501"/>
                  <a:pt x="9425" y="0"/>
                  <a:pt x="10800" y="0"/>
                </a:cubicBezTo>
                <a:cubicBezTo>
                  <a:pt x="12175" y="0"/>
                  <a:pt x="13475" y="501"/>
                  <a:pt x="14425" y="1366"/>
                </a:cubicBezTo>
                <a:cubicBezTo>
                  <a:pt x="20100" y="6532"/>
                  <a:pt x="20100" y="6532"/>
                  <a:pt x="20100" y="6532"/>
                </a:cubicBezTo>
                <a:cubicBezTo>
                  <a:pt x="21050" y="7397"/>
                  <a:pt x="21600" y="8581"/>
                  <a:pt x="21600" y="9833"/>
                </a:cubicBezTo>
                <a:cubicBezTo>
                  <a:pt x="21600" y="11085"/>
                  <a:pt x="21050" y="12268"/>
                  <a:pt x="20100" y="13133"/>
                </a:cubicBezTo>
                <a:cubicBezTo>
                  <a:pt x="10800" y="21600"/>
                  <a:pt x="10800" y="21600"/>
                  <a:pt x="10800" y="21600"/>
                </a:cubicBezTo>
                <a:lnTo>
                  <a:pt x="1500" y="1313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914583">
              <a:defRPr>
                <a:solidFill>
                  <a:srgbClr val="1F497D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34" name="组合 6"/>
          <p:cNvSpPr txBox="1"/>
          <p:nvPr/>
        </p:nvSpPr>
        <p:spPr>
          <a:xfrm>
            <a:off x="1498600" y="1958974"/>
            <a:ext cx="1132840" cy="57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元知识</a:t>
            </a:r>
          </a:p>
        </p:txBody>
      </p:sp>
      <p:sp>
        <p:nvSpPr>
          <p:cNvPr id="335" name="组合 9"/>
          <p:cNvSpPr txBox="1"/>
          <p:nvPr/>
        </p:nvSpPr>
        <p:spPr>
          <a:xfrm>
            <a:off x="4024312" y="1958974"/>
            <a:ext cx="1132841" cy="57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元认知</a:t>
            </a:r>
          </a:p>
        </p:txBody>
      </p:sp>
      <p:sp>
        <p:nvSpPr>
          <p:cNvPr id="336" name="组合 12"/>
          <p:cNvSpPr txBox="1"/>
          <p:nvPr/>
        </p:nvSpPr>
        <p:spPr>
          <a:xfrm>
            <a:off x="6578600" y="1920874"/>
            <a:ext cx="1132840" cy="57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元方法</a:t>
            </a:r>
          </a:p>
        </p:txBody>
      </p:sp>
      <p:sp>
        <p:nvSpPr>
          <p:cNvPr id="337" name="矩形 15"/>
          <p:cNvSpPr txBox="1"/>
          <p:nvPr/>
        </p:nvSpPr>
        <p:spPr>
          <a:xfrm>
            <a:off x="1471612" y="3598862"/>
            <a:ext cx="1170959" cy="30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关于知识的知识</a:t>
            </a:r>
          </a:p>
        </p:txBody>
      </p:sp>
      <p:sp>
        <p:nvSpPr>
          <p:cNvPr id="338" name="矩形 17"/>
          <p:cNvSpPr txBox="1"/>
          <p:nvPr/>
        </p:nvSpPr>
        <p:spPr>
          <a:xfrm>
            <a:off x="4048125" y="3598862"/>
            <a:ext cx="1018559" cy="30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对认知的认知</a:t>
            </a:r>
          </a:p>
        </p:txBody>
      </p:sp>
      <p:sp>
        <p:nvSpPr>
          <p:cNvPr id="339" name="矩形 19"/>
          <p:cNvSpPr txBox="1"/>
          <p:nvPr/>
        </p:nvSpPr>
        <p:spPr>
          <a:xfrm>
            <a:off x="6573838" y="3598862"/>
            <a:ext cx="1018559" cy="30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找方法的方法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animBg="1" advAuto="0"/>
      <p:bldP spid="332" grpId="4" animBg="1" advAuto="0"/>
      <p:bldP spid="333" grpId="7" animBg="1" advAuto="0"/>
      <p:bldP spid="334" grpId="2" animBg="1" advAuto="0"/>
      <p:bldP spid="335" grpId="5" animBg="1" advAuto="0"/>
      <p:bldP spid="336" grpId="8" animBg="1" advAuto="0"/>
      <p:bldP spid="337" grpId="3" animBg="1" advAuto="0"/>
      <p:bldP spid="338" grpId="6" animBg="1" advAuto="0"/>
      <p:bldP spid="339" grpId="9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3¥¥4。"/>
          <p:cNvSpPr txBox="1"/>
          <p:nvPr/>
        </p:nvSpPr>
        <p:spPr>
          <a:xfrm>
            <a:off x="887730" y="1173480"/>
            <a:ext cx="1288593" cy="46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000000">
                    <a:alpha val="69921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3¥¥4。</a:t>
            </a:r>
          </a:p>
        </p:txBody>
      </p:sp>
      <p:sp>
        <p:nvSpPr>
          <p:cNvPr id="342" name="我们来看一句话，它是什么意思？是对的还是错的？"/>
          <p:cNvSpPr txBox="1"/>
          <p:nvPr/>
        </p:nvSpPr>
        <p:spPr>
          <a:xfrm>
            <a:off x="849630" y="728980"/>
            <a:ext cx="5361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我们来看一句话，它是什么意思？是对的还是错的？</a:t>
            </a:r>
          </a:p>
        </p:txBody>
      </p:sp>
      <p:sp>
        <p:nvSpPr>
          <p:cNvPr id="343" name="羊羊法则：…"/>
          <p:cNvSpPr txBox="1"/>
          <p:nvPr/>
        </p:nvSpPr>
        <p:spPr>
          <a:xfrm>
            <a:off x="907232" y="2037079"/>
            <a:ext cx="1304291" cy="119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羊羊法则：</a:t>
            </a:r>
          </a:p>
          <a:p>
            <a:pPr>
              <a:lnSpc>
                <a:spcPct val="120000"/>
              </a:lnSpc>
              <a:defRPr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¥：等于</a:t>
            </a:r>
          </a:p>
          <a:p>
            <a:pPr>
              <a:lnSpc>
                <a:spcPct val="120000"/>
              </a:lnSpc>
              <a:defRPr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¥¥：小于</a:t>
            </a:r>
          </a:p>
          <a:p>
            <a:pPr>
              <a:lnSpc>
                <a:spcPct val="120000"/>
              </a:lnSpc>
              <a:defRPr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¥¥¥：大于</a:t>
            </a:r>
          </a:p>
        </p:txBody>
      </p:sp>
      <p:sp>
        <p:nvSpPr>
          <p:cNvPr id="344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3¥¥4。"/>
          <p:cNvSpPr txBox="1"/>
          <p:nvPr/>
        </p:nvSpPr>
        <p:spPr>
          <a:xfrm>
            <a:off x="3932592" y="982980"/>
            <a:ext cx="1288593" cy="46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000000">
                    <a:alpha val="69921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3¥¥4。</a:t>
            </a:r>
          </a:p>
        </p:txBody>
      </p:sp>
      <p:sp>
        <p:nvSpPr>
          <p:cNvPr id="347" name="线条"/>
          <p:cNvSpPr/>
          <p:nvPr/>
        </p:nvSpPr>
        <p:spPr>
          <a:xfrm>
            <a:off x="4436789" y="1568450"/>
            <a:ext cx="1" cy="6121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8" name="3"/>
          <p:cNvSpPr txBox="1"/>
          <p:nvPr/>
        </p:nvSpPr>
        <p:spPr>
          <a:xfrm>
            <a:off x="3415029" y="2202179"/>
            <a:ext cx="251893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3</a:t>
            </a:r>
          </a:p>
        </p:txBody>
      </p:sp>
      <p:sp>
        <p:nvSpPr>
          <p:cNvPr id="349" name="¥¥"/>
          <p:cNvSpPr txBox="1"/>
          <p:nvPr/>
        </p:nvSpPr>
        <p:spPr>
          <a:xfrm>
            <a:off x="4291329" y="2202179"/>
            <a:ext cx="399645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¥¥</a:t>
            </a:r>
          </a:p>
        </p:txBody>
      </p:sp>
      <p:sp>
        <p:nvSpPr>
          <p:cNvPr id="350" name="4"/>
          <p:cNvSpPr txBox="1"/>
          <p:nvPr/>
        </p:nvSpPr>
        <p:spPr>
          <a:xfrm>
            <a:off x="5218429" y="2202179"/>
            <a:ext cx="251893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4</a:t>
            </a:r>
          </a:p>
        </p:txBody>
      </p:sp>
      <p:sp>
        <p:nvSpPr>
          <p:cNvPr id="351" name="拆解元知识"/>
          <p:cNvSpPr txBox="1"/>
          <p:nvPr/>
        </p:nvSpPr>
        <p:spPr>
          <a:xfrm>
            <a:off x="4608829" y="1670050"/>
            <a:ext cx="12471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96869">
                    <a:alpha val="70000"/>
                  </a:srgbClr>
                </a:solidFill>
              </a:defRPr>
            </a:lvl1pPr>
          </a:lstStyle>
          <a:p>
            <a:r>
              <a:t>拆解元知识</a:t>
            </a:r>
          </a:p>
        </p:txBody>
      </p:sp>
      <p:sp>
        <p:nvSpPr>
          <p:cNvPr id="352" name="线条"/>
          <p:cNvSpPr/>
          <p:nvPr/>
        </p:nvSpPr>
        <p:spPr>
          <a:xfrm>
            <a:off x="4464389" y="2697479"/>
            <a:ext cx="1" cy="6121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3" name="拆解元知识"/>
          <p:cNvSpPr txBox="1"/>
          <p:nvPr/>
        </p:nvSpPr>
        <p:spPr>
          <a:xfrm>
            <a:off x="4636429" y="2799080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96869">
                    <a:alpha val="70000"/>
                  </a:srgbClr>
                </a:solidFill>
              </a:defRPr>
            </a:lvl1pPr>
          </a:lstStyle>
          <a:p>
            <a:r>
              <a:t>拆解元知识</a:t>
            </a:r>
          </a:p>
        </p:txBody>
      </p:sp>
      <p:sp>
        <p:nvSpPr>
          <p:cNvPr id="354" name="3"/>
          <p:cNvSpPr txBox="1"/>
          <p:nvPr/>
        </p:nvSpPr>
        <p:spPr>
          <a:xfrm>
            <a:off x="3440429" y="3510279"/>
            <a:ext cx="251893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3</a:t>
            </a:r>
          </a:p>
        </p:txBody>
      </p:sp>
      <p:sp>
        <p:nvSpPr>
          <p:cNvPr id="355" name="&lt;"/>
          <p:cNvSpPr txBox="1"/>
          <p:nvPr/>
        </p:nvSpPr>
        <p:spPr>
          <a:xfrm>
            <a:off x="4316729" y="3510279"/>
            <a:ext cx="265762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&lt;</a:t>
            </a:r>
          </a:p>
        </p:txBody>
      </p:sp>
      <p:sp>
        <p:nvSpPr>
          <p:cNvPr id="356" name="4"/>
          <p:cNvSpPr txBox="1"/>
          <p:nvPr/>
        </p:nvSpPr>
        <p:spPr>
          <a:xfrm>
            <a:off x="5243829" y="3510279"/>
            <a:ext cx="251893" cy="3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000000">
                    <a:alpha val="70000"/>
                  </a:srgb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4</a:t>
            </a:r>
          </a:p>
        </p:txBody>
      </p:sp>
      <p:sp>
        <p:nvSpPr>
          <p:cNvPr id="357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两个事实："/>
          <p:cNvSpPr txBox="1"/>
          <p:nvPr/>
        </p:nvSpPr>
        <p:spPr>
          <a:xfrm>
            <a:off x="595630" y="1122680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两个事实：</a:t>
            </a:r>
          </a:p>
        </p:txBody>
      </p:sp>
      <p:sp>
        <p:nvSpPr>
          <p:cNvPr id="360" name="1，知识是分层次的；…"/>
          <p:cNvSpPr txBox="1"/>
          <p:nvPr/>
        </p:nvSpPr>
        <p:spPr>
          <a:xfrm>
            <a:off x="241577" y="1891029"/>
            <a:ext cx="3721892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1，知识是分层次的；</a:t>
            </a:r>
          </a:p>
          <a:p>
            <a:r>
              <a:t>2，每个人的现有知识水平都不同，</a:t>
            </a:r>
          </a:p>
          <a:p>
            <a:r>
              <a:t>     每个人为了满足日常生活和工作</a:t>
            </a:r>
          </a:p>
          <a:p>
            <a:r>
              <a:t>     所需要的知识水平都不同。</a:t>
            </a:r>
          </a:p>
        </p:txBody>
      </p:sp>
      <p:sp>
        <p:nvSpPr>
          <p:cNvPr id="361" name="形状"/>
          <p:cNvSpPr/>
          <p:nvPr/>
        </p:nvSpPr>
        <p:spPr>
          <a:xfrm>
            <a:off x="4092861" y="1996925"/>
            <a:ext cx="1270001" cy="83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20" y="14256"/>
                </a:moveTo>
                <a:lnTo>
                  <a:pt x="9720" y="21600"/>
                </a:lnTo>
                <a:lnTo>
                  <a:pt x="21600" y="10800"/>
                </a:lnTo>
                <a:lnTo>
                  <a:pt x="9720" y="0"/>
                </a:lnTo>
                <a:lnTo>
                  <a:pt x="9720" y="7344"/>
                </a:lnTo>
                <a:lnTo>
                  <a:pt x="0" y="7344"/>
                </a:lnTo>
                <a:lnTo>
                  <a:pt x="0" y="14256"/>
                </a:lnTo>
                <a:lnTo>
                  <a:pt x="9720" y="1425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62" name="1，细分问题；…"/>
          <p:cNvSpPr txBox="1"/>
          <p:nvPr/>
        </p:nvSpPr>
        <p:spPr>
          <a:xfrm>
            <a:off x="5492254" y="1828809"/>
            <a:ext cx="3721892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1，细分问题；</a:t>
            </a:r>
          </a:p>
          <a:p>
            <a:r>
              <a:t>2，寻找适合自己水平的学习资料；</a:t>
            </a:r>
          </a:p>
          <a:p>
            <a:r>
              <a:t>3，学习区理论；</a:t>
            </a:r>
          </a:p>
          <a:p>
            <a:r>
              <a:t>4，夯实基础；</a:t>
            </a:r>
          </a:p>
          <a:p>
            <a:r>
              <a:t>5，该掌握到哪个层次；</a:t>
            </a:r>
          </a:p>
        </p:txBody>
      </p:sp>
      <p:sp>
        <p:nvSpPr>
          <p:cNvPr id="363" name="五个关注点："/>
          <p:cNvSpPr txBox="1"/>
          <p:nvPr/>
        </p:nvSpPr>
        <p:spPr>
          <a:xfrm>
            <a:off x="5791758" y="1122680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五个关注点：</a:t>
            </a:r>
          </a:p>
        </p:txBody>
      </p:sp>
      <p:sp>
        <p:nvSpPr>
          <p:cNvPr id="364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Box 5"/>
          <p:cNvSpPr txBox="1"/>
          <p:nvPr/>
        </p:nvSpPr>
        <p:spPr>
          <a:xfrm>
            <a:off x="917337" y="736394"/>
            <a:ext cx="133197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1.细分问题</a:t>
            </a:r>
          </a:p>
        </p:txBody>
      </p:sp>
      <p:sp>
        <p:nvSpPr>
          <p:cNvPr id="367" name="TextBox 8"/>
          <p:cNvSpPr txBox="1"/>
          <p:nvPr/>
        </p:nvSpPr>
        <p:spPr>
          <a:xfrm>
            <a:off x="1170963" y="1468202"/>
            <a:ext cx="4630738" cy="726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一段资料看不懂，是因为很多个它所基于的元知识看不懂。弄懂这段资料的每一个元知识，这段资料便能看懂了。</a:t>
            </a:r>
          </a:p>
        </p:txBody>
      </p:sp>
      <p:sp>
        <p:nvSpPr>
          <p:cNvPr id="368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Box 5"/>
          <p:cNvSpPr txBox="1"/>
          <p:nvPr/>
        </p:nvSpPr>
        <p:spPr>
          <a:xfrm>
            <a:off x="917337" y="736394"/>
            <a:ext cx="310997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2.适合自己水平的学习资料</a:t>
            </a:r>
          </a:p>
        </p:txBody>
      </p:sp>
      <p:sp>
        <p:nvSpPr>
          <p:cNvPr id="371" name="TextBox 8"/>
          <p:cNvSpPr txBox="1"/>
          <p:nvPr/>
        </p:nvSpPr>
        <p:spPr>
          <a:xfrm>
            <a:off x="1170963" y="1468202"/>
            <a:ext cx="4630738" cy="726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如果一本书绝大部分都是不懂的，可能需要寻找更基础更适合自己水平的书。</a:t>
            </a:r>
          </a:p>
        </p:txBody>
      </p:sp>
      <p:sp>
        <p:nvSpPr>
          <p:cNvPr id="372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5"/>
          <p:cNvSpPr txBox="1"/>
          <p:nvPr/>
        </p:nvSpPr>
        <p:spPr>
          <a:xfrm>
            <a:off x="917337" y="736394"/>
            <a:ext cx="158597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3.学习区理论</a:t>
            </a:r>
          </a:p>
        </p:txBody>
      </p:sp>
      <p:sp>
        <p:nvSpPr>
          <p:cNvPr id="377" name="TextBox 8"/>
          <p:cNvSpPr txBox="1"/>
          <p:nvPr/>
        </p:nvSpPr>
        <p:spPr>
          <a:xfrm>
            <a:off x="1170963" y="1468202"/>
            <a:ext cx="4630738" cy="34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舒适区</a:t>
            </a:r>
            <a:r>
              <a:rPr dirty="0"/>
              <a:t>   </a:t>
            </a:r>
            <a:r>
              <a:rPr dirty="0" err="1"/>
              <a:t>学习区</a:t>
            </a:r>
            <a:r>
              <a:rPr dirty="0"/>
              <a:t>   </a:t>
            </a:r>
            <a:r>
              <a:rPr dirty="0" err="1"/>
              <a:t>恐慌区</a:t>
            </a:r>
            <a:endParaRPr dirty="0"/>
          </a:p>
        </p:txBody>
      </p:sp>
      <p:sp>
        <p:nvSpPr>
          <p:cNvPr id="378" name="TextBox 8"/>
          <p:cNvSpPr txBox="1"/>
          <p:nvPr/>
        </p:nvSpPr>
        <p:spPr>
          <a:xfrm>
            <a:off x="1170963" y="2369903"/>
            <a:ext cx="4630738" cy="110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一万小时理论是指在学习区的刻意练习。</a:t>
            </a: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如果在舒适区每天用同样的已有知识、写着同样烂的代码，十万小时也成不了专家。</a:t>
            </a:r>
          </a:p>
        </p:txBody>
      </p:sp>
      <p:sp>
        <p:nvSpPr>
          <p:cNvPr id="379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1" animBg="1" advAuto="0"/>
      <p:bldP spid="37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"/>
          <p:cNvSpPr txBox="1"/>
          <p:nvPr/>
        </p:nvSpPr>
        <p:spPr>
          <a:xfrm rot="5400000">
            <a:off x="457817" y="1168399"/>
            <a:ext cx="815359" cy="599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61" name="TextBox 139"/>
          <p:cNvSpPr txBox="1"/>
          <p:nvPr/>
        </p:nvSpPr>
        <p:spPr>
          <a:xfrm rot="5400000">
            <a:off x="-126383" y="2809875"/>
            <a:ext cx="2059959" cy="52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62" name="直接连接符 3"/>
          <p:cNvSpPr/>
          <p:nvPr/>
        </p:nvSpPr>
        <p:spPr>
          <a:xfrm flipH="1">
            <a:off x="2051049" y="0"/>
            <a:ext cx="1" cy="5145089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65" name="椭圆 4"/>
          <p:cNvGrpSpPr/>
          <p:nvPr/>
        </p:nvGrpSpPr>
        <p:grpSpPr>
          <a:xfrm>
            <a:off x="1835150" y="584509"/>
            <a:ext cx="433388" cy="459758"/>
            <a:chOff x="0" y="0"/>
            <a:chExt cx="433387" cy="459757"/>
          </a:xfrm>
        </p:grpSpPr>
        <p:sp>
          <p:nvSpPr>
            <p:cNvPr id="263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64" name="1"/>
            <p:cNvSpPr txBox="1"/>
            <p:nvPr/>
          </p:nvSpPr>
          <p:spPr>
            <a:xfrm>
              <a:off x="63468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8" name="椭圆 140"/>
          <p:cNvGrpSpPr/>
          <p:nvPr/>
        </p:nvGrpSpPr>
        <p:grpSpPr>
          <a:xfrm>
            <a:off x="1835150" y="1490971"/>
            <a:ext cx="433388" cy="459758"/>
            <a:chOff x="0" y="0"/>
            <a:chExt cx="433387" cy="459757"/>
          </a:xfrm>
        </p:grpSpPr>
        <p:sp>
          <p:nvSpPr>
            <p:cNvPr id="266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67" name="2"/>
            <p:cNvSpPr txBox="1"/>
            <p:nvPr/>
          </p:nvSpPr>
          <p:spPr>
            <a:xfrm>
              <a:off x="63468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71" name="椭圆 141"/>
          <p:cNvGrpSpPr/>
          <p:nvPr/>
        </p:nvGrpSpPr>
        <p:grpSpPr>
          <a:xfrm>
            <a:off x="1835150" y="2283718"/>
            <a:ext cx="433388" cy="459759"/>
            <a:chOff x="0" y="0"/>
            <a:chExt cx="433387" cy="459757"/>
          </a:xfrm>
        </p:grpSpPr>
        <p:sp>
          <p:nvSpPr>
            <p:cNvPr id="269" name="圆形"/>
            <p:cNvSpPr/>
            <p:nvPr/>
          </p:nvSpPr>
          <p:spPr>
            <a:xfrm>
              <a:off x="0" y="13185"/>
              <a:ext cx="433388" cy="43338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70" name="3"/>
            <p:cNvSpPr txBox="1"/>
            <p:nvPr/>
          </p:nvSpPr>
          <p:spPr>
            <a:xfrm>
              <a:off x="63468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4" name="椭圆 142"/>
          <p:cNvGrpSpPr/>
          <p:nvPr/>
        </p:nvGrpSpPr>
        <p:grpSpPr>
          <a:xfrm>
            <a:off x="1835150" y="3147814"/>
            <a:ext cx="433388" cy="459759"/>
            <a:chOff x="0" y="0"/>
            <a:chExt cx="433387" cy="459757"/>
          </a:xfrm>
        </p:grpSpPr>
        <p:sp>
          <p:nvSpPr>
            <p:cNvPr id="272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73" name="4"/>
            <p:cNvSpPr txBox="1"/>
            <p:nvPr/>
          </p:nvSpPr>
          <p:spPr>
            <a:xfrm>
              <a:off x="63468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75" name="TextBox 143"/>
          <p:cNvSpPr txBox="1"/>
          <p:nvPr/>
        </p:nvSpPr>
        <p:spPr>
          <a:xfrm>
            <a:off x="2741613" y="483518"/>
            <a:ext cx="3559176" cy="57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/>
          <a:p>
            <a:pPr>
              <a:defRPr sz="16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X-Y </a:t>
            </a:r>
            <a:r>
              <a:rPr dirty="0" err="1"/>
              <a:t>问题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在Y方向不能解决X问题却执着于Y</a:t>
            </a:r>
            <a:endParaRPr dirty="0"/>
          </a:p>
        </p:txBody>
      </p:sp>
      <p:sp>
        <p:nvSpPr>
          <p:cNvPr id="276" name="TextBox 144"/>
          <p:cNvSpPr txBox="1"/>
          <p:nvPr/>
        </p:nvSpPr>
        <p:spPr>
          <a:xfrm>
            <a:off x="2741613" y="1563638"/>
            <a:ext cx="3559176" cy="338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/>
          <a:p>
            <a:pPr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怎样提问</a:t>
            </a:r>
            <a:endParaRPr dirty="0"/>
          </a:p>
        </p:txBody>
      </p:sp>
      <p:sp>
        <p:nvSpPr>
          <p:cNvPr id="277" name="TextBox 145"/>
          <p:cNvSpPr txBox="1"/>
          <p:nvPr/>
        </p:nvSpPr>
        <p:spPr>
          <a:xfrm>
            <a:off x="2741613" y="2351932"/>
            <a:ext cx="3559176" cy="50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/>
          <a:p>
            <a:pPr>
              <a:defRPr sz="16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Arial"/>
                <a:ea typeface="Arial"/>
                <a:cs typeface="Arial"/>
                <a:sym typeface="Arial"/>
              </a:rPr>
              <a:t>元知识（元问题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）、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元认知、元方法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1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278" name="TextBox 146"/>
          <p:cNvSpPr txBox="1"/>
          <p:nvPr/>
        </p:nvSpPr>
        <p:spPr>
          <a:xfrm>
            <a:off x="2741613" y="3149819"/>
            <a:ext cx="3559176" cy="57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/>
          <a:p>
            <a:pPr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搜索引擎的常用方法</a:t>
            </a:r>
            <a:endParaRPr dirty="0"/>
          </a:p>
          <a:p>
            <a:pPr>
              <a:defRPr sz="1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更快地找到更准确更全面的信息</a:t>
            </a:r>
            <a:endParaRPr dirty="0"/>
          </a:p>
        </p:txBody>
      </p:sp>
      <p:grpSp>
        <p:nvGrpSpPr>
          <p:cNvPr id="281" name="椭圆 4"/>
          <p:cNvGrpSpPr/>
          <p:nvPr/>
        </p:nvGrpSpPr>
        <p:grpSpPr>
          <a:xfrm>
            <a:off x="1834356" y="4083918"/>
            <a:ext cx="433389" cy="459759"/>
            <a:chOff x="0" y="0"/>
            <a:chExt cx="433387" cy="459757"/>
          </a:xfrm>
        </p:grpSpPr>
        <p:sp>
          <p:nvSpPr>
            <p:cNvPr id="279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80" name="5"/>
            <p:cNvSpPr txBox="1"/>
            <p:nvPr/>
          </p:nvSpPr>
          <p:spPr>
            <a:xfrm>
              <a:off x="63468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82" name="TextBox 143"/>
          <p:cNvSpPr txBox="1"/>
          <p:nvPr/>
        </p:nvSpPr>
        <p:spPr>
          <a:xfrm>
            <a:off x="2741613" y="4119562"/>
            <a:ext cx="3559176" cy="338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/>
          <a:p>
            <a:pPr>
              <a:defRPr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调试代码的常用方法</a:t>
            </a:r>
            <a:endParaRPr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  <p:bldP spid="261" grpId="2" animBg="1" advAuto="0"/>
      <p:bldP spid="262" grpId="3" animBg="1" advAuto="0"/>
      <p:bldP spid="265" grpId="4" animBg="1" advAuto="0"/>
      <p:bldP spid="268" grpId="6" animBg="1" advAuto="0"/>
      <p:bldP spid="271" grpId="8" animBg="1" advAuto="0"/>
      <p:bldP spid="274" grpId="10" animBg="1" advAuto="0"/>
      <p:bldP spid="275" grpId="5" animBg="1" advAuto="0"/>
      <p:bldP spid="276" grpId="7" animBg="1" advAuto="0"/>
      <p:bldP spid="277" grpId="9" animBg="1" advAuto="0"/>
      <p:bldP spid="278" grpId="11" animBg="1" advAuto="0"/>
      <p:bldP spid="281" grpId="12" animBg="1" advAuto="0"/>
      <p:bldP spid="282" grpId="13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5"/>
          <p:cNvSpPr txBox="1"/>
          <p:nvPr/>
        </p:nvSpPr>
        <p:spPr>
          <a:xfrm>
            <a:off x="917337" y="736394"/>
            <a:ext cx="133197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4.夯实基础</a:t>
            </a:r>
          </a:p>
        </p:txBody>
      </p:sp>
      <p:sp>
        <p:nvSpPr>
          <p:cNvPr id="382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170963" y="1468202"/>
            <a:ext cx="4630738" cy="415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的知识建立在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的基础知识上。</a:t>
            </a:r>
            <a:endParaRPr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Box 5"/>
          <p:cNvSpPr txBox="1"/>
          <p:nvPr/>
        </p:nvSpPr>
        <p:spPr>
          <a:xfrm>
            <a:off x="917337" y="736394"/>
            <a:ext cx="234797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5.该掌握到哪个层次</a:t>
            </a:r>
          </a:p>
        </p:txBody>
      </p:sp>
      <p:sp>
        <p:nvSpPr>
          <p:cNvPr id="385" name="TextBox 8"/>
          <p:cNvSpPr txBox="1"/>
          <p:nvPr/>
        </p:nvSpPr>
        <p:spPr>
          <a:xfrm>
            <a:off x="1183663" y="1411007"/>
            <a:ext cx="6061990" cy="183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在计算机编程领域，我们日常使用的大多数技术，都是经过了高度抽象的，底层细节被封装在了各种框架和类库的内部。</a:t>
            </a: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我们很可能只会使用，而不知其具体实现。</a:t>
            </a:r>
          </a:p>
          <a:p>
            <a:pPr>
              <a:lnSpc>
                <a:spcPct val="150000"/>
              </a:lnSpc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用一句Java代码做案例：</a:t>
            </a:r>
          </a:p>
        </p:txBody>
      </p:sp>
      <p:sp>
        <p:nvSpPr>
          <p:cNvPr id="386" name="render(“index.ftl”)"/>
          <p:cNvSpPr txBox="1"/>
          <p:nvPr/>
        </p:nvSpPr>
        <p:spPr>
          <a:xfrm>
            <a:off x="239249" y="3420331"/>
            <a:ext cx="20742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render(“index.ftl”)</a:t>
            </a:r>
          </a:p>
        </p:txBody>
      </p:sp>
      <p:sp>
        <p:nvSpPr>
          <p:cNvPr id="387" name="线条"/>
          <p:cNvSpPr/>
          <p:nvPr/>
        </p:nvSpPr>
        <p:spPr>
          <a:xfrm>
            <a:off x="2341879" y="3599402"/>
            <a:ext cx="5540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88" name="HttpServletResponse"/>
          <p:cNvSpPr txBox="1"/>
          <p:nvPr/>
        </p:nvSpPr>
        <p:spPr>
          <a:xfrm>
            <a:off x="2983229" y="3013883"/>
            <a:ext cx="22136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HttpServletResponse</a:t>
            </a:r>
          </a:p>
        </p:txBody>
      </p:sp>
      <p:sp>
        <p:nvSpPr>
          <p:cNvPr id="389" name="模板引擎"/>
          <p:cNvSpPr txBox="1"/>
          <p:nvPr/>
        </p:nvSpPr>
        <p:spPr>
          <a:xfrm>
            <a:off x="2995929" y="3584305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模板引擎</a:t>
            </a:r>
          </a:p>
        </p:txBody>
      </p:sp>
      <p:sp>
        <p:nvSpPr>
          <p:cNvPr id="390" name="线条"/>
          <p:cNvSpPr/>
          <p:nvPr/>
        </p:nvSpPr>
        <p:spPr>
          <a:xfrm>
            <a:off x="4093647" y="3788775"/>
            <a:ext cx="5540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1" name="编译原理"/>
          <p:cNvSpPr txBox="1"/>
          <p:nvPr/>
        </p:nvSpPr>
        <p:spPr>
          <a:xfrm>
            <a:off x="4798497" y="3584305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编译原理</a:t>
            </a:r>
          </a:p>
        </p:txBody>
      </p:sp>
      <p:sp>
        <p:nvSpPr>
          <p:cNvPr id="392" name="线条"/>
          <p:cNvSpPr/>
          <p:nvPr/>
        </p:nvSpPr>
        <p:spPr>
          <a:xfrm>
            <a:off x="5221252" y="3192953"/>
            <a:ext cx="5540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3" name="HTTP协议"/>
          <p:cNvSpPr txBox="1"/>
          <p:nvPr/>
        </p:nvSpPr>
        <p:spPr>
          <a:xfrm>
            <a:off x="5833957" y="2633960"/>
            <a:ext cx="110381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HTTP协议</a:t>
            </a:r>
          </a:p>
        </p:txBody>
      </p:sp>
      <p:sp>
        <p:nvSpPr>
          <p:cNvPr id="394" name="Web 容器"/>
          <p:cNvSpPr txBox="1"/>
          <p:nvPr/>
        </p:nvSpPr>
        <p:spPr>
          <a:xfrm>
            <a:off x="5839897" y="3129260"/>
            <a:ext cx="10665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Web 容器</a:t>
            </a:r>
          </a:p>
        </p:txBody>
      </p:sp>
      <p:sp>
        <p:nvSpPr>
          <p:cNvPr id="395" name="线条"/>
          <p:cNvSpPr/>
          <p:nvPr/>
        </p:nvSpPr>
        <p:spPr>
          <a:xfrm>
            <a:off x="7050051" y="2838430"/>
            <a:ext cx="55403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6" name="计算机网络"/>
          <p:cNvSpPr txBox="1"/>
          <p:nvPr/>
        </p:nvSpPr>
        <p:spPr>
          <a:xfrm>
            <a:off x="7651035" y="2633960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计算机网络</a:t>
            </a:r>
          </a:p>
        </p:txBody>
      </p:sp>
      <p:sp>
        <p:nvSpPr>
          <p:cNvPr id="397" name="那么我们要不要掌握底层知识、该掌握到哪个层次呢？"/>
          <p:cNvSpPr txBox="1"/>
          <p:nvPr/>
        </p:nvSpPr>
        <p:spPr>
          <a:xfrm>
            <a:off x="1129049" y="4240510"/>
            <a:ext cx="467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rgbClr val="4C4C4C"/>
                </a:solidFill>
              </a:defRPr>
            </a:lvl1pPr>
          </a:lstStyle>
          <a:p>
            <a:r>
              <a:t>那么我们要不要掌握底层知识、该掌握到哪个层次呢？</a:t>
            </a:r>
          </a:p>
        </p:txBody>
      </p:sp>
      <p:sp>
        <p:nvSpPr>
          <p:cNvPr id="398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——元知识——</a:t>
            </a:r>
          </a:p>
        </p:txBody>
      </p:sp>
    </p:spTree>
  </p:cSld>
  <p:clrMapOvr>
    <a:masterClrMapping/>
  </p:clrMapOvr>
  <p:transition spd="slow" advClick="0" advTm="0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——元认知——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认知：人的思考活动。比如：感知、记忆、思维等活动。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元认知：对自己的思考过程的认知与理解。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对自己的感知、记忆、思维等认知活动本身的再感知、再记</a:t>
            </a:r>
            <a:r>
              <a:rPr lang="en-US" altLang="zh-CN" dirty="0" smtClean="0"/>
              <a:t>	</a:t>
            </a:r>
            <a:r>
              <a:rPr lang="zh-CN" altLang="en-US" dirty="0" smtClean="0"/>
              <a:t>忆、再思维。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5"/>
          <p:cNvSpPr txBox="1"/>
          <p:nvPr/>
        </p:nvSpPr>
        <p:spPr>
          <a:xfrm>
            <a:off x="3897629" y="240030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——元方法——</a:t>
            </a:r>
          </a:p>
        </p:txBody>
      </p:sp>
      <p:sp>
        <p:nvSpPr>
          <p:cNvPr id="403" name="TextBox 5"/>
          <p:cNvSpPr txBox="1"/>
          <p:nvPr/>
        </p:nvSpPr>
        <p:spPr>
          <a:xfrm>
            <a:off x="917337" y="736394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元方法</a:t>
            </a:r>
          </a:p>
        </p:txBody>
      </p:sp>
      <p:sp>
        <p:nvSpPr>
          <p:cNvPr id="404" name="TextBox 8"/>
          <p:cNvSpPr txBox="1"/>
          <p:nvPr/>
        </p:nvSpPr>
        <p:spPr>
          <a:xfrm>
            <a:off x="1196363" y="1271908"/>
            <a:ext cx="4630738" cy="40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7" tIns="45717" rIns="45717" bIns="45717">
            <a:spAutoFit/>
          </a:bodyPr>
          <a:lstStyle>
            <a:lvl1pPr>
              <a:lnSpc>
                <a:spcPct val="150000"/>
              </a:lnSpc>
              <a:defRPr>
                <a:solidFill>
                  <a:srgbClr val="34343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找方法的方法</a:t>
            </a:r>
          </a:p>
        </p:txBody>
      </p:sp>
      <p:sp>
        <p:nvSpPr>
          <p:cNvPr id="405" name="搜索到的结果"/>
          <p:cNvSpPr txBox="1"/>
          <p:nvPr/>
        </p:nvSpPr>
        <p:spPr>
          <a:xfrm>
            <a:off x="6577330" y="236727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搜索到的结果</a:t>
            </a:r>
          </a:p>
        </p:txBody>
      </p:sp>
      <p:sp>
        <p:nvSpPr>
          <p:cNvPr id="406" name="搜索方法"/>
          <p:cNvSpPr txBox="1"/>
          <p:nvPr/>
        </p:nvSpPr>
        <p:spPr>
          <a:xfrm>
            <a:off x="4945379" y="236727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搜索方法</a:t>
            </a:r>
          </a:p>
        </p:txBody>
      </p:sp>
      <p:sp>
        <p:nvSpPr>
          <p:cNvPr id="407" name="怎样找到、学会、练习、精进搜索技巧"/>
          <p:cNvSpPr txBox="1"/>
          <p:nvPr/>
        </p:nvSpPr>
        <p:spPr>
          <a:xfrm>
            <a:off x="252729" y="2367279"/>
            <a:ext cx="3990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怎样找到、学会、练习、精进搜索技巧</a:t>
            </a:r>
          </a:p>
        </p:txBody>
      </p:sp>
      <p:sp>
        <p:nvSpPr>
          <p:cNvPr id="408" name="怎样找到、学会、练习、精进调试技巧"/>
          <p:cNvSpPr txBox="1"/>
          <p:nvPr/>
        </p:nvSpPr>
        <p:spPr>
          <a:xfrm>
            <a:off x="252729" y="3116579"/>
            <a:ext cx="3990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怎样找到、学会、练习、精进调试技巧</a:t>
            </a:r>
          </a:p>
        </p:txBody>
      </p:sp>
      <p:sp>
        <p:nvSpPr>
          <p:cNvPr id="409" name="调试方法"/>
          <p:cNvSpPr txBox="1"/>
          <p:nvPr/>
        </p:nvSpPr>
        <p:spPr>
          <a:xfrm>
            <a:off x="4945379" y="309117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调试方法</a:t>
            </a:r>
          </a:p>
        </p:txBody>
      </p:sp>
      <p:sp>
        <p:nvSpPr>
          <p:cNvPr id="410" name="修复bug的解决方案"/>
          <p:cNvSpPr txBox="1"/>
          <p:nvPr/>
        </p:nvSpPr>
        <p:spPr>
          <a:xfrm>
            <a:off x="6615430" y="3091179"/>
            <a:ext cx="20713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修复bug的解决方案</a:t>
            </a:r>
          </a:p>
        </p:txBody>
      </p:sp>
      <p:sp>
        <p:nvSpPr>
          <p:cNvPr id="411" name="线条"/>
          <p:cNvSpPr/>
          <p:nvPr/>
        </p:nvSpPr>
        <p:spPr>
          <a:xfrm>
            <a:off x="4317209" y="2571750"/>
            <a:ext cx="55403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12" name="线条"/>
          <p:cNvSpPr/>
          <p:nvPr/>
        </p:nvSpPr>
        <p:spPr>
          <a:xfrm>
            <a:off x="4317209" y="3321050"/>
            <a:ext cx="55403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13" name="线条"/>
          <p:cNvSpPr/>
          <p:nvPr/>
        </p:nvSpPr>
        <p:spPr>
          <a:xfrm>
            <a:off x="5993609" y="2571750"/>
            <a:ext cx="55403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14" name="线条"/>
          <p:cNvSpPr/>
          <p:nvPr/>
        </p:nvSpPr>
        <p:spPr>
          <a:xfrm>
            <a:off x="6038059" y="3321050"/>
            <a:ext cx="55403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15" name="找到"/>
          <p:cNvSpPr txBox="1"/>
          <p:nvPr/>
        </p:nvSpPr>
        <p:spPr>
          <a:xfrm>
            <a:off x="4351654" y="2255558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E07D9C"/>
                </a:solidFill>
              </a:defRPr>
            </a:lvl1pPr>
          </a:lstStyle>
          <a:p>
            <a:r>
              <a:t>找到</a:t>
            </a:r>
          </a:p>
        </p:txBody>
      </p:sp>
      <p:sp>
        <p:nvSpPr>
          <p:cNvPr id="416" name="找到"/>
          <p:cNvSpPr txBox="1"/>
          <p:nvPr/>
        </p:nvSpPr>
        <p:spPr>
          <a:xfrm>
            <a:off x="6038059" y="2255558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E07D9C"/>
                </a:solidFill>
              </a:defRPr>
            </a:lvl1pPr>
          </a:lstStyle>
          <a:p>
            <a:r>
              <a:t>找到</a:t>
            </a:r>
          </a:p>
        </p:txBody>
      </p:sp>
      <p:sp>
        <p:nvSpPr>
          <p:cNvPr id="417" name="找到"/>
          <p:cNvSpPr txBox="1"/>
          <p:nvPr/>
        </p:nvSpPr>
        <p:spPr>
          <a:xfrm>
            <a:off x="6038059" y="2941358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E07D9C"/>
                </a:solidFill>
              </a:defRPr>
            </a:lvl1pPr>
          </a:lstStyle>
          <a:p>
            <a:r>
              <a:t>找到</a:t>
            </a:r>
          </a:p>
        </p:txBody>
      </p:sp>
      <p:sp>
        <p:nvSpPr>
          <p:cNvPr id="418" name="找到"/>
          <p:cNvSpPr txBox="1"/>
          <p:nvPr/>
        </p:nvSpPr>
        <p:spPr>
          <a:xfrm>
            <a:off x="4317209" y="3004820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E07D9C"/>
                </a:solidFill>
              </a:defRPr>
            </a:lvl1pPr>
          </a:lstStyle>
          <a:p>
            <a:r>
              <a:t>找到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组合 6"/>
          <p:cNvGrpSpPr/>
          <p:nvPr/>
        </p:nvGrpSpPr>
        <p:grpSpPr>
          <a:xfrm>
            <a:off x="3492500" y="957262"/>
            <a:ext cx="2159000" cy="515762"/>
            <a:chOff x="0" y="0"/>
            <a:chExt cx="2159000" cy="515760"/>
          </a:xfrm>
        </p:grpSpPr>
        <p:sp>
          <p:nvSpPr>
            <p:cNvPr id="423" name="圆角矩形 2"/>
            <p:cNvSpPr/>
            <p:nvPr/>
          </p:nvSpPr>
          <p:spPr>
            <a:xfrm>
              <a:off x="0" y="0"/>
              <a:ext cx="2159000" cy="47783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TextBox 5"/>
            <p:cNvSpPr txBox="1"/>
            <p:nvPr/>
          </p:nvSpPr>
          <p:spPr>
            <a:xfrm>
              <a:off x="548891" y="68720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第四部分</a:t>
              </a:r>
            </a:p>
          </p:txBody>
        </p:sp>
      </p:grpSp>
      <p:sp>
        <p:nvSpPr>
          <p:cNvPr id="426" name="直接连接符 15"/>
          <p:cNvSpPr/>
          <p:nvPr/>
        </p:nvSpPr>
        <p:spPr>
          <a:xfrm flipH="1" flipV="1">
            <a:off x="2363788" y="1852613"/>
            <a:ext cx="444023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直接连接符 18"/>
          <p:cNvSpPr/>
          <p:nvPr/>
        </p:nvSpPr>
        <p:spPr>
          <a:xfrm flipH="1" flipV="1">
            <a:off x="2363788" y="2860674"/>
            <a:ext cx="444023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" name="TextBox 12"/>
          <p:cNvSpPr txBox="1"/>
          <p:nvPr/>
        </p:nvSpPr>
        <p:spPr>
          <a:xfrm>
            <a:off x="2907814" y="2068513"/>
            <a:ext cx="3355359" cy="66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搜索引擎常用方法</a:t>
            </a:r>
          </a:p>
        </p:txBody>
      </p:sp>
      <p:grpSp>
        <p:nvGrpSpPr>
          <p:cNvPr id="431" name="椭圆 25"/>
          <p:cNvGrpSpPr/>
          <p:nvPr/>
        </p:nvGrpSpPr>
        <p:grpSpPr>
          <a:xfrm>
            <a:off x="4354512" y="3999221"/>
            <a:ext cx="433389" cy="459758"/>
            <a:chOff x="0" y="0"/>
            <a:chExt cx="433387" cy="459757"/>
          </a:xfrm>
        </p:grpSpPr>
        <p:sp>
          <p:nvSpPr>
            <p:cNvPr id="429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30" name="4"/>
            <p:cNvSpPr txBox="1"/>
            <p:nvPr/>
          </p:nvSpPr>
          <p:spPr>
            <a:xfrm>
              <a:off x="63467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32" name="矩形 13"/>
          <p:cNvSpPr txBox="1"/>
          <p:nvPr/>
        </p:nvSpPr>
        <p:spPr>
          <a:xfrm>
            <a:off x="2555875" y="3005138"/>
            <a:ext cx="4159250" cy="29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更快地找到更准确更全面的信息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2" animBg="1" advAuto="0"/>
      <p:bldP spid="426" grpId="3" animBg="1" advAuto="0"/>
      <p:bldP spid="427" grpId="4" animBg="1" advAuto="0"/>
      <p:bldP spid="428" grpId="5" animBg="1" advAuto="0"/>
      <p:bldP spid="431" grpId="1" animBg="1" advAuto="0"/>
      <p:bldP spid="432" grpId="6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1，更适合更准确的搜索关键词；…"/>
          <p:cNvSpPr txBox="1"/>
          <p:nvPr/>
        </p:nvSpPr>
        <p:spPr>
          <a:xfrm>
            <a:off x="1898254" y="1306829"/>
            <a:ext cx="468975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1，更适合更准确的搜索关键词；</a:t>
            </a:r>
          </a:p>
          <a:p>
            <a:r>
              <a:t>2，适合的搜索引擎和专业网站；</a:t>
            </a:r>
          </a:p>
          <a:p>
            <a:r>
              <a:t>3，搜索引擎语法，site、filetype、””、-等；</a:t>
            </a:r>
          </a:p>
        </p:txBody>
      </p:sp>
      <p:sp>
        <p:nvSpPr>
          <p:cNvPr id="435" name="TextBox 5"/>
          <p:cNvSpPr txBox="1"/>
          <p:nvPr/>
        </p:nvSpPr>
        <p:spPr>
          <a:xfrm>
            <a:off x="3897629" y="240030"/>
            <a:ext cx="2237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——搜索引擎常用方法——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组合 6"/>
          <p:cNvGrpSpPr/>
          <p:nvPr/>
        </p:nvGrpSpPr>
        <p:grpSpPr>
          <a:xfrm>
            <a:off x="3492500" y="957262"/>
            <a:ext cx="2159000" cy="515762"/>
            <a:chOff x="0" y="0"/>
            <a:chExt cx="2159000" cy="515760"/>
          </a:xfrm>
        </p:grpSpPr>
        <p:sp>
          <p:nvSpPr>
            <p:cNvPr id="437" name="圆角矩形 2"/>
            <p:cNvSpPr/>
            <p:nvPr/>
          </p:nvSpPr>
          <p:spPr>
            <a:xfrm>
              <a:off x="0" y="0"/>
              <a:ext cx="2159000" cy="47783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8" name="TextBox 5"/>
            <p:cNvSpPr txBox="1"/>
            <p:nvPr/>
          </p:nvSpPr>
          <p:spPr>
            <a:xfrm>
              <a:off x="548891" y="68720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第五部分</a:t>
              </a:r>
            </a:p>
          </p:txBody>
        </p:sp>
      </p:grpSp>
      <p:sp>
        <p:nvSpPr>
          <p:cNvPr id="440" name="直接连接符 15"/>
          <p:cNvSpPr/>
          <p:nvPr/>
        </p:nvSpPr>
        <p:spPr>
          <a:xfrm flipH="1" flipV="1">
            <a:off x="2363788" y="1852613"/>
            <a:ext cx="444023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1" name="直接连接符 18"/>
          <p:cNvSpPr/>
          <p:nvPr/>
        </p:nvSpPr>
        <p:spPr>
          <a:xfrm flipH="1" flipV="1">
            <a:off x="2363788" y="2860674"/>
            <a:ext cx="444023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2" name="TextBox 12"/>
          <p:cNvSpPr txBox="1"/>
          <p:nvPr/>
        </p:nvSpPr>
        <p:spPr>
          <a:xfrm>
            <a:off x="2907814" y="2068513"/>
            <a:ext cx="3355359" cy="66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调试代码常用方法</a:t>
            </a:r>
          </a:p>
        </p:txBody>
      </p:sp>
      <p:grpSp>
        <p:nvGrpSpPr>
          <p:cNvPr id="445" name="椭圆 25"/>
          <p:cNvGrpSpPr/>
          <p:nvPr/>
        </p:nvGrpSpPr>
        <p:grpSpPr>
          <a:xfrm>
            <a:off x="4354512" y="3999221"/>
            <a:ext cx="433389" cy="459758"/>
            <a:chOff x="0" y="0"/>
            <a:chExt cx="433387" cy="459757"/>
          </a:xfrm>
        </p:grpSpPr>
        <p:sp>
          <p:nvSpPr>
            <p:cNvPr id="443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44" name="5"/>
            <p:cNvSpPr txBox="1"/>
            <p:nvPr/>
          </p:nvSpPr>
          <p:spPr>
            <a:xfrm>
              <a:off x="63467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2" animBg="1" advAuto="0"/>
      <p:bldP spid="440" grpId="3" animBg="1" advAuto="0"/>
      <p:bldP spid="441" grpId="4" animBg="1" advAuto="0"/>
      <p:bldP spid="442" grpId="5" animBg="1" advAuto="0"/>
      <p:bldP spid="445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1，复现；"/>
          <p:cNvSpPr txBox="1"/>
          <p:nvPr/>
        </p:nvSpPr>
        <p:spPr>
          <a:xfrm>
            <a:off x="1165945" y="735329"/>
            <a:ext cx="23744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1，复现；</a:t>
            </a:r>
          </a:p>
        </p:txBody>
      </p:sp>
      <p:sp>
        <p:nvSpPr>
          <p:cNvPr id="448" name="2，使你的数据可视化；"/>
          <p:cNvSpPr txBox="1"/>
          <p:nvPr/>
        </p:nvSpPr>
        <p:spPr>
          <a:xfrm>
            <a:off x="1148954" y="1294129"/>
            <a:ext cx="25705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2，使你的数据可视化</a:t>
            </a:r>
            <a:r>
              <a:rPr dirty="0" smtClean="0"/>
              <a:t>；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449" name="3，跟踪；"/>
          <p:cNvSpPr txBox="1"/>
          <p:nvPr/>
        </p:nvSpPr>
        <p:spPr>
          <a:xfrm>
            <a:off x="1136254" y="1852929"/>
            <a:ext cx="11384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3，跟踪；</a:t>
            </a:r>
          </a:p>
        </p:txBody>
      </p:sp>
      <p:sp>
        <p:nvSpPr>
          <p:cNvPr id="450" name="4，注意造成惊讶的要素；"/>
          <p:cNvSpPr txBox="1"/>
          <p:nvPr/>
        </p:nvSpPr>
        <p:spPr>
          <a:xfrm>
            <a:off x="1136254" y="2411729"/>
            <a:ext cx="27386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4，注意造成惊讶的要素；</a:t>
            </a:r>
          </a:p>
        </p:txBody>
      </p:sp>
      <p:sp>
        <p:nvSpPr>
          <p:cNvPr id="451" name="5，小黄鸭调试法；"/>
          <p:cNvSpPr txBox="1"/>
          <p:nvPr/>
        </p:nvSpPr>
        <p:spPr>
          <a:xfrm>
            <a:off x="1148954" y="2970529"/>
            <a:ext cx="20528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5，小黄鸭调试法；</a:t>
            </a:r>
          </a:p>
        </p:txBody>
      </p:sp>
      <p:sp>
        <p:nvSpPr>
          <p:cNvPr id="452" name="表述倒逼思考"/>
          <p:cNvSpPr txBox="1"/>
          <p:nvPr/>
        </p:nvSpPr>
        <p:spPr>
          <a:xfrm>
            <a:off x="1983594" y="341502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表述倒逼思考</a:t>
            </a:r>
          </a:p>
        </p:txBody>
      </p:sp>
      <p:sp>
        <p:nvSpPr>
          <p:cNvPr id="453" name="输出倒逼输入"/>
          <p:cNvSpPr txBox="1"/>
          <p:nvPr/>
        </p:nvSpPr>
        <p:spPr>
          <a:xfrm>
            <a:off x="1983594" y="379602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输出倒逼输入</a:t>
            </a:r>
          </a:p>
        </p:txBody>
      </p:sp>
      <p:sp>
        <p:nvSpPr>
          <p:cNvPr id="454" name="TextBox 5"/>
          <p:cNvSpPr txBox="1"/>
          <p:nvPr/>
        </p:nvSpPr>
        <p:spPr>
          <a:xfrm>
            <a:off x="3897629" y="240030"/>
            <a:ext cx="2237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——调试代码常用方法——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8263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矩形 259"/>
          <p:cNvSpPr txBox="1"/>
          <p:nvPr/>
        </p:nvSpPr>
        <p:spPr>
          <a:xfrm>
            <a:off x="1793874" y="1858963"/>
            <a:ext cx="5605465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/>
          <a:p>
            <a:pPr algn="ctr">
              <a:spcBef>
                <a:spcPts val="1000"/>
              </a:spcBef>
              <a:defRPr sz="4300" b="1" cap="all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谢谢观看!</a:t>
            </a:r>
          </a:p>
        </p:txBody>
      </p:sp>
      <p:sp>
        <p:nvSpPr>
          <p:cNvPr id="918" name="直接连接符 6"/>
          <p:cNvSpPr/>
          <p:nvPr/>
        </p:nvSpPr>
        <p:spPr>
          <a:xfrm>
            <a:off x="1962150" y="2582863"/>
            <a:ext cx="5268913" cy="1"/>
          </a:xfrm>
          <a:prstGeom prst="line">
            <a:avLst/>
          </a:prstGeom>
          <a:ln>
            <a:solidFill>
              <a:srgbClr val="00419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0" name="文本框 3"/>
          <p:cNvSpPr txBox="1"/>
          <p:nvPr/>
        </p:nvSpPr>
        <p:spPr>
          <a:xfrm>
            <a:off x="1962150" y="1636713"/>
            <a:ext cx="5268913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just">
              <a:defRPr>
                <a:solidFill>
                  <a:srgbClr val="595959"/>
                </a:solidFill>
              </a:defRPr>
            </a:lvl1pPr>
          </a:lstStyle>
          <a:p>
            <a:r>
              <a:t>Thanks!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fill="hold" tmFilter="0, 0; .2, .5; .8, .5; 1, 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1" animBg="1" advAuto="0"/>
      <p:bldP spid="917" grpId="2" animBg="1" advAuto="0"/>
      <p:bldP spid="917" grpId="3" animBg="1" advAuto="0"/>
      <p:bldP spid="918" grpId="4" animBg="1" advAuto="0"/>
      <p:bldP spid="920" grpId="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组合 6"/>
          <p:cNvGrpSpPr/>
          <p:nvPr/>
        </p:nvGrpSpPr>
        <p:grpSpPr>
          <a:xfrm>
            <a:off x="3492500" y="957262"/>
            <a:ext cx="2159000" cy="515763"/>
            <a:chOff x="0" y="0"/>
            <a:chExt cx="2159000" cy="515761"/>
          </a:xfrm>
        </p:grpSpPr>
        <p:sp>
          <p:nvSpPr>
            <p:cNvPr id="284" name="圆角矩形 2"/>
            <p:cNvSpPr/>
            <p:nvPr/>
          </p:nvSpPr>
          <p:spPr>
            <a:xfrm>
              <a:off x="0" y="0"/>
              <a:ext cx="2159000" cy="47783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TextBox 5"/>
            <p:cNvSpPr txBox="1"/>
            <p:nvPr/>
          </p:nvSpPr>
          <p:spPr>
            <a:xfrm>
              <a:off x="548891" y="68721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第一部分</a:t>
              </a:r>
            </a:p>
          </p:txBody>
        </p:sp>
      </p:grpSp>
      <p:sp>
        <p:nvSpPr>
          <p:cNvPr id="287" name="直接连接符 15"/>
          <p:cNvSpPr/>
          <p:nvPr/>
        </p:nvSpPr>
        <p:spPr>
          <a:xfrm flipH="1" flipV="1">
            <a:off x="2363788" y="1852613"/>
            <a:ext cx="444023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直接连接符 18"/>
          <p:cNvSpPr/>
          <p:nvPr/>
        </p:nvSpPr>
        <p:spPr>
          <a:xfrm flipH="1" flipV="1">
            <a:off x="2363788" y="2860674"/>
            <a:ext cx="444023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TextBox 12"/>
          <p:cNvSpPr txBox="1"/>
          <p:nvPr/>
        </p:nvSpPr>
        <p:spPr>
          <a:xfrm>
            <a:off x="3693230" y="2068513"/>
            <a:ext cx="1813103" cy="114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X-Y 问题</a:t>
            </a:r>
          </a:p>
        </p:txBody>
      </p:sp>
      <p:grpSp>
        <p:nvGrpSpPr>
          <p:cNvPr id="292" name="椭圆 25"/>
          <p:cNvGrpSpPr/>
          <p:nvPr/>
        </p:nvGrpSpPr>
        <p:grpSpPr>
          <a:xfrm>
            <a:off x="4354512" y="3999221"/>
            <a:ext cx="433389" cy="459758"/>
            <a:chOff x="0" y="0"/>
            <a:chExt cx="433387" cy="459757"/>
          </a:xfrm>
        </p:grpSpPr>
        <p:sp>
          <p:nvSpPr>
            <p:cNvPr id="290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91" name="1"/>
            <p:cNvSpPr txBox="1"/>
            <p:nvPr/>
          </p:nvSpPr>
          <p:spPr>
            <a:xfrm>
              <a:off x="63467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93" name="矩形 13"/>
          <p:cNvSpPr txBox="1"/>
          <p:nvPr/>
        </p:nvSpPr>
        <p:spPr>
          <a:xfrm>
            <a:off x="2555875" y="3005138"/>
            <a:ext cx="4159250" cy="29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9" tIns="45729" rIns="45729" bIns="45729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在Y方向不能解决X问题却执着于Y。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2" animBg="1" advAuto="0"/>
      <p:bldP spid="287" grpId="3" animBg="1" advAuto="0"/>
      <p:bldP spid="288" grpId="4" animBg="1" advAuto="0"/>
      <p:bldP spid="289" grpId="5" animBg="1" advAuto="0"/>
      <p:bldP spid="292" grpId="1" animBg="1" advAuto="0"/>
      <p:bldP spid="293" grpId="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5"/>
          <p:cNvSpPr txBox="1"/>
          <p:nvPr/>
        </p:nvSpPr>
        <p:spPr>
          <a:xfrm>
            <a:off x="3897629" y="240030"/>
            <a:ext cx="151360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——X-Y </a:t>
            </a:r>
            <a:r>
              <a:rPr dirty="0" err="1"/>
              <a:t>问题</a:t>
            </a:r>
            <a:r>
              <a:rPr dirty="0"/>
              <a:t>——</a:t>
            </a:r>
          </a:p>
        </p:txBody>
      </p:sp>
      <p:sp>
        <p:nvSpPr>
          <p:cNvPr id="296" name="TextBox 5"/>
          <p:cNvSpPr txBox="1"/>
          <p:nvPr/>
        </p:nvSpPr>
        <p:spPr>
          <a:xfrm>
            <a:off x="917337" y="736394"/>
            <a:ext cx="10355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X-Y问题</a:t>
            </a:r>
          </a:p>
        </p:txBody>
      </p:sp>
      <p:sp>
        <p:nvSpPr>
          <p:cNvPr id="297" name="反面案例：从造房与挖坑的故事讲起"/>
          <p:cNvSpPr txBox="1"/>
          <p:nvPr/>
        </p:nvSpPr>
        <p:spPr>
          <a:xfrm>
            <a:off x="887730" y="1681479"/>
            <a:ext cx="3761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反面案例：从造房与挖坑的故事讲起</a:t>
            </a:r>
          </a:p>
        </p:txBody>
      </p:sp>
      <p:sp>
        <p:nvSpPr>
          <p:cNvPr id="298" name="X-Y 问题：只见挖坑不见造房"/>
          <p:cNvSpPr txBox="1"/>
          <p:nvPr/>
        </p:nvSpPr>
        <p:spPr>
          <a:xfrm>
            <a:off x="900430" y="2075179"/>
            <a:ext cx="30250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X-Y 问题：只见挖坑不见造房</a:t>
            </a:r>
          </a:p>
        </p:txBody>
      </p:sp>
      <p:sp>
        <p:nvSpPr>
          <p:cNvPr id="299" name="X与Y的问题也是目的与手段的问题"/>
          <p:cNvSpPr txBox="1"/>
          <p:nvPr/>
        </p:nvSpPr>
        <p:spPr>
          <a:xfrm>
            <a:off x="900430" y="2697479"/>
            <a:ext cx="35621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X与Y的问题也是目的与手段的问题</a:t>
            </a:r>
          </a:p>
        </p:txBody>
      </p:sp>
      <p:sp>
        <p:nvSpPr>
          <p:cNvPr id="300" name="案例："/>
          <p:cNvSpPr txBox="1"/>
          <p:nvPr/>
        </p:nvSpPr>
        <p:spPr>
          <a:xfrm>
            <a:off x="1281430" y="3045665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案例：</a:t>
            </a:r>
          </a:p>
        </p:txBody>
      </p:sp>
      <p:sp>
        <p:nvSpPr>
          <p:cNvPr id="301" name="1，分享知识是目的，计入KPI是手段"/>
          <p:cNvSpPr txBox="1"/>
          <p:nvPr/>
        </p:nvSpPr>
        <p:spPr>
          <a:xfrm>
            <a:off x="1662429" y="3408679"/>
            <a:ext cx="374711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dirty="0"/>
              <a:t>1，分享知识是目的，计入KPI是手段</a:t>
            </a:r>
          </a:p>
        </p:txBody>
      </p:sp>
      <p:sp>
        <p:nvSpPr>
          <p:cNvPr id="302" name="2，快乐是目的，***是手段"/>
          <p:cNvSpPr txBox="1"/>
          <p:nvPr/>
        </p:nvSpPr>
        <p:spPr>
          <a:xfrm>
            <a:off x="1662429" y="3853179"/>
            <a:ext cx="48484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dirty="0"/>
              <a:t>2</a:t>
            </a:r>
            <a:r>
              <a:rPr dirty="0" smtClean="0"/>
              <a:t>，</a:t>
            </a:r>
            <a:r>
              <a:rPr lang="zh-CN" altLang="en-US" dirty="0" smtClean="0"/>
              <a:t>休闲娱乐</a:t>
            </a:r>
            <a:r>
              <a:rPr dirty="0" err="1" smtClean="0"/>
              <a:t>是目的</a:t>
            </a:r>
            <a:r>
              <a:rPr dirty="0" smtClean="0"/>
              <a:t>，</a:t>
            </a:r>
            <a:r>
              <a:rPr lang="zh-CN" altLang="en-US" dirty="0" smtClean="0"/>
              <a:t>去公园游玩是</a:t>
            </a:r>
            <a:r>
              <a:rPr dirty="0" err="1" smtClean="0"/>
              <a:t>是手段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丢了门票可以换其他娱乐方式，不必烦恼。</a:t>
            </a:r>
            <a:endParaRPr dirty="0"/>
          </a:p>
        </p:txBody>
      </p:sp>
      <p:sp>
        <p:nvSpPr>
          <p:cNvPr id="303" name="引子-正面案例：从夏晨同学的 render table 讲起"/>
          <p:cNvSpPr txBox="1"/>
          <p:nvPr/>
        </p:nvSpPr>
        <p:spPr>
          <a:xfrm>
            <a:off x="900430" y="1249679"/>
            <a:ext cx="503321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t>引子-正面案例：从夏晨同学的 render table 讲起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  <p:bldP spid="300" grpId="2" animBg="1" advAuto="0"/>
      <p:bldP spid="301" grpId="3" animBg="1" advAuto="0"/>
      <p:bldP spid="302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6"/>
          <p:cNvGrpSpPr/>
          <p:nvPr/>
        </p:nvGrpSpPr>
        <p:grpSpPr>
          <a:xfrm>
            <a:off x="3492500" y="957262"/>
            <a:ext cx="2159000" cy="515762"/>
            <a:chOff x="0" y="0"/>
            <a:chExt cx="2159000" cy="515760"/>
          </a:xfrm>
        </p:grpSpPr>
        <p:sp>
          <p:nvSpPr>
            <p:cNvPr id="305" name="圆角矩形 2"/>
            <p:cNvSpPr/>
            <p:nvPr/>
          </p:nvSpPr>
          <p:spPr>
            <a:xfrm>
              <a:off x="0" y="0"/>
              <a:ext cx="2159000" cy="47783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TextBox 5"/>
            <p:cNvSpPr txBox="1"/>
            <p:nvPr/>
          </p:nvSpPr>
          <p:spPr>
            <a:xfrm>
              <a:off x="548891" y="68720"/>
              <a:ext cx="1120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第二部分</a:t>
              </a:r>
            </a:p>
          </p:txBody>
        </p:sp>
      </p:grpSp>
      <p:sp>
        <p:nvSpPr>
          <p:cNvPr id="308" name="直接连接符 15"/>
          <p:cNvSpPr/>
          <p:nvPr/>
        </p:nvSpPr>
        <p:spPr>
          <a:xfrm flipH="1" flipV="1">
            <a:off x="2363788" y="1852613"/>
            <a:ext cx="444023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直接连接符 18"/>
          <p:cNvSpPr/>
          <p:nvPr/>
        </p:nvSpPr>
        <p:spPr>
          <a:xfrm flipH="1" flipV="1">
            <a:off x="2363788" y="2860674"/>
            <a:ext cx="4440238" cy="2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TextBox 12"/>
          <p:cNvSpPr txBox="1"/>
          <p:nvPr/>
        </p:nvSpPr>
        <p:spPr>
          <a:xfrm>
            <a:off x="3950802" y="2068513"/>
            <a:ext cx="1729759" cy="66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9" tIns="45729" rIns="45729" bIns="45729">
            <a:sp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怎样提问</a:t>
            </a:r>
          </a:p>
        </p:txBody>
      </p:sp>
      <p:grpSp>
        <p:nvGrpSpPr>
          <p:cNvPr id="314" name="椭圆 25"/>
          <p:cNvGrpSpPr/>
          <p:nvPr/>
        </p:nvGrpSpPr>
        <p:grpSpPr>
          <a:xfrm>
            <a:off x="4354512" y="3999221"/>
            <a:ext cx="433389" cy="459758"/>
            <a:chOff x="0" y="0"/>
            <a:chExt cx="433387" cy="459757"/>
          </a:xfrm>
        </p:grpSpPr>
        <p:sp>
          <p:nvSpPr>
            <p:cNvPr id="312" name="圆形"/>
            <p:cNvSpPr/>
            <p:nvPr/>
          </p:nvSpPr>
          <p:spPr>
            <a:xfrm>
              <a:off x="0" y="13978"/>
              <a:ext cx="433388" cy="4318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13" name="2"/>
            <p:cNvSpPr txBox="1"/>
            <p:nvPr/>
          </p:nvSpPr>
          <p:spPr>
            <a:xfrm>
              <a:off x="63467" y="-1"/>
              <a:ext cx="306452" cy="459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9" tIns="45729" rIns="45729" bIns="4572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2" animBg="1" advAuto="0"/>
      <p:bldP spid="308" grpId="3" animBg="1" advAuto="0"/>
      <p:bldP spid="309" grpId="4" animBg="1" advAuto="0"/>
      <p:bldP spid="310" grpId="5" animBg="1" advAuto="0"/>
      <p:bldP spid="31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1，明确问题是什么；"/>
          <p:cNvSpPr txBox="1"/>
          <p:nvPr/>
        </p:nvSpPr>
        <p:spPr>
          <a:xfrm>
            <a:off x="1115616" y="1321480"/>
            <a:ext cx="713432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五点原则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，描述你需要完成的需求以及目的（目的就是为什么要做这个需求）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，描述你的想法或思路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，描述具体的实现过程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，描述遇到的问题，包括正确信息，报错信息或得到的不正确的信息</a:t>
            </a: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，有条件则贴出具体实现代码</a:t>
            </a:r>
            <a:br>
              <a:rPr lang="zh-CN" altLang="en-US" dirty="0"/>
            </a:br>
            <a:endParaRPr dirty="0"/>
          </a:p>
        </p:txBody>
      </p:sp>
      <p:sp>
        <p:nvSpPr>
          <p:cNvPr id="317" name="TextBox 5"/>
          <p:cNvSpPr txBox="1"/>
          <p:nvPr/>
        </p:nvSpPr>
        <p:spPr>
          <a:xfrm>
            <a:off x="917337" y="736394"/>
            <a:ext cx="112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怎样提问</a:t>
            </a:r>
            <a:endParaRPr dirty="0"/>
          </a:p>
        </p:txBody>
      </p:sp>
      <p:sp>
        <p:nvSpPr>
          <p:cNvPr id="5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，为什么要描述你需要完成的需求以及目的？</a:t>
            </a:r>
            <a:br>
              <a:rPr lang="zh-CN" altLang="en-US" dirty="0"/>
            </a:br>
            <a:r>
              <a:rPr lang="zh-CN" altLang="en-US" dirty="0"/>
              <a:t>你的做法可能是错误的，描述需求可以帮助他人发现你南辕北辙的解决方案。</a:t>
            </a:r>
            <a:br>
              <a:rPr lang="zh-CN" altLang="en-US" dirty="0"/>
            </a:br>
            <a:r>
              <a:rPr lang="zh-CN" altLang="en-US" dirty="0"/>
              <a:t>你的需求可能是错的，给出目的可以帮助他人发现你错误的需求。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71550"/>
            <a:ext cx="266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五点原则的解释：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71126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，为什么要描述你的想法或思路</a:t>
            </a:r>
            <a:br>
              <a:rPr lang="zh-CN" altLang="en-US" dirty="0"/>
            </a:br>
            <a:r>
              <a:rPr lang="zh-CN" altLang="en-US" dirty="0"/>
              <a:t>描述思路有助于他人搞懂你在做的事情、搞懂你遇到的问题</a:t>
            </a:r>
            <a:br>
              <a:rPr lang="zh-CN" altLang="en-US" dirty="0"/>
            </a:br>
            <a:r>
              <a:rPr lang="zh-CN" altLang="en-US" dirty="0"/>
              <a:t>你解决问题的想法和思路可能是错的，描述清楚有助于发现错误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71550"/>
            <a:ext cx="266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五点原则的解释：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1370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897629" y="240030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1">
                    <a:alpha val="7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smtClean="0"/>
              <a:t>——</a:t>
            </a:r>
            <a:r>
              <a:rPr lang="zh-CN" altLang="en-US" dirty="0" smtClean="0"/>
              <a:t>怎样提问</a:t>
            </a:r>
            <a:r>
              <a:rPr dirty="0" smtClean="0"/>
              <a:t>——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187624" y="1131590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，为什么要描述具体的实现过程</a:t>
            </a:r>
            <a:br>
              <a:rPr lang="zh-CN" altLang="en-US" dirty="0"/>
            </a:br>
            <a:r>
              <a:rPr lang="zh-CN" altLang="en-US" dirty="0"/>
              <a:t>描述实现过程有助于帮助他人理解你的具体问题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71550"/>
            <a:ext cx="26642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五点原则的解释：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13704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779C"/>
      </a:accent1>
      <a:accent2>
        <a:srgbClr val="72D2E5"/>
      </a:accent2>
      <a:accent3>
        <a:srgbClr val="864357"/>
      </a:accent3>
      <a:accent4>
        <a:srgbClr val="407680"/>
      </a:accent4>
      <a:accent5>
        <a:srgbClr val="673343"/>
      </a:accent5>
      <a:accent6>
        <a:srgbClr val="315A62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779C"/>
      </a:accent1>
      <a:accent2>
        <a:srgbClr val="72D2E5"/>
      </a:accent2>
      <a:accent3>
        <a:srgbClr val="864357"/>
      </a:accent3>
      <a:accent4>
        <a:srgbClr val="407680"/>
      </a:accent4>
      <a:accent5>
        <a:srgbClr val="673343"/>
      </a:accent5>
      <a:accent6>
        <a:srgbClr val="315A62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560</Words>
  <Application>Microsoft Office PowerPoint</Application>
  <PresentationFormat>全屏显示(16:9)</PresentationFormat>
  <Paragraphs>159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</cp:lastModifiedBy>
  <cp:revision>25</cp:revision>
  <dcterms:modified xsi:type="dcterms:W3CDTF">2018-03-23T02:31:23Z</dcterms:modified>
</cp:coreProperties>
</file>