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5" r:id="rId3"/>
    <p:sldId id="283" r:id="rId4"/>
    <p:sldId id="256" r:id="rId5"/>
    <p:sldId id="303" r:id="rId6"/>
    <p:sldId id="284" r:id="rId7"/>
    <p:sldId id="290" r:id="rId8"/>
    <p:sldId id="285" r:id="rId9"/>
    <p:sldId id="305" r:id="rId10"/>
    <p:sldId id="310" r:id="rId11"/>
    <p:sldId id="291" r:id="rId12"/>
    <p:sldId id="292" r:id="rId13"/>
    <p:sldId id="299" r:id="rId14"/>
    <p:sldId id="306" r:id="rId15"/>
    <p:sldId id="307" r:id="rId16"/>
    <p:sldId id="308" r:id="rId17"/>
    <p:sldId id="300" r:id="rId18"/>
    <p:sldId id="309" r:id="rId19"/>
    <p:sldId id="301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C942F-1AB7-49E2-883F-8A0A44A60A46}" type="datetimeFigureOut">
              <a:rPr lang="zh-CN" altLang="en-US" smtClean="0"/>
              <a:t>2017/11/3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0C9F3-A9BA-4A7C-8595-3C4ED8312A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6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8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9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631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2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2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2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61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2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6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3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4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2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12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8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70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0C9F3-A9BA-4A7C-8595-3C4ED8312A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7503519" y="-408600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-1769434" y="177554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792880" y="2229092"/>
            <a:ext cx="6964739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965" y="-1827092"/>
            <a:ext cx="6964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Click="0" advTm="3000">
        <p14:vortex dir="r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 smtClean="0">
                <a:latin typeface="+mn-lt"/>
                <a:ea typeface="+mn-ea"/>
                <a:cs typeface="+mn-ea"/>
                <a:sym typeface="+mn-lt"/>
              </a:rPr>
              <a:t>前端数据可视化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5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4623474" y="207819"/>
            <a:ext cx="288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实现方式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408217" y="928255"/>
            <a:ext cx="407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webGL</a:t>
            </a:r>
            <a:endParaRPr lang="zh-CN" altLang="en-US" sz="2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3408217" y="1745673"/>
            <a:ext cx="73455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en-US" altLang="zh-CN" dirty="0" err="1"/>
              <a:t>w</a:t>
            </a:r>
            <a:r>
              <a:rPr lang="en-US" altLang="zh-CN" dirty="0" err="1" smtClean="0"/>
              <a:t>ebGL</a:t>
            </a:r>
            <a:r>
              <a:rPr lang="zh-CN" altLang="en-US" dirty="0"/>
              <a:t>直接基于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（显卡的核心部分）来</a:t>
            </a:r>
            <a:r>
              <a:rPr lang="zh-CN" altLang="en-US" dirty="0"/>
              <a:t>绘制</a:t>
            </a:r>
            <a:r>
              <a:rPr lang="zh-CN" altLang="en-US" dirty="0" smtClean="0"/>
              <a:t>图像，性能好</a:t>
            </a:r>
            <a:r>
              <a:rPr lang="en-US" altLang="zh-CN" dirty="0" smtClean="0"/>
              <a:t>;</a:t>
            </a:r>
          </a:p>
          <a:p>
            <a:r>
              <a:rPr lang="zh-CN" altLang="en-US" dirty="0"/>
              <a:t>有光照、材质设置、纹理映射、矩阵变换、曲线曲面建模等</a:t>
            </a:r>
            <a:r>
              <a:rPr lang="zh-CN" altLang="en-US" dirty="0" smtClean="0"/>
              <a:t>功能</a:t>
            </a:r>
            <a:r>
              <a:rPr lang="zh-CN" altLang="en-US" dirty="0"/>
              <a:t>，</a:t>
            </a:r>
            <a:r>
              <a:rPr lang="zh-CN" altLang="en-US" dirty="0" smtClean="0"/>
              <a:t>功能强大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zh-CN" altLang="en-US" dirty="0" smtClean="0"/>
              <a:t>比较底层，需要有比较好的计算机基础知识和计算机图形学知识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7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常用类库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623474" y="207819"/>
            <a:ext cx="288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常用类库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http://echarts.baidu.com/images/echarts-footer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96" y="1751713"/>
            <a:ext cx="20764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https://static.jianshukeji.com/highcharts/images/logos/black/highchart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AutoShape 9" descr="https://static.jianshukeji.com/highcharts/images/logos/black/highchart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AutoShape 11" descr="https://static.jianshukeji.com/highcharts/images/logos/black/highcharts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AutoShape 13" descr="https://static.jianshukeji.com/highcharts/images/logos/black/highcharts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18" y="2371531"/>
            <a:ext cx="38100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59" y="2395968"/>
            <a:ext cx="10287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矩形 47"/>
          <p:cNvSpPr/>
          <p:nvPr/>
        </p:nvSpPr>
        <p:spPr>
          <a:xfrm>
            <a:off x="9723114" y="2610825"/>
            <a:ext cx="1959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/>
              <a:t>three.js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54630" y="4622861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echarts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968803" y="4555187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hree.js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85327" y="4555127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highcharts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848026" y="4555187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D3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457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3"/>
          <p:cNvSpPr txBox="1"/>
          <p:nvPr/>
        </p:nvSpPr>
        <p:spPr>
          <a:xfrm>
            <a:off x="3020290" y="1083590"/>
            <a:ext cx="4239167" cy="853107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 err="1" smtClean="0"/>
              <a:t>echarts</a:t>
            </a:r>
            <a:endParaRPr lang="zh-CN" altLang="en-US" sz="3600" b="1" dirty="0"/>
          </a:p>
        </p:txBody>
      </p:sp>
      <p:sp>
        <p:nvSpPr>
          <p:cNvPr id="29" name="矩形 28"/>
          <p:cNvSpPr/>
          <p:nvPr/>
        </p:nvSpPr>
        <p:spPr>
          <a:xfrm>
            <a:off x="3020290" y="2133170"/>
            <a:ext cx="59707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zh-CN" altLang="en-US" dirty="0"/>
              <a:t>两万关注</a:t>
            </a:r>
          </a:p>
          <a:p>
            <a:r>
              <a:rPr lang="zh-CN" altLang="en-US" dirty="0"/>
              <a:t>基于</a:t>
            </a:r>
            <a:r>
              <a:rPr lang="en-US" altLang="zh-CN" dirty="0" smtClean="0"/>
              <a:t>canvas 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上手</a:t>
            </a:r>
            <a:r>
              <a:rPr lang="zh-CN" altLang="en-US" dirty="0"/>
              <a:t>简单 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很方便容易地实现常规图表  </a:t>
            </a:r>
            <a:endParaRPr lang="en-US" altLang="zh-CN" dirty="0" smtClean="0"/>
          </a:p>
          <a:p>
            <a:r>
              <a:rPr lang="zh-CN" altLang="en-US" dirty="0" smtClean="0"/>
              <a:t>百</a:t>
            </a:r>
            <a:r>
              <a:rPr lang="zh-CN" altLang="en-US" dirty="0"/>
              <a:t>度开发，中文资料</a:t>
            </a:r>
            <a:r>
              <a:rPr lang="zh-CN" altLang="en-US" dirty="0" smtClean="0"/>
              <a:t>丰富，社区活跃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复杂的深度定制功能的开发不方便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23474" y="207819"/>
            <a:ext cx="288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常用类库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615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3"/>
          <p:cNvSpPr txBox="1"/>
          <p:nvPr/>
        </p:nvSpPr>
        <p:spPr>
          <a:xfrm>
            <a:off x="3020290" y="1083590"/>
            <a:ext cx="4239167" cy="853107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 err="1" smtClean="0"/>
              <a:t>highcharts</a:t>
            </a:r>
            <a:endParaRPr lang="zh-CN" altLang="en-US" sz="3600" b="1" dirty="0"/>
          </a:p>
        </p:txBody>
      </p:sp>
      <p:sp>
        <p:nvSpPr>
          <p:cNvPr id="29" name="矩形 28"/>
          <p:cNvSpPr/>
          <p:nvPr/>
        </p:nvSpPr>
        <p:spPr>
          <a:xfrm>
            <a:off x="3020290" y="2133170"/>
            <a:ext cx="59707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6</a:t>
            </a:r>
            <a:r>
              <a:rPr lang="zh-CN" altLang="en-US" dirty="0" smtClean="0"/>
              <a:t>千关注</a:t>
            </a:r>
            <a:endParaRPr lang="zh-CN" altLang="en-US" dirty="0"/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svg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上手</a:t>
            </a:r>
            <a:r>
              <a:rPr lang="zh-CN" altLang="en-US" dirty="0"/>
              <a:t>简单 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很方便容易地实现常规图表 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复杂的深度定制功能的开发不方便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23474" y="207819"/>
            <a:ext cx="288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常用类库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124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3"/>
          <p:cNvSpPr txBox="1"/>
          <p:nvPr/>
        </p:nvSpPr>
        <p:spPr>
          <a:xfrm>
            <a:off x="3020290" y="1083590"/>
            <a:ext cx="4239167" cy="853107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 smtClean="0"/>
              <a:t>D3</a:t>
            </a:r>
            <a:endParaRPr lang="zh-CN" altLang="en-US" sz="3600" b="1" dirty="0"/>
          </a:p>
        </p:txBody>
      </p:sp>
      <p:sp>
        <p:nvSpPr>
          <p:cNvPr id="29" name="矩形 28"/>
          <p:cNvSpPr/>
          <p:nvPr/>
        </p:nvSpPr>
        <p:spPr>
          <a:xfrm>
            <a:off x="3020290" y="2133170"/>
            <a:ext cx="59707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D3</a:t>
            </a:r>
            <a:r>
              <a:rPr lang="zh-CN" altLang="en-US" dirty="0"/>
              <a:t>的全称是</a:t>
            </a:r>
            <a:r>
              <a:rPr lang="en-US" altLang="zh-CN" dirty="0"/>
              <a:t>Data-Driven Documents(</a:t>
            </a:r>
            <a:r>
              <a:rPr lang="zh-CN" altLang="en-US" dirty="0"/>
              <a:t>数据驱动文档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github</a:t>
            </a:r>
            <a:r>
              <a:rPr lang="zh-CN" altLang="en-US" dirty="0" smtClean="0"/>
              <a:t>关注</a:t>
            </a:r>
            <a:r>
              <a:rPr lang="zh-CN" altLang="en-US" dirty="0"/>
              <a:t>数量</a:t>
            </a:r>
            <a:r>
              <a:rPr lang="en-US" altLang="zh-CN" dirty="0"/>
              <a:t>6</a:t>
            </a:r>
            <a:r>
              <a:rPr lang="zh-CN" altLang="en-US" dirty="0"/>
              <a:t>万</a:t>
            </a:r>
            <a:r>
              <a:rPr lang="en-US" altLang="zh-CN" dirty="0"/>
              <a:t>8</a:t>
            </a:r>
            <a:r>
              <a:rPr lang="zh-CN" altLang="en-US" dirty="0" smtClean="0"/>
              <a:t>千</a:t>
            </a:r>
            <a:endParaRPr lang="zh-CN" altLang="en-US" dirty="0"/>
          </a:p>
          <a:p>
            <a:r>
              <a:rPr lang="zh-CN" altLang="en-US" dirty="0"/>
              <a:t>主要基于</a:t>
            </a:r>
            <a:r>
              <a:rPr lang="en-US" altLang="zh-CN" dirty="0" err="1"/>
              <a:t>svg</a:t>
            </a:r>
            <a:r>
              <a:rPr lang="zh-CN" altLang="en-US" dirty="0"/>
              <a:t>，第</a:t>
            </a:r>
            <a:r>
              <a:rPr lang="en-US" altLang="zh-CN" dirty="0"/>
              <a:t>4</a:t>
            </a:r>
            <a:r>
              <a:rPr lang="zh-CN" altLang="en-US" dirty="0"/>
              <a:t>版开始对</a:t>
            </a:r>
            <a:r>
              <a:rPr lang="en-US" altLang="zh-CN" dirty="0"/>
              <a:t>canvas</a:t>
            </a:r>
            <a:r>
              <a:rPr lang="zh-CN" altLang="en-US" dirty="0"/>
              <a:t>有更多的</a:t>
            </a:r>
            <a:r>
              <a:rPr lang="zh-CN" altLang="en-US" dirty="0" smtClean="0"/>
              <a:t>支持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功能强大，适合开发复杂的深度定制的图表 </a:t>
            </a:r>
            <a:endParaRPr lang="en-US" altLang="zh-CN" dirty="0" smtClean="0"/>
          </a:p>
          <a:p>
            <a:r>
              <a:rPr lang="zh-CN" altLang="en-US" dirty="0" smtClean="0"/>
              <a:t>资料</a:t>
            </a:r>
            <a:r>
              <a:rPr lang="zh-CN" altLang="en-US" dirty="0"/>
              <a:t>丰富，案例非常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学习曲线比较陡峭，不易上手  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/>
              <a:t>svg</a:t>
            </a:r>
            <a:r>
              <a:rPr lang="zh-CN" altLang="en-US" dirty="0"/>
              <a:t>，节点数量过多时可能有性能</a:t>
            </a:r>
            <a:r>
              <a:rPr lang="zh-CN" altLang="en-US" dirty="0" smtClean="0"/>
              <a:t>问题</a:t>
            </a:r>
            <a:endParaRPr lang="en-US" altLang="zh-CN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4623474" y="207819"/>
            <a:ext cx="288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常用类库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416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3"/>
          <p:cNvSpPr txBox="1"/>
          <p:nvPr/>
        </p:nvSpPr>
        <p:spPr>
          <a:xfrm>
            <a:off x="3020290" y="1083590"/>
            <a:ext cx="4239167" cy="853107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 smtClean="0"/>
              <a:t>three.js</a:t>
            </a:r>
            <a:endParaRPr lang="zh-CN" altLang="en-US" sz="3600" b="1" dirty="0"/>
          </a:p>
        </p:txBody>
      </p:sp>
      <p:sp>
        <p:nvSpPr>
          <p:cNvPr id="29" name="矩形 28"/>
          <p:cNvSpPr/>
          <p:nvPr/>
        </p:nvSpPr>
        <p:spPr>
          <a:xfrm>
            <a:off x="3020290" y="2133170"/>
            <a:ext cx="59707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en-US" altLang="zh-CN" dirty="0" smtClean="0"/>
              <a:t> </a:t>
            </a:r>
            <a:r>
              <a:rPr lang="en-US" altLang="zh-CN" dirty="0"/>
              <a:t>3</a:t>
            </a:r>
            <a:r>
              <a:rPr lang="zh-CN" altLang="en-US" dirty="0"/>
              <a:t>万</a:t>
            </a:r>
            <a:r>
              <a:rPr lang="en-US" altLang="zh-CN" dirty="0"/>
              <a:t>5</a:t>
            </a:r>
            <a:r>
              <a:rPr lang="zh-CN" altLang="en-US" dirty="0" smtClean="0"/>
              <a:t>千关注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/>
              <a:t>w</a:t>
            </a:r>
            <a:r>
              <a:rPr lang="en-US" altLang="zh-CN" dirty="0" err="1" smtClean="0"/>
              <a:t>ebGL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t</a:t>
            </a:r>
            <a:r>
              <a:rPr lang="en-US" altLang="zh-CN" dirty="0" smtClean="0"/>
              <a:t>hree.js</a:t>
            </a:r>
            <a:r>
              <a:rPr lang="zh-CN" altLang="en-US" dirty="0"/>
              <a:t>是使浏览器中</a:t>
            </a:r>
            <a:r>
              <a:rPr lang="zh-CN" altLang="en-US" dirty="0" smtClean="0"/>
              <a:t>的</a:t>
            </a:r>
            <a:r>
              <a:rPr lang="en-US" altLang="zh-CN" dirty="0" err="1"/>
              <a:t>w</a:t>
            </a:r>
            <a:r>
              <a:rPr lang="en-US" altLang="zh-CN" dirty="0" err="1" smtClean="0"/>
              <a:t>ebGL</a:t>
            </a:r>
            <a:r>
              <a:rPr lang="en-US" altLang="zh-CN" dirty="0" smtClean="0"/>
              <a:t> </a:t>
            </a:r>
            <a:r>
              <a:rPr lang="en-US" altLang="zh-CN" dirty="0"/>
              <a:t>- 3D </a:t>
            </a:r>
            <a:r>
              <a:rPr lang="zh-CN" altLang="en-US" dirty="0"/>
              <a:t>变得非常简易的类库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个简单的立方体要通过原始</a:t>
            </a:r>
            <a:r>
              <a:rPr lang="zh-CN" altLang="en-US" dirty="0" smtClean="0"/>
              <a:t>的</a:t>
            </a:r>
            <a:r>
              <a:rPr lang="en-US" altLang="zh-CN" dirty="0" err="1"/>
              <a:t>w</a:t>
            </a:r>
            <a:r>
              <a:rPr lang="en-US" altLang="zh-CN" dirty="0" err="1" smtClean="0"/>
              <a:t>ebGL</a:t>
            </a:r>
            <a:r>
              <a:rPr lang="en-US" altLang="zh-CN" dirty="0" smtClean="0"/>
              <a:t> </a:t>
            </a:r>
            <a:r>
              <a:rPr lang="zh-CN" altLang="en-US" dirty="0"/>
              <a:t>来实现需要几百行</a:t>
            </a:r>
            <a:r>
              <a:rPr lang="en-US" altLang="zh-CN" dirty="0" smtClean="0"/>
              <a:t>JavaScript </a:t>
            </a:r>
            <a:r>
              <a:rPr lang="zh-CN" altLang="en-US" dirty="0"/>
              <a:t>和着色代码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zh-CN" altLang="en-US" dirty="0"/>
              <a:t>如果</a:t>
            </a:r>
            <a:r>
              <a:rPr lang="zh-CN" altLang="en-US" dirty="0" smtClean="0"/>
              <a:t>用</a:t>
            </a:r>
            <a:r>
              <a:rPr lang="en-US" altLang="zh-CN" dirty="0"/>
              <a:t>t</a:t>
            </a:r>
            <a:r>
              <a:rPr lang="en-US" altLang="zh-CN" dirty="0" smtClean="0"/>
              <a:t>hree.js</a:t>
            </a:r>
            <a:r>
              <a:rPr lang="zh-CN" altLang="en-US" dirty="0"/>
              <a:t>，则只需要很少的代码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23474" y="207819"/>
            <a:ext cx="288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常用类库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416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开发数据可视化网站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4623474" y="207819"/>
            <a:ext cx="288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开发数据可视化网站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11130" y="113555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</a:t>
            </a:r>
            <a:r>
              <a:rPr lang="zh-CN" altLang="en-US" dirty="0"/>
              <a:t>扩展</a:t>
            </a:r>
            <a:r>
              <a:rPr lang="zh-CN" altLang="en-US" dirty="0" smtClean="0"/>
              <a:t>功能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24386" y="1504890"/>
            <a:ext cx="654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对单个数据查询详情；</a:t>
            </a:r>
            <a:endParaRPr lang="en-US" altLang="zh-CN" dirty="0" smtClean="0"/>
          </a:p>
          <a:p>
            <a:r>
              <a:rPr lang="zh-CN" altLang="en-US" dirty="0" smtClean="0"/>
              <a:t>排序；</a:t>
            </a:r>
            <a:endParaRPr lang="en-US" altLang="zh-CN" dirty="0" smtClean="0"/>
          </a:p>
          <a:p>
            <a:r>
              <a:rPr lang="zh-CN" altLang="en-US" dirty="0" smtClean="0"/>
              <a:t>筛选：类型筛选、层次筛选、数目筛选、时间筛选；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506380" y="1251941"/>
            <a:ext cx="134655" cy="1365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11129" y="258062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后台接口、数据格式：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24386" y="2949952"/>
            <a:ext cx="8596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同一</a:t>
            </a:r>
            <a:r>
              <a:rPr lang="zh-CN" altLang="en-US" dirty="0" smtClean="0"/>
              <a:t>种数据，显示成不同类型的图表（如柱状图、环形图、</a:t>
            </a:r>
            <a:r>
              <a:rPr lang="zh-CN" altLang="en-US" dirty="0" smtClean="0"/>
              <a:t>数字表格）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不同的数据（如订单数据、价格统计数据、网页</a:t>
            </a:r>
            <a:r>
              <a:rPr lang="zh-CN" altLang="en-US" dirty="0" smtClean="0"/>
              <a:t>访问量数据</a:t>
            </a:r>
            <a:r>
              <a:rPr lang="zh-CN" altLang="en-US" dirty="0" smtClean="0"/>
              <a:t>），显示成</a:t>
            </a:r>
            <a:r>
              <a:rPr lang="zh-CN" altLang="en-US" dirty="0" smtClean="0"/>
              <a:t>同类型图表；</a:t>
            </a:r>
            <a:endParaRPr lang="en-US" altLang="zh-CN" dirty="0" smtClean="0"/>
          </a:p>
          <a:p>
            <a:r>
              <a:rPr lang="zh-CN" altLang="en-US" dirty="0" smtClean="0"/>
              <a:t>不同的图表，同样的扩展功能；</a:t>
            </a:r>
            <a:endParaRPr lang="en-US" altLang="zh-CN" dirty="0" smtClean="0"/>
          </a:p>
        </p:txBody>
      </p:sp>
      <p:sp>
        <p:nvSpPr>
          <p:cNvPr id="10" name="椭圆 9"/>
          <p:cNvSpPr/>
          <p:nvPr/>
        </p:nvSpPr>
        <p:spPr>
          <a:xfrm>
            <a:off x="2506380" y="2697003"/>
            <a:ext cx="134655" cy="1365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06378" y="4064255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了解需求：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19635" y="4433587"/>
            <a:ext cx="654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使用场景；</a:t>
            </a:r>
            <a:endParaRPr lang="en-US" altLang="zh-CN" dirty="0" smtClean="0"/>
          </a:p>
          <a:p>
            <a:r>
              <a:rPr lang="zh-CN" altLang="en-US" dirty="0" smtClean="0"/>
              <a:t>图表类型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突出</a:t>
            </a:r>
            <a:r>
              <a:rPr lang="zh-CN" altLang="en-US" dirty="0" smtClean="0"/>
              <a:t>显示</a:t>
            </a:r>
            <a:r>
              <a:rPr lang="zh-CN" altLang="en-US" dirty="0" smtClean="0"/>
              <a:t>重</a:t>
            </a:r>
            <a:r>
              <a:rPr lang="zh-CN" altLang="en-US" dirty="0" smtClean="0"/>
              <a:t>要</a:t>
            </a:r>
            <a:r>
              <a:rPr lang="zh-CN" altLang="en-US" dirty="0" smtClean="0"/>
              <a:t>数据；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601629" y="4180638"/>
            <a:ext cx="134655" cy="1365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5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" grpId="0"/>
      <p:bldP spid="3" grpId="0"/>
      <p:bldP spid="4" grpId="0" animBg="1"/>
      <p:bldP spid="8" grpId="0"/>
      <p:bldP spid="9" grpId="0"/>
      <p:bldP spid="10" grpId="0" animBg="1"/>
      <p:bldP spid="11" grpId="0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7404" y="658199"/>
            <a:ext cx="7537187" cy="742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03" y="-1487124"/>
            <a:ext cx="7537187" cy="7421675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271952" y="2678853"/>
            <a:ext cx="943121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dirty="0" smtClean="0">
                <a:latin typeface="+mn-lt"/>
                <a:ea typeface="+mn-ea"/>
                <a:cs typeface="+mn-ea"/>
                <a:sym typeface="+mn-lt"/>
              </a:rPr>
              <a:t>感谢观看 </a:t>
            </a:r>
            <a:r>
              <a:rPr lang="en-US" altLang="zh-CN" sz="5400" b="1" dirty="0" smtClean="0">
                <a:latin typeface="+mn-lt"/>
                <a:ea typeface="+mn-ea"/>
                <a:cs typeface="+mn-ea"/>
                <a:sym typeface="+mn-lt"/>
              </a:rPr>
              <a:t>| THANK YOU</a:t>
            </a:r>
            <a:endParaRPr lang="zh-CN" altLang="en-US" sz="54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1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5accd2d-f733-4824-ad64-beb893ea6727"/>
          <p:cNvGrpSpPr>
            <a:grpSpLocks noChangeAspect="1"/>
          </p:cNvGrpSpPr>
          <p:nvPr/>
        </p:nvGrpSpPr>
        <p:grpSpPr>
          <a:xfrm>
            <a:off x="942421" y="2377132"/>
            <a:ext cx="10358133" cy="2309777"/>
            <a:chOff x="1390565" y="2834333"/>
            <a:chExt cx="9909989" cy="2209845"/>
          </a:xfrm>
        </p:grpSpPr>
        <p:grpSp>
          <p:nvGrpSpPr>
            <p:cNvPr id="3" name="Group 28"/>
            <p:cNvGrpSpPr/>
            <p:nvPr/>
          </p:nvGrpSpPr>
          <p:grpSpPr>
            <a:xfrm>
              <a:off x="1768046" y="2834333"/>
              <a:ext cx="1458180" cy="1663040"/>
              <a:chOff x="1856520" y="2834333"/>
              <a:chExt cx="1458180" cy="1663040"/>
            </a:xfrm>
          </p:grpSpPr>
          <p:sp>
            <p:nvSpPr>
              <p:cNvPr id="25" name="Freeform: Shape 1"/>
              <p:cNvSpPr>
                <a:spLocks/>
              </p:cNvSpPr>
              <p:nvPr/>
            </p:nvSpPr>
            <p:spPr bwMode="auto">
              <a:xfrm>
                <a:off x="185652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10"/>
              <p:cNvSpPr>
                <a:spLocks noChangeAspect="1"/>
              </p:cNvSpPr>
              <p:nvPr/>
            </p:nvSpPr>
            <p:spPr bwMode="auto">
              <a:xfrm>
                <a:off x="2330879" y="3400302"/>
                <a:ext cx="497910" cy="531102"/>
              </a:xfrm>
              <a:custGeom>
                <a:avLst/>
                <a:gdLst>
                  <a:gd name="T0" fmla="*/ 41 w 45"/>
                  <a:gd name="T1" fmla="*/ 48 h 48"/>
                  <a:gd name="T2" fmla="*/ 0 w 45"/>
                  <a:gd name="T3" fmla="*/ 44 h 48"/>
                  <a:gd name="T4" fmla="*/ 3 w 45"/>
                  <a:gd name="T5" fmla="*/ 7 h 48"/>
                  <a:gd name="T6" fmla="*/ 7 w 45"/>
                  <a:gd name="T7" fmla="*/ 4 h 48"/>
                  <a:gd name="T8" fmla="*/ 13 w 45"/>
                  <a:gd name="T9" fmla="*/ 0 h 48"/>
                  <a:gd name="T10" fmla="*/ 17 w 45"/>
                  <a:gd name="T11" fmla="*/ 7 h 48"/>
                  <a:gd name="T12" fmla="*/ 27 w 45"/>
                  <a:gd name="T13" fmla="*/ 4 h 48"/>
                  <a:gd name="T14" fmla="*/ 33 w 45"/>
                  <a:gd name="T15" fmla="*/ 0 h 48"/>
                  <a:gd name="T16" fmla="*/ 38 w 45"/>
                  <a:gd name="T17" fmla="*/ 7 h 48"/>
                  <a:gd name="T18" fmla="*/ 45 w 45"/>
                  <a:gd name="T19" fmla="*/ 10 h 48"/>
                  <a:gd name="T20" fmla="*/ 11 w 45"/>
                  <a:gd name="T21" fmla="*/ 25 h 48"/>
                  <a:gd name="T22" fmla="*/ 3 w 45"/>
                  <a:gd name="T23" fmla="*/ 17 h 48"/>
                  <a:gd name="T24" fmla="*/ 11 w 45"/>
                  <a:gd name="T25" fmla="*/ 25 h 48"/>
                  <a:gd name="T26" fmla="*/ 11 w 45"/>
                  <a:gd name="T27" fmla="*/ 26 h 48"/>
                  <a:gd name="T28" fmla="*/ 3 w 45"/>
                  <a:gd name="T29" fmla="*/ 35 h 48"/>
                  <a:gd name="T30" fmla="*/ 11 w 45"/>
                  <a:gd name="T31" fmla="*/ 44 h 48"/>
                  <a:gd name="T32" fmla="*/ 3 w 45"/>
                  <a:gd name="T33" fmla="*/ 37 h 48"/>
                  <a:gd name="T34" fmla="*/ 11 w 45"/>
                  <a:gd name="T35" fmla="*/ 44 h 48"/>
                  <a:gd name="T36" fmla="*/ 13 w 45"/>
                  <a:gd name="T37" fmla="*/ 3 h 48"/>
                  <a:gd name="T38" fmla="*/ 10 w 45"/>
                  <a:gd name="T39" fmla="*/ 4 h 48"/>
                  <a:gd name="T40" fmla="*/ 11 w 45"/>
                  <a:gd name="T41" fmla="*/ 13 h 48"/>
                  <a:gd name="T42" fmla="*/ 14 w 45"/>
                  <a:gd name="T43" fmla="*/ 12 h 48"/>
                  <a:gd name="T44" fmla="*/ 21 w 45"/>
                  <a:gd name="T45" fmla="*/ 25 h 48"/>
                  <a:gd name="T46" fmla="*/ 13 w 45"/>
                  <a:gd name="T47" fmla="*/ 17 h 48"/>
                  <a:gd name="T48" fmla="*/ 21 w 45"/>
                  <a:gd name="T49" fmla="*/ 25 h 48"/>
                  <a:gd name="T50" fmla="*/ 21 w 45"/>
                  <a:gd name="T51" fmla="*/ 26 h 48"/>
                  <a:gd name="T52" fmla="*/ 13 w 45"/>
                  <a:gd name="T53" fmla="*/ 35 h 48"/>
                  <a:gd name="T54" fmla="*/ 21 w 45"/>
                  <a:gd name="T55" fmla="*/ 44 h 48"/>
                  <a:gd name="T56" fmla="*/ 13 w 45"/>
                  <a:gd name="T57" fmla="*/ 37 h 48"/>
                  <a:gd name="T58" fmla="*/ 21 w 45"/>
                  <a:gd name="T59" fmla="*/ 44 h 48"/>
                  <a:gd name="T60" fmla="*/ 32 w 45"/>
                  <a:gd name="T61" fmla="*/ 17 h 48"/>
                  <a:gd name="T62" fmla="*/ 23 w 45"/>
                  <a:gd name="T63" fmla="*/ 25 h 48"/>
                  <a:gd name="T64" fmla="*/ 32 w 45"/>
                  <a:gd name="T65" fmla="*/ 35 h 48"/>
                  <a:gd name="T66" fmla="*/ 23 w 45"/>
                  <a:gd name="T67" fmla="*/ 26 h 48"/>
                  <a:gd name="T68" fmla="*/ 32 w 45"/>
                  <a:gd name="T69" fmla="*/ 35 h 48"/>
                  <a:gd name="T70" fmla="*/ 32 w 45"/>
                  <a:gd name="T71" fmla="*/ 37 h 48"/>
                  <a:gd name="T72" fmla="*/ 23 w 45"/>
                  <a:gd name="T73" fmla="*/ 44 h 48"/>
                  <a:gd name="T74" fmla="*/ 34 w 45"/>
                  <a:gd name="T75" fmla="*/ 4 h 48"/>
                  <a:gd name="T76" fmla="*/ 32 w 45"/>
                  <a:gd name="T77" fmla="*/ 3 h 48"/>
                  <a:gd name="T78" fmla="*/ 31 w 45"/>
                  <a:gd name="T79" fmla="*/ 12 h 48"/>
                  <a:gd name="T80" fmla="*/ 33 w 45"/>
                  <a:gd name="T81" fmla="*/ 13 h 48"/>
                  <a:gd name="T82" fmla="*/ 34 w 45"/>
                  <a:gd name="T83" fmla="*/ 4 h 48"/>
                  <a:gd name="T84" fmla="*/ 41 w 45"/>
                  <a:gd name="T85" fmla="*/ 17 h 48"/>
                  <a:gd name="T86" fmla="*/ 33 w 45"/>
                  <a:gd name="T87" fmla="*/ 25 h 48"/>
                  <a:gd name="T88" fmla="*/ 41 w 45"/>
                  <a:gd name="T89" fmla="*/ 35 h 48"/>
                  <a:gd name="T90" fmla="*/ 33 w 45"/>
                  <a:gd name="T91" fmla="*/ 26 h 48"/>
                  <a:gd name="T92" fmla="*/ 41 w 45"/>
                  <a:gd name="T93" fmla="*/ 35 h 48"/>
                  <a:gd name="T94" fmla="*/ 41 w 45"/>
                  <a:gd name="T95" fmla="*/ 37 h 48"/>
                  <a:gd name="T96" fmla="*/ 33 w 45"/>
                  <a:gd name="T9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" h="48">
                    <a:moveTo>
                      <a:pt x="45" y="44"/>
                    </a:moveTo>
                    <a:cubicBezTo>
                      <a:pt x="45" y="46"/>
                      <a:pt x="43" y="48"/>
                      <a:pt x="41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1" y="48"/>
                      <a:pt x="0" y="46"/>
                      <a:pt x="0" y="4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8"/>
                      <a:pt x="1" y="7"/>
                      <a:pt x="3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9" y="0"/>
                      <a:pt x="1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0"/>
                      <a:pt x="17" y="2"/>
                      <a:pt x="17" y="4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2"/>
                      <a:pt x="29" y="0"/>
                      <a:pt x="32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0"/>
                      <a:pt x="38" y="2"/>
                      <a:pt x="38" y="4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3" y="7"/>
                      <a:pt x="45" y="8"/>
                      <a:pt x="45" y="10"/>
                    </a:cubicBezTo>
                    <a:lnTo>
                      <a:pt x="45" y="44"/>
                    </a:lnTo>
                    <a:close/>
                    <a:moveTo>
                      <a:pt x="11" y="25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25"/>
                      <a:pt x="3" y="25"/>
                      <a:pt x="3" y="25"/>
                    </a:cubicBezTo>
                    <a:lnTo>
                      <a:pt x="11" y="25"/>
                    </a:lnTo>
                    <a:close/>
                    <a:moveTo>
                      <a:pt x="11" y="35"/>
                    </a:moveTo>
                    <a:cubicBezTo>
                      <a:pt x="11" y="26"/>
                      <a:pt x="11" y="26"/>
                      <a:pt x="11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35"/>
                      <a:pt x="3" y="35"/>
                      <a:pt x="3" y="35"/>
                    </a:cubicBezTo>
                    <a:lnTo>
                      <a:pt x="11" y="35"/>
                    </a:lnTo>
                    <a:close/>
                    <a:moveTo>
                      <a:pt x="11" y="44"/>
                    </a:moveTo>
                    <a:cubicBezTo>
                      <a:pt x="11" y="37"/>
                      <a:pt x="11" y="37"/>
                      <a:pt x="11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44"/>
                      <a:pt x="3" y="44"/>
                      <a:pt x="3" y="44"/>
                    </a:cubicBezTo>
                    <a:lnTo>
                      <a:pt x="11" y="44"/>
                    </a:lnTo>
                    <a:close/>
                    <a:moveTo>
                      <a:pt x="14" y="4"/>
                    </a:moveTo>
                    <a:cubicBezTo>
                      <a:pt x="14" y="4"/>
                      <a:pt x="13" y="3"/>
                      <a:pt x="13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1" y="13"/>
                      <a:pt x="11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4" y="12"/>
                      <a:pt x="14" y="12"/>
                    </a:cubicBezTo>
                    <a:lnTo>
                      <a:pt x="14" y="4"/>
                    </a:lnTo>
                    <a:close/>
                    <a:moveTo>
                      <a:pt x="21" y="25"/>
                    </a:moveTo>
                    <a:cubicBezTo>
                      <a:pt x="21" y="17"/>
                      <a:pt x="21" y="17"/>
                      <a:pt x="21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21" y="25"/>
                    </a:lnTo>
                    <a:close/>
                    <a:moveTo>
                      <a:pt x="21" y="35"/>
                    </a:moveTo>
                    <a:cubicBezTo>
                      <a:pt x="21" y="26"/>
                      <a:pt x="21" y="26"/>
                      <a:pt x="21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35"/>
                      <a:pt x="13" y="35"/>
                      <a:pt x="13" y="35"/>
                    </a:cubicBezTo>
                    <a:lnTo>
                      <a:pt x="21" y="35"/>
                    </a:lnTo>
                    <a:close/>
                    <a:moveTo>
                      <a:pt x="21" y="44"/>
                    </a:moveTo>
                    <a:cubicBezTo>
                      <a:pt x="21" y="37"/>
                      <a:pt x="21" y="37"/>
                      <a:pt x="21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44"/>
                      <a:pt x="13" y="44"/>
                      <a:pt x="13" y="44"/>
                    </a:cubicBezTo>
                    <a:lnTo>
                      <a:pt x="21" y="44"/>
                    </a:lnTo>
                    <a:close/>
                    <a:moveTo>
                      <a:pt x="32" y="25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lnTo>
                      <a:pt x="32" y="25"/>
                    </a:lnTo>
                    <a:close/>
                    <a:moveTo>
                      <a:pt x="32" y="35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32" y="35"/>
                    </a:lnTo>
                    <a:close/>
                    <a:moveTo>
                      <a:pt x="32" y="44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44"/>
                      <a:pt x="23" y="44"/>
                      <a:pt x="23" y="44"/>
                    </a:cubicBezTo>
                    <a:lnTo>
                      <a:pt x="32" y="44"/>
                    </a:lnTo>
                    <a:close/>
                    <a:moveTo>
                      <a:pt x="34" y="4"/>
                    </a:moveTo>
                    <a:cubicBezTo>
                      <a:pt x="34" y="4"/>
                      <a:pt x="34" y="3"/>
                      <a:pt x="33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4"/>
                      <a:pt x="31" y="4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2"/>
                      <a:pt x="31" y="13"/>
                      <a:pt x="32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4" y="13"/>
                      <a:pt x="34" y="12"/>
                      <a:pt x="34" y="12"/>
                    </a:cubicBezTo>
                    <a:lnTo>
                      <a:pt x="34" y="4"/>
                    </a:lnTo>
                    <a:close/>
                    <a:moveTo>
                      <a:pt x="41" y="25"/>
                    </a:moveTo>
                    <a:cubicBezTo>
                      <a:pt x="41" y="17"/>
                      <a:pt x="41" y="17"/>
                      <a:pt x="41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25"/>
                      <a:pt x="33" y="25"/>
                      <a:pt x="33" y="25"/>
                    </a:cubicBezTo>
                    <a:lnTo>
                      <a:pt x="41" y="25"/>
                    </a:lnTo>
                    <a:close/>
                    <a:moveTo>
                      <a:pt x="41" y="35"/>
                    </a:moveTo>
                    <a:cubicBezTo>
                      <a:pt x="41" y="26"/>
                      <a:pt x="41" y="26"/>
                      <a:pt x="41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35"/>
                      <a:pt x="33" y="35"/>
                      <a:pt x="33" y="35"/>
                    </a:cubicBezTo>
                    <a:lnTo>
                      <a:pt x="41" y="35"/>
                    </a:lnTo>
                    <a:close/>
                    <a:moveTo>
                      <a:pt x="41" y="44"/>
                    </a:moveTo>
                    <a:cubicBezTo>
                      <a:pt x="41" y="37"/>
                      <a:pt x="41" y="37"/>
                      <a:pt x="41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4"/>
                      <a:pt x="33" y="44"/>
                      <a:pt x="33" y="44"/>
                    </a:cubicBezTo>
                    <a:lnTo>
                      <a:pt x="41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4333661" y="2834333"/>
              <a:ext cx="1458180" cy="1663040"/>
              <a:chOff x="4196780" y="2834333"/>
              <a:chExt cx="1458180" cy="1663040"/>
            </a:xfrm>
          </p:grpSpPr>
          <p:sp>
            <p:nvSpPr>
              <p:cNvPr id="23" name="Freeform: Shape 2"/>
              <p:cNvSpPr>
                <a:spLocks/>
              </p:cNvSpPr>
              <p:nvPr/>
            </p:nvSpPr>
            <p:spPr bwMode="auto">
              <a:xfrm>
                <a:off x="419678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Freeform: Shape 11"/>
              <p:cNvSpPr>
                <a:spLocks noChangeAspect="1"/>
              </p:cNvSpPr>
              <p:nvPr/>
            </p:nvSpPr>
            <p:spPr bwMode="auto">
              <a:xfrm>
                <a:off x="4660320" y="3439028"/>
                <a:ext cx="531100" cy="453650"/>
              </a:xfrm>
              <a:custGeom>
                <a:avLst/>
                <a:gdLst>
                  <a:gd name="T0" fmla="*/ 48 w 48"/>
                  <a:gd name="T1" fmla="*/ 38 h 41"/>
                  <a:gd name="T2" fmla="*/ 45 w 48"/>
                  <a:gd name="T3" fmla="*/ 41 h 41"/>
                  <a:gd name="T4" fmla="*/ 37 w 48"/>
                  <a:gd name="T5" fmla="*/ 41 h 41"/>
                  <a:gd name="T6" fmla="*/ 34 w 48"/>
                  <a:gd name="T7" fmla="*/ 38 h 41"/>
                  <a:gd name="T8" fmla="*/ 34 w 48"/>
                  <a:gd name="T9" fmla="*/ 30 h 41"/>
                  <a:gd name="T10" fmla="*/ 37 w 48"/>
                  <a:gd name="T11" fmla="*/ 27 h 41"/>
                  <a:gd name="T12" fmla="*/ 39 w 48"/>
                  <a:gd name="T13" fmla="*/ 27 h 41"/>
                  <a:gd name="T14" fmla="*/ 39 w 48"/>
                  <a:gd name="T15" fmla="*/ 22 h 41"/>
                  <a:gd name="T16" fmla="*/ 25 w 48"/>
                  <a:gd name="T17" fmla="*/ 22 h 41"/>
                  <a:gd name="T18" fmla="*/ 25 w 48"/>
                  <a:gd name="T19" fmla="*/ 27 h 41"/>
                  <a:gd name="T20" fmla="*/ 28 w 48"/>
                  <a:gd name="T21" fmla="*/ 27 h 41"/>
                  <a:gd name="T22" fmla="*/ 31 w 48"/>
                  <a:gd name="T23" fmla="*/ 30 h 41"/>
                  <a:gd name="T24" fmla="*/ 31 w 48"/>
                  <a:gd name="T25" fmla="*/ 38 h 41"/>
                  <a:gd name="T26" fmla="*/ 28 w 48"/>
                  <a:gd name="T27" fmla="*/ 41 h 41"/>
                  <a:gd name="T28" fmla="*/ 19 w 48"/>
                  <a:gd name="T29" fmla="*/ 41 h 41"/>
                  <a:gd name="T30" fmla="*/ 17 w 48"/>
                  <a:gd name="T31" fmla="*/ 38 h 41"/>
                  <a:gd name="T32" fmla="*/ 17 w 48"/>
                  <a:gd name="T33" fmla="*/ 30 h 41"/>
                  <a:gd name="T34" fmla="*/ 19 w 48"/>
                  <a:gd name="T35" fmla="*/ 27 h 41"/>
                  <a:gd name="T36" fmla="*/ 22 w 48"/>
                  <a:gd name="T37" fmla="*/ 27 h 41"/>
                  <a:gd name="T38" fmla="*/ 22 w 48"/>
                  <a:gd name="T39" fmla="*/ 22 h 41"/>
                  <a:gd name="T40" fmla="*/ 8 w 48"/>
                  <a:gd name="T41" fmla="*/ 22 h 41"/>
                  <a:gd name="T42" fmla="*/ 8 w 48"/>
                  <a:gd name="T43" fmla="*/ 27 h 41"/>
                  <a:gd name="T44" fmla="*/ 11 w 48"/>
                  <a:gd name="T45" fmla="*/ 27 h 41"/>
                  <a:gd name="T46" fmla="*/ 13 w 48"/>
                  <a:gd name="T47" fmla="*/ 30 h 41"/>
                  <a:gd name="T48" fmla="*/ 13 w 48"/>
                  <a:gd name="T49" fmla="*/ 38 h 41"/>
                  <a:gd name="T50" fmla="*/ 11 w 48"/>
                  <a:gd name="T51" fmla="*/ 41 h 41"/>
                  <a:gd name="T52" fmla="*/ 2 w 48"/>
                  <a:gd name="T53" fmla="*/ 41 h 41"/>
                  <a:gd name="T54" fmla="*/ 0 w 48"/>
                  <a:gd name="T55" fmla="*/ 38 h 41"/>
                  <a:gd name="T56" fmla="*/ 0 w 48"/>
                  <a:gd name="T57" fmla="*/ 30 h 41"/>
                  <a:gd name="T58" fmla="*/ 2 w 48"/>
                  <a:gd name="T59" fmla="*/ 27 h 41"/>
                  <a:gd name="T60" fmla="*/ 5 w 48"/>
                  <a:gd name="T61" fmla="*/ 27 h 41"/>
                  <a:gd name="T62" fmla="*/ 5 w 48"/>
                  <a:gd name="T63" fmla="*/ 22 h 41"/>
                  <a:gd name="T64" fmla="*/ 8 w 48"/>
                  <a:gd name="T65" fmla="*/ 19 h 41"/>
                  <a:gd name="T66" fmla="*/ 22 w 48"/>
                  <a:gd name="T67" fmla="*/ 19 h 41"/>
                  <a:gd name="T68" fmla="*/ 22 w 48"/>
                  <a:gd name="T69" fmla="*/ 13 h 41"/>
                  <a:gd name="T70" fmla="*/ 19 w 48"/>
                  <a:gd name="T71" fmla="*/ 13 h 41"/>
                  <a:gd name="T72" fmla="*/ 17 w 48"/>
                  <a:gd name="T73" fmla="*/ 11 h 41"/>
                  <a:gd name="T74" fmla="*/ 17 w 48"/>
                  <a:gd name="T75" fmla="*/ 2 h 41"/>
                  <a:gd name="T76" fmla="*/ 19 w 48"/>
                  <a:gd name="T77" fmla="*/ 0 h 41"/>
                  <a:gd name="T78" fmla="*/ 28 w 48"/>
                  <a:gd name="T79" fmla="*/ 0 h 41"/>
                  <a:gd name="T80" fmla="*/ 31 w 48"/>
                  <a:gd name="T81" fmla="*/ 2 h 41"/>
                  <a:gd name="T82" fmla="*/ 31 w 48"/>
                  <a:gd name="T83" fmla="*/ 11 h 41"/>
                  <a:gd name="T84" fmla="*/ 28 w 48"/>
                  <a:gd name="T85" fmla="*/ 13 h 41"/>
                  <a:gd name="T86" fmla="*/ 25 w 48"/>
                  <a:gd name="T87" fmla="*/ 13 h 41"/>
                  <a:gd name="T88" fmla="*/ 25 w 48"/>
                  <a:gd name="T89" fmla="*/ 19 h 41"/>
                  <a:gd name="T90" fmla="*/ 39 w 48"/>
                  <a:gd name="T91" fmla="*/ 19 h 41"/>
                  <a:gd name="T92" fmla="*/ 43 w 48"/>
                  <a:gd name="T93" fmla="*/ 22 h 41"/>
                  <a:gd name="T94" fmla="*/ 43 w 48"/>
                  <a:gd name="T95" fmla="*/ 27 h 41"/>
                  <a:gd name="T96" fmla="*/ 45 w 48"/>
                  <a:gd name="T97" fmla="*/ 27 h 41"/>
                  <a:gd name="T98" fmla="*/ 48 w 48"/>
                  <a:gd name="T99" fmla="*/ 30 h 41"/>
                  <a:gd name="T100" fmla="*/ 48 w 48"/>
                  <a:gd name="T10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8" h="41">
                    <a:moveTo>
                      <a:pt x="48" y="38"/>
                    </a:moveTo>
                    <a:cubicBezTo>
                      <a:pt x="48" y="40"/>
                      <a:pt x="47" y="41"/>
                      <a:pt x="45" y="41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5" y="41"/>
                      <a:pt x="34" y="40"/>
                      <a:pt x="34" y="38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28"/>
                      <a:pt x="35" y="27"/>
                      <a:pt x="37" y="27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9" y="27"/>
                      <a:pt x="31" y="28"/>
                      <a:pt x="31" y="30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40"/>
                      <a:pt x="29" y="41"/>
                      <a:pt x="28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7" y="40"/>
                      <a:pt x="17" y="38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28"/>
                      <a:pt x="18" y="27"/>
                      <a:pt x="19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27"/>
                      <a:pt x="13" y="28"/>
                      <a:pt x="13" y="30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40"/>
                      <a:pt x="12" y="41"/>
                      <a:pt x="11" y="41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1" y="41"/>
                      <a:pt x="0" y="40"/>
                      <a:pt x="0" y="3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1" y="27"/>
                      <a:pt x="2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0"/>
                      <a:pt x="6" y="19"/>
                      <a:pt x="8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3"/>
                      <a:pt x="17" y="12"/>
                      <a:pt x="17" y="1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1"/>
                      <a:pt x="18" y="0"/>
                      <a:pt x="1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31" y="1"/>
                      <a:pt x="31" y="2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1" y="12"/>
                      <a:pt x="29" y="13"/>
                      <a:pt x="28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41" y="19"/>
                      <a:pt x="43" y="20"/>
                      <a:pt x="43" y="2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7" y="27"/>
                      <a:pt x="48" y="28"/>
                      <a:pt x="48" y="30"/>
                    </a:cubicBezTo>
                    <a:lnTo>
                      <a:pt x="48" y="38"/>
                    </a:lnTo>
                    <a:close/>
                  </a:path>
                </a:pathLst>
              </a:cu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6899276" y="2834333"/>
              <a:ext cx="1458180" cy="1663040"/>
              <a:chOff x="6537040" y="2834333"/>
              <a:chExt cx="1458180" cy="1663040"/>
            </a:xfrm>
          </p:grpSpPr>
          <p:sp>
            <p:nvSpPr>
              <p:cNvPr id="21" name="Freeform: Shape 3"/>
              <p:cNvSpPr>
                <a:spLocks/>
              </p:cNvSpPr>
              <p:nvPr/>
            </p:nvSpPr>
            <p:spPr bwMode="auto">
              <a:xfrm>
                <a:off x="653704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3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Freeform: Shape 12"/>
              <p:cNvSpPr>
                <a:spLocks noChangeAspect="1"/>
              </p:cNvSpPr>
              <p:nvPr/>
            </p:nvSpPr>
            <p:spPr bwMode="auto">
              <a:xfrm>
                <a:off x="6988290" y="3404376"/>
                <a:ext cx="555680" cy="522954"/>
              </a:xfrm>
              <a:custGeom>
                <a:avLst/>
                <a:gdLst>
                  <a:gd name="connsiteX0" fmla="*/ 69646 w 508000"/>
                  <a:gd name="connsiteY0" fmla="*/ 394096 h 478080"/>
                  <a:gd name="connsiteX1" fmla="*/ 438355 w 508000"/>
                  <a:gd name="connsiteY1" fmla="*/ 394096 h 478080"/>
                  <a:gd name="connsiteX2" fmla="*/ 438355 w 508000"/>
                  <a:gd name="connsiteY2" fmla="*/ 422773 h 478080"/>
                  <a:gd name="connsiteX3" fmla="*/ 473178 w 508000"/>
                  <a:gd name="connsiteY3" fmla="*/ 422773 h 478080"/>
                  <a:gd name="connsiteX4" fmla="*/ 473178 w 508000"/>
                  <a:gd name="connsiteY4" fmla="*/ 447354 h 478080"/>
                  <a:gd name="connsiteX5" fmla="*/ 497758 w 508000"/>
                  <a:gd name="connsiteY5" fmla="*/ 447354 h 478080"/>
                  <a:gd name="connsiteX6" fmla="*/ 497758 w 508000"/>
                  <a:gd name="connsiteY6" fmla="*/ 478080 h 478080"/>
                  <a:gd name="connsiteX7" fmla="*/ 14339 w 508000"/>
                  <a:gd name="connsiteY7" fmla="*/ 478080 h 478080"/>
                  <a:gd name="connsiteX8" fmla="*/ 14339 w 508000"/>
                  <a:gd name="connsiteY8" fmla="*/ 447354 h 478080"/>
                  <a:gd name="connsiteX9" fmla="*/ 38920 w 508000"/>
                  <a:gd name="connsiteY9" fmla="*/ 447354 h 478080"/>
                  <a:gd name="connsiteX10" fmla="*/ 38920 w 508000"/>
                  <a:gd name="connsiteY10" fmla="*/ 422773 h 478080"/>
                  <a:gd name="connsiteX11" fmla="*/ 69646 w 508000"/>
                  <a:gd name="connsiteY11" fmla="*/ 422773 h 478080"/>
                  <a:gd name="connsiteX12" fmla="*/ 362031 w 508000"/>
                  <a:gd name="connsiteY12" fmla="*/ 193354 h 478080"/>
                  <a:gd name="connsiteX13" fmla="*/ 436842 w 508000"/>
                  <a:gd name="connsiteY13" fmla="*/ 193354 h 478080"/>
                  <a:gd name="connsiteX14" fmla="*/ 456791 w 508000"/>
                  <a:gd name="connsiteY14" fmla="*/ 213383 h 478080"/>
                  <a:gd name="connsiteX15" fmla="*/ 456791 w 508000"/>
                  <a:gd name="connsiteY15" fmla="*/ 233411 h 478080"/>
                  <a:gd name="connsiteX16" fmla="*/ 436842 w 508000"/>
                  <a:gd name="connsiteY16" fmla="*/ 233411 h 478080"/>
                  <a:gd name="connsiteX17" fmla="*/ 436842 w 508000"/>
                  <a:gd name="connsiteY17" fmla="*/ 373612 h 478080"/>
                  <a:gd name="connsiteX18" fmla="*/ 362031 w 508000"/>
                  <a:gd name="connsiteY18" fmla="*/ 373612 h 478080"/>
                  <a:gd name="connsiteX19" fmla="*/ 362031 w 508000"/>
                  <a:gd name="connsiteY19" fmla="*/ 233411 h 478080"/>
                  <a:gd name="connsiteX20" fmla="*/ 342081 w 508000"/>
                  <a:gd name="connsiteY20" fmla="*/ 233411 h 478080"/>
                  <a:gd name="connsiteX21" fmla="*/ 342081 w 508000"/>
                  <a:gd name="connsiteY21" fmla="*/ 213383 h 478080"/>
                  <a:gd name="connsiteX22" fmla="*/ 362031 w 508000"/>
                  <a:gd name="connsiteY22" fmla="*/ 193354 h 478080"/>
                  <a:gd name="connsiteX23" fmla="*/ 218644 w 508000"/>
                  <a:gd name="connsiteY23" fmla="*/ 193354 h 478080"/>
                  <a:gd name="connsiteX24" fmla="*/ 293455 w 508000"/>
                  <a:gd name="connsiteY24" fmla="*/ 193354 h 478080"/>
                  <a:gd name="connsiteX25" fmla="*/ 313404 w 508000"/>
                  <a:gd name="connsiteY25" fmla="*/ 213383 h 478080"/>
                  <a:gd name="connsiteX26" fmla="*/ 313404 w 508000"/>
                  <a:gd name="connsiteY26" fmla="*/ 233411 h 478080"/>
                  <a:gd name="connsiteX27" fmla="*/ 293455 w 508000"/>
                  <a:gd name="connsiteY27" fmla="*/ 233411 h 478080"/>
                  <a:gd name="connsiteX28" fmla="*/ 293455 w 508000"/>
                  <a:gd name="connsiteY28" fmla="*/ 373612 h 478080"/>
                  <a:gd name="connsiteX29" fmla="*/ 213656 w 508000"/>
                  <a:gd name="connsiteY29" fmla="*/ 373612 h 478080"/>
                  <a:gd name="connsiteX30" fmla="*/ 213656 w 508000"/>
                  <a:gd name="connsiteY30" fmla="*/ 233411 h 478080"/>
                  <a:gd name="connsiteX31" fmla="*/ 198694 w 508000"/>
                  <a:gd name="connsiteY31" fmla="*/ 233411 h 478080"/>
                  <a:gd name="connsiteX32" fmla="*/ 198694 w 508000"/>
                  <a:gd name="connsiteY32" fmla="*/ 213383 h 478080"/>
                  <a:gd name="connsiteX33" fmla="*/ 218644 w 508000"/>
                  <a:gd name="connsiteY33" fmla="*/ 193354 h 478080"/>
                  <a:gd name="connsiteX34" fmla="*/ 73208 w 508000"/>
                  <a:gd name="connsiteY34" fmla="*/ 193354 h 478080"/>
                  <a:gd name="connsiteX35" fmla="*/ 148019 w 508000"/>
                  <a:gd name="connsiteY35" fmla="*/ 193354 h 478080"/>
                  <a:gd name="connsiteX36" fmla="*/ 167968 w 508000"/>
                  <a:gd name="connsiteY36" fmla="*/ 213383 h 478080"/>
                  <a:gd name="connsiteX37" fmla="*/ 167968 w 508000"/>
                  <a:gd name="connsiteY37" fmla="*/ 233411 h 478080"/>
                  <a:gd name="connsiteX38" fmla="*/ 148019 w 508000"/>
                  <a:gd name="connsiteY38" fmla="*/ 233411 h 478080"/>
                  <a:gd name="connsiteX39" fmla="*/ 148019 w 508000"/>
                  <a:gd name="connsiteY39" fmla="*/ 373612 h 478080"/>
                  <a:gd name="connsiteX40" fmla="*/ 73208 w 508000"/>
                  <a:gd name="connsiteY40" fmla="*/ 373612 h 478080"/>
                  <a:gd name="connsiteX41" fmla="*/ 73208 w 508000"/>
                  <a:gd name="connsiteY41" fmla="*/ 233411 h 478080"/>
                  <a:gd name="connsiteX42" fmla="*/ 53258 w 508000"/>
                  <a:gd name="connsiteY42" fmla="*/ 233411 h 478080"/>
                  <a:gd name="connsiteX43" fmla="*/ 53258 w 508000"/>
                  <a:gd name="connsiteY43" fmla="*/ 213383 h 478080"/>
                  <a:gd name="connsiteX44" fmla="*/ 73208 w 508000"/>
                  <a:gd name="connsiteY44" fmla="*/ 193354 h 478080"/>
                  <a:gd name="connsiteX45" fmla="*/ 234079 w 508000"/>
                  <a:gd name="connsiteY45" fmla="*/ 68402 h 478080"/>
                  <a:gd name="connsiteX46" fmla="*/ 169334 w 508000"/>
                  <a:gd name="connsiteY46" fmla="*/ 108199 h 478080"/>
                  <a:gd name="connsiteX47" fmla="*/ 169334 w 508000"/>
                  <a:gd name="connsiteY47" fmla="*/ 113174 h 478080"/>
                  <a:gd name="connsiteX48" fmla="*/ 174314 w 508000"/>
                  <a:gd name="connsiteY48" fmla="*/ 113174 h 478080"/>
                  <a:gd name="connsiteX49" fmla="*/ 333687 w 508000"/>
                  <a:gd name="connsiteY49" fmla="*/ 113174 h 478080"/>
                  <a:gd name="connsiteX50" fmla="*/ 338667 w 508000"/>
                  <a:gd name="connsiteY50" fmla="*/ 113174 h 478080"/>
                  <a:gd name="connsiteX51" fmla="*/ 338667 w 508000"/>
                  <a:gd name="connsiteY51" fmla="*/ 108199 h 478080"/>
                  <a:gd name="connsiteX52" fmla="*/ 273922 w 508000"/>
                  <a:gd name="connsiteY52" fmla="*/ 68402 h 478080"/>
                  <a:gd name="connsiteX53" fmla="*/ 234079 w 508000"/>
                  <a:gd name="connsiteY53" fmla="*/ 68402 h 478080"/>
                  <a:gd name="connsiteX54" fmla="*/ 234079 w 508000"/>
                  <a:gd name="connsiteY54" fmla="*/ 3732 h 478080"/>
                  <a:gd name="connsiteX55" fmla="*/ 273922 w 508000"/>
                  <a:gd name="connsiteY55" fmla="*/ 3732 h 478080"/>
                  <a:gd name="connsiteX56" fmla="*/ 488079 w 508000"/>
                  <a:gd name="connsiteY56" fmla="*/ 123123 h 478080"/>
                  <a:gd name="connsiteX57" fmla="*/ 508000 w 508000"/>
                  <a:gd name="connsiteY57" fmla="*/ 157946 h 478080"/>
                  <a:gd name="connsiteX58" fmla="*/ 508000 w 508000"/>
                  <a:gd name="connsiteY58" fmla="*/ 172870 h 478080"/>
                  <a:gd name="connsiteX59" fmla="*/ 0 w 508000"/>
                  <a:gd name="connsiteY59" fmla="*/ 172870 h 478080"/>
                  <a:gd name="connsiteX60" fmla="*/ 0 w 508000"/>
                  <a:gd name="connsiteY60" fmla="*/ 157946 h 478080"/>
                  <a:gd name="connsiteX61" fmla="*/ 19922 w 508000"/>
                  <a:gd name="connsiteY61" fmla="*/ 123123 h 478080"/>
                  <a:gd name="connsiteX62" fmla="*/ 234079 w 508000"/>
                  <a:gd name="connsiteY62" fmla="*/ 3732 h 47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8000" h="478080">
                    <a:moveTo>
                      <a:pt x="69646" y="394096"/>
                    </a:moveTo>
                    <a:lnTo>
                      <a:pt x="438355" y="394096"/>
                    </a:lnTo>
                    <a:lnTo>
                      <a:pt x="438355" y="422773"/>
                    </a:lnTo>
                    <a:lnTo>
                      <a:pt x="473178" y="422773"/>
                    </a:lnTo>
                    <a:lnTo>
                      <a:pt x="473178" y="447354"/>
                    </a:lnTo>
                    <a:lnTo>
                      <a:pt x="497758" y="447354"/>
                    </a:lnTo>
                    <a:lnTo>
                      <a:pt x="497758" y="478080"/>
                    </a:lnTo>
                    <a:lnTo>
                      <a:pt x="14339" y="478080"/>
                    </a:lnTo>
                    <a:lnTo>
                      <a:pt x="14339" y="447354"/>
                    </a:lnTo>
                    <a:lnTo>
                      <a:pt x="38920" y="447354"/>
                    </a:lnTo>
                    <a:lnTo>
                      <a:pt x="38920" y="422773"/>
                    </a:lnTo>
                    <a:lnTo>
                      <a:pt x="69646" y="422773"/>
                    </a:lnTo>
                    <a:close/>
                    <a:moveTo>
                      <a:pt x="362031" y="193354"/>
                    </a:moveTo>
                    <a:cubicBezTo>
                      <a:pt x="362031" y="193354"/>
                      <a:pt x="362031" y="193354"/>
                      <a:pt x="436842" y="193354"/>
                    </a:cubicBezTo>
                    <a:cubicBezTo>
                      <a:pt x="446816" y="193354"/>
                      <a:pt x="456791" y="203368"/>
                      <a:pt x="456791" y="213383"/>
                    </a:cubicBezTo>
                    <a:cubicBezTo>
                      <a:pt x="456791" y="213383"/>
                      <a:pt x="456791" y="213383"/>
                      <a:pt x="456791" y="233411"/>
                    </a:cubicBezTo>
                    <a:cubicBezTo>
                      <a:pt x="456791" y="233411"/>
                      <a:pt x="456791" y="233411"/>
                      <a:pt x="436842" y="233411"/>
                    </a:cubicBezTo>
                    <a:cubicBezTo>
                      <a:pt x="436842" y="233411"/>
                      <a:pt x="436842" y="233411"/>
                      <a:pt x="436842" y="373612"/>
                    </a:cubicBezTo>
                    <a:lnTo>
                      <a:pt x="362031" y="373612"/>
                    </a:lnTo>
                    <a:cubicBezTo>
                      <a:pt x="362031" y="373612"/>
                      <a:pt x="362031" y="373612"/>
                      <a:pt x="362031" y="233411"/>
                    </a:cubicBezTo>
                    <a:cubicBezTo>
                      <a:pt x="362031" y="233411"/>
                      <a:pt x="362031" y="233411"/>
                      <a:pt x="342081" y="233411"/>
                    </a:cubicBezTo>
                    <a:cubicBezTo>
                      <a:pt x="342081" y="233411"/>
                      <a:pt x="342081" y="233411"/>
                      <a:pt x="342081" y="213383"/>
                    </a:cubicBezTo>
                    <a:cubicBezTo>
                      <a:pt x="342081" y="203368"/>
                      <a:pt x="352056" y="193354"/>
                      <a:pt x="362031" y="193354"/>
                    </a:cubicBezTo>
                    <a:close/>
                    <a:moveTo>
                      <a:pt x="218644" y="193354"/>
                    </a:moveTo>
                    <a:cubicBezTo>
                      <a:pt x="218644" y="193354"/>
                      <a:pt x="218644" y="193354"/>
                      <a:pt x="293455" y="193354"/>
                    </a:cubicBezTo>
                    <a:cubicBezTo>
                      <a:pt x="303429" y="193354"/>
                      <a:pt x="313404" y="203368"/>
                      <a:pt x="313404" y="213383"/>
                    </a:cubicBezTo>
                    <a:cubicBezTo>
                      <a:pt x="313404" y="213383"/>
                      <a:pt x="313404" y="213383"/>
                      <a:pt x="313404" y="233411"/>
                    </a:cubicBezTo>
                    <a:cubicBezTo>
                      <a:pt x="313404" y="233411"/>
                      <a:pt x="313404" y="233411"/>
                      <a:pt x="293455" y="233411"/>
                    </a:cubicBezTo>
                    <a:cubicBezTo>
                      <a:pt x="293455" y="233411"/>
                      <a:pt x="293455" y="233411"/>
                      <a:pt x="293455" y="373612"/>
                    </a:cubicBezTo>
                    <a:lnTo>
                      <a:pt x="213656" y="373612"/>
                    </a:lnTo>
                    <a:cubicBezTo>
                      <a:pt x="213656" y="373612"/>
                      <a:pt x="213656" y="373612"/>
                      <a:pt x="213656" y="233411"/>
                    </a:cubicBezTo>
                    <a:cubicBezTo>
                      <a:pt x="213656" y="233411"/>
                      <a:pt x="213656" y="233411"/>
                      <a:pt x="198694" y="233411"/>
                    </a:cubicBezTo>
                    <a:cubicBezTo>
                      <a:pt x="198694" y="233411"/>
                      <a:pt x="198694" y="233411"/>
                      <a:pt x="198694" y="213383"/>
                    </a:cubicBezTo>
                    <a:cubicBezTo>
                      <a:pt x="198694" y="203368"/>
                      <a:pt x="208669" y="193354"/>
                      <a:pt x="218644" y="193354"/>
                    </a:cubicBezTo>
                    <a:close/>
                    <a:moveTo>
                      <a:pt x="73208" y="193354"/>
                    </a:moveTo>
                    <a:cubicBezTo>
                      <a:pt x="73208" y="193354"/>
                      <a:pt x="73208" y="193354"/>
                      <a:pt x="148019" y="193354"/>
                    </a:cubicBezTo>
                    <a:cubicBezTo>
                      <a:pt x="157993" y="193354"/>
                      <a:pt x="167968" y="203368"/>
                      <a:pt x="167968" y="213383"/>
                    </a:cubicBezTo>
                    <a:cubicBezTo>
                      <a:pt x="167968" y="213383"/>
                      <a:pt x="167968" y="213383"/>
                      <a:pt x="167968" y="233411"/>
                    </a:cubicBezTo>
                    <a:cubicBezTo>
                      <a:pt x="167968" y="233411"/>
                      <a:pt x="167968" y="233411"/>
                      <a:pt x="148019" y="233411"/>
                    </a:cubicBezTo>
                    <a:cubicBezTo>
                      <a:pt x="148019" y="233411"/>
                      <a:pt x="148019" y="233411"/>
                      <a:pt x="148019" y="373612"/>
                    </a:cubicBezTo>
                    <a:lnTo>
                      <a:pt x="73208" y="373612"/>
                    </a:lnTo>
                    <a:cubicBezTo>
                      <a:pt x="73208" y="373612"/>
                      <a:pt x="73208" y="373612"/>
                      <a:pt x="73208" y="233411"/>
                    </a:cubicBezTo>
                    <a:cubicBezTo>
                      <a:pt x="73208" y="233411"/>
                      <a:pt x="73208" y="233411"/>
                      <a:pt x="53258" y="233411"/>
                    </a:cubicBezTo>
                    <a:cubicBezTo>
                      <a:pt x="53258" y="233411"/>
                      <a:pt x="53258" y="233411"/>
                      <a:pt x="53258" y="213383"/>
                    </a:cubicBezTo>
                    <a:cubicBezTo>
                      <a:pt x="53258" y="203368"/>
                      <a:pt x="63233" y="193354"/>
                      <a:pt x="73208" y="193354"/>
                    </a:cubicBezTo>
                    <a:close/>
                    <a:moveTo>
                      <a:pt x="234079" y="68402"/>
                    </a:moveTo>
                    <a:cubicBezTo>
                      <a:pt x="234079" y="68402"/>
                      <a:pt x="234079" y="68402"/>
                      <a:pt x="169334" y="108199"/>
                    </a:cubicBezTo>
                    <a:cubicBezTo>
                      <a:pt x="169334" y="108199"/>
                      <a:pt x="169334" y="108199"/>
                      <a:pt x="169334" y="113174"/>
                    </a:cubicBezTo>
                    <a:cubicBezTo>
                      <a:pt x="169334" y="113174"/>
                      <a:pt x="169334" y="113174"/>
                      <a:pt x="174314" y="113174"/>
                    </a:cubicBezTo>
                    <a:lnTo>
                      <a:pt x="333687" y="113174"/>
                    </a:lnTo>
                    <a:cubicBezTo>
                      <a:pt x="338667" y="113174"/>
                      <a:pt x="338667" y="113174"/>
                      <a:pt x="338667" y="113174"/>
                    </a:cubicBezTo>
                    <a:cubicBezTo>
                      <a:pt x="338667" y="108199"/>
                      <a:pt x="338667" y="108199"/>
                      <a:pt x="338667" y="108199"/>
                    </a:cubicBezTo>
                    <a:cubicBezTo>
                      <a:pt x="338667" y="108199"/>
                      <a:pt x="338667" y="108199"/>
                      <a:pt x="273922" y="68402"/>
                    </a:cubicBezTo>
                    <a:cubicBezTo>
                      <a:pt x="258981" y="63428"/>
                      <a:pt x="249020" y="63428"/>
                      <a:pt x="234079" y="68402"/>
                    </a:cubicBezTo>
                    <a:close/>
                    <a:moveTo>
                      <a:pt x="234079" y="3732"/>
                    </a:moveTo>
                    <a:cubicBezTo>
                      <a:pt x="249020" y="-1243"/>
                      <a:pt x="258981" y="-1243"/>
                      <a:pt x="273922" y="3732"/>
                    </a:cubicBezTo>
                    <a:lnTo>
                      <a:pt x="488079" y="123123"/>
                    </a:lnTo>
                    <a:cubicBezTo>
                      <a:pt x="498039" y="128098"/>
                      <a:pt x="508000" y="143022"/>
                      <a:pt x="508000" y="157946"/>
                    </a:cubicBezTo>
                    <a:cubicBezTo>
                      <a:pt x="508000" y="157946"/>
                      <a:pt x="508000" y="157946"/>
                      <a:pt x="508000" y="172870"/>
                    </a:cubicBezTo>
                    <a:cubicBezTo>
                      <a:pt x="508000" y="172870"/>
                      <a:pt x="508000" y="172870"/>
                      <a:pt x="0" y="172870"/>
                    </a:cubicBezTo>
                    <a:cubicBezTo>
                      <a:pt x="0" y="172870"/>
                      <a:pt x="0" y="172870"/>
                      <a:pt x="0" y="157946"/>
                    </a:cubicBezTo>
                    <a:cubicBezTo>
                      <a:pt x="0" y="143022"/>
                      <a:pt x="9961" y="128098"/>
                      <a:pt x="19922" y="123123"/>
                    </a:cubicBezTo>
                    <a:cubicBezTo>
                      <a:pt x="19922" y="123123"/>
                      <a:pt x="19922" y="123123"/>
                      <a:pt x="234079" y="3732"/>
                    </a:cubicBezTo>
                    <a:close/>
                  </a:path>
                </a:pathLst>
              </a:custGeom>
              <a:solidFill>
                <a:schemeClr val="accent3">
                  <a:lumMod val="100000"/>
                </a:schemeClr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9463886" y="2834333"/>
              <a:ext cx="1458180" cy="1663040"/>
              <a:chOff x="8877300" y="2834333"/>
              <a:chExt cx="1458180" cy="1663040"/>
            </a:xfrm>
          </p:grpSpPr>
          <p:sp>
            <p:nvSpPr>
              <p:cNvPr id="19" name="Freeform: Shape 4"/>
              <p:cNvSpPr>
                <a:spLocks/>
              </p:cNvSpPr>
              <p:nvPr/>
            </p:nvSpPr>
            <p:spPr bwMode="auto">
              <a:xfrm>
                <a:off x="8877300" y="2834333"/>
                <a:ext cx="1458180" cy="1663040"/>
              </a:xfrm>
              <a:custGeom>
                <a:avLst/>
                <a:gdLst>
                  <a:gd name="T0" fmla="*/ 573 w 1146"/>
                  <a:gd name="T1" fmla="*/ 0 h 1307"/>
                  <a:gd name="T2" fmla="*/ 1146 w 1146"/>
                  <a:gd name="T3" fmla="*/ 287 h 1307"/>
                  <a:gd name="T4" fmla="*/ 1146 w 1146"/>
                  <a:gd name="T5" fmla="*/ 1021 h 1307"/>
                  <a:gd name="T6" fmla="*/ 573 w 1146"/>
                  <a:gd name="T7" fmla="*/ 1307 h 1307"/>
                  <a:gd name="T8" fmla="*/ 0 w 1146"/>
                  <a:gd name="T9" fmla="*/ 1021 h 1307"/>
                  <a:gd name="T10" fmla="*/ 0 w 1146"/>
                  <a:gd name="T11" fmla="*/ 287 h 1307"/>
                  <a:gd name="T12" fmla="*/ 573 w 1146"/>
                  <a:gd name="T13" fmla="*/ 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6" h="1307">
                    <a:moveTo>
                      <a:pt x="573" y="0"/>
                    </a:moveTo>
                    <a:lnTo>
                      <a:pt x="1146" y="287"/>
                    </a:lnTo>
                    <a:lnTo>
                      <a:pt x="1146" y="1021"/>
                    </a:lnTo>
                    <a:lnTo>
                      <a:pt x="573" y="1307"/>
                    </a:lnTo>
                    <a:lnTo>
                      <a:pt x="0" y="1021"/>
                    </a:lnTo>
                    <a:lnTo>
                      <a:pt x="0" y="287"/>
                    </a:lnTo>
                    <a:lnTo>
                      <a:pt x="573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4"/>
                </a:solidFill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Freeform: Shape 13"/>
              <p:cNvSpPr/>
              <p:nvPr/>
            </p:nvSpPr>
            <p:spPr>
              <a:xfrm>
                <a:off x="9340962" y="3400425"/>
                <a:ext cx="530856" cy="5308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1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7" name="TextBox 17"/>
            <p:cNvSpPr txBox="1">
              <a:spLocks/>
            </p:cNvSpPr>
            <p:nvPr/>
          </p:nvSpPr>
          <p:spPr bwMode="auto">
            <a:xfrm>
              <a:off x="139056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 smtClean="0">
                  <a:solidFill>
                    <a:schemeClr val="accent1"/>
                  </a:solidFill>
                </a:rPr>
                <a:t>概念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20"/>
            <p:cNvSpPr txBox="1">
              <a:spLocks/>
            </p:cNvSpPr>
            <p:nvPr/>
          </p:nvSpPr>
          <p:spPr bwMode="auto">
            <a:xfrm>
              <a:off x="3956180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 smtClean="0">
                  <a:solidFill>
                    <a:schemeClr val="accent2"/>
                  </a:solidFill>
                </a:rPr>
                <a:t>实现方式</a:t>
              </a:r>
              <a:endParaRPr lang="zh-CN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TextBox 23"/>
            <p:cNvSpPr txBox="1">
              <a:spLocks/>
            </p:cNvSpPr>
            <p:nvPr/>
          </p:nvSpPr>
          <p:spPr bwMode="auto">
            <a:xfrm>
              <a:off x="6521795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 smtClean="0">
                  <a:solidFill>
                    <a:schemeClr val="accent3"/>
                  </a:solidFill>
                </a:rPr>
                <a:t>常用类库</a:t>
              </a:r>
              <a:endParaRPr lang="zh-CN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11" name="TextBox 26"/>
            <p:cNvSpPr txBox="1">
              <a:spLocks/>
            </p:cNvSpPr>
            <p:nvPr/>
          </p:nvSpPr>
          <p:spPr bwMode="auto">
            <a:xfrm>
              <a:off x="9087411" y="4761148"/>
              <a:ext cx="2213143" cy="283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zh-CN" altLang="en-US" sz="1400" b="1" dirty="0" smtClean="0">
                  <a:solidFill>
                    <a:schemeClr val="accent4"/>
                  </a:solidFill>
                </a:rPr>
                <a:t>开发数据可视化网站</a:t>
              </a:r>
              <a:endParaRPr lang="zh-CN" altLang="en-US" sz="14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7" name="标题 1"/>
          <p:cNvSpPr txBox="1">
            <a:spLocks/>
          </p:cNvSpPr>
          <p:nvPr/>
        </p:nvSpPr>
        <p:spPr>
          <a:xfrm>
            <a:off x="5199184" y="1017053"/>
            <a:ext cx="1858108" cy="9607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b="1" spc="600" dirty="0" smtClean="0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zh-CN" altLang="en-US" sz="5400" b="1" spc="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51938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什么是数据可视化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7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xmlns:lc="http://schemas.openxmlformats.org/drawingml/2006/lockedCanvas" xmlns="" id="{B91FC502-B67B-4C7B-9B01-000ACD3A5CA8}"/>
              </a:ext>
            </a:extLst>
          </p:cNvPr>
          <p:cNvSpPr txBox="1"/>
          <p:nvPr/>
        </p:nvSpPr>
        <p:spPr>
          <a:xfrm>
            <a:off x="4748944" y="1390670"/>
            <a:ext cx="569392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 dirty="0"/>
              <a:t>“</a:t>
            </a: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5254113" y="1434275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概念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:lc="http://schemas.openxmlformats.org/drawingml/2006/lockedCanvas" xmlns="" id="{3DACA1C7-C2CC-4E01-AB79-3D3A6B9E4D77}"/>
              </a:ext>
            </a:extLst>
          </p:cNvPr>
          <p:cNvSpPr/>
          <p:nvPr/>
        </p:nvSpPr>
        <p:spPr>
          <a:xfrm>
            <a:off x="4622103" y="2169704"/>
            <a:ext cx="5358633" cy="1271210"/>
          </a:xfrm>
          <a:prstGeom prst="rect">
            <a:avLst/>
          </a:prstGeom>
        </p:spPr>
        <p:txBody>
          <a:bodyPr wrap="square" lIns="117208" tIns="58604" rIns="117208" bIns="58604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 smtClean="0"/>
              <a:t>数据</a:t>
            </a:r>
            <a:r>
              <a:rPr lang="zh-CN" altLang="en-US" sz="1600" b="1" dirty="0"/>
              <a:t>可视化主要旨在借助于图形化手段</a:t>
            </a:r>
            <a:r>
              <a:rPr lang="zh-CN" altLang="en-US" sz="1600" b="1" dirty="0" smtClean="0"/>
              <a:t>，</a:t>
            </a:r>
            <a:endParaRPr lang="en-US" altLang="zh-CN" sz="1600" b="1" dirty="0" smtClean="0"/>
          </a:p>
          <a:p>
            <a:pPr>
              <a:lnSpc>
                <a:spcPct val="120000"/>
              </a:lnSpc>
            </a:pPr>
            <a:r>
              <a:rPr lang="zh-CN" altLang="en-US" sz="1600" b="1" dirty="0" smtClean="0"/>
              <a:t>清晰</a:t>
            </a:r>
            <a:r>
              <a:rPr lang="zh-CN" altLang="en-US" sz="1600" b="1" dirty="0"/>
              <a:t>有效地传达与沟通信息</a:t>
            </a:r>
            <a:r>
              <a:rPr lang="zh-CN" altLang="en-US" sz="1600" b="1" dirty="0" smtClean="0"/>
              <a:t>。</a:t>
            </a:r>
            <a:endParaRPr lang="en-US" altLang="zh-CN" sz="1600" b="1" dirty="0" smtClean="0"/>
          </a:p>
          <a:p>
            <a:pPr>
              <a:lnSpc>
                <a:spcPct val="120000"/>
              </a:lnSpc>
            </a:pPr>
            <a:endParaRPr lang="en-US" altLang="zh-CN" sz="1600" b="1" dirty="0"/>
          </a:p>
          <a:p>
            <a:pPr>
              <a:lnSpc>
                <a:spcPct val="120000"/>
              </a:lnSpc>
            </a:pPr>
            <a:r>
              <a:rPr lang="en-US" altLang="zh-CN" sz="1600" b="1" dirty="0"/>
              <a:t>	</a:t>
            </a:r>
            <a:r>
              <a:rPr lang="en-US" altLang="zh-CN" sz="1600" b="1" dirty="0" smtClean="0"/>
              <a:t>		</a:t>
            </a:r>
            <a:endParaRPr lang="zh-CN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75173" y="263236"/>
            <a:ext cx="29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什么是数据可视化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7" name="Group 48"/>
          <p:cNvGrpSpPr/>
          <p:nvPr/>
        </p:nvGrpSpPr>
        <p:grpSpPr>
          <a:xfrm>
            <a:off x="202134" y="2548013"/>
            <a:ext cx="4185447" cy="4108467"/>
            <a:chOff x="3990983" y="1563392"/>
            <a:chExt cx="4185447" cy="4108467"/>
          </a:xfrm>
        </p:grpSpPr>
        <p:grpSp>
          <p:nvGrpSpPr>
            <p:cNvPr id="28" name="Group 50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110" name="Freeform: Shape 144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Freeform: Shape 145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Straight Connector 146"/>
              <p:cNvSpPr>
                <a:spLocks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Freeform: Shape 14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Freeform: Shape 14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Freeform: Shape 14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Freeform: Shape 15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Freeform: Shape 15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Freeform: Shape 15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Freeform: Shape 15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Freeform: Shape 154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Freeform: Shape 155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Straight Connector 156"/>
              <p:cNvSpPr>
                <a:spLocks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Straight Connector 157"/>
              <p:cNvSpPr>
                <a:spLocks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Freeform: Shape 158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Straight Connector 159"/>
              <p:cNvSpPr>
                <a:spLocks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Straight Connector 160"/>
              <p:cNvSpPr>
                <a:spLocks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Straight Connector 161"/>
              <p:cNvSpPr>
                <a:spLocks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Straight Connector 162"/>
              <p:cNvSpPr>
                <a:spLocks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Straight Connector 163"/>
              <p:cNvSpPr>
                <a:spLocks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9" name="Oval 51"/>
            <p:cNvSpPr>
              <a:spLocks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Oval 52"/>
            <p:cNvSpPr>
              <a:spLocks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Oval 65"/>
            <p:cNvSpPr>
              <a:spLocks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Oval 66"/>
            <p:cNvSpPr>
              <a:spLocks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Oval 67"/>
            <p:cNvSpPr>
              <a:spLocks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Oval 68"/>
            <p:cNvSpPr>
              <a:spLocks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Oval 69"/>
            <p:cNvSpPr>
              <a:spLocks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Oval 70"/>
            <p:cNvSpPr>
              <a:spLocks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Oval 71"/>
            <p:cNvSpPr>
              <a:spLocks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Oval 72"/>
            <p:cNvSpPr>
              <a:spLocks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Oval 73"/>
            <p:cNvSpPr>
              <a:spLocks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Oval 74"/>
            <p:cNvSpPr>
              <a:spLocks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1" name="Group 75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93" name="Oval 127"/>
              <p:cNvSpPr>
                <a:spLocks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94" name="Group 128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95" name="Group 12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8" name="Oval 142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9" name="Oval 143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6" name="Group 130"/>
                <p:cNvGrpSpPr/>
                <p:nvPr/>
              </p:nvGrpSpPr>
              <p:grpSpPr>
                <a:xfrm>
                  <a:off x="5832354" y="2796766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6" name="Oval 1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7" name="Oval 1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7" name="Group 131"/>
                <p:cNvGrpSpPr/>
                <p:nvPr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4" name="Oval 1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5" name="Oval 1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8" name="Group 132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2" name="Oval 13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3" name="Oval 137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9" name="Group 133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100" name="Oval 134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01" name="Oval 135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42" name="Group 76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84" name="Group 11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91" name="Oval 125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2" name="Oval 126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5" name="Group 119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89" name="Oval 123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0" name="Oval 124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6" name="Group 120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87" name="Oval 121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8" name="Oval 122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43" name="Group 77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44" name="Group 78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82" name="Oval 11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3" name="Oval 11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5" name="Group 79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80" name="Oval 11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1" name="Oval 11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6" name="Group 80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78" name="Oval 11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9" name="Oval 11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7" name="Group 81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76" name="Oval 11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7" name="Oval 11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8" name="Oval 82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9" name="Group 83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74" name="Oval 10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5" name="Oval 10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0" name="Group 84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72" name="Oval 10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3" name="Oval 10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1" name="Group 85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70" name="Oval 10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1" name="Oval 10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2" name="Group 86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68" name="Oval 10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9" name="Oval 10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3" name="Group 87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66" name="Oval 10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7" name="Oval 10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4" name="Group 88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64" name="Oval 9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5" name="Oval 9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5" name="Group 89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62" name="Oval 9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3" name="Oval 9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6" name="Group 90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60" name="Oval 9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Oval 9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57" name="Group 91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58" name="Oval 9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Oval 9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932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28">
            <a:extLst>
              <a:ext uri="{FF2B5EF4-FFF2-40B4-BE49-F238E27FC236}">
                <a16:creationId xmlns:a16="http://schemas.microsoft.com/office/drawing/2014/main" xmlns:lc="http://schemas.openxmlformats.org/drawingml/2006/lockedCanvas" xmlns="" id="{B91FC502-B67B-4C7B-9B01-000ACD3A5CA8}"/>
              </a:ext>
            </a:extLst>
          </p:cNvPr>
          <p:cNvSpPr txBox="1"/>
          <p:nvPr/>
        </p:nvSpPr>
        <p:spPr>
          <a:xfrm>
            <a:off x="1786006" y="1189156"/>
            <a:ext cx="569392" cy="473586"/>
          </a:xfrm>
          <a:prstGeom prst="rect">
            <a:avLst/>
          </a:prstGeom>
          <a:noFill/>
        </p:spPr>
        <p:txBody>
          <a:bodyPr wrap="none" lIns="117208" tIns="58604" rIns="117208" bIns="58604">
            <a:prstTxWarp prst="textPlain">
              <a:avLst/>
            </a:prstTxWarp>
            <a:normAutofit fontScale="55000" lnSpcReduction="20000"/>
          </a:bodyPr>
          <a:lstStyle/>
          <a:p>
            <a:r>
              <a:rPr lang="en-US" sz="4800" dirty="0"/>
              <a:t>“</a:t>
            </a: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2291175" y="1232761"/>
            <a:ext cx="3733926" cy="51117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spc="600" dirty="0">
                <a:latin typeface="+mn-lt"/>
                <a:ea typeface="+mn-ea"/>
                <a:cs typeface="+mn-ea"/>
                <a:sym typeface="+mn-lt"/>
              </a:rPr>
              <a:t>常见形式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5173" y="263236"/>
            <a:ext cx="29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什么是数据可视化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63" y="2453120"/>
            <a:ext cx="23907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467" y="2453120"/>
            <a:ext cx="2372131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192" y="2453119"/>
            <a:ext cx="2524125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86006" y="4662052"/>
            <a:ext cx="2372132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散点图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71466" y="4662052"/>
            <a:ext cx="2372132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条形图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24188" y="4662051"/>
            <a:ext cx="2372132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关系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2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33919" y="529097"/>
            <a:ext cx="6858976" cy="5841228"/>
            <a:chOff x="3205724" y="537743"/>
            <a:chExt cx="6198825" cy="52790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00000">
              <a:off x="4281210" y="577305"/>
              <a:ext cx="5162902" cy="508377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39218">
              <a:off x="3166162" y="693435"/>
              <a:ext cx="5162902" cy="5083777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2602523"/>
            <a:ext cx="12192000" cy="1969477"/>
          </a:xfrm>
          <a:prstGeom prst="rect">
            <a:avLst/>
          </a:prstGeom>
          <a:solidFill>
            <a:schemeClr val="accent1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450122" y="3267304"/>
            <a:ext cx="7291756" cy="9998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spc="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实现方式</a:t>
            </a:r>
            <a:endParaRPr lang="zh-CN" altLang="en-US" sz="4800" b="1" spc="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0" y="4572000"/>
            <a:ext cx="11594123" cy="586154"/>
          </a:xfrm>
          <a:custGeom>
            <a:avLst/>
            <a:gdLst>
              <a:gd name="connsiteX0" fmla="*/ 0 w 11594123"/>
              <a:gd name="connsiteY0" fmla="*/ 0 h 586154"/>
              <a:gd name="connsiteX1" fmla="*/ 11594123 w 11594123"/>
              <a:gd name="connsiteY1" fmla="*/ 586154 h 586154"/>
              <a:gd name="connsiteX2" fmla="*/ 11594123 w 11594123"/>
              <a:gd name="connsiteY2" fmla="*/ 0 h 586154"/>
              <a:gd name="connsiteX3" fmla="*/ 0 w 11594123"/>
              <a:gd name="connsiteY3" fmla="*/ 0 h 58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4123" h="586154">
                <a:moveTo>
                  <a:pt x="0" y="0"/>
                </a:moveTo>
                <a:lnTo>
                  <a:pt x="11594123" y="586154"/>
                </a:lnTo>
                <a:lnTo>
                  <a:pt x="115941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0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4" presetClass="emph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3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296095" y="749369"/>
            <a:ext cx="1792369" cy="874482"/>
            <a:chOff x="4373969" y="1031631"/>
            <a:chExt cx="1792369" cy="874482"/>
          </a:xfrm>
          <a:solidFill>
            <a:schemeClr val="bg1">
              <a:alpha val="80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4373969" y="1031631"/>
              <a:ext cx="874482" cy="87448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3" idx="6"/>
            </p:cNvCxnSpPr>
            <p:nvPr/>
          </p:nvCxnSpPr>
          <p:spPr>
            <a:xfrm>
              <a:off x="5248451" y="1468872"/>
              <a:ext cx="917887" cy="0"/>
            </a:xfrm>
            <a:prstGeom prst="line">
              <a:avLst/>
            </a:prstGeom>
            <a:grp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8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296095" y="2655482"/>
            <a:ext cx="1792369" cy="874482"/>
            <a:chOff x="4373969" y="2937744"/>
            <a:chExt cx="1792369" cy="874482"/>
          </a:xfrm>
          <a:solidFill>
            <a:schemeClr val="bg1">
              <a:alpha val="80000"/>
            </a:schemeClr>
          </a:solidFill>
        </p:grpSpPr>
        <p:sp>
          <p:nvSpPr>
            <p:cNvPr id="4" name="椭圆 3"/>
            <p:cNvSpPr/>
            <p:nvPr/>
          </p:nvSpPr>
          <p:spPr>
            <a:xfrm>
              <a:off x="4373969" y="2937744"/>
              <a:ext cx="874482" cy="87448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248451" y="3374985"/>
              <a:ext cx="917887" cy="0"/>
            </a:xfrm>
            <a:prstGeom prst="line">
              <a:avLst/>
            </a:prstGeom>
            <a:grp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8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1296095" y="4561595"/>
            <a:ext cx="1792369" cy="874482"/>
            <a:chOff x="4373969" y="4843857"/>
            <a:chExt cx="1792369" cy="874482"/>
          </a:xfrm>
          <a:solidFill>
            <a:schemeClr val="bg1">
              <a:alpha val="80000"/>
            </a:schemeClr>
          </a:solidFill>
        </p:grpSpPr>
        <p:sp>
          <p:nvSpPr>
            <p:cNvPr id="5" name="椭圆 4"/>
            <p:cNvSpPr/>
            <p:nvPr/>
          </p:nvSpPr>
          <p:spPr>
            <a:xfrm>
              <a:off x="4373969" y="4843857"/>
              <a:ext cx="874482" cy="87448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248451" y="5281098"/>
              <a:ext cx="917887" cy="0"/>
            </a:xfrm>
            <a:prstGeom prst="line">
              <a:avLst/>
            </a:prstGeom>
            <a:grpFill/>
            <a:ln w="25400">
              <a:gradFill>
                <a:gsLst>
                  <a:gs pos="0">
                    <a:schemeClr val="accent1">
                      <a:lumMod val="5000"/>
                      <a:lumOff val="95000"/>
                      <a:alpha val="8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: Shape 10"/>
          <p:cNvSpPr>
            <a:spLocks noChangeAspect="1"/>
          </p:cNvSpPr>
          <p:nvPr/>
        </p:nvSpPr>
        <p:spPr bwMode="auto">
          <a:xfrm>
            <a:off x="1582202" y="2931515"/>
            <a:ext cx="302266" cy="322416"/>
          </a:xfrm>
          <a:custGeom>
            <a:avLst/>
            <a:gdLst>
              <a:gd name="T0" fmla="*/ 41 w 45"/>
              <a:gd name="T1" fmla="*/ 48 h 48"/>
              <a:gd name="T2" fmla="*/ 0 w 45"/>
              <a:gd name="T3" fmla="*/ 44 h 48"/>
              <a:gd name="T4" fmla="*/ 3 w 45"/>
              <a:gd name="T5" fmla="*/ 7 h 48"/>
              <a:gd name="T6" fmla="*/ 7 w 45"/>
              <a:gd name="T7" fmla="*/ 4 h 48"/>
              <a:gd name="T8" fmla="*/ 13 w 45"/>
              <a:gd name="T9" fmla="*/ 0 h 48"/>
              <a:gd name="T10" fmla="*/ 17 w 45"/>
              <a:gd name="T11" fmla="*/ 7 h 48"/>
              <a:gd name="T12" fmla="*/ 27 w 45"/>
              <a:gd name="T13" fmla="*/ 4 h 48"/>
              <a:gd name="T14" fmla="*/ 33 w 45"/>
              <a:gd name="T15" fmla="*/ 0 h 48"/>
              <a:gd name="T16" fmla="*/ 38 w 45"/>
              <a:gd name="T17" fmla="*/ 7 h 48"/>
              <a:gd name="T18" fmla="*/ 45 w 45"/>
              <a:gd name="T19" fmla="*/ 10 h 48"/>
              <a:gd name="T20" fmla="*/ 11 w 45"/>
              <a:gd name="T21" fmla="*/ 25 h 48"/>
              <a:gd name="T22" fmla="*/ 3 w 45"/>
              <a:gd name="T23" fmla="*/ 17 h 48"/>
              <a:gd name="T24" fmla="*/ 11 w 45"/>
              <a:gd name="T25" fmla="*/ 25 h 48"/>
              <a:gd name="T26" fmla="*/ 11 w 45"/>
              <a:gd name="T27" fmla="*/ 26 h 48"/>
              <a:gd name="T28" fmla="*/ 3 w 45"/>
              <a:gd name="T29" fmla="*/ 35 h 48"/>
              <a:gd name="T30" fmla="*/ 11 w 45"/>
              <a:gd name="T31" fmla="*/ 44 h 48"/>
              <a:gd name="T32" fmla="*/ 3 w 45"/>
              <a:gd name="T33" fmla="*/ 37 h 48"/>
              <a:gd name="T34" fmla="*/ 11 w 45"/>
              <a:gd name="T35" fmla="*/ 44 h 48"/>
              <a:gd name="T36" fmla="*/ 13 w 45"/>
              <a:gd name="T37" fmla="*/ 3 h 48"/>
              <a:gd name="T38" fmla="*/ 10 w 45"/>
              <a:gd name="T39" fmla="*/ 4 h 48"/>
              <a:gd name="T40" fmla="*/ 11 w 45"/>
              <a:gd name="T41" fmla="*/ 13 h 48"/>
              <a:gd name="T42" fmla="*/ 14 w 45"/>
              <a:gd name="T43" fmla="*/ 12 h 48"/>
              <a:gd name="T44" fmla="*/ 21 w 45"/>
              <a:gd name="T45" fmla="*/ 25 h 48"/>
              <a:gd name="T46" fmla="*/ 13 w 45"/>
              <a:gd name="T47" fmla="*/ 17 h 48"/>
              <a:gd name="T48" fmla="*/ 21 w 45"/>
              <a:gd name="T49" fmla="*/ 25 h 48"/>
              <a:gd name="T50" fmla="*/ 21 w 45"/>
              <a:gd name="T51" fmla="*/ 26 h 48"/>
              <a:gd name="T52" fmla="*/ 13 w 45"/>
              <a:gd name="T53" fmla="*/ 35 h 48"/>
              <a:gd name="T54" fmla="*/ 21 w 45"/>
              <a:gd name="T55" fmla="*/ 44 h 48"/>
              <a:gd name="T56" fmla="*/ 13 w 45"/>
              <a:gd name="T57" fmla="*/ 37 h 48"/>
              <a:gd name="T58" fmla="*/ 21 w 45"/>
              <a:gd name="T59" fmla="*/ 44 h 48"/>
              <a:gd name="T60" fmla="*/ 32 w 45"/>
              <a:gd name="T61" fmla="*/ 17 h 48"/>
              <a:gd name="T62" fmla="*/ 23 w 45"/>
              <a:gd name="T63" fmla="*/ 25 h 48"/>
              <a:gd name="T64" fmla="*/ 32 w 45"/>
              <a:gd name="T65" fmla="*/ 35 h 48"/>
              <a:gd name="T66" fmla="*/ 23 w 45"/>
              <a:gd name="T67" fmla="*/ 26 h 48"/>
              <a:gd name="T68" fmla="*/ 32 w 45"/>
              <a:gd name="T69" fmla="*/ 35 h 48"/>
              <a:gd name="T70" fmla="*/ 32 w 45"/>
              <a:gd name="T71" fmla="*/ 37 h 48"/>
              <a:gd name="T72" fmla="*/ 23 w 45"/>
              <a:gd name="T73" fmla="*/ 44 h 48"/>
              <a:gd name="T74" fmla="*/ 34 w 45"/>
              <a:gd name="T75" fmla="*/ 4 h 48"/>
              <a:gd name="T76" fmla="*/ 32 w 45"/>
              <a:gd name="T77" fmla="*/ 3 h 48"/>
              <a:gd name="T78" fmla="*/ 31 w 45"/>
              <a:gd name="T79" fmla="*/ 12 h 48"/>
              <a:gd name="T80" fmla="*/ 33 w 45"/>
              <a:gd name="T81" fmla="*/ 13 h 48"/>
              <a:gd name="T82" fmla="*/ 34 w 45"/>
              <a:gd name="T83" fmla="*/ 4 h 48"/>
              <a:gd name="T84" fmla="*/ 41 w 45"/>
              <a:gd name="T85" fmla="*/ 17 h 48"/>
              <a:gd name="T86" fmla="*/ 33 w 45"/>
              <a:gd name="T87" fmla="*/ 25 h 48"/>
              <a:gd name="T88" fmla="*/ 41 w 45"/>
              <a:gd name="T89" fmla="*/ 35 h 48"/>
              <a:gd name="T90" fmla="*/ 33 w 45"/>
              <a:gd name="T91" fmla="*/ 26 h 48"/>
              <a:gd name="T92" fmla="*/ 41 w 45"/>
              <a:gd name="T93" fmla="*/ 35 h 48"/>
              <a:gd name="T94" fmla="*/ 41 w 45"/>
              <a:gd name="T95" fmla="*/ 37 h 48"/>
              <a:gd name="T96" fmla="*/ 33 w 45"/>
              <a:gd name="T97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" h="48">
                <a:moveTo>
                  <a:pt x="45" y="44"/>
                </a:moveTo>
                <a:cubicBezTo>
                  <a:pt x="45" y="46"/>
                  <a:pt x="43" y="48"/>
                  <a:pt x="41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6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7" y="7"/>
                  <a:pt x="7" y="7"/>
                  <a:pt x="7" y="7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0"/>
                  <a:pt x="17" y="2"/>
                  <a:pt x="17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"/>
                  <a:pt x="29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6" y="0"/>
                  <a:pt x="38" y="2"/>
                  <a:pt x="38" y="4"/>
                </a:cubicBezTo>
                <a:cubicBezTo>
                  <a:pt x="38" y="7"/>
                  <a:pt x="38" y="7"/>
                  <a:pt x="3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3" y="7"/>
                  <a:pt x="45" y="8"/>
                  <a:pt x="45" y="10"/>
                </a:cubicBezTo>
                <a:lnTo>
                  <a:pt x="45" y="44"/>
                </a:lnTo>
                <a:close/>
                <a:moveTo>
                  <a:pt x="11" y="25"/>
                </a:moveTo>
                <a:cubicBezTo>
                  <a:pt x="11" y="17"/>
                  <a:pt x="11" y="17"/>
                  <a:pt x="11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5"/>
                  <a:pt x="3" y="25"/>
                  <a:pt x="3" y="25"/>
                </a:cubicBezTo>
                <a:lnTo>
                  <a:pt x="11" y="25"/>
                </a:lnTo>
                <a:close/>
                <a:moveTo>
                  <a:pt x="11" y="35"/>
                </a:moveTo>
                <a:cubicBezTo>
                  <a:pt x="11" y="26"/>
                  <a:pt x="11" y="26"/>
                  <a:pt x="1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35"/>
                  <a:pt x="3" y="35"/>
                  <a:pt x="3" y="35"/>
                </a:cubicBezTo>
                <a:lnTo>
                  <a:pt x="11" y="35"/>
                </a:lnTo>
                <a:close/>
                <a:moveTo>
                  <a:pt x="11" y="44"/>
                </a:moveTo>
                <a:cubicBezTo>
                  <a:pt x="11" y="37"/>
                  <a:pt x="11" y="37"/>
                  <a:pt x="11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44"/>
                  <a:pt x="3" y="44"/>
                  <a:pt x="3" y="44"/>
                </a:cubicBezTo>
                <a:lnTo>
                  <a:pt x="11" y="44"/>
                </a:lnTo>
                <a:close/>
                <a:moveTo>
                  <a:pt x="14" y="4"/>
                </a:moveTo>
                <a:cubicBezTo>
                  <a:pt x="14" y="4"/>
                  <a:pt x="13" y="3"/>
                  <a:pt x="13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0" y="4"/>
                  <a:pt x="10" y="4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1" y="13"/>
                  <a:pt x="11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4" y="12"/>
                  <a:pt x="14" y="12"/>
                </a:cubicBezTo>
                <a:lnTo>
                  <a:pt x="14" y="4"/>
                </a:lnTo>
                <a:close/>
                <a:moveTo>
                  <a:pt x="21" y="25"/>
                </a:moveTo>
                <a:cubicBezTo>
                  <a:pt x="21" y="17"/>
                  <a:pt x="21" y="17"/>
                  <a:pt x="21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5"/>
                  <a:pt x="13" y="25"/>
                  <a:pt x="13" y="25"/>
                </a:cubicBezTo>
                <a:lnTo>
                  <a:pt x="21" y="25"/>
                </a:lnTo>
                <a:close/>
                <a:moveTo>
                  <a:pt x="21" y="35"/>
                </a:moveTo>
                <a:cubicBezTo>
                  <a:pt x="21" y="26"/>
                  <a:pt x="21" y="26"/>
                  <a:pt x="21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35"/>
                  <a:pt x="13" y="35"/>
                  <a:pt x="13" y="35"/>
                </a:cubicBezTo>
                <a:lnTo>
                  <a:pt x="21" y="35"/>
                </a:lnTo>
                <a:close/>
                <a:moveTo>
                  <a:pt x="21" y="44"/>
                </a:moveTo>
                <a:cubicBezTo>
                  <a:pt x="21" y="37"/>
                  <a:pt x="21" y="37"/>
                  <a:pt x="21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44"/>
                  <a:pt x="13" y="44"/>
                  <a:pt x="13" y="44"/>
                </a:cubicBezTo>
                <a:lnTo>
                  <a:pt x="21" y="44"/>
                </a:lnTo>
                <a:close/>
                <a:moveTo>
                  <a:pt x="32" y="25"/>
                </a:moveTo>
                <a:cubicBezTo>
                  <a:pt x="32" y="17"/>
                  <a:pt x="32" y="17"/>
                  <a:pt x="32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25"/>
                  <a:pt x="23" y="25"/>
                  <a:pt x="23" y="25"/>
                </a:cubicBezTo>
                <a:lnTo>
                  <a:pt x="32" y="25"/>
                </a:lnTo>
                <a:close/>
                <a:moveTo>
                  <a:pt x="32" y="35"/>
                </a:moveTo>
                <a:cubicBezTo>
                  <a:pt x="32" y="26"/>
                  <a:pt x="32" y="26"/>
                  <a:pt x="32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5"/>
                  <a:pt x="23" y="35"/>
                  <a:pt x="23" y="35"/>
                </a:cubicBezTo>
                <a:lnTo>
                  <a:pt x="32" y="35"/>
                </a:lnTo>
                <a:close/>
                <a:moveTo>
                  <a:pt x="32" y="44"/>
                </a:moveTo>
                <a:cubicBezTo>
                  <a:pt x="32" y="37"/>
                  <a:pt x="32" y="37"/>
                  <a:pt x="32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44"/>
                  <a:pt x="23" y="44"/>
                  <a:pt x="23" y="44"/>
                </a:cubicBezTo>
                <a:lnTo>
                  <a:pt x="32" y="44"/>
                </a:lnTo>
                <a:close/>
                <a:moveTo>
                  <a:pt x="34" y="4"/>
                </a:moveTo>
                <a:cubicBezTo>
                  <a:pt x="34" y="4"/>
                  <a:pt x="34" y="3"/>
                  <a:pt x="33" y="3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3"/>
                  <a:pt x="31" y="4"/>
                  <a:pt x="31" y="4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3"/>
                  <a:pt x="32" y="13"/>
                </a:cubicBezTo>
                <a:cubicBezTo>
                  <a:pt x="33" y="13"/>
                  <a:pt x="33" y="13"/>
                  <a:pt x="33" y="13"/>
                </a:cubicBezTo>
                <a:cubicBezTo>
                  <a:pt x="34" y="13"/>
                  <a:pt x="34" y="12"/>
                  <a:pt x="34" y="12"/>
                </a:cubicBezTo>
                <a:lnTo>
                  <a:pt x="34" y="4"/>
                </a:lnTo>
                <a:close/>
                <a:moveTo>
                  <a:pt x="41" y="25"/>
                </a:moveTo>
                <a:cubicBezTo>
                  <a:pt x="41" y="17"/>
                  <a:pt x="41" y="17"/>
                  <a:pt x="41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25"/>
                  <a:pt x="33" y="25"/>
                  <a:pt x="33" y="25"/>
                </a:cubicBezTo>
                <a:lnTo>
                  <a:pt x="41" y="25"/>
                </a:lnTo>
                <a:close/>
                <a:moveTo>
                  <a:pt x="41" y="35"/>
                </a:moveTo>
                <a:cubicBezTo>
                  <a:pt x="41" y="26"/>
                  <a:pt x="41" y="26"/>
                  <a:pt x="4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35"/>
                  <a:pt x="33" y="35"/>
                  <a:pt x="33" y="35"/>
                </a:cubicBezTo>
                <a:lnTo>
                  <a:pt x="41" y="35"/>
                </a:lnTo>
                <a:close/>
                <a:moveTo>
                  <a:pt x="41" y="44"/>
                </a:moveTo>
                <a:cubicBezTo>
                  <a:pt x="41" y="37"/>
                  <a:pt x="41" y="37"/>
                  <a:pt x="41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44"/>
                  <a:pt x="33" y="44"/>
                  <a:pt x="33" y="44"/>
                </a:cubicBezTo>
                <a:lnTo>
                  <a:pt x="41" y="44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Freeform: Shape 11"/>
          <p:cNvSpPr>
            <a:spLocks noChangeAspect="1"/>
          </p:cNvSpPr>
          <p:nvPr/>
        </p:nvSpPr>
        <p:spPr bwMode="auto">
          <a:xfrm>
            <a:off x="1572128" y="1048911"/>
            <a:ext cx="322415" cy="275398"/>
          </a:xfrm>
          <a:custGeom>
            <a:avLst/>
            <a:gdLst>
              <a:gd name="T0" fmla="*/ 48 w 48"/>
              <a:gd name="T1" fmla="*/ 38 h 41"/>
              <a:gd name="T2" fmla="*/ 45 w 48"/>
              <a:gd name="T3" fmla="*/ 41 h 41"/>
              <a:gd name="T4" fmla="*/ 37 w 48"/>
              <a:gd name="T5" fmla="*/ 41 h 41"/>
              <a:gd name="T6" fmla="*/ 34 w 48"/>
              <a:gd name="T7" fmla="*/ 38 h 41"/>
              <a:gd name="T8" fmla="*/ 34 w 48"/>
              <a:gd name="T9" fmla="*/ 30 h 41"/>
              <a:gd name="T10" fmla="*/ 37 w 48"/>
              <a:gd name="T11" fmla="*/ 27 h 41"/>
              <a:gd name="T12" fmla="*/ 39 w 48"/>
              <a:gd name="T13" fmla="*/ 27 h 41"/>
              <a:gd name="T14" fmla="*/ 39 w 48"/>
              <a:gd name="T15" fmla="*/ 22 h 41"/>
              <a:gd name="T16" fmla="*/ 25 w 48"/>
              <a:gd name="T17" fmla="*/ 22 h 41"/>
              <a:gd name="T18" fmla="*/ 25 w 48"/>
              <a:gd name="T19" fmla="*/ 27 h 41"/>
              <a:gd name="T20" fmla="*/ 28 w 48"/>
              <a:gd name="T21" fmla="*/ 27 h 41"/>
              <a:gd name="T22" fmla="*/ 31 w 48"/>
              <a:gd name="T23" fmla="*/ 30 h 41"/>
              <a:gd name="T24" fmla="*/ 31 w 48"/>
              <a:gd name="T25" fmla="*/ 38 h 41"/>
              <a:gd name="T26" fmla="*/ 28 w 48"/>
              <a:gd name="T27" fmla="*/ 41 h 41"/>
              <a:gd name="T28" fmla="*/ 19 w 48"/>
              <a:gd name="T29" fmla="*/ 41 h 41"/>
              <a:gd name="T30" fmla="*/ 17 w 48"/>
              <a:gd name="T31" fmla="*/ 38 h 41"/>
              <a:gd name="T32" fmla="*/ 17 w 48"/>
              <a:gd name="T33" fmla="*/ 30 h 41"/>
              <a:gd name="T34" fmla="*/ 19 w 48"/>
              <a:gd name="T35" fmla="*/ 27 h 41"/>
              <a:gd name="T36" fmla="*/ 22 w 48"/>
              <a:gd name="T37" fmla="*/ 27 h 41"/>
              <a:gd name="T38" fmla="*/ 22 w 48"/>
              <a:gd name="T39" fmla="*/ 22 h 41"/>
              <a:gd name="T40" fmla="*/ 8 w 48"/>
              <a:gd name="T41" fmla="*/ 22 h 41"/>
              <a:gd name="T42" fmla="*/ 8 w 48"/>
              <a:gd name="T43" fmla="*/ 27 h 41"/>
              <a:gd name="T44" fmla="*/ 11 w 48"/>
              <a:gd name="T45" fmla="*/ 27 h 41"/>
              <a:gd name="T46" fmla="*/ 13 w 48"/>
              <a:gd name="T47" fmla="*/ 30 h 41"/>
              <a:gd name="T48" fmla="*/ 13 w 48"/>
              <a:gd name="T49" fmla="*/ 38 h 41"/>
              <a:gd name="T50" fmla="*/ 11 w 48"/>
              <a:gd name="T51" fmla="*/ 41 h 41"/>
              <a:gd name="T52" fmla="*/ 2 w 48"/>
              <a:gd name="T53" fmla="*/ 41 h 41"/>
              <a:gd name="T54" fmla="*/ 0 w 48"/>
              <a:gd name="T55" fmla="*/ 38 h 41"/>
              <a:gd name="T56" fmla="*/ 0 w 48"/>
              <a:gd name="T57" fmla="*/ 30 h 41"/>
              <a:gd name="T58" fmla="*/ 2 w 48"/>
              <a:gd name="T59" fmla="*/ 27 h 41"/>
              <a:gd name="T60" fmla="*/ 5 w 48"/>
              <a:gd name="T61" fmla="*/ 27 h 41"/>
              <a:gd name="T62" fmla="*/ 5 w 48"/>
              <a:gd name="T63" fmla="*/ 22 h 41"/>
              <a:gd name="T64" fmla="*/ 8 w 48"/>
              <a:gd name="T65" fmla="*/ 19 h 41"/>
              <a:gd name="T66" fmla="*/ 22 w 48"/>
              <a:gd name="T67" fmla="*/ 19 h 41"/>
              <a:gd name="T68" fmla="*/ 22 w 48"/>
              <a:gd name="T69" fmla="*/ 13 h 41"/>
              <a:gd name="T70" fmla="*/ 19 w 48"/>
              <a:gd name="T71" fmla="*/ 13 h 41"/>
              <a:gd name="T72" fmla="*/ 17 w 48"/>
              <a:gd name="T73" fmla="*/ 11 h 41"/>
              <a:gd name="T74" fmla="*/ 17 w 48"/>
              <a:gd name="T75" fmla="*/ 2 h 41"/>
              <a:gd name="T76" fmla="*/ 19 w 48"/>
              <a:gd name="T77" fmla="*/ 0 h 41"/>
              <a:gd name="T78" fmla="*/ 28 w 48"/>
              <a:gd name="T79" fmla="*/ 0 h 41"/>
              <a:gd name="T80" fmla="*/ 31 w 48"/>
              <a:gd name="T81" fmla="*/ 2 h 41"/>
              <a:gd name="T82" fmla="*/ 31 w 48"/>
              <a:gd name="T83" fmla="*/ 11 h 41"/>
              <a:gd name="T84" fmla="*/ 28 w 48"/>
              <a:gd name="T85" fmla="*/ 13 h 41"/>
              <a:gd name="T86" fmla="*/ 25 w 48"/>
              <a:gd name="T87" fmla="*/ 13 h 41"/>
              <a:gd name="T88" fmla="*/ 25 w 48"/>
              <a:gd name="T89" fmla="*/ 19 h 41"/>
              <a:gd name="T90" fmla="*/ 39 w 48"/>
              <a:gd name="T91" fmla="*/ 19 h 41"/>
              <a:gd name="T92" fmla="*/ 43 w 48"/>
              <a:gd name="T93" fmla="*/ 22 h 41"/>
              <a:gd name="T94" fmla="*/ 43 w 48"/>
              <a:gd name="T95" fmla="*/ 27 h 41"/>
              <a:gd name="T96" fmla="*/ 45 w 48"/>
              <a:gd name="T97" fmla="*/ 27 h 41"/>
              <a:gd name="T98" fmla="*/ 48 w 48"/>
              <a:gd name="T99" fmla="*/ 30 h 41"/>
              <a:gd name="T100" fmla="*/ 48 w 48"/>
              <a:gd name="T101" fmla="*/ 3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8" h="41">
                <a:moveTo>
                  <a:pt x="48" y="38"/>
                </a:moveTo>
                <a:cubicBezTo>
                  <a:pt x="48" y="40"/>
                  <a:pt x="47" y="41"/>
                  <a:pt x="45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5" y="41"/>
                  <a:pt x="34" y="40"/>
                  <a:pt x="34" y="38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8"/>
                  <a:pt x="35" y="27"/>
                  <a:pt x="37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2"/>
                  <a:pt x="39" y="22"/>
                  <a:pt x="39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7"/>
                  <a:pt x="25" y="27"/>
                  <a:pt x="25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7"/>
                  <a:pt x="31" y="28"/>
                  <a:pt x="31" y="30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40"/>
                  <a:pt x="29" y="41"/>
                  <a:pt x="28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8" y="41"/>
                  <a:pt x="17" y="40"/>
                  <a:pt x="17" y="38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8"/>
                  <a:pt x="18" y="27"/>
                  <a:pt x="19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2"/>
                  <a:pt x="22" y="22"/>
                  <a:pt x="22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7"/>
                  <a:pt x="8" y="27"/>
                  <a:pt x="8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2" y="27"/>
                  <a:pt x="13" y="28"/>
                  <a:pt x="13" y="30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40"/>
                  <a:pt x="12" y="41"/>
                  <a:pt x="11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1" y="27"/>
                  <a:pt x="2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0"/>
                  <a:pt x="6" y="19"/>
                  <a:pt x="8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3"/>
                  <a:pt x="22" y="13"/>
                  <a:pt x="22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3"/>
                  <a:pt x="17" y="12"/>
                  <a:pt x="17" y="11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1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1" y="1"/>
                  <a:pt x="31" y="2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2"/>
                  <a:pt x="29" y="13"/>
                  <a:pt x="28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9"/>
                  <a:pt x="25" y="19"/>
                  <a:pt x="25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9"/>
                  <a:pt x="43" y="20"/>
                  <a:pt x="43" y="22"/>
                </a:cubicBezTo>
                <a:cubicBezTo>
                  <a:pt x="43" y="27"/>
                  <a:pt x="43" y="27"/>
                  <a:pt x="43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7" y="27"/>
                  <a:pt x="48" y="28"/>
                  <a:pt x="48" y="30"/>
                </a:cubicBezTo>
                <a:lnTo>
                  <a:pt x="48" y="3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任意多边形: 形状 86"/>
          <p:cNvSpPr>
            <a:spLocks/>
          </p:cNvSpPr>
          <p:nvPr/>
        </p:nvSpPr>
        <p:spPr bwMode="auto">
          <a:xfrm>
            <a:off x="1549527" y="4843505"/>
            <a:ext cx="367615" cy="310661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 sz="1600"/>
          </a:p>
        </p:txBody>
      </p:sp>
      <p:grpSp>
        <p:nvGrpSpPr>
          <p:cNvPr id="19" name="Group 56"/>
          <p:cNvGrpSpPr/>
          <p:nvPr/>
        </p:nvGrpSpPr>
        <p:grpSpPr>
          <a:xfrm>
            <a:off x="3364498" y="891240"/>
            <a:ext cx="4310920" cy="1173088"/>
            <a:chOff x="9097762" y="3444655"/>
            <a:chExt cx="2146809" cy="836238"/>
          </a:xfrm>
        </p:grpSpPr>
        <p:sp>
          <p:nvSpPr>
            <p:cNvPr id="20" name="TextBox 57"/>
            <p:cNvSpPr txBox="1">
              <a:spLocks/>
            </p:cNvSpPr>
            <p:nvPr/>
          </p:nvSpPr>
          <p:spPr bwMode="auto">
            <a:xfrm>
              <a:off x="9097762" y="3444655"/>
              <a:ext cx="1258976" cy="3099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Autofit/>
            </a:bodyPr>
            <a:lstStyle/>
            <a:p>
              <a:pPr algn="l" latinLnBrk="0"/>
              <a:r>
                <a:rPr lang="en-US" altLang="zh-CN" sz="1600" b="1" dirty="0" smtClean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canvas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1" name="TextBox 58"/>
            <p:cNvSpPr txBox="1">
              <a:spLocks/>
            </p:cNvSpPr>
            <p:nvPr/>
          </p:nvSpPr>
          <p:spPr bwMode="auto">
            <a:xfrm>
              <a:off x="9097762" y="3724715"/>
              <a:ext cx="2146809" cy="556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HTML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的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&lt;canvas&gt;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元素提供了一个空白绘图区域，可以使用 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API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（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比如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Canvas 2D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或 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ebGL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）来绘制图形。</a:t>
              </a:r>
              <a:endPara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2" name="Group 56"/>
          <p:cNvGrpSpPr/>
          <p:nvPr/>
        </p:nvGrpSpPr>
        <p:grpSpPr>
          <a:xfrm>
            <a:off x="3364498" y="2663827"/>
            <a:ext cx="5433138" cy="1229299"/>
            <a:chOff x="9097762" y="3444655"/>
            <a:chExt cx="2146809" cy="866136"/>
          </a:xfrm>
        </p:grpSpPr>
        <p:sp>
          <p:nvSpPr>
            <p:cNvPr id="23" name="TextBox 57"/>
            <p:cNvSpPr txBox="1">
              <a:spLocks/>
            </p:cNvSpPr>
            <p:nvPr/>
          </p:nvSpPr>
          <p:spPr bwMode="auto">
            <a:xfrm>
              <a:off x="9097762" y="3444655"/>
              <a:ext cx="1258976" cy="3099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Autofit/>
            </a:bodyPr>
            <a:lstStyle/>
            <a:p>
              <a:pPr algn="l" latinLnBrk="0"/>
              <a:r>
                <a:rPr lang="en-US" altLang="zh-CN" sz="1600" b="1" dirty="0" smtClean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SVG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4" name="TextBox 58"/>
            <p:cNvSpPr txBox="1">
              <a:spLocks/>
            </p:cNvSpPr>
            <p:nvPr/>
          </p:nvSpPr>
          <p:spPr bwMode="auto">
            <a:xfrm>
              <a:off x="9097762" y="3754613"/>
              <a:ext cx="2146809" cy="556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可缩放矢量图形（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Scalable Vector Graphics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，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SVG)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，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是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一种用来描述二维矢量图形的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XML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标记语言。</a:t>
              </a:r>
              <a:endPara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25" name="Group 56"/>
          <p:cNvGrpSpPr/>
          <p:nvPr/>
        </p:nvGrpSpPr>
        <p:grpSpPr>
          <a:xfrm>
            <a:off x="3364498" y="4561594"/>
            <a:ext cx="6707757" cy="1141283"/>
            <a:chOff x="9097762" y="3444655"/>
            <a:chExt cx="2146809" cy="851916"/>
          </a:xfrm>
        </p:grpSpPr>
        <p:sp>
          <p:nvSpPr>
            <p:cNvPr id="26" name="TextBox 57"/>
            <p:cNvSpPr txBox="1">
              <a:spLocks/>
            </p:cNvSpPr>
            <p:nvPr/>
          </p:nvSpPr>
          <p:spPr bwMode="auto">
            <a:xfrm>
              <a:off x="9097762" y="3444655"/>
              <a:ext cx="1258976" cy="309958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>
              <a:noAutofit/>
            </a:bodyPr>
            <a:lstStyle/>
            <a:p>
              <a:pPr algn="l" latinLnBrk="0"/>
              <a:r>
                <a:rPr lang="en-US" altLang="zh-CN" sz="1600" b="1" dirty="0" err="1" smtClean="0">
                  <a:solidFill>
                    <a:schemeClr val="accent2">
                      <a:lumMod val="100000"/>
                    </a:schemeClr>
                  </a:solidFill>
                  <a:effectLst/>
                </a:rPr>
                <a:t>webGL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effectLst/>
              </a:endParaRPr>
            </a:p>
          </p:txBody>
        </p:sp>
        <p:sp>
          <p:nvSpPr>
            <p:cNvPr id="27" name="TextBox 58"/>
            <p:cNvSpPr txBox="1">
              <a:spLocks/>
            </p:cNvSpPr>
            <p:nvPr/>
          </p:nvSpPr>
          <p:spPr bwMode="auto">
            <a:xfrm>
              <a:off x="9097762" y="3740393"/>
              <a:ext cx="2146809" cy="556178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</a:t>
              </a:r>
              <a:r>
                <a:rPr lang="en-US" altLang="zh-CN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ebGL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是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一种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JavaScript API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，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用于在</a:t>
              </a:r>
              <a:r>
                <a:rPr lang="en-US" altLang="zh-CN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浏览器中呈现交互式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3D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和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2D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图形，</a:t>
              </a:r>
              <a:endPara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可以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在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HTML5 &lt;canvas&gt; 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元素中使用。</a:t>
              </a:r>
              <a:endPara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23474" y="207819"/>
            <a:ext cx="288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实现方式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6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4623474" y="207819"/>
            <a:ext cx="288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实现方式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408217" y="928255"/>
            <a:ext cx="407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canvas</a:t>
            </a:r>
            <a:endParaRPr lang="zh-CN" altLang="en-US" sz="2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3408217" y="1745673"/>
            <a:ext cx="6289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</a:p>
          <a:p>
            <a:r>
              <a:rPr lang="en-US" altLang="zh-CN" dirty="0"/>
              <a:t>canvas</a:t>
            </a:r>
            <a:r>
              <a:rPr lang="zh-CN" altLang="en-US" dirty="0"/>
              <a:t>绘图不会给每个点生成对象，</a:t>
            </a:r>
            <a:r>
              <a:rPr lang="en-US" altLang="zh-CN" dirty="0"/>
              <a:t>canvas</a:t>
            </a:r>
            <a:r>
              <a:rPr lang="zh-CN" altLang="en-US" dirty="0"/>
              <a:t>绘制速度快，消耗内存少。</a:t>
            </a:r>
          </a:p>
          <a:p>
            <a:r>
              <a:rPr lang="zh-CN" altLang="en-US" dirty="0"/>
              <a:t>兼容性较好。除了</a:t>
            </a:r>
            <a:r>
              <a:rPr lang="en-US" altLang="zh-CN" dirty="0"/>
              <a:t>IE6</a:t>
            </a:r>
            <a:r>
              <a:rPr lang="zh-CN" altLang="en-US" dirty="0"/>
              <a:t>，其他浏览器都可以支持。</a:t>
            </a:r>
          </a:p>
          <a:p>
            <a:endParaRPr lang="zh-CN" altLang="en-US" dirty="0"/>
          </a:p>
          <a:p>
            <a:r>
              <a:rPr lang="zh-CN" altLang="en-US" dirty="0"/>
              <a:t>缺点：</a:t>
            </a:r>
          </a:p>
          <a:p>
            <a:r>
              <a:rPr lang="zh-CN" altLang="en-US" dirty="0"/>
              <a:t>只能绘制</a:t>
            </a:r>
            <a:r>
              <a:rPr lang="en-US" altLang="zh-CN" dirty="0"/>
              <a:t>2D</a:t>
            </a:r>
            <a:r>
              <a:rPr lang="zh-CN" altLang="en-US" dirty="0"/>
              <a:t>图像，暂时不支持</a:t>
            </a:r>
            <a:r>
              <a:rPr lang="en-US" altLang="zh-CN" dirty="0"/>
              <a:t>3D</a:t>
            </a:r>
            <a:r>
              <a:rPr lang="zh-CN" altLang="en-US" dirty="0"/>
              <a:t>图像。</a:t>
            </a:r>
            <a:r>
              <a:rPr lang="en-US" altLang="zh-CN" dirty="0"/>
              <a:t>(</a:t>
            </a:r>
            <a:r>
              <a:rPr lang="zh-CN" altLang="en-US" dirty="0"/>
              <a:t>平时说的</a:t>
            </a:r>
            <a:r>
              <a:rPr lang="en-US" altLang="zh-CN" dirty="0"/>
              <a:t>canvas</a:t>
            </a:r>
            <a:r>
              <a:rPr lang="zh-CN" altLang="en-US" dirty="0"/>
              <a:t>支持</a:t>
            </a:r>
            <a:r>
              <a:rPr lang="en-US" altLang="zh-CN" dirty="0"/>
              <a:t>3D</a:t>
            </a:r>
            <a:r>
              <a:rPr lang="zh-CN" altLang="en-US" dirty="0"/>
              <a:t>是指通过</a:t>
            </a:r>
            <a:r>
              <a:rPr lang="en-US" altLang="zh-CN" dirty="0" err="1"/>
              <a:t>webGL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canvas</a:t>
            </a:r>
            <a:r>
              <a:rPr lang="zh-CN" altLang="en-US" dirty="0" smtClean="0"/>
              <a:t>绘制的图形不是可以</a:t>
            </a:r>
            <a:r>
              <a:rPr lang="zh-CN" altLang="en-US" dirty="0"/>
              <a:t>直接操作的</a:t>
            </a:r>
            <a:r>
              <a:rPr lang="en-US" altLang="zh-CN" dirty="0" err="1"/>
              <a:t>dom</a:t>
            </a:r>
            <a:r>
              <a:rPr lang="zh-CN" altLang="en-US" dirty="0"/>
              <a:t>对象。如果要对其进行类似</a:t>
            </a:r>
            <a:r>
              <a:rPr lang="en-US" altLang="zh-CN" dirty="0" err="1"/>
              <a:t>dom</a:t>
            </a:r>
            <a:r>
              <a:rPr lang="zh-CN" altLang="en-US" dirty="0"/>
              <a:t>的操作，比较</a:t>
            </a:r>
            <a:r>
              <a:rPr lang="zh-CN" altLang="en-US" dirty="0" smtClean="0"/>
              <a:t>麻烦</a:t>
            </a:r>
            <a:r>
              <a:rPr lang="zh-CN" altLang="en-US" dirty="0"/>
              <a:t>，</a:t>
            </a:r>
            <a:r>
              <a:rPr lang="zh-CN" altLang="en-US" dirty="0" smtClean="0"/>
              <a:t>所以</a:t>
            </a:r>
            <a:r>
              <a:rPr lang="zh-CN" altLang="en-US" dirty="0"/>
              <a:t>要使用类库。</a:t>
            </a:r>
          </a:p>
        </p:txBody>
      </p:sp>
    </p:spTree>
    <p:extLst>
      <p:ext uri="{BB962C8B-B14F-4D97-AF65-F5344CB8AC3E}">
        <p14:creationId xmlns:p14="http://schemas.microsoft.com/office/powerpoint/2010/main" val="30246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4623474" y="207819"/>
            <a:ext cx="288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实现方式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--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408217" y="928255"/>
            <a:ext cx="4073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SVG</a:t>
            </a:r>
            <a:endParaRPr lang="zh-CN" altLang="en-US" sz="2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3408217" y="1745673"/>
            <a:ext cx="6289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</a:p>
          <a:p>
            <a:r>
              <a:rPr lang="zh-CN" altLang="en-US" dirty="0"/>
              <a:t>无损缩放</a:t>
            </a:r>
          </a:p>
          <a:p>
            <a:r>
              <a:rPr lang="en-US" altLang="zh-CN" dirty="0"/>
              <a:t>SVG</a:t>
            </a:r>
            <a:r>
              <a:rPr lang="zh-CN" altLang="en-US" dirty="0"/>
              <a:t>图形的节点可以像</a:t>
            </a:r>
            <a:r>
              <a:rPr lang="en-US" altLang="zh-CN" dirty="0" err="1"/>
              <a:t>dom</a:t>
            </a:r>
            <a:r>
              <a:rPr lang="zh-CN" altLang="en-US" dirty="0"/>
              <a:t>元素一样控制，这就让自主创作图形变得更容易。相对于</a:t>
            </a:r>
            <a:r>
              <a:rPr lang="en-US" altLang="zh-CN" dirty="0"/>
              <a:t>canvas</a:t>
            </a:r>
            <a:r>
              <a:rPr lang="zh-CN" altLang="en-US" dirty="0"/>
              <a:t>这也是非常大的优势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缺点：</a:t>
            </a:r>
          </a:p>
          <a:p>
            <a:r>
              <a:rPr lang="en-US" altLang="zh-CN" dirty="0"/>
              <a:t>SVG</a:t>
            </a:r>
            <a:r>
              <a:rPr lang="zh-CN" altLang="en-US" dirty="0"/>
              <a:t>是</a:t>
            </a:r>
            <a:r>
              <a:rPr lang="en-US" altLang="zh-CN" dirty="0"/>
              <a:t>2D</a:t>
            </a:r>
            <a:r>
              <a:rPr lang="zh-CN" altLang="en-US" dirty="0"/>
              <a:t>矢量图，不能画</a:t>
            </a:r>
            <a:r>
              <a:rPr lang="en-US" altLang="zh-CN" dirty="0"/>
              <a:t>3D</a:t>
            </a:r>
            <a:r>
              <a:rPr lang="zh-CN" altLang="en-US" dirty="0"/>
              <a:t>图形。</a:t>
            </a:r>
          </a:p>
          <a:p>
            <a:r>
              <a:rPr lang="en-US" altLang="zh-CN" dirty="0"/>
              <a:t>SVG</a:t>
            </a:r>
            <a:r>
              <a:rPr lang="zh-CN" altLang="en-US" dirty="0"/>
              <a:t>的节点都是对象，非常占用内存。</a:t>
            </a:r>
          </a:p>
        </p:txBody>
      </p:sp>
    </p:spTree>
    <p:extLst>
      <p:ext uri="{BB962C8B-B14F-4D97-AF65-F5344CB8AC3E}">
        <p14:creationId xmlns:p14="http://schemas.microsoft.com/office/powerpoint/2010/main" val="1545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68A6102-2DDC-4E6A-8C46-70CC7716F77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2017科技感企业总结计划PPT模板01"/>
</p:tagLst>
</file>

<file path=ppt/theme/theme1.xml><?xml version="1.0" encoding="utf-8"?>
<a:theme xmlns:a="http://schemas.openxmlformats.org/drawingml/2006/main" name="Office 主题">
  <a:themeElements>
    <a:clrScheme name="自定义 10">
      <a:dk1>
        <a:srgbClr val="FFFFFF"/>
      </a:dk1>
      <a:lt1>
        <a:sysClr val="window" lastClr="FFFFFF"/>
      </a:lt1>
      <a:dk2>
        <a:srgbClr val="335B74"/>
      </a:dk2>
      <a:lt2>
        <a:srgbClr val="DFE3E5"/>
      </a:lt2>
      <a:accent1>
        <a:srgbClr val="CCFFFF"/>
      </a:accent1>
      <a:accent2>
        <a:srgbClr val="FFFFFF"/>
      </a:accent2>
      <a:accent3>
        <a:srgbClr val="CCFFFF"/>
      </a:accent3>
      <a:accent4>
        <a:srgbClr val="FFFFFF"/>
      </a:accent4>
      <a:accent5>
        <a:srgbClr val="CCFFFF"/>
      </a:accent5>
      <a:accent6>
        <a:srgbClr val="FFFFFF"/>
      </a:accent6>
      <a:hlink>
        <a:srgbClr val="CCFFFF"/>
      </a:hlink>
      <a:folHlink>
        <a:srgbClr val="FFFFFF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717</Words>
  <Application>Microsoft Office PowerPoint</Application>
  <PresentationFormat>自定义</PresentationFormat>
  <Paragraphs>136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windows</cp:lastModifiedBy>
  <cp:revision>156</cp:revision>
  <dcterms:created xsi:type="dcterms:W3CDTF">2017-07-12T22:57:24Z</dcterms:created>
  <dcterms:modified xsi:type="dcterms:W3CDTF">2017-11-03T08:40:12Z</dcterms:modified>
</cp:coreProperties>
</file>