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35"/>
  </p:notesMasterIdLst>
  <p:sldIdLst>
    <p:sldId id="1337" r:id="rId2"/>
    <p:sldId id="1304" r:id="rId3"/>
    <p:sldId id="1344" r:id="rId4"/>
    <p:sldId id="1350" r:id="rId5"/>
    <p:sldId id="1385" r:id="rId6"/>
    <p:sldId id="1382" r:id="rId7"/>
    <p:sldId id="1387" r:id="rId8"/>
    <p:sldId id="1386" r:id="rId9"/>
    <p:sldId id="1389" r:id="rId10"/>
    <p:sldId id="1390" r:id="rId11"/>
    <p:sldId id="1391" r:id="rId12"/>
    <p:sldId id="1392" r:id="rId13"/>
    <p:sldId id="1393" r:id="rId14"/>
    <p:sldId id="1394" r:id="rId15"/>
    <p:sldId id="1395" r:id="rId16"/>
    <p:sldId id="1396" r:id="rId17"/>
    <p:sldId id="1398" r:id="rId18"/>
    <p:sldId id="1400" r:id="rId19"/>
    <p:sldId id="1401" r:id="rId20"/>
    <p:sldId id="1402" r:id="rId21"/>
    <p:sldId id="1403" r:id="rId22"/>
    <p:sldId id="1413" r:id="rId23"/>
    <p:sldId id="1404" r:id="rId24"/>
    <p:sldId id="1405" r:id="rId25"/>
    <p:sldId id="1406" r:id="rId26"/>
    <p:sldId id="1407" r:id="rId27"/>
    <p:sldId id="1383" r:id="rId28"/>
    <p:sldId id="1408" r:id="rId29"/>
    <p:sldId id="1409" r:id="rId30"/>
    <p:sldId id="1410" r:id="rId31"/>
    <p:sldId id="1411" r:id="rId32"/>
    <p:sldId id="1412" r:id="rId33"/>
    <p:sldId id="1380" r:id="rId34"/>
  </p:sldIdLst>
  <p:sldSz cx="12858750" cy="7232650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3959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8CC94C"/>
    <a:srgbClr val="42B983"/>
    <a:srgbClr val="108136"/>
    <a:srgbClr val="92D050"/>
    <a:srgbClr val="108036"/>
    <a:srgbClr val="568D11"/>
    <a:srgbClr val="FF6907"/>
    <a:srgbClr val="042E60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3345" autoAdjust="0"/>
  </p:normalViewPr>
  <p:slideViewPr>
    <p:cSldViewPr>
      <p:cViewPr>
        <p:scale>
          <a:sx n="75" d="100"/>
          <a:sy n="75" d="100"/>
        </p:scale>
        <p:origin x="-1968" y="-852"/>
      </p:cViewPr>
      <p:guideLst>
        <p:guide orient="horz" pos="328"/>
        <p:guide orient="horz" pos="4183"/>
        <p:guide pos="3959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565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493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1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0" y="946270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38200" y="4507423"/>
            <a:ext cx="6818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500" cap="all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front-end framework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3616325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前端</a:t>
            </a:r>
            <a:r>
              <a:rPr lang="zh-CN" altLang="en-US" sz="4400" dirty="0">
                <a:solidFill>
                  <a:schemeClr val="bg1"/>
                </a:solidFill>
              </a:rPr>
              <a:t>框架</a:t>
            </a:r>
            <a:r>
              <a:rPr lang="zh-CN" altLang="en-US" sz="4400" dirty="0" smtClean="0">
                <a:solidFill>
                  <a:schemeClr val="bg1"/>
                </a:solidFill>
              </a:rPr>
              <a:t>设计思想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9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72391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1.1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3570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早期前端框架解决的问题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40743" y="1312069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26938" y="1681401"/>
            <a:ext cx="9622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$.get()</a:t>
            </a:r>
          </a:p>
          <a:p>
            <a:r>
              <a:rPr lang="en-US" altLang="zh-CN" dirty="0" smtClean="0"/>
              <a:t>$.post()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0743" y="3014803"/>
            <a:ext cx="445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，浏览器嗅探、特性侦测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6936" y="3439920"/>
            <a:ext cx="3862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判断浏览器类型和版本号，</a:t>
            </a:r>
            <a:endParaRPr lang="en-US" altLang="zh-CN" dirty="0" smtClean="0"/>
          </a:p>
          <a:p>
            <a:r>
              <a:rPr lang="zh-CN" altLang="en-US" dirty="0" smtClean="0"/>
              <a:t>判断某一功能、特性的支持情况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$.</a:t>
            </a:r>
            <a:r>
              <a:rPr lang="en-US" altLang="zh-CN" dirty="0"/>
              <a:t>browser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$.support</a:t>
            </a:r>
            <a:r>
              <a:rPr lang="zh-CN" altLang="en-US" dirty="0"/>
              <a:t>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5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968552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99461" y="3333523"/>
            <a:ext cx="4126258" cy="5656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现代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前端框架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91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42511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0313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现代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前端框架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41591" y="4032177"/>
            <a:ext cx="2247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2B983"/>
                </a:solidFill>
              </a:rPr>
              <a:t>R</a:t>
            </a:r>
            <a:r>
              <a:rPr lang="en-US" altLang="zh-CN" sz="2800" dirty="0" smtClean="0">
                <a:solidFill>
                  <a:srgbClr val="42B983"/>
                </a:solidFill>
              </a:rPr>
              <a:t>eact</a:t>
            </a:r>
            <a:endParaRPr lang="zh-CN" altLang="en-US" sz="2800" dirty="0">
              <a:solidFill>
                <a:srgbClr val="42B98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4965" y="4032177"/>
            <a:ext cx="19442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42B983"/>
                </a:solidFill>
              </a:rPr>
              <a:t>AngularJS</a:t>
            </a:r>
            <a:endParaRPr lang="zh-CN" altLang="en-US" sz="2800" dirty="0">
              <a:solidFill>
                <a:srgbClr val="42B98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53853" y="4032177"/>
            <a:ext cx="11881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42B983"/>
                </a:solidFill>
              </a:rPr>
              <a:t>Vue</a:t>
            </a:r>
            <a:endParaRPr lang="zh-CN" altLang="en-US" sz="2800" dirty="0">
              <a:solidFill>
                <a:srgbClr val="42B983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8" y="1908836"/>
            <a:ext cx="2009006" cy="192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 descr="https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24" y="2406214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cn.vuejs.org/images/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464" y="2185851"/>
            <a:ext cx="1469427" cy="146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42511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0313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现代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前端框架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0856" y="1689679"/>
            <a:ext cx="2247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2B983"/>
                </a:solidFill>
              </a:rPr>
              <a:t>R</a:t>
            </a:r>
            <a:r>
              <a:rPr lang="en-US" altLang="zh-CN" sz="2800" dirty="0" smtClean="0">
                <a:solidFill>
                  <a:srgbClr val="42B983"/>
                </a:solidFill>
              </a:rPr>
              <a:t>eact</a:t>
            </a:r>
            <a:endParaRPr lang="zh-CN" altLang="en-US" sz="2800" dirty="0">
              <a:solidFill>
                <a:srgbClr val="42B983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839" y="1168053"/>
            <a:ext cx="2009006" cy="192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16807" y="2464197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用于构建用户界面的 </a:t>
            </a:r>
            <a:r>
              <a:rPr lang="en-US" altLang="zh-CN" sz="2000" dirty="0"/>
              <a:t>JavaScript </a:t>
            </a:r>
            <a:r>
              <a:rPr lang="zh-CN" altLang="en-US" sz="2000" dirty="0" smtClean="0"/>
              <a:t>库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36271" y="3095372"/>
            <a:ext cx="9937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声明式编写</a:t>
            </a:r>
            <a:r>
              <a:rPr lang="en-US" altLang="zh-CN" dirty="0"/>
              <a:t>UI</a:t>
            </a:r>
            <a:r>
              <a:rPr lang="zh-CN" altLang="en-US" dirty="0"/>
              <a:t>，可以让你的代码更加可靠，且方便调试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组件</a:t>
            </a:r>
            <a:r>
              <a:rPr lang="zh-CN" altLang="en-US" dirty="0" smtClean="0"/>
              <a:t>化开发，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的组件是一个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函数，无需依赖模板，能更好地</a:t>
            </a:r>
            <a:r>
              <a:rPr lang="zh-CN" altLang="en-US" dirty="0"/>
              <a:t>传递</a:t>
            </a:r>
            <a:r>
              <a:rPr lang="zh-CN" altLang="en-US" dirty="0" smtClean="0"/>
              <a:t>数据、组织逻辑。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，高性能，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首创的</a:t>
            </a:r>
            <a:r>
              <a:rPr lang="en-US" altLang="zh-CN" dirty="0"/>
              <a:t>Virtual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方案，</a:t>
            </a:r>
            <a:r>
              <a:rPr lang="zh-CN" altLang="en-US" dirty="0"/>
              <a:t>最大限度地减少与</a:t>
            </a:r>
            <a:r>
              <a:rPr lang="en-US" altLang="zh-CN" dirty="0"/>
              <a:t>DOM</a:t>
            </a:r>
            <a:r>
              <a:rPr lang="zh-CN" altLang="en-US" dirty="0"/>
              <a:t>的交互。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42511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0313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现代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前端框架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53301" y="1689679"/>
            <a:ext cx="2247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2B983"/>
                </a:solidFill>
              </a:rPr>
              <a:t>AngularJS</a:t>
            </a:r>
            <a:endParaRPr lang="zh-CN" altLang="en-US" sz="2800" dirty="0">
              <a:solidFill>
                <a:srgbClr val="42B98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6806" y="2464197"/>
            <a:ext cx="59849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Angular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一个开发平台。它能帮你更轻松的构建 </a:t>
            </a:r>
            <a:r>
              <a:rPr lang="en-US" altLang="zh-CN" sz="2000" dirty="0"/>
              <a:t>Web </a:t>
            </a:r>
            <a:r>
              <a:rPr lang="zh-CN" altLang="en-US" sz="2000" dirty="0" smtClean="0"/>
              <a:t>应用。</a:t>
            </a:r>
            <a:endParaRPr lang="en-US" altLang="zh-CN" sz="2000" dirty="0" smtClean="0"/>
          </a:p>
          <a:p>
            <a:r>
              <a:rPr lang="en-US" altLang="zh-CN" sz="2000" dirty="0" smtClean="0"/>
              <a:t>Angular </a:t>
            </a:r>
            <a:r>
              <a:rPr lang="zh-CN" altLang="en-US" sz="2000" dirty="0"/>
              <a:t>集声明式模板、依赖注入、端到端工具和一些最佳实践于一身，为你解决开发方面的各种挑战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16806" y="4120381"/>
            <a:ext cx="993710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，良好</a:t>
            </a:r>
            <a:r>
              <a:rPr lang="zh-CN" altLang="en-US" dirty="0"/>
              <a:t>的应用程序结构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/>
              <a:t>HTML</a:t>
            </a:r>
            <a:r>
              <a:rPr lang="zh-CN" altLang="en-US" dirty="0" smtClean="0"/>
              <a:t>模板，也是声明式，</a:t>
            </a:r>
            <a:r>
              <a:rPr lang="zh-CN" altLang="en-US" dirty="0"/>
              <a:t>自带了极其丰富的</a:t>
            </a:r>
            <a:r>
              <a:rPr lang="en-US" altLang="zh-CN" dirty="0"/>
              <a:t>angular</a:t>
            </a:r>
            <a:r>
              <a:rPr lang="zh-CN" altLang="en-US" dirty="0" smtClean="0"/>
              <a:t>指令。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双向数据绑定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，概念多，难理解；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，比较重，用了这个框架就要用它自带的那一套东西。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3" name="Picture 8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639" y="1415056"/>
            <a:ext cx="3648075" cy="102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42511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0313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现代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前端框架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7378" y="1689679"/>
            <a:ext cx="2247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42B983"/>
                </a:solidFill>
              </a:rPr>
              <a:t>Vue</a:t>
            </a:r>
            <a:endParaRPr lang="zh-CN" altLang="en-US" sz="2800" dirty="0">
              <a:solidFill>
                <a:srgbClr val="42B98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6806" y="2464197"/>
            <a:ext cx="87129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Vue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一套用于构建用户界面的</a:t>
            </a:r>
            <a:r>
              <a:rPr lang="zh-CN" altLang="en-US" sz="2000" dirty="0">
                <a:solidFill>
                  <a:srgbClr val="339966"/>
                </a:solidFill>
              </a:rPr>
              <a:t>渐进式框架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的核心库只关注视图层，不仅易于上手，还便于与第三方库或既有项目整合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另一方面</a:t>
            </a:r>
            <a:r>
              <a:rPr lang="zh-CN" altLang="en-US" sz="2000" dirty="0"/>
              <a:t>，当与现代化的工具链以及各种支持类库结合使用时，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 </a:t>
            </a:r>
            <a:r>
              <a:rPr lang="zh-CN" altLang="en-US" sz="2000" dirty="0"/>
              <a:t>也完全能够为复杂的单页应用提供驱动。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6806" y="4120381"/>
            <a:ext cx="9937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声明式</a:t>
            </a:r>
            <a:r>
              <a:rPr lang="en-US" altLang="zh-CN" dirty="0"/>
              <a:t>HTML</a:t>
            </a:r>
            <a:r>
              <a:rPr lang="zh-CN" altLang="en-US" dirty="0" smtClean="0"/>
              <a:t>模板。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双向数据绑定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轻量级的框架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单文件组件。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Picture 11" descr="https://cn.vuejs.org/imag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491" y="1384077"/>
            <a:ext cx="1469427" cy="146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968552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99461" y="3333523"/>
            <a:ext cx="4126258" cy="6093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现代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前端框架解决的问题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05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14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296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组件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Shape 207"/>
          <p:cNvSpPr txBox="1"/>
          <p:nvPr/>
        </p:nvSpPr>
        <p:spPr>
          <a:xfrm>
            <a:off x="3552350" y="1709526"/>
            <a:ext cx="7026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6" y="1600101"/>
            <a:ext cx="6205538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938" y="2770882"/>
            <a:ext cx="2743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hape 269"/>
          <p:cNvCxnSpPr/>
          <p:nvPr/>
        </p:nvCxnSpPr>
        <p:spPr>
          <a:xfrm>
            <a:off x="4160050" y="3840700"/>
            <a:ext cx="791700" cy="0"/>
          </a:xfrm>
          <a:prstGeom prst="straightConnector1">
            <a:avLst/>
          </a:prstGeom>
          <a:noFill/>
          <a:ln w="28575" cap="flat" cmpd="sng">
            <a:noFill/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58" y="3639245"/>
            <a:ext cx="9509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7876" y="6055808"/>
            <a:ext cx="70114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早期以</a:t>
            </a:r>
            <a:r>
              <a:rPr lang="zh-CN" altLang="en-US" sz="2000" dirty="0" smtClean="0">
                <a:solidFill>
                  <a:srgbClr val="339966"/>
                </a:solidFill>
              </a:rPr>
              <a:t>页面</a:t>
            </a:r>
            <a:r>
              <a:rPr lang="zh-CN" altLang="en-US" sz="2000" dirty="0" smtClean="0"/>
              <a:t>为单位，现在以</a:t>
            </a:r>
            <a:r>
              <a:rPr lang="zh-CN" altLang="en-US" sz="2000" dirty="0" smtClean="0">
                <a:solidFill>
                  <a:srgbClr val="339966"/>
                </a:solidFill>
              </a:rPr>
              <a:t>组件</a:t>
            </a:r>
            <a:r>
              <a:rPr lang="zh-CN" altLang="en-US" sz="2000" dirty="0" smtClean="0"/>
              <a:t>为组织代码的</a:t>
            </a:r>
            <a:r>
              <a:rPr lang="zh-CN" altLang="en-US" sz="2000" dirty="0" smtClean="0">
                <a:solidFill>
                  <a:srgbClr val="339966"/>
                </a:solidFill>
              </a:rPr>
              <a:t>基本抽象单元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249464" y="5962683"/>
            <a:ext cx="3436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页面中的组件构成一个</a:t>
            </a:r>
            <a:r>
              <a:rPr lang="zh-CN" altLang="en-US" dirty="0">
                <a:solidFill>
                  <a:srgbClr val="339966"/>
                </a:solidFill>
              </a:rPr>
              <a:t>组件树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9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296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组件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61423" y="1238963"/>
            <a:ext cx="28803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9966"/>
                </a:solidFill>
              </a:rPr>
              <a:t>Co-location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61423" y="1761624"/>
            <a:ext cx="55446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组件内</a:t>
            </a:r>
            <a:r>
              <a:rPr lang="zh-CN" altLang="en-US" dirty="0" smtClean="0"/>
              <a:t>该</a:t>
            </a:r>
            <a:r>
              <a:rPr lang="zh-CN" altLang="en-US" dirty="0" smtClean="0"/>
              <a:t>放在一起的东西放一起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866" y="1239520"/>
            <a:ext cx="46445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66"/>
                </a:solidFill>
              </a:rPr>
              <a:t>separation </a:t>
            </a:r>
            <a:r>
              <a:rPr lang="en-US" altLang="zh-CN" sz="2000" dirty="0">
                <a:solidFill>
                  <a:srgbClr val="339966"/>
                </a:solidFill>
              </a:rPr>
              <a:t>of </a:t>
            </a:r>
            <a:r>
              <a:rPr lang="en-US" altLang="zh-CN" sz="2000" dirty="0" smtClean="0">
                <a:solidFill>
                  <a:srgbClr val="339966"/>
                </a:solidFill>
              </a:rPr>
              <a:t>concern(</a:t>
            </a:r>
            <a:r>
              <a:rPr lang="zh-CN" altLang="en-US" sz="2000" dirty="0" smtClean="0">
                <a:solidFill>
                  <a:srgbClr val="339966"/>
                </a:solidFill>
              </a:rPr>
              <a:t>关注点分离</a:t>
            </a:r>
            <a:r>
              <a:rPr lang="en-US" altLang="zh-CN" sz="2000" dirty="0" smtClean="0">
                <a:solidFill>
                  <a:srgbClr val="339966"/>
                </a:solidFill>
              </a:rPr>
              <a:t>)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731" y="1813063"/>
            <a:ext cx="5544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各种技术只负责自己的领域，不要混合在一起，形成耦合。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623" y="2525876"/>
            <a:ext cx="53667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对于网页开发来说，主要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三</a:t>
            </a:r>
            <a:r>
              <a:rPr lang="zh-CN" altLang="en-US" dirty="0" smtClean="0"/>
              <a:t>种技术分离。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09" y="3400301"/>
            <a:ext cx="3068830" cy="211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23" y="2020516"/>
            <a:ext cx="4948837" cy="532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87" y="4277244"/>
            <a:ext cx="9509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6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31" y="1189658"/>
            <a:ext cx="5923303" cy="622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296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组件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5022347" y="2296428"/>
            <a:ext cx="1035317" cy="0"/>
          </a:xfrm>
          <a:prstGeom prst="straightConnector1">
            <a:avLst/>
          </a:prstGeom>
          <a:ln w="38100">
            <a:solidFill>
              <a:srgbClr val="8CC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44519" y="2096373"/>
            <a:ext cx="99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9966"/>
                </a:solidFill>
              </a:rPr>
              <a:t>模板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914707" y="3184277"/>
            <a:ext cx="1190259" cy="0"/>
          </a:xfrm>
          <a:prstGeom prst="straightConnector1">
            <a:avLst/>
          </a:prstGeom>
          <a:ln w="38100">
            <a:solidFill>
              <a:srgbClr val="8CC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80043" y="3021588"/>
            <a:ext cx="11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9966"/>
                </a:solidFill>
              </a:rPr>
              <a:t>业务逻辑</a:t>
            </a:r>
            <a:endParaRPr lang="zh-CN" altLang="en-US" dirty="0">
              <a:solidFill>
                <a:srgbClr val="33996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3639" y="1240061"/>
            <a:ext cx="142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rgbClr val="339966"/>
                </a:solidFill>
              </a:rPr>
              <a:t>V</a:t>
            </a:r>
            <a:r>
              <a:rPr lang="en-US" altLang="zh-CN" sz="4000" dirty="0" err="1" smtClean="0">
                <a:solidFill>
                  <a:srgbClr val="339966"/>
                </a:solidFill>
              </a:rPr>
              <a:t>ue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cxnSp>
        <p:nvCxnSpPr>
          <p:cNvPr id="33" name="直接箭头连接符 32"/>
          <p:cNvCxnSpPr>
            <a:stCxn id="34" idx="3"/>
          </p:cNvCxnSpPr>
          <p:nvPr/>
        </p:nvCxnSpPr>
        <p:spPr>
          <a:xfrm>
            <a:off x="5022347" y="5371733"/>
            <a:ext cx="974980" cy="0"/>
          </a:xfrm>
          <a:prstGeom prst="straightConnector1">
            <a:avLst/>
          </a:prstGeom>
          <a:ln w="38100">
            <a:solidFill>
              <a:srgbClr val="8CC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3623" y="5187067"/>
            <a:ext cx="5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9966"/>
                </a:solidFill>
              </a:rPr>
              <a:t>CSS</a:t>
            </a:r>
            <a:endParaRPr lang="zh-CN" altLang="en-US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213351" y="2905621"/>
            <a:ext cx="492447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6213351" y="3667621"/>
            <a:ext cx="492447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6213351" y="4480421"/>
            <a:ext cx="492447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5171"/>
            <a:ext cx="3765079" cy="7257821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213351" y="2092821"/>
            <a:ext cx="492447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48"/>
          <p:cNvSpPr txBox="1"/>
          <p:nvPr/>
        </p:nvSpPr>
        <p:spPr>
          <a:xfrm>
            <a:off x="525938" y="683462"/>
            <a:ext cx="2406597" cy="14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8000" b="1" cap="all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148"/>
          <p:cNvSpPr txBox="1"/>
          <p:nvPr/>
        </p:nvSpPr>
        <p:spPr>
          <a:xfrm>
            <a:off x="596727" y="1861337"/>
            <a:ext cx="278052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cap="all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4000" b="1" cap="all" dirty="0">
              <a:solidFill>
                <a:schemeClr val="bg1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08910" y="2082922"/>
            <a:ext cx="3057247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前端框架发展历程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282251" y="2066758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38459" y="2870067"/>
            <a:ext cx="2998147" cy="5656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早期前端框架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282251" y="285733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29375" y="3659554"/>
            <a:ext cx="4536504" cy="6093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早期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前端框架解决的问题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5282251" y="3647908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68012" y="4450129"/>
            <a:ext cx="2339102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现代前端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5282251" y="443848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241285" y="5304893"/>
            <a:ext cx="4896544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429375" y="5264413"/>
            <a:ext cx="4608512" cy="5656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现代前端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框架解决的问题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282251" y="5252767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05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16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4" grpId="0" animBg="1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61" grpId="0" animBg="1"/>
      <p:bldP spid="70" grpId="0"/>
      <p:bldP spid="75" grpId="0" animBg="1"/>
      <p:bldP spid="26" grpId="0" animBg="1"/>
      <p:bldP spid="27" grpId="0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296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组件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24" y="2480166"/>
            <a:ext cx="9671898" cy="344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>
            <a:off x="1291533" y="2968253"/>
            <a:ext cx="697545" cy="0"/>
          </a:xfrm>
          <a:prstGeom prst="straightConnector1">
            <a:avLst/>
          </a:prstGeom>
          <a:ln w="38100">
            <a:solidFill>
              <a:srgbClr val="8CC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3579" y="2768198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339966"/>
                </a:solidFill>
              </a:rPr>
              <a:t>css</a:t>
            </a:r>
            <a:r>
              <a:rPr lang="en-US" altLang="zh-CN" sz="2000" dirty="0" smtClean="0">
                <a:solidFill>
                  <a:srgbClr val="339966"/>
                </a:solidFill>
              </a:rPr>
              <a:t>-in-</a:t>
            </a:r>
            <a:r>
              <a:rPr lang="en-US" altLang="zh-CN" sz="2000" dirty="0" err="1" smtClean="0">
                <a:solidFill>
                  <a:srgbClr val="339966"/>
                </a:solidFill>
              </a:rPr>
              <a:t>js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387939" y="4234396"/>
            <a:ext cx="601139" cy="0"/>
          </a:xfrm>
          <a:prstGeom prst="straightConnector1">
            <a:avLst/>
          </a:prstGeom>
          <a:ln w="38100">
            <a:solidFill>
              <a:srgbClr val="8CC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4192867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339966"/>
                </a:solidFill>
              </a:rPr>
              <a:t>jsx</a:t>
            </a:r>
            <a:r>
              <a:rPr lang="en-US" altLang="zh-CN" dirty="0" smtClean="0">
                <a:solidFill>
                  <a:srgbClr val="339966"/>
                </a:solidFill>
              </a:rPr>
              <a:t>(render</a:t>
            </a:r>
            <a:r>
              <a:rPr lang="zh-CN" altLang="en-US" dirty="0" smtClean="0">
                <a:solidFill>
                  <a:srgbClr val="339966"/>
                </a:solidFill>
              </a:rPr>
              <a:t>函数</a:t>
            </a:r>
            <a:r>
              <a:rPr lang="en-US" altLang="zh-CN" dirty="0" smtClean="0">
                <a:solidFill>
                  <a:srgbClr val="339966"/>
                </a:solidFill>
              </a:rPr>
              <a:t>)</a:t>
            </a:r>
            <a:endParaRPr lang="zh-CN" altLang="en-US" dirty="0">
              <a:solidFill>
                <a:srgbClr val="33996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3639" y="1240061"/>
            <a:ext cx="14292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339966"/>
                </a:solidFill>
              </a:rPr>
              <a:t>R</a:t>
            </a:r>
            <a:r>
              <a:rPr lang="en-US" altLang="zh-CN" sz="4000" dirty="0" smtClean="0">
                <a:solidFill>
                  <a:srgbClr val="339966"/>
                </a:solidFill>
              </a:rPr>
              <a:t>eact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315773" y="3816380"/>
            <a:ext cx="697545" cy="0"/>
          </a:xfrm>
          <a:prstGeom prst="straightConnector1">
            <a:avLst/>
          </a:prstGeom>
          <a:ln w="38100">
            <a:solidFill>
              <a:srgbClr val="8CC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679" y="3616325"/>
            <a:ext cx="12232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9966"/>
                </a:solidFill>
              </a:rPr>
              <a:t>业务逻辑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078" y="2135217"/>
            <a:ext cx="94964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296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组件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5656272" y="3640069"/>
            <a:ext cx="352471" cy="0"/>
          </a:xfrm>
          <a:prstGeom prst="straightConnector1">
            <a:avLst/>
          </a:prstGeom>
          <a:ln w="38100">
            <a:solidFill>
              <a:srgbClr val="8CC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0094" y="3440014"/>
            <a:ext cx="7427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66"/>
                </a:solidFill>
              </a:rPr>
              <a:t>style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37287" y="3391370"/>
            <a:ext cx="371456" cy="0"/>
          </a:xfrm>
          <a:prstGeom prst="straightConnector1">
            <a:avLst/>
          </a:prstGeom>
          <a:ln w="38100">
            <a:solidFill>
              <a:srgbClr val="8CC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3712" y="3206704"/>
            <a:ext cx="7155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9966"/>
                </a:solidFill>
              </a:rPr>
              <a:t>模板</a:t>
            </a:r>
            <a:endParaRPr lang="zh-CN" altLang="en-US" dirty="0">
              <a:solidFill>
                <a:srgbClr val="33996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3639" y="1240061"/>
            <a:ext cx="2581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339966"/>
                </a:solidFill>
              </a:rPr>
              <a:t>A</a:t>
            </a:r>
            <a:r>
              <a:rPr lang="en-US" altLang="zh-CN" sz="4000" dirty="0" smtClean="0">
                <a:solidFill>
                  <a:srgbClr val="339966"/>
                </a:solidFill>
              </a:rPr>
              <a:t>ngular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05239" y="4562199"/>
            <a:ext cx="697545" cy="0"/>
          </a:xfrm>
          <a:prstGeom prst="straightConnector1">
            <a:avLst/>
          </a:prstGeom>
          <a:ln w="38100">
            <a:solidFill>
              <a:srgbClr val="8CC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1979" y="4377533"/>
            <a:ext cx="12232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9966"/>
                </a:solidFill>
              </a:rPr>
              <a:t>业务逻辑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296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组件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88815" y="2032149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组件分类：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，纯展示型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，交互型  比如对表单的封装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，功能型  比如</a:t>
            </a:r>
            <a:r>
              <a:rPr lang="en-US" altLang="zh-CN" dirty="0" smtClean="0"/>
              <a:t>router-view</a:t>
            </a:r>
            <a:r>
              <a:rPr lang="zh-CN" altLang="en-US" dirty="0" smtClean="0"/>
              <a:t>路由组件、</a:t>
            </a:r>
            <a:r>
              <a:rPr lang="en-US" altLang="zh-CN" dirty="0" err="1" smtClean="0"/>
              <a:t>vue-resourse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请求组件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8815" y="4048372"/>
            <a:ext cx="8431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模板与</a:t>
            </a:r>
            <a:r>
              <a:rPr lang="en-US" altLang="zh-CN" dirty="0" err="1" smtClean="0"/>
              <a:t>jsx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r>
              <a:rPr lang="zh-CN" altLang="en-US" dirty="0" smtClean="0"/>
              <a:t>模板：写纯展示型更爽。写样式时更方便组织思考。</a:t>
            </a:r>
            <a:endParaRPr lang="en-US" altLang="zh-CN" dirty="0"/>
          </a:p>
          <a:p>
            <a:r>
              <a:rPr lang="en-US" altLang="zh-CN" dirty="0" err="1" smtClean="0"/>
              <a:t>jsx:jsx</a:t>
            </a:r>
            <a:r>
              <a:rPr lang="en-US" altLang="zh-CN" dirty="0" smtClean="0"/>
              <a:t>(React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render function)</a:t>
            </a:r>
            <a:r>
              <a:rPr lang="zh-CN" altLang="en-US" dirty="0" smtClean="0"/>
              <a:t>本质上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J</a:t>
            </a:r>
            <a:r>
              <a:rPr lang="en-US" altLang="zh-CN" dirty="0" smtClean="0"/>
              <a:t>avaScript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语言完全的灵活性，</a:t>
            </a:r>
            <a:endParaRPr lang="en-US" altLang="zh-CN" dirty="0" smtClean="0"/>
          </a:p>
          <a:p>
            <a:r>
              <a:rPr lang="zh-CN" altLang="en-US" dirty="0" smtClean="0"/>
              <a:t>写功能性组件时远超模板。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0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4953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9546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变化侦测和渲染机制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3639" y="1240061"/>
            <a:ext cx="34454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39966"/>
                </a:solidFill>
              </a:rPr>
              <a:t>变化侦测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4799" y="2209423"/>
            <a:ext cx="11521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66"/>
                </a:solidFill>
              </a:rPr>
              <a:t>pull</a:t>
            </a:r>
            <a:r>
              <a:rPr lang="zh-CN" altLang="en-US" sz="2000" dirty="0" smtClean="0">
                <a:solidFill>
                  <a:srgbClr val="339966"/>
                </a:solidFill>
              </a:rPr>
              <a:t>（拉）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328" y="2656662"/>
            <a:ext cx="936104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setState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en-US" altLang="zh-CN" dirty="0" smtClean="0"/>
              <a:t>ngular</a:t>
            </a:r>
            <a:r>
              <a:rPr lang="zh-CN" altLang="en-US" dirty="0" smtClean="0"/>
              <a:t>的脏检查是</a:t>
            </a:r>
            <a:r>
              <a:rPr lang="en-US" altLang="zh-CN" dirty="0" smtClean="0"/>
              <a:t>pull</a:t>
            </a:r>
          </a:p>
          <a:p>
            <a:r>
              <a:rPr lang="zh-CN" altLang="en-US" dirty="0" smtClean="0"/>
              <a:t>系统不知道数据什么时候变了，需要有个信号显示地告诉它数据可能变了，</a:t>
            </a:r>
            <a:endParaRPr lang="en-US" altLang="zh-CN" dirty="0" smtClean="0"/>
          </a:p>
          <a:p>
            <a:r>
              <a:rPr lang="zh-CN" altLang="en-US" dirty="0" smtClean="0"/>
              <a:t>然后系统暴力地对所有数据遍历、进行对比。</a:t>
            </a:r>
            <a:endParaRPr lang="en-US" altLang="zh-CN" dirty="0" smtClean="0"/>
          </a:p>
          <a:p>
            <a:r>
              <a:rPr lang="zh-CN" altLang="en-US" dirty="0" smtClean="0"/>
              <a:t>对比的过程：</a:t>
            </a:r>
            <a:endParaRPr lang="en-US" altLang="zh-CN" dirty="0" smtClean="0"/>
          </a:p>
          <a:p>
            <a:r>
              <a:rPr lang="en-US" altLang="zh-CN" dirty="0" smtClean="0"/>
              <a:t>React  </a:t>
            </a:r>
            <a:r>
              <a:rPr lang="en-US" altLang="zh-CN" dirty="0" smtClean="0"/>
              <a:t>Virtual DOM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Angular </a:t>
            </a:r>
            <a:r>
              <a:rPr lang="zh-CN" altLang="en-US" dirty="0" smtClean="0"/>
              <a:t>脏检查的流程</a:t>
            </a:r>
            <a:endParaRPr lang="en-US" altLang="zh-CN" dirty="0" smtClean="0"/>
          </a:p>
          <a:p>
            <a:r>
              <a:rPr lang="zh-CN" altLang="en-US" dirty="0" smtClean="0"/>
              <a:t>性能不好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44799" y="5001141"/>
            <a:ext cx="15121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66"/>
                </a:solidFill>
              </a:rPr>
              <a:t>push</a:t>
            </a:r>
            <a:r>
              <a:rPr lang="zh-CN" altLang="en-US" sz="2000" dirty="0" smtClean="0">
                <a:solidFill>
                  <a:srgbClr val="339966"/>
                </a:solidFill>
              </a:rPr>
              <a:t>（</a:t>
            </a:r>
            <a:r>
              <a:rPr lang="zh-CN" altLang="en-US" sz="2000" dirty="0">
                <a:solidFill>
                  <a:srgbClr val="339966"/>
                </a:solidFill>
              </a:rPr>
              <a:t>推</a:t>
            </a:r>
            <a:r>
              <a:rPr lang="zh-CN" altLang="en-US" sz="2000" dirty="0" smtClean="0">
                <a:solidFill>
                  <a:srgbClr val="339966"/>
                </a:solidFill>
              </a:rPr>
              <a:t>）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1327" y="5401251"/>
            <a:ext cx="62902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的响应式数据</a:t>
            </a:r>
            <a:endParaRPr lang="en-US" altLang="zh-CN" dirty="0" smtClean="0"/>
          </a:p>
          <a:p>
            <a:r>
              <a:rPr lang="zh-CN" altLang="en-US" dirty="0" smtClean="0"/>
              <a:t>整个数据渲染机制、在数据变了后，立刻就知道数据变了，也知道是哪些数据变了，这样可以进行细粒度的更新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7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4953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9546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变化侦测和渲染机制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3639" y="1240061"/>
            <a:ext cx="3445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39966"/>
                </a:solidFill>
              </a:rPr>
              <a:t>变化侦测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5251" y="4336405"/>
            <a:ext cx="7996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Vue2</a:t>
            </a:r>
            <a:r>
              <a:rPr lang="zh-CN" altLang="en-US" dirty="0" smtClean="0"/>
              <a:t>中采用的是一种折中的混合式的策略：</a:t>
            </a:r>
            <a:endParaRPr lang="en-US" altLang="zh-CN" dirty="0" smtClean="0"/>
          </a:p>
          <a:p>
            <a:r>
              <a:rPr lang="zh-CN" altLang="en-US" dirty="0" smtClean="0"/>
              <a:t>在组件级别，用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，每一个组件都是一个响应式的</a:t>
            </a:r>
            <a:r>
              <a:rPr lang="en-US" altLang="zh-CN" dirty="0" smtClean="0"/>
              <a:t>watcher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数据变动的时候，我们知道哪些组件变了。</a:t>
            </a:r>
            <a:endParaRPr lang="en-US" altLang="zh-CN" dirty="0"/>
          </a:p>
          <a:p>
            <a:r>
              <a:rPr lang="zh-CN" altLang="en-US" dirty="0" smtClean="0"/>
              <a:t>在组件内部，则是</a:t>
            </a:r>
            <a:r>
              <a:rPr lang="zh-CN" altLang="en-US" dirty="0" smtClean="0"/>
              <a:t>用 </a:t>
            </a:r>
            <a:r>
              <a:rPr lang="en-US" altLang="zh-CN" dirty="0" smtClean="0"/>
              <a:t>V</a:t>
            </a:r>
            <a:r>
              <a:rPr lang="en-US" altLang="zh-CN" dirty="0" smtClean="0"/>
              <a:t>irtual DOM </a:t>
            </a:r>
            <a:r>
              <a:rPr lang="zh-CN" altLang="en-US" dirty="0" smtClean="0"/>
              <a:t>进行暴力对比。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1328" y="2176165"/>
            <a:ext cx="6074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pull</a:t>
            </a:r>
            <a:r>
              <a:rPr lang="zh-CN" altLang="en-US" dirty="0" smtClean="0"/>
              <a:t>的更新粒度是粗粒度的，多做了很多无用功。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ush</a:t>
            </a:r>
            <a:r>
              <a:rPr lang="zh-CN" altLang="en-US" dirty="0" smtClean="0"/>
              <a:t>的更新是细粒度的，但是也有一定的代价。</a:t>
            </a:r>
            <a:endParaRPr lang="en-US" altLang="zh-CN" dirty="0" smtClean="0"/>
          </a:p>
          <a:p>
            <a:r>
              <a:rPr lang="zh-CN" altLang="en-US" dirty="0" smtClean="0"/>
              <a:t>粒度越细，每一个绑定都需要有对应的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watcher</a:t>
            </a:r>
            <a:r>
              <a:rPr lang="zh-CN" altLang="en-US" dirty="0" smtClean="0"/>
              <a:t>来观察数据的变化，带来内存的开销、依赖追踪的开销。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ush</a:t>
            </a:r>
            <a:r>
              <a:rPr lang="zh-CN" altLang="en-US" dirty="0" smtClean="0"/>
              <a:t>是用侦测成本换取一定程度的自动优化。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9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4953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9546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变化侦测和渲染机制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3639" y="1240061"/>
            <a:ext cx="3445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39966"/>
                </a:solidFill>
              </a:rPr>
              <a:t>渲染机制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3709" y="2104157"/>
            <a:ext cx="374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9966"/>
                </a:solidFill>
              </a:rPr>
              <a:t>命令式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4268" y="2464040"/>
            <a:ext cx="48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需要用代码手动操作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3709" y="3233092"/>
            <a:ext cx="147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9966"/>
                </a:solidFill>
              </a:rPr>
              <a:t>声明式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3503" y="3668008"/>
            <a:ext cx="3237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描述数据跟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之间的映射关系是怎样的，不需要手动操作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65541" y="498137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jsx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Angular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的模板</a:t>
            </a:r>
            <a:endParaRPr lang="en-US" altLang="zh-CN" dirty="0" smtClean="0"/>
          </a:p>
          <a:p>
            <a:r>
              <a:rPr lang="zh-CN" altLang="en-US" dirty="0" smtClean="0"/>
              <a:t>都是声明式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85359" y="1947947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if(</a:t>
            </a:r>
            <a:r>
              <a:rPr lang="en-US" altLang="zh-CN" dirty="0" err="1" smtClean="0"/>
              <a:t>isActive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$(‘.something’).show()</a:t>
            </a:r>
          </a:p>
          <a:p>
            <a:r>
              <a:rPr lang="en-US" altLang="zh-CN" dirty="0" smtClean="0"/>
              <a:t>}else{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$(‘.something</a:t>
            </a:r>
            <a:r>
              <a:rPr lang="en-US" altLang="zh-CN" dirty="0" smtClean="0"/>
              <a:t>’).hide()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41343" y="3723382"/>
            <a:ext cx="6154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&lt;div v-show=“</a:t>
            </a:r>
            <a:r>
              <a:rPr lang="en-US" altLang="zh-CN" dirty="0" err="1" smtClean="0"/>
              <a:t>isActive</a:t>
            </a:r>
            <a:r>
              <a:rPr lang="en-US" altLang="zh-CN" dirty="0" smtClean="0"/>
              <a:t>” class=“something”&gt; </a:t>
            </a:r>
          </a:p>
          <a:p>
            <a:r>
              <a:rPr lang="en-US" altLang="zh-CN" dirty="0" smtClean="0"/>
              <a:t>    hello world</a:t>
            </a:r>
          </a:p>
          <a:p>
            <a:r>
              <a:rPr lang="en-US" altLang="zh-CN" dirty="0" smtClean="0"/>
              <a:t>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4953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9546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变化侦测和渲染机制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23639" y="1240061"/>
            <a:ext cx="344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39966"/>
                </a:solidFill>
              </a:rPr>
              <a:t>渲染机制</a:t>
            </a:r>
            <a:endParaRPr lang="en-US" altLang="zh-CN" sz="4000" dirty="0">
              <a:solidFill>
                <a:srgbClr val="339966"/>
              </a:solidFill>
            </a:endParaRPr>
          </a:p>
          <a:p>
            <a:r>
              <a:rPr lang="en-US" altLang="zh-CN" sz="4000" dirty="0">
                <a:solidFill>
                  <a:srgbClr val="339966"/>
                </a:solidFill>
              </a:rPr>
              <a:t>V</a:t>
            </a:r>
            <a:r>
              <a:rPr lang="en-US" altLang="zh-CN" sz="4000" dirty="0" smtClean="0">
                <a:solidFill>
                  <a:srgbClr val="339966"/>
                </a:solidFill>
              </a:rPr>
              <a:t>irtual DOM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999" y="2968253"/>
            <a:ext cx="4256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39966"/>
                </a:solidFill>
                <a:hlinkClick r:id="rId2" action="ppaction://hlinksldjump"/>
              </a:rPr>
              <a:t>1</a:t>
            </a:r>
            <a:r>
              <a:rPr lang="zh-CN" altLang="en-US" sz="2400" dirty="0" smtClean="0">
                <a:solidFill>
                  <a:srgbClr val="339966"/>
                </a:solidFill>
                <a:hlinkClick r:id="rId2" action="ppaction://hlinksldjump"/>
              </a:rPr>
              <a:t>，为什么要</a:t>
            </a:r>
            <a:r>
              <a:rPr lang="zh-CN" altLang="en-US" sz="2400" dirty="0" smtClean="0">
                <a:solidFill>
                  <a:srgbClr val="339966"/>
                </a:solidFill>
                <a:hlinkClick r:id="rId2" action="ppaction://hlinksldjump"/>
              </a:rPr>
              <a:t>用</a:t>
            </a:r>
            <a:r>
              <a:rPr lang="en-US" altLang="zh-CN" sz="2400" dirty="0" smtClean="0">
                <a:solidFill>
                  <a:srgbClr val="339966"/>
                </a:solidFill>
                <a:hlinkClick r:id="rId2" action="ppaction://hlinksldjump"/>
              </a:rPr>
              <a:t>V</a:t>
            </a:r>
            <a:r>
              <a:rPr lang="en-US" altLang="zh-CN" sz="2400" dirty="0" smtClean="0">
                <a:solidFill>
                  <a:srgbClr val="339966"/>
                </a:solidFill>
                <a:hlinkClick r:id="rId2" action="ppaction://hlinksldjump"/>
              </a:rPr>
              <a:t>irtual DOM</a:t>
            </a:r>
            <a:endParaRPr lang="en-US" altLang="zh-CN" sz="2400" dirty="0" smtClean="0">
              <a:solidFill>
                <a:srgbClr val="3399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4999" y="3774182"/>
            <a:ext cx="324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39966"/>
                </a:solidFill>
                <a:hlinkClick r:id="rId3" action="ppaction://hlinksldjump"/>
              </a:rPr>
              <a:t>2</a:t>
            </a:r>
            <a:r>
              <a:rPr lang="zh-CN" altLang="en-US" sz="2400" dirty="0" smtClean="0">
                <a:solidFill>
                  <a:srgbClr val="339966"/>
                </a:solidFill>
                <a:hlinkClick r:id="rId3" action="ppaction://hlinksldjump"/>
              </a:rPr>
              <a:t>，</a:t>
            </a:r>
            <a:r>
              <a:rPr lang="en-US" altLang="zh-CN" sz="2400" dirty="0" smtClean="0">
                <a:solidFill>
                  <a:srgbClr val="339966"/>
                </a:solidFill>
                <a:hlinkClick r:id="rId3" action="ppaction://hlinksldjump"/>
              </a:rPr>
              <a:t>Virtual </a:t>
            </a:r>
            <a:r>
              <a:rPr lang="en-US" altLang="zh-CN" sz="2400" dirty="0" smtClean="0">
                <a:solidFill>
                  <a:srgbClr val="339966"/>
                </a:solidFill>
                <a:hlinkClick r:id="rId3" action="ppaction://hlinksldjump"/>
              </a:rPr>
              <a:t>DOM</a:t>
            </a:r>
            <a:r>
              <a:rPr lang="en-US" altLang="zh-CN" sz="2400" dirty="0" smtClean="0">
                <a:solidFill>
                  <a:srgbClr val="339966"/>
                </a:solidFill>
                <a:hlinkClick r:id="rId3" action="ppaction://hlinksldjump"/>
              </a:rPr>
              <a:t> </a:t>
            </a:r>
            <a:r>
              <a:rPr lang="zh-CN" altLang="en-US" sz="2400" dirty="0" smtClean="0">
                <a:solidFill>
                  <a:srgbClr val="339966"/>
                </a:solidFill>
                <a:hlinkClick r:id="rId3" action="ppaction://hlinksldjump"/>
              </a:rPr>
              <a:t>的</a:t>
            </a:r>
            <a:r>
              <a:rPr lang="zh-CN" altLang="en-US" sz="2400" dirty="0" smtClean="0">
                <a:solidFill>
                  <a:srgbClr val="339966"/>
                </a:solidFill>
                <a:hlinkClick r:id="rId3" action="ppaction://hlinksldjump"/>
              </a:rPr>
              <a:t>过程</a:t>
            </a:r>
            <a:endParaRPr lang="zh-CN" altLang="en-US" sz="2400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27688" y="222291"/>
              <a:ext cx="764953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变化侦测和渲染机制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3639" y="1240061"/>
            <a:ext cx="61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39966"/>
                </a:solidFill>
              </a:rPr>
              <a:t>为什么</a:t>
            </a:r>
            <a:r>
              <a:rPr lang="zh-CN" altLang="en-US" sz="4000" dirty="0" smtClean="0">
                <a:solidFill>
                  <a:srgbClr val="339966"/>
                </a:solidFill>
              </a:rPr>
              <a:t>用</a:t>
            </a:r>
            <a:r>
              <a:rPr lang="en-US" altLang="zh-CN" sz="4000" dirty="0">
                <a:solidFill>
                  <a:srgbClr val="339966"/>
                </a:solidFill>
              </a:rPr>
              <a:t>V</a:t>
            </a:r>
            <a:r>
              <a:rPr lang="en-US" altLang="zh-CN" sz="4000" dirty="0" smtClean="0">
                <a:solidFill>
                  <a:srgbClr val="339966"/>
                </a:solidFill>
              </a:rPr>
              <a:t>irtual DOM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pic>
        <p:nvPicPr>
          <p:cNvPr id="9218" name="Picture 2" descr="浏览器工作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77" y="2563500"/>
            <a:ext cx="7542321" cy="34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6672143" y="3184277"/>
            <a:ext cx="126940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36875" y="3400301"/>
            <a:ext cx="150466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797527" y="4204009"/>
            <a:ext cx="1504668" cy="780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3151" y="6424637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339966"/>
                </a:solidFill>
              </a:rPr>
              <a:t>浏览器渲染引擎工作</a:t>
            </a:r>
            <a:r>
              <a:rPr lang="zh-CN" altLang="en-US" sz="2400" dirty="0">
                <a:solidFill>
                  <a:srgbClr val="339966"/>
                </a:solidFill>
              </a:rPr>
              <a:t>流程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5276" y="1240061"/>
            <a:ext cx="3060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，减少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操作，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，减少重绘重排，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52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4953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9546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变化侦测和渲染机制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23639" y="1240061"/>
            <a:ext cx="697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39966"/>
                </a:solidFill>
              </a:rPr>
              <a:t>渲染机制</a:t>
            </a:r>
            <a:endParaRPr lang="en-US" altLang="zh-CN" sz="4000" dirty="0">
              <a:solidFill>
                <a:srgbClr val="339966"/>
              </a:solidFill>
            </a:endParaRPr>
          </a:p>
          <a:p>
            <a:r>
              <a:rPr lang="en-US" altLang="zh-CN" sz="4000" dirty="0">
                <a:solidFill>
                  <a:srgbClr val="339966"/>
                </a:solidFill>
              </a:rPr>
              <a:t>V</a:t>
            </a:r>
            <a:r>
              <a:rPr lang="en-US" altLang="zh-CN" sz="4000" dirty="0" smtClean="0">
                <a:solidFill>
                  <a:srgbClr val="339966"/>
                </a:solidFill>
              </a:rPr>
              <a:t>irtual DOM</a:t>
            </a:r>
            <a:r>
              <a:rPr lang="zh-CN" altLang="en-US" sz="4000" dirty="0" smtClean="0">
                <a:solidFill>
                  <a:srgbClr val="339966"/>
                </a:solidFill>
              </a:rPr>
              <a:t>的</a:t>
            </a:r>
            <a:r>
              <a:rPr lang="zh-CN" altLang="en-US" sz="4000" dirty="0" smtClean="0">
                <a:solidFill>
                  <a:srgbClr val="339966"/>
                </a:solidFill>
              </a:rPr>
              <a:t>过程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6764" y="2896245"/>
            <a:ext cx="76071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en-US" altLang="zh-CN" dirty="0"/>
              <a:t>DOM</a:t>
            </a:r>
            <a:r>
              <a:rPr lang="zh-CN" altLang="en-US" dirty="0"/>
              <a:t>模型树（</a:t>
            </a:r>
            <a:r>
              <a:rPr lang="en-US" altLang="zh-CN" dirty="0" err="1"/>
              <a:t>VTree</a:t>
            </a:r>
            <a:r>
              <a:rPr lang="zh-CN" altLang="en-US" dirty="0"/>
              <a:t>），类似文档节点树（</a:t>
            </a:r>
            <a:r>
              <a:rPr lang="en-US" altLang="zh-CN" dirty="0"/>
              <a:t>DOM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DOM</a:t>
            </a:r>
            <a:r>
              <a:rPr lang="zh-CN" altLang="en-US" dirty="0"/>
              <a:t>模型树转节点树方法（</a:t>
            </a:r>
            <a:r>
              <a:rPr lang="en-US" altLang="zh-CN" dirty="0" err="1"/>
              <a:t>VTree</a:t>
            </a:r>
            <a:r>
              <a:rPr lang="en-US" altLang="zh-CN" dirty="0"/>
              <a:t> -&gt; DOM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，两</a:t>
            </a:r>
            <a:r>
              <a:rPr lang="zh-CN" altLang="en-US" dirty="0"/>
              <a:t>个</a:t>
            </a:r>
            <a:r>
              <a:rPr lang="en-US" altLang="zh-CN" dirty="0"/>
              <a:t>DOM</a:t>
            </a:r>
            <a:r>
              <a:rPr lang="zh-CN" altLang="en-US" dirty="0"/>
              <a:t>模型树的差异算法（</a:t>
            </a:r>
            <a:r>
              <a:rPr lang="en-US" altLang="zh-CN" dirty="0"/>
              <a:t>diff(</a:t>
            </a:r>
            <a:r>
              <a:rPr lang="en-US" altLang="zh-CN" dirty="0" err="1"/>
              <a:t>VTree</a:t>
            </a:r>
            <a:r>
              <a:rPr lang="en-US" altLang="zh-CN" dirty="0"/>
              <a:t>, </a:t>
            </a:r>
            <a:r>
              <a:rPr lang="en-US" altLang="zh-CN" dirty="0" err="1"/>
              <a:t>VTree</a:t>
            </a:r>
            <a:r>
              <a:rPr lang="en-US" altLang="zh-CN" dirty="0"/>
              <a:t>) -&gt; </a:t>
            </a:r>
            <a:r>
              <a:rPr lang="en-US" altLang="zh-CN" dirty="0" err="1"/>
              <a:t>PatchObject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，根据</a:t>
            </a:r>
            <a:r>
              <a:rPr lang="zh-CN" altLang="en-US" dirty="0"/>
              <a:t>差异操作节点方法（</a:t>
            </a:r>
            <a:r>
              <a:rPr lang="en-US" altLang="zh-CN" dirty="0"/>
              <a:t>patch(</a:t>
            </a:r>
            <a:r>
              <a:rPr lang="en-US" altLang="zh-CN" dirty="0" err="1"/>
              <a:t>DOMNode</a:t>
            </a:r>
            <a:r>
              <a:rPr lang="en-US" altLang="zh-CN" dirty="0"/>
              <a:t>, </a:t>
            </a:r>
            <a:r>
              <a:rPr lang="en-US" altLang="zh-CN" dirty="0" err="1"/>
              <a:t>PatchObject</a:t>
            </a:r>
            <a:r>
              <a:rPr lang="en-US" altLang="zh-CN" dirty="0"/>
              <a:t>) -&gt; </a:t>
            </a:r>
            <a:r>
              <a:rPr lang="en-US" altLang="zh-CN" dirty="0" err="1"/>
              <a:t>DOMNode</a:t>
            </a:r>
            <a:r>
              <a:rPr lang="zh-CN" altLang="en-US" dirty="0"/>
              <a:t>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9455" y="4984477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 type: ‘</a:t>
            </a:r>
            <a:r>
              <a:rPr lang="en-US" altLang="zh-CN" dirty="0" err="1"/>
              <a:t>ul</a:t>
            </a:r>
            <a:r>
              <a:rPr lang="en-US" altLang="zh-CN" dirty="0" smtClean="0"/>
              <a:t>’,</a:t>
            </a:r>
          </a:p>
          <a:p>
            <a:r>
              <a:rPr lang="en-US" altLang="zh-CN" dirty="0" smtClean="0"/>
              <a:t>props</a:t>
            </a:r>
            <a:r>
              <a:rPr lang="en-US" altLang="zh-CN" dirty="0"/>
              <a:t>: { ‘class’: ‘list’ }, </a:t>
            </a:r>
            <a:endParaRPr lang="en-US" altLang="zh-CN" dirty="0" smtClean="0"/>
          </a:p>
          <a:p>
            <a:r>
              <a:rPr lang="en-US" altLang="zh-CN" dirty="0" smtClean="0"/>
              <a:t>children</a:t>
            </a:r>
            <a:r>
              <a:rPr lang="en-US" altLang="zh-CN" dirty="0"/>
              <a:t>: [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{ </a:t>
            </a:r>
            <a:r>
              <a:rPr lang="en-US" altLang="zh-CN" dirty="0"/>
              <a:t>type: ‘li’, </a:t>
            </a:r>
            <a:r>
              <a:rPr lang="en-US" altLang="zh-CN" dirty="0" smtClean="0"/>
              <a:t>children</a:t>
            </a:r>
            <a:r>
              <a:rPr lang="en-US" altLang="zh-CN" dirty="0"/>
              <a:t>: [‘item 1’] },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{ </a:t>
            </a:r>
            <a:r>
              <a:rPr lang="en-US" altLang="zh-CN" dirty="0"/>
              <a:t>type: ‘li’, props: {}, children: [‘item 2’]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]}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74716" y="5166294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class=“list”&gt;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&lt;li&gt;</a:t>
            </a:r>
            <a:r>
              <a:rPr lang="en-US" altLang="zh-CN" dirty="0"/>
              <a:t>item1</a:t>
            </a:r>
            <a:r>
              <a:rPr lang="en-US" altLang="zh-CN" dirty="0" smtClean="0"/>
              <a:t>&lt;/li&gt;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&lt;li&gt;item2&lt;/li&gt;</a:t>
            </a:r>
            <a:endParaRPr lang="en-US" altLang="zh-CN" dirty="0"/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920196" y="5632549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4953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19463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CSS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管理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4510" y="2160325"/>
            <a:ext cx="848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，跟</a:t>
            </a:r>
            <a:r>
              <a:rPr lang="en-US" altLang="zh-CN" dirty="0" err="1"/>
              <a:t>js</a:t>
            </a:r>
            <a:r>
              <a:rPr lang="zh-CN" altLang="en-US" dirty="0"/>
              <a:t>完全解耦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靠预处理器</a:t>
            </a:r>
            <a:r>
              <a:rPr lang="zh-CN" altLang="en-US" dirty="0" smtClean="0"/>
              <a:t>（</a:t>
            </a:r>
            <a:r>
              <a:rPr lang="en-US" altLang="zh-CN" dirty="0"/>
              <a:t>S</a:t>
            </a:r>
            <a:r>
              <a:rPr lang="en-US" altLang="zh-CN" dirty="0" smtClean="0"/>
              <a:t>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等</a:t>
            </a:r>
            <a:r>
              <a:rPr lang="zh-CN" altLang="en-US" dirty="0" smtClean="0"/>
              <a:t>）或者</a:t>
            </a:r>
            <a:r>
              <a:rPr lang="zh-CN" altLang="en-US" dirty="0" smtClean="0"/>
              <a:t>是比如</a:t>
            </a:r>
            <a:r>
              <a:rPr lang="en-US" altLang="zh-CN" dirty="0" smtClean="0"/>
              <a:t>BEM</a:t>
            </a:r>
            <a:r>
              <a:rPr lang="zh-CN" altLang="en-US" dirty="0" smtClean="0"/>
              <a:t>这样的命名规范</a:t>
            </a:r>
            <a:r>
              <a:rPr lang="zh-CN" altLang="en-US" dirty="0"/>
              <a:t>来保持可维护性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完全的</a:t>
            </a:r>
            <a:r>
              <a:rPr lang="zh-CN" altLang="en-US" dirty="0"/>
              <a:t>独立于我们的应用逻辑，完全分开</a:t>
            </a:r>
          </a:p>
          <a:p>
            <a:r>
              <a:rPr lang="zh-CN" altLang="en-US" dirty="0"/>
              <a:t>这是比较传统的做法</a:t>
            </a:r>
            <a:endParaRPr lang="en-US" altLang="zh-CN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5" y="3761854"/>
            <a:ext cx="35337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28" y="3761854"/>
            <a:ext cx="31527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671" y="3761854"/>
            <a:ext cx="3200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23219" y="6496645"/>
            <a:ext cx="17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39966"/>
                </a:solidFill>
              </a:rPr>
              <a:t>普通</a:t>
            </a:r>
            <a:r>
              <a:rPr lang="en-US" altLang="zh-CN" dirty="0" smtClean="0">
                <a:solidFill>
                  <a:srgbClr val="339966"/>
                </a:solidFill>
              </a:rPr>
              <a:t>CSS</a:t>
            </a:r>
            <a:endParaRPr lang="zh-CN" altLang="en-US" dirty="0">
              <a:solidFill>
                <a:srgbClr val="3399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55973" y="6503590"/>
            <a:ext cx="17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39966"/>
                </a:solidFill>
              </a:rPr>
              <a:t>SASS</a:t>
            </a:r>
            <a:r>
              <a:rPr lang="zh-CN" altLang="en-US" dirty="0" smtClean="0">
                <a:solidFill>
                  <a:srgbClr val="339966"/>
                </a:solidFill>
              </a:rPr>
              <a:t>语法</a:t>
            </a:r>
            <a:endParaRPr lang="zh-CN" altLang="en-US" dirty="0">
              <a:solidFill>
                <a:srgbClr val="3399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29775" y="6503590"/>
            <a:ext cx="17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39966"/>
                </a:solidFill>
              </a:rPr>
              <a:t>BEM</a:t>
            </a:r>
            <a:r>
              <a:rPr lang="zh-CN" altLang="en-US" dirty="0" smtClean="0">
                <a:solidFill>
                  <a:srgbClr val="339966"/>
                </a:solidFill>
              </a:rPr>
              <a:t>命名规范</a:t>
            </a:r>
            <a:endParaRPr lang="zh-CN" altLang="en-US" dirty="0">
              <a:solidFill>
                <a:srgbClr val="3399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6086" y="1384077"/>
            <a:ext cx="3445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39966"/>
                </a:solidFill>
              </a:rPr>
              <a:t>主流方案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99461" y="3333523"/>
            <a:ext cx="3118146" cy="6093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框架发展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历程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67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6" grpId="0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4953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19463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CSS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管理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26086" y="1384077"/>
            <a:ext cx="3445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39966"/>
                </a:solidFill>
              </a:rPr>
              <a:t>主流方案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9778" y="2392189"/>
            <a:ext cx="9588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en-US" altLang="zh-CN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odules </a:t>
            </a:r>
            <a:r>
              <a:rPr lang="en-US" altLang="zh-CN" dirty="0"/>
              <a:t>,</a:t>
            </a:r>
            <a:r>
              <a:rPr lang="zh-CN" altLang="en-US" dirty="0"/>
              <a:t>依然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</a:t>
            </a:r>
            <a:r>
              <a:rPr lang="zh-CN" altLang="en-US" dirty="0"/>
              <a:t>但是可以通过编译，将一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</a:t>
            </a:r>
            <a:r>
              <a:rPr lang="zh-CN" altLang="en-US" dirty="0"/>
              <a:t>里的类名，把它</a:t>
            </a:r>
            <a:r>
              <a:rPr lang="zh-CN" altLang="en-US" dirty="0" smtClean="0"/>
              <a:t>随机化之后</a:t>
            </a:r>
            <a:r>
              <a:rPr lang="zh-CN" altLang="en-US" dirty="0"/>
              <a:t>，可以避免全局的命名冲突</a:t>
            </a:r>
          </a:p>
        </p:txBody>
      </p:sp>
      <p:sp>
        <p:nvSpPr>
          <p:cNvPr id="10" name="矩形 9"/>
          <p:cNvSpPr/>
          <p:nvPr/>
        </p:nvSpPr>
        <p:spPr>
          <a:xfrm>
            <a:off x="1442196" y="3333908"/>
            <a:ext cx="4748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 err="1"/>
              <a:t>css</a:t>
            </a:r>
            <a:r>
              <a:rPr lang="en-US" altLang="zh-CN" dirty="0"/>
              <a:t>-in-</a:t>
            </a:r>
            <a:r>
              <a:rPr lang="en-US" altLang="zh-CN" dirty="0" err="1"/>
              <a:t>js</a:t>
            </a:r>
            <a:r>
              <a:rPr lang="zh-CN" altLang="en-US" dirty="0"/>
              <a:t>方案，</a:t>
            </a:r>
            <a:r>
              <a:rPr lang="zh-CN" altLang="en-US" dirty="0" smtClean="0"/>
              <a:t>比如</a:t>
            </a:r>
            <a:r>
              <a:rPr lang="en-US" altLang="zh-CN" dirty="0"/>
              <a:t>R</a:t>
            </a:r>
            <a:r>
              <a:rPr lang="en-US" altLang="zh-CN" dirty="0" smtClean="0"/>
              <a:t>eact</a:t>
            </a:r>
            <a:r>
              <a:rPr lang="zh-CN" altLang="en-US" dirty="0"/>
              <a:t>社区</a:t>
            </a:r>
            <a:r>
              <a:rPr lang="zh-CN" altLang="en-US" dirty="0" smtClean="0"/>
              <a:t>的，比较</a:t>
            </a:r>
            <a:r>
              <a:rPr lang="zh-CN" altLang="en-US" dirty="0"/>
              <a:t>激进</a:t>
            </a:r>
          </a:p>
        </p:txBody>
      </p:sp>
      <p:sp>
        <p:nvSpPr>
          <p:cNvPr id="12" name="矩形 11"/>
          <p:cNvSpPr/>
          <p:nvPr/>
        </p:nvSpPr>
        <p:spPr>
          <a:xfrm>
            <a:off x="1449777" y="4096246"/>
            <a:ext cx="6707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Vue</a:t>
            </a:r>
            <a:r>
              <a:rPr lang="zh-CN" altLang="en-US" dirty="0"/>
              <a:t>单文件组件里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</a:t>
            </a:r>
            <a:r>
              <a:rPr lang="zh-CN" altLang="en-US" dirty="0"/>
              <a:t>或者</a:t>
            </a:r>
            <a:r>
              <a:rPr lang="zh-CN" altLang="en-US" dirty="0" smtClean="0"/>
              <a:t>是</a:t>
            </a:r>
            <a:r>
              <a:rPr lang="en-US" altLang="zh-CN" dirty="0"/>
              <a:t>A</a:t>
            </a:r>
            <a:r>
              <a:rPr lang="en-US" altLang="zh-CN" dirty="0" smtClean="0"/>
              <a:t>ngular</a:t>
            </a:r>
            <a:r>
              <a:rPr lang="zh-CN" altLang="en-US" dirty="0"/>
              <a:t>写在装饰器里的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，类似</a:t>
            </a:r>
            <a:r>
              <a:rPr lang="zh-CN" altLang="en-US" dirty="0"/>
              <a:t>一种跟组件绑定的一种书写方式，是一种比较折中的方案。</a:t>
            </a:r>
          </a:p>
        </p:txBody>
      </p:sp>
    </p:spTree>
    <p:extLst>
      <p:ext uri="{BB962C8B-B14F-4D97-AF65-F5344CB8AC3E}">
        <p14:creationId xmlns:p14="http://schemas.microsoft.com/office/powerpoint/2010/main" val="3294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4953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19463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CSS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管理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26086" y="1384077"/>
            <a:ext cx="5564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rgbClr val="339966"/>
                </a:solidFill>
              </a:rPr>
              <a:t>Vue</a:t>
            </a:r>
            <a:r>
              <a:rPr lang="zh-CN" altLang="en-US" sz="4000" dirty="0" smtClean="0">
                <a:solidFill>
                  <a:srgbClr val="339966"/>
                </a:solidFill>
              </a:rPr>
              <a:t>的</a:t>
            </a:r>
            <a:r>
              <a:rPr lang="en-US" altLang="zh-CN" sz="4000" dirty="0" smtClean="0">
                <a:solidFill>
                  <a:srgbClr val="339966"/>
                </a:solidFill>
              </a:rPr>
              <a:t>CSS</a:t>
            </a:r>
            <a:r>
              <a:rPr lang="zh-CN" altLang="en-US" sz="4000" dirty="0" smtClean="0">
                <a:solidFill>
                  <a:srgbClr val="339966"/>
                </a:solidFill>
              </a:rPr>
              <a:t>管理方案</a:t>
            </a:r>
            <a:endParaRPr lang="zh-CN" altLang="en-US" sz="4000" dirty="0">
              <a:solidFill>
                <a:srgbClr val="33996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9778" y="2392189"/>
            <a:ext cx="8138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，写在组件里，跟组件绑定在一起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42196" y="3112269"/>
            <a:ext cx="7486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，支持</a:t>
            </a:r>
            <a:r>
              <a:rPr lang="en-US" altLang="zh-CN" dirty="0"/>
              <a:t>CSS 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。可以添加</a:t>
            </a:r>
            <a:r>
              <a:rPr lang="en-US" altLang="zh-CN" dirty="0" smtClean="0"/>
              <a:t>scoped</a:t>
            </a:r>
            <a:r>
              <a:rPr lang="zh-CN" altLang="en-US" dirty="0" smtClean="0"/>
              <a:t>属性，编译时会</a:t>
            </a:r>
            <a:r>
              <a:rPr lang="zh-CN" altLang="en-US" dirty="0"/>
              <a:t>生成</a:t>
            </a:r>
            <a:r>
              <a:rPr lang="zh-CN" altLang="en-US" dirty="0" smtClean="0"/>
              <a:t>随机字符串，</a:t>
            </a:r>
            <a:endParaRPr lang="en-US" altLang="zh-CN" dirty="0" smtClean="0"/>
          </a:p>
          <a:p>
            <a:r>
              <a:rPr lang="zh-CN" altLang="en-US" dirty="0" smtClean="0"/>
              <a:t>使得这个组件内的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只影响到这个组件，不能影响全局。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49778" y="4096246"/>
            <a:ext cx="6342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，可以跟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等预处理器配合使用。</a:t>
            </a:r>
            <a:endParaRPr lang="en-US" altLang="zh-CN" dirty="0" smtClean="0"/>
          </a:p>
          <a:p>
            <a:r>
              <a:rPr lang="zh-CN" altLang="en-US" dirty="0" smtClean="0"/>
              <a:t>       通过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/>
              <a:t>生成的项目，已经默认加入了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64953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5.4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其他问题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8775" y="1559451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，构建工具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6682" y="376034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服务器</a:t>
            </a:r>
            <a:r>
              <a:rPr lang="zh-CN" altLang="en-US" dirty="0"/>
              <a:t>端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2943" y="5277514"/>
            <a:ext cx="39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，类型系统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51328" y="3154661"/>
            <a:ext cx="734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angular-cli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create-react-app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82000" y="195433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，任务的自动化，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，开发的体验和效率（新的语言功能、语法糖、</a:t>
            </a:r>
            <a:r>
              <a:rPr lang="en-US" altLang="zh-CN" dirty="0"/>
              <a:t>hot reload </a:t>
            </a:r>
            <a:r>
              <a:rPr lang="zh-CN" altLang="en-US" dirty="0"/>
              <a:t>热加载等等）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，部署相关的</a:t>
            </a:r>
            <a:r>
              <a:rPr lang="zh-CN" altLang="en-US" dirty="0" smtClean="0"/>
              <a:t>需求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，编译时优化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1328" y="4129673"/>
            <a:ext cx="310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SEO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，性能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51328" y="5646846"/>
            <a:ext cx="44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 err="1" smtClean="0"/>
              <a:t>T</a:t>
            </a:r>
            <a:r>
              <a:rPr lang="en-US" altLang="zh-CN" dirty="0" err="1" smtClean="0"/>
              <a:t>ypeScript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en-US" altLang="zh-CN" dirty="0" smtClean="0"/>
              <a:t>low</a:t>
            </a:r>
            <a:r>
              <a:rPr lang="zh-CN" altLang="en-US" dirty="0" smtClean="0"/>
              <a:t>的集成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1328" y="6023947"/>
            <a:ext cx="760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静态类型</a:t>
            </a:r>
            <a:r>
              <a:rPr lang="zh-CN" altLang="en-US" dirty="0" smtClean="0"/>
              <a:t>检查，提高可维护性，便于多人合作开发大型项目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6241" y="4813618"/>
            <a:ext cx="842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smtClean="0"/>
              <a:t>universal</a:t>
            </a:r>
            <a:r>
              <a:rPr lang="zh-CN" altLang="en-US" dirty="0" smtClean="0"/>
              <a:t>方案，</a:t>
            </a:r>
            <a:r>
              <a:rPr lang="en-US" altLang="zh-CN" dirty="0" err="1" smtClean="0"/>
              <a:t>React:next.js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Vue:nuxt.js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1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949843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59702" y="3331495"/>
            <a:ext cx="36902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4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谢</a:t>
            </a:r>
            <a:r>
              <a:rPr lang="zh-CN" altLang="en-US" sz="6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谢观看   </a:t>
            </a:r>
            <a:endParaRPr lang="zh-CN" altLang="en-US" sz="4000" b="1" cap="all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028775" y="4450694"/>
            <a:ext cx="662773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500" cap="all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Thank you to listen to criticism guidance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5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1" grpId="0"/>
      <p:bldP spid="11" grpId="1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58" name="任意多边形 57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27688" y="222291"/>
              <a:ext cx="655372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TextBox 41"/>
            <p:cNvSpPr txBox="1"/>
            <p:nvPr/>
          </p:nvSpPr>
          <p:spPr>
            <a:xfrm>
              <a:off x="1969590" y="301131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前端框架发展历程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4759" y="152809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，洪荒时代  </a:t>
            </a:r>
            <a:r>
              <a:rPr lang="en-US" altLang="zh-CN" dirty="0" smtClean="0"/>
              <a:t>1995-2005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3639" y="5390505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MV</a:t>
            </a:r>
            <a:r>
              <a:rPr lang="en-US" altLang="zh-CN" dirty="0" smtClean="0"/>
              <a:t>**</a:t>
            </a:r>
            <a:r>
              <a:rPr lang="zh-CN" altLang="en-US" dirty="0"/>
              <a:t>框架</a:t>
            </a:r>
            <a:r>
              <a:rPr lang="zh-CN" altLang="en-US" dirty="0" smtClean="0"/>
              <a:t>时代  </a:t>
            </a:r>
            <a:r>
              <a:rPr lang="en-US" altLang="zh-CN" dirty="0" smtClean="0"/>
              <a:t>2012-</a:t>
            </a:r>
            <a:r>
              <a:rPr lang="zh-CN" altLang="en-US" dirty="0" smtClean="0"/>
              <a:t>现在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4759" y="4347415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，早期类库时代  </a:t>
            </a:r>
            <a:r>
              <a:rPr lang="en-US" altLang="zh-CN" dirty="0" smtClean="0"/>
              <a:t>2008-2012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4759" y="264195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，复制粘贴时代  </a:t>
            </a:r>
            <a:r>
              <a:rPr lang="en-US" altLang="zh-CN" dirty="0" smtClean="0"/>
              <a:t>2005-2008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9011" y="1900358"/>
            <a:ext cx="8573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Brendan </a:t>
            </a:r>
            <a:r>
              <a:rPr lang="en-US" altLang="zh-CN" dirty="0" err="1"/>
              <a:t>Eich</a:t>
            </a:r>
            <a:r>
              <a:rPr lang="zh-CN" altLang="en-US" dirty="0"/>
              <a:t>花了不到十天时间</a:t>
            </a:r>
            <a:r>
              <a:rPr lang="zh-CN" altLang="en-US" dirty="0" smtClean="0"/>
              <a:t>发明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</a:t>
            </a:r>
            <a:r>
              <a:rPr lang="zh-CN" altLang="en-US" dirty="0"/>
              <a:t>用来在网页上进行表单校验、实现简单的动画</a:t>
            </a:r>
            <a:r>
              <a:rPr lang="zh-CN" altLang="en-US" dirty="0" smtClean="0"/>
              <a:t>效果，</a:t>
            </a:r>
            <a:r>
              <a:rPr lang="zh-CN" altLang="en-US" dirty="0"/>
              <a:t>你可以回想一下那个网页上到处有公告块飘来飘去的时代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9011" y="3034744"/>
            <a:ext cx="9782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2006</a:t>
            </a:r>
            <a:r>
              <a:rPr lang="zh-CN" altLang="en-US" dirty="0"/>
              <a:t>年，</a:t>
            </a:r>
            <a:r>
              <a:rPr lang="en-US" altLang="zh-CN" dirty="0" err="1"/>
              <a:t>ajax</a:t>
            </a:r>
            <a:r>
              <a:rPr lang="zh-CN" altLang="en-US" dirty="0"/>
              <a:t>的概念被</a:t>
            </a:r>
            <a:r>
              <a:rPr lang="zh-CN" altLang="en-US" dirty="0" smtClean="0"/>
              <a:t>提出，前端</a:t>
            </a:r>
            <a:r>
              <a:rPr lang="zh-CN" altLang="en-US" dirty="0"/>
              <a:t>拥有了主动向服务端发送请求并操作返回数据的能力，随着</a:t>
            </a:r>
            <a:r>
              <a:rPr lang="en-US" altLang="zh-CN" dirty="0"/>
              <a:t>Google</a:t>
            </a:r>
            <a:r>
              <a:rPr lang="zh-CN" altLang="en-US" dirty="0"/>
              <a:t>将此概念的发扬光大，传统的网页慢慢的向“富客户端”发展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这个阶段的复用几乎靠 </a:t>
            </a:r>
            <a:r>
              <a:rPr lang="en-US" altLang="zh-CN" dirty="0" smtClean="0"/>
              <a:t>ctrl-c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ctrl-v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Prototype.js</a:t>
            </a:r>
            <a:r>
              <a:rPr lang="zh-CN" altLang="en-US" dirty="0" smtClean="0"/>
              <a:t>逐渐占据</a:t>
            </a:r>
            <a:r>
              <a:rPr lang="zh-CN" altLang="en-US" dirty="0" smtClean="0"/>
              <a:t>市场。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79011" y="4719449"/>
            <a:ext cx="857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这个时期的复用是把所有需要的东西塞到一个文件里。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取代了</a:t>
            </a:r>
            <a:r>
              <a:rPr lang="en-US" altLang="zh-CN" dirty="0" smtClean="0"/>
              <a:t>Prototype.js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9011" y="5759837"/>
            <a:ext cx="857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发展把复用这件事带</a:t>
            </a:r>
            <a:r>
              <a:rPr lang="zh-CN" altLang="en-US" dirty="0" smtClean="0"/>
              <a:t>上</a:t>
            </a:r>
            <a:r>
              <a:rPr lang="zh-CN" altLang="en-US" dirty="0"/>
              <a:t>正轨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前端开始有一些真正意义上的架构，出现一批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mvvm</a:t>
            </a:r>
            <a:r>
              <a:rPr lang="zh-CN" altLang="en-US" dirty="0" smtClean="0"/>
              <a:t>框架。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1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99461" y="3333523"/>
            <a:ext cx="3118146" cy="5656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早期前端框架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06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425116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20313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早期前端框架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79" y="2216175"/>
            <a:ext cx="23145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91" y="1816125"/>
            <a:ext cx="22479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s://mootools.net/images/logo/mootoo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73" y="2127558"/>
            <a:ext cx="3744416" cy="8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2909" y="3688333"/>
            <a:ext cx="2247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42B983"/>
                </a:solidFill>
              </a:rPr>
              <a:t>Prototype.js</a:t>
            </a:r>
            <a:endParaRPr lang="zh-CN" altLang="en-US" sz="2800" dirty="0">
              <a:solidFill>
                <a:srgbClr val="42B98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6673" y="3688333"/>
            <a:ext cx="19442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2B983"/>
                </a:solidFill>
              </a:rPr>
              <a:t>MooTools</a:t>
            </a:r>
            <a:endParaRPr lang="zh-CN" altLang="en-US" sz="2800" dirty="0">
              <a:solidFill>
                <a:srgbClr val="42B98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85759" y="3688146"/>
            <a:ext cx="11881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42B983"/>
                </a:solidFill>
              </a:rPr>
              <a:t>jQuery</a:t>
            </a:r>
            <a:endParaRPr lang="zh-CN" altLang="en-US" sz="2800" dirty="0">
              <a:solidFill>
                <a:srgbClr val="42B98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4799" y="4370190"/>
            <a:ext cx="2206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早期的王者</a:t>
            </a:r>
            <a:endParaRPr lang="en-US" altLang="zh-CN" dirty="0" smtClean="0"/>
          </a:p>
          <a:p>
            <a:r>
              <a:rPr lang="zh-CN" altLang="en-US" dirty="0" smtClean="0"/>
              <a:t>主要</a:t>
            </a:r>
            <a:r>
              <a:rPr lang="zh-CN" altLang="en-US" dirty="0" smtClean="0"/>
              <a:t>有三</a:t>
            </a:r>
            <a:r>
              <a:rPr lang="zh-CN" altLang="en-US" dirty="0" smtClean="0"/>
              <a:t>大部分：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，语言拓展，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拓展，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部分，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684964" y="4660246"/>
            <a:ext cx="350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MooTools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设计得非常优雅，官网有许多优质插件，</a:t>
            </a:r>
            <a:endParaRPr lang="en-US" altLang="zh-CN" dirty="0" smtClean="0"/>
          </a:p>
          <a:p>
            <a:r>
              <a:rPr lang="zh-CN" altLang="en-US" dirty="0" smtClean="0"/>
              <a:t>因此才没有在原型扩展的反对浪潮中没落。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00045" y="4660246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最主要</a:t>
            </a:r>
            <a:r>
              <a:rPr lang="zh-CN" altLang="en-US" dirty="0"/>
              <a:t>的</a:t>
            </a:r>
            <a:r>
              <a:rPr lang="zh-CN" altLang="en-US" dirty="0" smtClean="0"/>
              <a:t>两</a:t>
            </a:r>
            <a:r>
              <a:rPr lang="zh-CN" altLang="en-US" dirty="0" smtClean="0"/>
              <a:t>个特点：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，浏览器兼容，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，方便易用的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-12</a:t>
            </a:r>
            <a:r>
              <a:rPr lang="zh-CN" altLang="en-US" dirty="0" smtClean="0"/>
              <a:t>年成为主流，</a:t>
            </a:r>
            <a:endParaRPr lang="en-US" altLang="zh-CN" dirty="0" smtClean="0"/>
          </a:p>
          <a:p>
            <a:r>
              <a:rPr lang="zh-CN" altLang="en-US" dirty="0" smtClean="0"/>
              <a:t>用的人特别多，强大的插件生态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735" y="5860575"/>
            <a:ext cx="3887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直接修改原型，其实现的</a:t>
            </a:r>
            <a:r>
              <a:rPr lang="en-US" altLang="zh-CN" dirty="0" err="1" smtClean="0"/>
              <a:t>document.getElementsByClassName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方法与后来浏览器新增的冲突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2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968552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99461" y="3333523"/>
            <a:ext cx="4126258" cy="6093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早期前端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框架解决的问题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453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72391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1.1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3570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早期前端框架解决的问题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40743" y="1312069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，数据类型操作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26938" y="1681401"/>
            <a:ext cx="9622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$.each()   </a:t>
            </a:r>
            <a:r>
              <a:rPr lang="zh-CN" altLang="en-US" dirty="0" smtClean="0"/>
              <a:t>遍历</a:t>
            </a:r>
            <a:r>
              <a:rPr lang="zh-CN" altLang="en-US" dirty="0"/>
              <a:t>数组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 smtClean="0"/>
              <a:t>$.</a:t>
            </a:r>
            <a:r>
              <a:rPr lang="en-US" altLang="zh-CN" dirty="0" err="1"/>
              <a:t>inArray</a:t>
            </a:r>
            <a:r>
              <a:rPr lang="en-US" altLang="zh-CN" dirty="0"/>
              <a:t>(</a:t>
            </a:r>
            <a:r>
              <a:rPr lang="en-US" altLang="zh-CN" dirty="0" err="1"/>
              <a:t>val,array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判断</a:t>
            </a:r>
            <a:r>
              <a:rPr lang="zh-CN" altLang="en-US" dirty="0"/>
              <a:t>值是否存在于数组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$.</a:t>
            </a:r>
            <a:r>
              <a:rPr lang="en-US" altLang="zh-CN" dirty="0"/>
              <a:t>merge(</a:t>
            </a:r>
            <a:r>
              <a:rPr lang="en-US" altLang="zh-CN" dirty="0" err="1"/>
              <a:t>first,second</a:t>
            </a:r>
            <a:r>
              <a:rPr lang="en-US" altLang="zh-CN" dirty="0" smtClean="0"/>
              <a:t>) </a:t>
            </a:r>
            <a:r>
              <a:rPr lang="zh-CN" altLang="en-US" dirty="0" smtClean="0"/>
              <a:t>合并</a:t>
            </a:r>
            <a:r>
              <a:rPr lang="zh-CN" altLang="en-US" dirty="0"/>
              <a:t>两个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en-US" altLang="zh-CN" dirty="0"/>
          </a:p>
          <a:p>
            <a:r>
              <a:rPr lang="en-US" altLang="zh-CN" dirty="0" smtClean="0"/>
              <a:t>$.trim()  </a:t>
            </a:r>
            <a:r>
              <a:rPr lang="zh-CN" altLang="en-US" dirty="0" smtClean="0"/>
              <a:t>去首尾空格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0743" y="4336405"/>
            <a:ext cx="445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，类型判断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6938" y="4719466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常见形式是</a:t>
            </a:r>
            <a:r>
              <a:rPr lang="en-US" altLang="zh-CN" dirty="0" err="1" smtClean="0"/>
              <a:t>isXXX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6938" y="5200501"/>
            <a:ext cx="328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 smtClean="0"/>
              <a:t>isArray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是否是数组</a:t>
            </a:r>
            <a:endParaRPr lang="en-US" altLang="zh-CN" dirty="0" smtClean="0"/>
          </a:p>
          <a:p>
            <a:r>
              <a:rPr lang="en-US" altLang="zh-CN" dirty="0"/>
              <a:t>$.</a:t>
            </a:r>
            <a:r>
              <a:rPr lang="en-US" altLang="zh-CN" dirty="0" err="1" smtClean="0"/>
              <a:t>isFunction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是否是函数</a:t>
            </a:r>
            <a:endParaRPr lang="en-US" altLang="zh-CN" dirty="0" smtClean="0"/>
          </a:p>
          <a:p>
            <a:r>
              <a:rPr lang="en-US" altLang="zh-CN" dirty="0"/>
              <a:t>$.</a:t>
            </a:r>
            <a:r>
              <a:rPr lang="en-US" altLang="zh-CN" dirty="0" err="1" smtClean="0"/>
              <a:t>isNumeric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是否是数字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72391" cy="58477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1.1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3570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早期前端框架解决的问题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108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40743" y="1312069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DOM</a:t>
            </a:r>
            <a:r>
              <a:rPr lang="zh-CN" altLang="en-US" dirty="0"/>
              <a:t>操作：选择器、节点的遍历、样式操作、属性操作等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6938" y="1681401"/>
            <a:ext cx="9622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选择器：</a:t>
            </a:r>
            <a:r>
              <a:rPr lang="en-US" altLang="zh-CN" dirty="0" smtClean="0"/>
              <a:t>$(‘.</a:t>
            </a:r>
            <a:r>
              <a:rPr lang="en-US" altLang="zh-CN" dirty="0" err="1" smtClean="0"/>
              <a:t>someClassName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zh-CN" altLang="en-US" dirty="0"/>
              <a:t>节点的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:  $(‘.</a:t>
            </a:r>
            <a:r>
              <a:rPr lang="en-US" altLang="zh-CN" dirty="0" err="1"/>
              <a:t>someClassName</a:t>
            </a:r>
            <a:r>
              <a:rPr lang="en-US" altLang="zh-CN" dirty="0" smtClean="0"/>
              <a:t>’).parent()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样式</a:t>
            </a:r>
            <a:r>
              <a:rPr lang="zh-CN" altLang="en-US" dirty="0" smtClean="0"/>
              <a:t>操作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/>
              <a:t>$(‘.</a:t>
            </a:r>
            <a:r>
              <a:rPr lang="en-US" altLang="zh-CN" dirty="0" err="1"/>
              <a:t>someClassName</a:t>
            </a:r>
            <a:r>
              <a:rPr lang="en-US" altLang="zh-CN" dirty="0" smtClean="0"/>
              <a:t>’).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color’,’red</a:t>
            </a:r>
            <a:r>
              <a:rPr lang="en-US" altLang="zh-CN" dirty="0" smtClean="0"/>
              <a:t>’)</a:t>
            </a:r>
          </a:p>
          <a:p>
            <a:r>
              <a:rPr lang="zh-CN" altLang="en-US" dirty="0" smtClean="0"/>
              <a:t>属性操作：</a:t>
            </a:r>
            <a:r>
              <a:rPr lang="en-US" altLang="zh-CN" dirty="0"/>
              <a:t> : $(‘.</a:t>
            </a:r>
            <a:r>
              <a:rPr lang="en-US" altLang="zh-CN" dirty="0" err="1"/>
              <a:t>someClassName</a:t>
            </a:r>
            <a:r>
              <a:rPr lang="en-US" altLang="zh-CN" dirty="0" smtClean="0"/>
              <a:t>’).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disabled’,true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0743" y="3014803"/>
            <a:ext cx="445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，事件、事件代理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7856" y="3436137"/>
            <a:ext cx="7822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$(‘.</a:t>
            </a:r>
            <a:r>
              <a:rPr lang="en-US" altLang="zh-CN" dirty="0" err="1"/>
              <a:t>someClassName</a:t>
            </a:r>
            <a:r>
              <a:rPr lang="en-US" altLang="zh-CN" dirty="0" smtClean="0"/>
              <a:t>’).click()  </a:t>
            </a:r>
            <a:r>
              <a:rPr lang="zh-CN" altLang="en-US" dirty="0" smtClean="0"/>
              <a:t>绑定点击事件</a:t>
            </a:r>
            <a:endParaRPr lang="en-US" altLang="zh-CN" dirty="0" smtClean="0"/>
          </a:p>
          <a:p>
            <a:r>
              <a:rPr lang="en-US" altLang="zh-CN" dirty="0"/>
              <a:t>$(‘.</a:t>
            </a:r>
            <a:r>
              <a:rPr lang="en-US" altLang="zh-CN" dirty="0" err="1"/>
              <a:t>someClassName</a:t>
            </a:r>
            <a:r>
              <a:rPr lang="en-US" altLang="zh-CN" dirty="0" smtClean="0"/>
              <a:t>’).bind(</a:t>
            </a:r>
            <a:r>
              <a:rPr lang="en-US" altLang="zh-CN" dirty="0" err="1" smtClean="0"/>
              <a:t>eventName,function</a:t>
            </a:r>
            <a:r>
              <a:rPr lang="en-US" altLang="zh-CN" dirty="0" smtClean="0"/>
              <a:t>)  </a:t>
            </a:r>
            <a:r>
              <a:rPr lang="zh-CN" altLang="en-US" dirty="0" smtClean="0"/>
              <a:t>绑定事件，添加事件处理器</a:t>
            </a:r>
            <a:endParaRPr lang="en-US" altLang="zh-CN" dirty="0" smtClean="0"/>
          </a:p>
          <a:p>
            <a:r>
              <a:rPr lang="en-US" altLang="zh-CN" dirty="0"/>
              <a:t>$(‘.</a:t>
            </a:r>
            <a:r>
              <a:rPr lang="en-US" altLang="zh-CN" dirty="0" err="1"/>
              <a:t>someClassName</a:t>
            </a:r>
            <a:r>
              <a:rPr lang="en-US" altLang="zh-CN" dirty="0" smtClean="0"/>
              <a:t>’).unbind(</a:t>
            </a:r>
            <a:r>
              <a:rPr lang="en-US" altLang="zh-CN" dirty="0" err="1" smtClean="0"/>
              <a:t>eventName,function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移除事件处理器</a:t>
            </a:r>
            <a:endParaRPr lang="en-US" altLang="zh-CN" dirty="0" smtClean="0"/>
          </a:p>
          <a:p>
            <a:r>
              <a:rPr lang="en-US" altLang="zh-CN" dirty="0"/>
              <a:t>$(‘.someClassName</a:t>
            </a:r>
            <a:r>
              <a:rPr lang="en-US" altLang="zh-CN" dirty="0" smtClean="0"/>
              <a:t>’).one(</a:t>
            </a:r>
            <a:r>
              <a:rPr lang="en-US" altLang="zh-CN" dirty="0" err="1" smtClean="0"/>
              <a:t>eventName,function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添加</a:t>
            </a:r>
            <a:r>
              <a:rPr lang="zh-CN" altLang="en-US" dirty="0"/>
              <a:t>事件</a:t>
            </a:r>
            <a:r>
              <a:rPr lang="zh-CN" altLang="en-US" dirty="0" smtClean="0"/>
              <a:t>处理器，只触发一次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6813" y="4700153"/>
            <a:ext cx="57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，数据的缓存与处理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0557" y="5163112"/>
            <a:ext cx="504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data-*   API</a:t>
            </a:r>
            <a:r>
              <a:rPr lang="zh-CN" altLang="en-US" dirty="0" smtClean="0"/>
              <a:t>不好</a:t>
            </a:r>
            <a:r>
              <a:rPr lang="zh-CN" altLang="en-US" dirty="0"/>
              <a:t>用</a:t>
            </a:r>
            <a:r>
              <a:rPr lang="zh-CN" altLang="en-US" dirty="0" smtClean="0"/>
              <a:t>，需要框架</a:t>
            </a:r>
            <a:r>
              <a:rPr lang="zh-CN" altLang="en-US" dirty="0"/>
              <a:t>封装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35749" y="5689475"/>
            <a:ext cx="492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$(‘.</a:t>
            </a:r>
            <a:r>
              <a:rPr lang="en-US" altLang="zh-CN" dirty="0" err="1"/>
              <a:t>someClassName</a:t>
            </a:r>
            <a:r>
              <a:rPr lang="en-US" altLang="zh-CN" dirty="0" smtClean="0"/>
              <a:t>’).data(‘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’,{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type:’</a:t>
            </a:r>
            <a:r>
              <a:rPr lang="en-US" altLang="zh-CN" dirty="0" err="1" smtClean="0"/>
              <a:t>someType</a:t>
            </a:r>
            <a:r>
              <a:rPr lang="en-US" altLang="zh-CN" dirty="0" smtClean="0"/>
              <a:t>’,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uid:’1234’</a:t>
            </a:r>
          </a:p>
          <a:p>
            <a:r>
              <a:rPr lang="en-US" altLang="zh-CN" dirty="0" smtClean="0"/>
              <a:t>})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13134" y="5689475"/>
            <a:ext cx="290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&lt;div data-</a:t>
            </a:r>
            <a:r>
              <a:rPr lang="en-US" altLang="zh-CN" dirty="0" err="1"/>
              <a:t>uid</a:t>
            </a:r>
            <a:r>
              <a:rPr lang="en-US" altLang="zh-CN" dirty="0"/>
              <a:t>=“1234</a:t>
            </a:r>
            <a:r>
              <a:rPr lang="en-US" altLang="zh-CN" dirty="0" smtClean="0"/>
              <a:t>”&gt;&lt;/div&gt;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7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5.pptx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00B050"/>
      </a:hlink>
      <a:folHlink>
        <a:srgbClr val="FFA94A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39966">
            <a:alpha val="90000"/>
          </a:srgbClr>
        </a:solidFill>
        <a:ln>
          <a:noFill/>
        </a:ln>
      </a:spPr>
      <a:bodyPr lIns="45317" tIns="22659" rIns="45317" bIns="22659" rtlCol="0" anchor="ctr"/>
      <a:lstStyle>
        <a:defPPr algn="ctr">
          <a:defRPr sz="822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2021</Words>
  <Application>Microsoft Office PowerPoint</Application>
  <PresentationFormat>自定义</PresentationFormat>
  <Paragraphs>309</Paragraphs>
  <Slides>33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第一PPT www.1ppt.com</cp:keywords>
  <cp:lastModifiedBy/>
  <cp:revision>1</cp:revision>
  <dcterms:created xsi:type="dcterms:W3CDTF">2016-09-15T16:21:21Z</dcterms:created>
  <dcterms:modified xsi:type="dcterms:W3CDTF">2017-12-26T05:28:22Z</dcterms:modified>
</cp:coreProperties>
</file>