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65" r:id="rId4"/>
    <p:sldId id="266" r:id="rId5"/>
    <p:sldId id="270" r:id="rId6"/>
    <p:sldId id="292" r:id="rId7"/>
    <p:sldId id="268" r:id="rId8"/>
    <p:sldId id="278" r:id="rId9"/>
    <p:sldId id="287" r:id="rId10"/>
    <p:sldId id="288" r:id="rId11"/>
    <p:sldId id="289" r:id="rId12"/>
    <p:sldId id="269" r:id="rId13"/>
    <p:sldId id="282" r:id="rId14"/>
    <p:sldId id="283" r:id="rId15"/>
    <p:sldId id="290" r:id="rId16"/>
    <p:sldId id="291" r:id="rId17"/>
    <p:sldId id="264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F4E"/>
    <a:srgbClr val="55C0AF"/>
    <a:srgbClr val="5DA2B1"/>
    <a:srgbClr val="3F8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>
      <p:cViewPr>
        <p:scale>
          <a:sx n="100" d="100"/>
          <a:sy n="100" d="100"/>
        </p:scale>
        <p:origin x="-906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CC73A6B-BB26-4B12-BFB8-2B873AE12267}" type="datetimeFigureOut">
              <a:rPr lang="zh-CN" altLang="en-US" smtClean="0"/>
              <a:pPr/>
              <a:t>2019/4/18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E5701FA-A99B-4EA7-BD9A-49A04217BC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223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329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9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9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31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7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02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02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02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097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73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225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369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7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9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701FA-A99B-4EA7-BD9A-49A04217BC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3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E1ECB1-5A5B-4C6B-8360-EEF4E7804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BFCC059-4D8E-4C87-A4D1-E4C9E1D59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904FCF4-9A9C-407F-A896-63764D12F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9A6E786-3F61-4FD7-AF4B-5CAEC066F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D126972-3EDC-4D3D-817C-4CCC7969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2905"/>
      </p:ext>
    </p:extLst>
  </p:cSld>
  <p:clrMapOvr>
    <a:masterClrMapping/>
  </p:clrMapOvr>
  <p:transition spd="slow" advClick="0" advTm="1000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517C0B-618B-4B07-8FEE-212F45DF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76156C6-4F3E-4B26-BEF6-C658183E3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90B155B-888E-4B42-8139-225B7CE4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0848B8B-A45D-48D2-B95C-C2340234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E2847D2-37FF-491E-86F7-2A77B2A5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515817"/>
      </p:ext>
    </p:extLst>
  </p:cSld>
  <p:clrMapOvr>
    <a:masterClrMapping/>
  </p:clrMapOvr>
  <p:transition spd="slow" advClick="0" advTm="1000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61B51B0E-C5ED-4931-852F-A8DA7E1DB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165174B4-31E8-4BEF-8942-FD3548C70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2B8F4D3-431E-44CF-A028-C91E2137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5D0F09A-E73B-492B-B10B-3218D86A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9BE3E4A-3F9F-4FA6-A0A2-122D22E5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63146"/>
      </p:ext>
    </p:extLst>
  </p:cSld>
  <p:clrMapOvr>
    <a:masterClrMapping/>
  </p:clrMapOvr>
  <p:transition spd="slow" advClick="0" advTm="1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1A1C3F-F90A-43A4-9ECD-F00719B5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C48D4E4-35F0-4517-A710-16EC96626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4D82627A-5DA8-42DB-A0E5-883D1ED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709759C-075D-43BD-B60D-906336D3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E769EA7-A4C8-47A7-9F4D-3E4EF4FE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20956"/>
      </p:ext>
    </p:extLst>
  </p:cSld>
  <p:clrMapOvr>
    <a:masterClrMapping/>
  </p:clrMapOvr>
  <p:transition spd="slow" advClick="0" advTm="1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1030536-6B8C-499F-B691-282A56B2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92699D7-1ACB-40EF-8948-18C67F14D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09C0F2B-275E-4EFF-8736-59FDF652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C6CBD68-7556-4277-A9CC-0E3698CD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7552142-513F-4E0A-A832-EC32ABA8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29136"/>
      </p:ext>
    </p:extLst>
  </p:cSld>
  <p:clrMapOvr>
    <a:masterClrMapping/>
  </p:clrMapOvr>
  <p:transition spd="slow" advClick="0" advTm="1000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DA5A0C-41EF-4EF1-B9B9-E309AF82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898F9A6-7009-487C-9335-9B2655AF3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142523A4-6D85-4E26-BAD9-B5DED0F0D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F1B68CC-03DA-4133-9A62-45795BDC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7433D43-A8D0-4374-ACF8-E247BE39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B94F08B-6269-48AE-88E7-BDBB0876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417601"/>
      </p:ext>
    </p:extLst>
  </p:cSld>
  <p:clrMapOvr>
    <a:masterClrMapping/>
  </p:clrMapOvr>
  <p:transition spd="slow" advClick="0" advTm="1000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544134E-0BE5-46C0-929C-F9D4A023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12113C5-ADEA-4974-BB14-86DAC381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C9390FF6-61F4-44DF-9C58-15C7C9EAC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5084E920-1203-43C5-9836-AEA955263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91FAE36B-07A4-4C4E-9A5F-B58F2699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C6239AA-BEC2-47D5-B295-1C438B9D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2D37E89F-FD72-4884-A2DC-4121C65F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F4094C68-E649-4A58-B70D-88A20352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60699"/>
      </p:ext>
    </p:extLst>
  </p:cSld>
  <p:clrMapOvr>
    <a:masterClrMapping/>
  </p:clrMapOvr>
  <p:transition spd="slow" advClick="0" advTm="1000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5F94A4-B8D7-43C1-80C9-73E124F4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A684A534-7F72-44DB-AAA0-39763DA8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ED8F81B8-2C1B-46DA-9FC4-FA4EA6C3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4DEF5E0-2338-4BAC-8681-B56466F2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449038"/>
      </p:ext>
    </p:extLst>
  </p:cSld>
  <p:clrMapOvr>
    <a:masterClrMapping/>
  </p:clrMapOvr>
  <p:transition spd="slow" advClick="0" advTm="1000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95AE1E47-1B45-4380-AE38-48F51410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5744B09-219A-4BAE-A64A-BA6F51CC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E5B1853-F3A0-4843-A7DD-B071FABAE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00759"/>
      </p:ext>
    </p:extLst>
  </p:cSld>
  <p:clrMapOvr>
    <a:masterClrMapping/>
  </p:clrMapOvr>
  <p:transition spd="slow" advClick="0" advTm="1000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38A05EE-C361-48B2-881C-5FEDBCF9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6B7BA2-C07B-486A-AEBA-E8A379FAE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609B8D7-C342-4349-A52B-0F630C49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21A0A05-2E78-4B68-9275-72A69813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E8D064B-850C-449A-B16D-36BA1C5A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3919E08-2488-46A8-8B39-E8E3B1A7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275376"/>
      </p:ext>
    </p:extLst>
  </p:cSld>
  <p:clrMapOvr>
    <a:masterClrMapping/>
  </p:clrMapOvr>
  <p:transition spd="slow" advClick="0" advTm="1000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719821D-3169-462D-BDC5-707DAA37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25970DE-180B-463A-842D-4B948B1E4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7048C78-1503-4FD7-8859-990F963DF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84969D1-8A89-4051-A7A3-053E791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AB08-D03A-4FEF-8092-001CB785BBAB}" type="datetimeFigureOut">
              <a:rPr lang="zh-CN" altLang="en-US" smtClean="0"/>
              <a:t>2019/4/18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2B7B8CF-C72E-438F-A999-E8DA5482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F73A437-B948-459B-B14D-44D796DE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B37BB-E8A6-440B-8775-2A002C97BC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7962"/>
      </p:ext>
    </p:extLst>
  </p:cSld>
  <p:clrMapOvr>
    <a:masterClrMapping/>
  </p:clrMapOvr>
  <p:transition spd="slow" advClick="0" advTm="1000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AC74BBE8-1815-4000-8008-945E8B56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3E314DF-819C-4FF1-9C2E-69194E15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CA1525E-7C66-46A7-89CD-0A0836A4BF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86BAB08-D03A-4FEF-8092-001CB785BBAB}" type="datetimeFigureOut">
              <a:rPr lang="zh-CN" altLang="en-US" smtClean="0"/>
              <a:pPr/>
              <a:t>2019/4/18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3269161-46AB-416B-9C71-590B71BBF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347D277-5155-4804-A42E-790F5C4F8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AB37BB-E8A6-440B-8775-2A002C97BC55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920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1000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EA6CA8BE-1744-42CB-AF91-E913C4466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65F9F94-4386-4844-A145-9DF0B233A872}"/>
              </a:ext>
            </a:extLst>
          </p:cNvPr>
          <p:cNvSpPr txBox="1"/>
          <p:nvPr/>
        </p:nvSpPr>
        <p:spPr>
          <a:xfrm>
            <a:off x="6222333" y="2278927"/>
            <a:ext cx="5555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sz="6600" b="1" dirty="0" smtClean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6600" b="1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58EA1519-73E9-4B4D-B90B-7A63B77D465D}"/>
              </a:ext>
            </a:extLst>
          </p:cNvPr>
          <p:cNvSpPr/>
          <p:nvPr/>
        </p:nvSpPr>
        <p:spPr>
          <a:xfrm>
            <a:off x="6293756" y="3303334"/>
            <a:ext cx="6000750" cy="395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spc="600" dirty="0" smtClean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AOP——</a:t>
            </a:r>
            <a:r>
              <a:rPr lang="zh-CN" altLang="en-US" sz="1400" spc="600" dirty="0" smtClean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面向切面编程</a:t>
            </a:r>
            <a:endParaRPr lang="zh-CN" altLang="en-US" sz="1400" spc="600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681044E-E053-42B7-808E-A41BAAC6449C}"/>
              </a:ext>
            </a:extLst>
          </p:cNvPr>
          <p:cNvSpPr/>
          <p:nvPr/>
        </p:nvSpPr>
        <p:spPr>
          <a:xfrm>
            <a:off x="6303281" y="3625838"/>
            <a:ext cx="5770769" cy="2491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en-US" altLang="zh-CN" sz="600" spc="3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Aspect Oriented Programming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xmlns="" id="{226707D0-568E-446A-B476-87F58A172B16}"/>
              </a:ext>
            </a:extLst>
          </p:cNvPr>
          <p:cNvSpPr/>
          <p:nvPr/>
        </p:nvSpPr>
        <p:spPr>
          <a:xfrm>
            <a:off x="6393501" y="4385930"/>
            <a:ext cx="1410649" cy="299436"/>
          </a:xfrm>
          <a:prstGeom prst="roundRect">
            <a:avLst>
              <a:gd name="adj" fmla="val 0"/>
            </a:avLst>
          </a:prstGeom>
          <a:solidFill>
            <a:srgbClr val="55C0AF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 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周羊羊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7">
            <a:extLst>
              <a:ext uri="{FF2B5EF4-FFF2-40B4-BE49-F238E27FC236}">
                <a16:creationId xmlns:a16="http://schemas.microsoft.com/office/drawing/2014/main" xmlns="" id="{7279E109-A6EA-418B-9FFC-27111CBF6B4E}"/>
              </a:ext>
            </a:extLst>
          </p:cNvPr>
          <p:cNvSpPr/>
          <p:nvPr/>
        </p:nvSpPr>
        <p:spPr>
          <a:xfrm>
            <a:off x="7934170" y="4383389"/>
            <a:ext cx="1410649" cy="299436"/>
          </a:xfrm>
          <a:prstGeom prst="roundRect">
            <a:avLst>
              <a:gd name="adj" fmla="val 0"/>
            </a:avLst>
          </a:prstGeom>
          <a:solidFill>
            <a:srgbClr val="113F4E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2019.04.18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7804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2957070" cy="646331"/>
            <a:chOff x="956666" y="3447854"/>
            <a:chExt cx="2957070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xmlns="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332690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r>
                <a:rPr lang="zh-CN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使用场景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usage scenarios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134075" y="1434584"/>
            <a:ext cx="104443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tip: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我们平时编码时，经常用到空函数，直接写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function (){}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可能有点丑。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可以声明一个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noop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(no operation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空操作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，可读性更好。</a:t>
            </a:r>
          </a:p>
          <a:p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Vue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源码里，也都有这个工具函数。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甚至还提供了一个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jQuery.noop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供你使用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762250"/>
            <a:ext cx="48577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143000" y="385393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这样就很漂亮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4948714"/>
            <a:ext cx="48196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143000" y="4503182"/>
            <a:ext cx="4158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如果是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项目，可以直接这样写：</a:t>
            </a:r>
          </a:p>
        </p:txBody>
      </p:sp>
    </p:spTree>
    <p:extLst>
      <p:ext uri="{BB962C8B-B14F-4D97-AF65-F5344CB8AC3E}">
        <p14:creationId xmlns:p14="http://schemas.microsoft.com/office/powerpoint/2010/main" val="271473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2957070" cy="646331"/>
            <a:chOff x="956666" y="3447854"/>
            <a:chExt cx="2957070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xmlns="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332690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r>
                <a:rPr lang="zh-CN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使用场景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usage scenarios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110112" y="1348859"/>
            <a:ext cx="2449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无侵入的统计代码</a:t>
            </a:r>
          </a:p>
        </p:txBody>
      </p:sp>
      <p:sp>
        <p:nvSpPr>
          <p:cNvPr id="3" name="矩形 2"/>
          <p:cNvSpPr/>
          <p:nvPr/>
        </p:nvSpPr>
        <p:spPr>
          <a:xfrm>
            <a:off x="2843079" y="225742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侵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入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的丑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638" y="2847975"/>
            <a:ext cx="490537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9016602" y="2257425"/>
            <a:ext cx="671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747" y="2847975"/>
            <a:ext cx="385762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34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558CC3F4-24F2-4D71-8114-35FBC57E409E}"/>
              </a:ext>
            </a:extLst>
          </p:cNvPr>
          <p:cNvGrpSpPr/>
          <p:nvPr/>
        </p:nvGrpSpPr>
        <p:grpSpPr>
          <a:xfrm>
            <a:off x="2483545" y="1880707"/>
            <a:ext cx="4348468" cy="1203355"/>
            <a:chOff x="6081486" y="800550"/>
            <a:chExt cx="4348468" cy="120335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Decorator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CC083D12-B503-4B67-8D8D-9790679E284D}"/>
                </a:ext>
              </a:extLst>
            </p:cNvPr>
            <p:cNvSpPr txBox="1"/>
            <p:nvPr/>
          </p:nvSpPr>
          <p:spPr>
            <a:xfrm>
              <a:off x="6081486" y="1296019"/>
              <a:ext cx="3837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b="1" spc="600" dirty="0" smtClean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ES7</a:t>
              </a:r>
              <a:r>
                <a:rPr lang="zh-CN" altLang="en-US" sz="4000" b="1" spc="600" dirty="0" smtClean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的修饰器</a:t>
              </a:r>
              <a:endParaRPr lang="zh-CN" altLang="en-US" sz="4000" b="1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xmlns="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类的修饰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xmlns="" id="{5FE7E229-E19E-4D8C-A382-50F740B53646}"/>
              </a:ext>
            </a:extLst>
          </p:cNvPr>
          <p:cNvSpPr txBox="1"/>
          <p:nvPr/>
        </p:nvSpPr>
        <p:spPr>
          <a:xfrm>
            <a:off x="2501604" y="3667175"/>
            <a:ext cx="114903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属性的修饰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204471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6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xmlns="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ES7</a:t>
              </a:r>
              <a:r>
                <a:rPr lang="zh-CN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的修饰器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decorator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971549" y="1805285"/>
            <a:ext cx="84677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许多面向对象的语言都有修饰器（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Decorator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）函数，用来修改类的行为。</a:t>
            </a: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它可以修饰类和类的属性（方法）。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549" y="3276600"/>
            <a:ext cx="998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Decorator 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现在还只是一个提议，尚未定案。语法可能还会有调整和修改。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浏览器暂时也都没有实现它，但是可以使用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abel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转译。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1294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xmlns="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ES7</a:t>
              </a:r>
              <a:r>
                <a:rPr lang="zh-CN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的修饰器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decorator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73686" y="1529834"/>
            <a:ext cx="14237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类的修饰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039" y="2190750"/>
            <a:ext cx="22669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305300" y="2200275"/>
            <a:ext cx="38576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makeSafe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就是一个修饰器。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它给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类加上了静态属性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isSafe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45689" y="473761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修饰器的行为是这样：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36" y="4815364"/>
            <a:ext cx="203835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1345689" y="4204811"/>
            <a:ext cx="5262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修饰器修饰类时，它接受一个参数，就是类本身。</a:t>
            </a:r>
          </a:p>
        </p:txBody>
      </p:sp>
    </p:spTree>
    <p:extLst>
      <p:ext uri="{BB962C8B-B14F-4D97-AF65-F5344CB8AC3E}">
        <p14:creationId xmlns:p14="http://schemas.microsoft.com/office/powerpoint/2010/main" val="1858260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xmlns="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ES7</a:t>
              </a:r>
              <a:r>
                <a:rPr lang="zh-CN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的修饰器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decorator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86558" y="1065252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983313"/>
            <a:ext cx="40195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6215869" y="2459890"/>
            <a:ext cx="46577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修饰类的属性时，修饰器函数接受三个参数，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第一个是类的原型对象，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Cat.prototype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第二个是要修饰的属性名，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name 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第三个是该属性的描述对象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descriptor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7325" y="1530459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只读属性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46289" y="4143881"/>
            <a:ext cx="5945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descriptor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Object.getOwnPropertyDescriptor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查看，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Object.defineProperty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861881"/>
            <a:ext cx="30575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1419225" y="5357694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上面代码的效果类似于：</a:t>
            </a:r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5715000"/>
            <a:ext cx="50958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04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xmlns="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ES7</a:t>
              </a:r>
              <a:r>
                <a:rPr lang="zh-CN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的修饰器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decorator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286558" y="1065252"/>
            <a:ext cx="18742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95425" y="1530459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日志记录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91425" y="4917280"/>
            <a:ext cx="3809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运行结果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eat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运行，参数：小鱼干</a:t>
            </a:r>
          </a:p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猫猫吃小鱼干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066925"/>
            <a:ext cx="5667375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04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24E69740-094E-4BD9-8E7B-FA87FE1FC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D8D55282-118C-433D-95F1-C83357E2766C}"/>
              </a:ext>
            </a:extLst>
          </p:cNvPr>
          <p:cNvSpPr txBox="1"/>
          <p:nvPr/>
        </p:nvSpPr>
        <p:spPr>
          <a:xfrm>
            <a:off x="6222333" y="2278927"/>
            <a:ext cx="55558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谢谢您的观看</a:t>
            </a:r>
            <a:r>
              <a:rPr lang="en-US" altLang="zh-CN" sz="66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6600" b="1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28709C4A-D991-4092-B033-23D6F804BF4D}"/>
              </a:ext>
            </a:extLst>
          </p:cNvPr>
          <p:cNvSpPr/>
          <p:nvPr/>
        </p:nvSpPr>
        <p:spPr>
          <a:xfrm>
            <a:off x="6293756" y="3303334"/>
            <a:ext cx="6000750" cy="395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 spc="600" dirty="0">
              <a:solidFill>
                <a:srgbClr val="113F4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0">
            <a:extLst>
              <a:ext uri="{FF2B5EF4-FFF2-40B4-BE49-F238E27FC236}">
                <a16:creationId xmlns:a16="http://schemas.microsoft.com/office/drawing/2014/main" xmlns="" id="{D9B3EB80-36BA-4B82-862B-A9E9A822B277}"/>
              </a:ext>
            </a:extLst>
          </p:cNvPr>
          <p:cNvSpPr txBox="1"/>
          <p:nvPr/>
        </p:nvSpPr>
        <p:spPr>
          <a:xfrm>
            <a:off x="6222333" y="3429000"/>
            <a:ext cx="430530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3200" dirty="0">
              <a:solidFill>
                <a:srgbClr val="55C0A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0688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2F8F18A4-4162-4B2D-9BA4-27CC80955738}"/>
              </a:ext>
            </a:extLst>
          </p:cNvPr>
          <p:cNvSpPr txBox="1"/>
          <p:nvPr/>
        </p:nvSpPr>
        <p:spPr>
          <a:xfrm>
            <a:off x="3423889" y="915379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4800" b="1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主目录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9A6C34DB-E40F-46D4-8687-3D333166B945}"/>
              </a:ext>
            </a:extLst>
          </p:cNvPr>
          <p:cNvSpPr txBox="1"/>
          <p:nvPr/>
        </p:nvSpPr>
        <p:spPr>
          <a:xfrm>
            <a:off x="395467" y="958009"/>
            <a:ext cx="3055324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xmlns="" id="{FBC3792E-9E97-413A-A518-3D321BD201A9}"/>
              </a:ext>
            </a:extLst>
          </p:cNvPr>
          <p:cNvCxnSpPr>
            <a:cxnSpLocks/>
          </p:cNvCxnSpPr>
          <p:nvPr/>
        </p:nvCxnSpPr>
        <p:spPr>
          <a:xfrm>
            <a:off x="681565" y="1734273"/>
            <a:ext cx="709987" cy="0"/>
          </a:xfrm>
          <a:prstGeom prst="line">
            <a:avLst/>
          </a:prstGeom>
          <a:ln w="28575" cap="rnd">
            <a:solidFill>
              <a:srgbClr val="55C0A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91D9FCFE-43E1-4B82-BFA7-76F8AC0FFBE7}"/>
              </a:ext>
            </a:extLst>
          </p:cNvPr>
          <p:cNvGrpSpPr/>
          <p:nvPr/>
        </p:nvGrpSpPr>
        <p:grpSpPr>
          <a:xfrm>
            <a:off x="2726977" y="2271277"/>
            <a:ext cx="3425147" cy="646331"/>
            <a:chOff x="956666" y="3447854"/>
            <a:chExt cx="3425147" cy="646331"/>
          </a:xfrm>
        </p:grpSpPr>
        <p:sp>
          <p:nvSpPr>
            <p:cNvPr id="25" name="TextBox 38">
              <a:extLst>
                <a:ext uri="{FF2B5EF4-FFF2-40B4-BE49-F238E27FC236}">
                  <a16:creationId xmlns:a16="http://schemas.microsoft.com/office/drawing/2014/main" xmlns="" id="{B7A15251-DE66-460C-8C79-B3BE886E888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简介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brief introduction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xmlns="" id="{0623F95A-0BD1-402B-A571-CA42A6B1C5FC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87A18B9C-92F9-415C-AB7D-300EBBFD88D0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B6CAFAAB-DF05-4E70-8049-58A795772E95}"/>
              </a:ext>
            </a:extLst>
          </p:cNvPr>
          <p:cNvGrpSpPr/>
          <p:nvPr/>
        </p:nvGrpSpPr>
        <p:grpSpPr>
          <a:xfrm>
            <a:off x="2726977" y="3516785"/>
            <a:ext cx="2957070" cy="646331"/>
            <a:chOff x="956666" y="3447854"/>
            <a:chExt cx="2957070" cy="646331"/>
          </a:xfrm>
        </p:grpSpPr>
        <p:sp>
          <p:nvSpPr>
            <p:cNvPr id="35" name="TextBox 38">
              <a:extLst>
                <a:ext uri="{FF2B5EF4-FFF2-40B4-BE49-F238E27FC236}">
                  <a16:creationId xmlns:a16="http://schemas.microsoft.com/office/drawing/2014/main" xmlns="" id="{022D715D-C24C-4216-BD56-4DA343A7984C}"/>
                </a:ext>
              </a:extLst>
            </p:cNvPr>
            <p:cNvSpPr txBox="1"/>
            <p:nvPr/>
          </p:nvSpPr>
          <p:spPr>
            <a:xfrm>
              <a:off x="1581046" y="3447854"/>
              <a:ext cx="2332690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r>
                <a:rPr lang="zh-CN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使用场景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r>
                <a:rPr lang="en-US" altLang="zh-CN" sz="800" b="1" cap="all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usage </a:t>
              </a:r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scenarios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EA288B7E-6BA4-400B-A440-CAC8E0AA434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xmlns="" id="{76F977DD-7338-48C5-BA15-4FBD4B4B72FE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DB8F9EE2-39E2-4801-92B3-F8ABE9652C1E}"/>
              </a:ext>
            </a:extLst>
          </p:cNvPr>
          <p:cNvGrpSpPr/>
          <p:nvPr/>
        </p:nvGrpSpPr>
        <p:grpSpPr>
          <a:xfrm>
            <a:off x="2726176" y="4762293"/>
            <a:ext cx="3425948" cy="646331"/>
            <a:chOff x="956666" y="3447854"/>
            <a:chExt cx="3425948" cy="646331"/>
          </a:xfrm>
        </p:grpSpPr>
        <p:sp>
          <p:nvSpPr>
            <p:cNvPr id="43" name="TextBox 38">
              <a:extLst>
                <a:ext uri="{FF2B5EF4-FFF2-40B4-BE49-F238E27FC236}">
                  <a16:creationId xmlns:a16="http://schemas.microsoft.com/office/drawing/2014/main" xmlns="" id="{E9236958-5BB3-4CEC-8AD2-EA36786D83A2}"/>
                </a:ext>
              </a:extLst>
            </p:cNvPr>
            <p:cNvSpPr txBox="1"/>
            <p:nvPr/>
          </p:nvSpPr>
          <p:spPr>
            <a:xfrm>
              <a:off x="1580245" y="3447854"/>
              <a:ext cx="2802369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r>
                <a:rPr lang="en-US" altLang="zh-CN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ES7</a:t>
              </a:r>
              <a:r>
                <a:rPr lang="zh-CN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的修饰器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decorator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xmlns="" id="{108C5610-28F3-4356-83AA-9AA51537763E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xmlns="" id="{212F344E-0C63-4D72-9385-E56BA487FF12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22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558CC3F4-24F2-4D71-8114-35FBC57E409E}"/>
              </a:ext>
            </a:extLst>
          </p:cNvPr>
          <p:cNvGrpSpPr/>
          <p:nvPr/>
        </p:nvGrpSpPr>
        <p:grpSpPr>
          <a:xfrm>
            <a:off x="2483545" y="1880707"/>
            <a:ext cx="4348468" cy="1203355"/>
            <a:chOff x="6081486" y="800550"/>
            <a:chExt cx="4348468" cy="120335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Brief Introduction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CC083D12-B503-4B67-8D8D-9790679E284D}"/>
                </a:ext>
              </a:extLst>
            </p:cNvPr>
            <p:cNvSpPr txBox="1"/>
            <p:nvPr/>
          </p:nvSpPr>
          <p:spPr>
            <a:xfrm>
              <a:off x="6081486" y="1296019"/>
              <a:ext cx="3837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</p:grpSp>
      <p:sp>
        <p:nvSpPr>
          <p:cNvPr id="17" name="TextBox 11">
            <a:extLst>
              <a:ext uri="{FF2B5EF4-FFF2-40B4-BE49-F238E27FC236}">
                <a16:creationId xmlns:a16="http://schemas.microsoft.com/office/drawing/2014/main" xmlns="" id="{6CC70E26-8889-4C11-81DE-7687DF288BA4}"/>
              </a:ext>
            </a:extLst>
          </p:cNvPr>
          <p:cNvSpPr txBox="1"/>
          <p:nvPr/>
        </p:nvSpPr>
        <p:spPr>
          <a:xfrm>
            <a:off x="2483545" y="3886965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主要意图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xmlns="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5334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简介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xmlns="" id="{5FE7E229-E19E-4D8C-A382-50F740B53646}"/>
              </a:ext>
            </a:extLst>
          </p:cNvPr>
          <p:cNvSpPr txBox="1"/>
          <p:nvPr/>
        </p:nvSpPr>
        <p:spPr>
          <a:xfrm>
            <a:off x="2490254" y="3574883"/>
            <a:ext cx="9438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主要功能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371993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4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4" grpId="0"/>
          <p:bldP spid="16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xmlns="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简介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brief introduction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81099" y="1816001"/>
            <a:ext cx="83153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面向切面的程序设计（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Aspect-oriented programming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，又译作面向方面的程序设计、剖面导向程序设计）是计算机科学中的一种程序设计思想，旨在将横切关注点与业务主体进行进一步分离，以提高程序代码的模块化程度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AOP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可以对业务逻辑的各个部分进行隔离，从而使得业务逻辑各部分之间的耦合度降低，提高程序的可重用性，同时提高了开发的效率。</a:t>
            </a:r>
          </a:p>
        </p:txBody>
      </p:sp>
    </p:spTree>
    <p:extLst>
      <p:ext uri="{BB962C8B-B14F-4D97-AF65-F5344CB8AC3E}">
        <p14:creationId xmlns:p14="http://schemas.microsoft.com/office/powerpoint/2010/main" val="1494895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xmlns="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简介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brief introduction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71575" y="1841064"/>
            <a:ext cx="92773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日志记录，性能统计，安全控制，事务处理，异常处理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等等。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主要意图：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将日志记录，性能统计，安全控制，事务处理，异常处理等代码从业务逻辑代码中划分出来，通过对这些行为的分离，我们希望可以将它们独立到非指导业务逻辑的方法中，进而改变这些行为的时候不影响业务逻辑的代码。</a:t>
            </a:r>
          </a:p>
        </p:txBody>
      </p:sp>
    </p:spTree>
    <p:extLst>
      <p:ext uri="{BB962C8B-B14F-4D97-AF65-F5344CB8AC3E}">
        <p14:creationId xmlns:p14="http://schemas.microsoft.com/office/powerpoint/2010/main" val="1163661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425147" cy="646331"/>
            <a:chOff x="956666" y="3447854"/>
            <a:chExt cx="3425147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xmlns="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800767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r>
                <a:rPr lang="zh-CN" altLang="en-US" sz="2800" b="1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简介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brief introduction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71575" y="1526738"/>
            <a:ext cx="950595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几个核心概念：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连接点（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join point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通知（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advice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拦截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方式，有前置、后置、异常、最终、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环绕五类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eg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什么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时候发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切入点（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point cut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拦截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 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eg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发送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290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16A7B83-B7C0-4F4C-94CC-150681C0E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558CC3F4-24F2-4D71-8114-35FBC57E409E}"/>
              </a:ext>
            </a:extLst>
          </p:cNvPr>
          <p:cNvGrpSpPr/>
          <p:nvPr/>
        </p:nvGrpSpPr>
        <p:grpSpPr>
          <a:xfrm>
            <a:off x="2483545" y="1880707"/>
            <a:ext cx="4348468" cy="1203355"/>
            <a:chOff x="6081486" y="800550"/>
            <a:chExt cx="4348468" cy="120335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xmlns="" id="{D9B3EB80-36BA-4B82-862B-A9E9A822B277}"/>
                </a:ext>
              </a:extLst>
            </p:cNvPr>
            <p:cNvSpPr txBox="1"/>
            <p:nvPr/>
          </p:nvSpPr>
          <p:spPr>
            <a:xfrm>
              <a:off x="6124654" y="800550"/>
              <a:ext cx="4305300" cy="58477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rgbClr val="55C0A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Usage Scenarios</a:t>
              </a:r>
              <a:endParaRPr lang="zh-CN" altLang="en-US" sz="3200" dirty="0">
                <a:solidFill>
                  <a:srgbClr val="55C0A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CC083D12-B503-4B67-8D8D-9790679E284D}"/>
                </a:ext>
              </a:extLst>
            </p:cNvPr>
            <p:cNvSpPr txBox="1"/>
            <p:nvPr/>
          </p:nvSpPr>
          <p:spPr>
            <a:xfrm>
              <a:off x="6081486" y="1296019"/>
              <a:ext cx="38372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b="1" spc="600" dirty="0" smtClean="0">
                  <a:solidFill>
                    <a:srgbClr val="113F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使用场景</a:t>
              </a:r>
              <a:endParaRPr lang="zh-CN" altLang="en-US" sz="4000" b="1" spc="600" dirty="0">
                <a:solidFill>
                  <a:srgbClr val="113F4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1">
            <a:extLst>
              <a:ext uri="{FF2B5EF4-FFF2-40B4-BE49-F238E27FC236}">
                <a16:creationId xmlns:a16="http://schemas.microsoft.com/office/drawing/2014/main" xmlns="" id="{8EE96092-36FE-4DFD-9E61-ECD689D45072}"/>
              </a:ext>
            </a:extLst>
          </p:cNvPr>
          <p:cNvSpPr txBox="1"/>
          <p:nvPr/>
        </p:nvSpPr>
        <p:spPr>
          <a:xfrm>
            <a:off x="2490254" y="3227114"/>
            <a:ext cx="6825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</a:t>
            </a:r>
            <a:r>
              <a:rPr lang="en-US" altLang="zh-CN" sz="16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实现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xmlns="" id="{5FE7E229-E19E-4D8C-A382-50F740B53646}"/>
              </a:ext>
            </a:extLst>
          </p:cNvPr>
          <p:cNvSpPr txBox="1"/>
          <p:nvPr/>
        </p:nvSpPr>
        <p:spPr>
          <a:xfrm>
            <a:off x="2501604" y="3667175"/>
            <a:ext cx="304750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防止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window.onload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被二次覆盖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11">
            <a:extLst>
              <a:ext uri="{FF2B5EF4-FFF2-40B4-BE49-F238E27FC236}">
                <a16:creationId xmlns:a16="http://schemas.microsoft.com/office/drawing/2014/main" xmlns="" id="{6CC70E26-8889-4C11-81DE-7687DF288BA4}"/>
              </a:ext>
            </a:extLst>
          </p:cNvPr>
          <p:cNvSpPr txBox="1"/>
          <p:nvPr/>
        </p:nvSpPr>
        <p:spPr>
          <a:xfrm>
            <a:off x="2526713" y="4076751"/>
            <a:ext cx="17645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21918" lvl="1" indent="-121918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无侵入的统计代码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11225281-4BDF-4421-9A8E-AA44C7DA140D}"/>
              </a:ext>
            </a:extLst>
          </p:cNvPr>
          <p:cNvGrpSpPr/>
          <p:nvPr/>
        </p:nvGrpSpPr>
        <p:grpSpPr>
          <a:xfrm>
            <a:off x="977864" y="2081525"/>
            <a:ext cx="1126328" cy="1243276"/>
            <a:chOff x="589078" y="2173649"/>
            <a:chExt cx="1126328" cy="124327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B8247F47-19E5-4E6A-8867-3423F2E7AEAE}"/>
                </a:ext>
              </a:extLst>
            </p:cNvPr>
            <p:cNvGrpSpPr/>
            <p:nvPr/>
          </p:nvGrpSpPr>
          <p:grpSpPr>
            <a:xfrm>
              <a:off x="589078" y="2173649"/>
              <a:ext cx="1126328" cy="1243276"/>
              <a:chOff x="1950418" y="3368985"/>
              <a:chExt cx="432211" cy="477089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xmlns="" id="{1DFAF6ED-F573-463F-B0F6-4885B32E8488}"/>
                  </a:ext>
                </a:extLst>
              </p:cNvPr>
              <p:cNvSpPr/>
              <p:nvPr/>
            </p:nvSpPr>
            <p:spPr>
              <a:xfrm>
                <a:off x="1950418" y="3368985"/>
                <a:ext cx="353961" cy="353960"/>
              </a:xfrm>
              <a:prstGeom prst="rect">
                <a:avLst/>
              </a:prstGeom>
              <a:solidFill>
                <a:srgbClr val="113F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C9455EE8-908B-4D3E-81B2-AFC27CF43C63}"/>
                  </a:ext>
                </a:extLst>
              </p:cNvPr>
              <p:cNvSpPr/>
              <p:nvPr/>
            </p:nvSpPr>
            <p:spPr>
              <a:xfrm>
                <a:off x="2082519" y="3545965"/>
                <a:ext cx="300110" cy="300109"/>
              </a:xfrm>
              <a:prstGeom prst="rect">
                <a:avLst/>
              </a:prstGeom>
              <a:solidFill>
                <a:srgbClr val="55C0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D4CDD749-5E1D-4D14-861D-8AB76BB9010E}"/>
                </a:ext>
              </a:extLst>
            </p:cNvPr>
            <p:cNvSpPr txBox="1"/>
            <p:nvPr/>
          </p:nvSpPr>
          <p:spPr>
            <a:xfrm>
              <a:off x="907668" y="2220553"/>
              <a:ext cx="6110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184952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6" grpId="0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7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9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4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6" grpId="0"/>
          <p:bldP spid="17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2957070" cy="646331"/>
            <a:chOff x="956666" y="3447854"/>
            <a:chExt cx="2957070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xmlns="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332690" cy="646331"/>
            </a:xfrm>
            <a:prstGeom prst="rect">
              <a:avLst/>
            </a:prstGeom>
            <a:noFill/>
          </p:spPr>
          <p:txBody>
            <a:bodyPr wrap="none" rtlCol="0" anchor="t" anchorCtr="1">
              <a:spAutoFit/>
            </a:bodyPr>
            <a:lstStyle/>
            <a:p>
              <a:r>
                <a:rPr lang="zh-CN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使用场景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r>
                <a:rPr lang="en-US" altLang="zh-CN" sz="800" b="1" cap="all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usage </a:t>
              </a:r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scenarios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0112" y="1558409"/>
            <a:ext cx="8851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075" y="2209800"/>
            <a:ext cx="51530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7070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xmlns="" id="{41501E81-1AB7-4A69-BA8B-D4667D4D517A}"/>
              </a:ext>
            </a:extLst>
          </p:cNvPr>
          <p:cNvGrpSpPr/>
          <p:nvPr/>
        </p:nvGrpSpPr>
        <p:grpSpPr>
          <a:xfrm>
            <a:off x="509695" y="295974"/>
            <a:ext cx="3024080" cy="646331"/>
            <a:chOff x="956666" y="3447854"/>
            <a:chExt cx="3024080" cy="646331"/>
          </a:xfrm>
        </p:grpSpPr>
        <p:sp>
          <p:nvSpPr>
            <p:cNvPr id="8" name="TextBox 38">
              <a:extLst>
                <a:ext uri="{FF2B5EF4-FFF2-40B4-BE49-F238E27FC236}">
                  <a16:creationId xmlns:a16="http://schemas.microsoft.com/office/drawing/2014/main" xmlns="" id="{C53C28E3-DC0F-4C61-A42D-5AC7B5E4C36E}"/>
                </a:ext>
              </a:extLst>
            </p:cNvPr>
            <p:cNvSpPr txBox="1"/>
            <p:nvPr/>
          </p:nvSpPr>
          <p:spPr>
            <a:xfrm>
              <a:off x="1581046" y="3447854"/>
              <a:ext cx="2399700" cy="646331"/>
            </a:xfrm>
            <a:prstGeom prst="rect">
              <a:avLst/>
            </a:prstGeom>
            <a:noFill/>
          </p:spPr>
          <p:txBody>
            <a:bodyPr wrap="square" rtlCol="0" anchor="t" anchorCtr="1">
              <a:spAutoFit/>
            </a:bodyPr>
            <a:lstStyle/>
            <a:p>
              <a:r>
                <a:rPr lang="zh-CN" altLang="en-US" sz="2800" b="1" spc="6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Poppins SemiBold" charset="0"/>
                </a:rPr>
                <a:t>使用场景</a:t>
              </a:r>
              <a:endParaRPr lang="en-US" altLang="zh-CN" sz="2800" b="1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oppins SemiBold" charset="0"/>
              </a:endParaRPr>
            </a:p>
            <a:p>
              <a:r>
                <a:rPr lang="en-US" altLang="zh-CN" sz="800" b="1" cap="all" spc="6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Light" panose="020B0304030504040204" pitchFamily="34" charset="-122"/>
                </a:rPr>
                <a:t>usage scenarios</a:t>
              </a:r>
              <a:endParaRPr lang="zh-CN" altLang="en-US" sz="800" b="1" cap="all" spc="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JhengHei Light" panose="020B030403050404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E32947FC-0CAF-491E-BB70-4BE979241394}"/>
                </a:ext>
              </a:extLst>
            </p:cNvPr>
            <p:cNvSpPr/>
            <p:nvPr/>
          </p:nvSpPr>
          <p:spPr>
            <a:xfrm>
              <a:off x="956666" y="3498086"/>
              <a:ext cx="448664" cy="448662"/>
            </a:xfrm>
            <a:prstGeom prst="rect">
              <a:avLst/>
            </a:prstGeom>
            <a:solidFill>
              <a:srgbClr val="113F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3D41CC49-6D1D-4B11-8791-6EBDB155A635}"/>
                </a:ext>
              </a:extLst>
            </p:cNvPr>
            <p:cNvSpPr/>
            <p:nvPr/>
          </p:nvSpPr>
          <p:spPr>
            <a:xfrm>
              <a:off x="1176679" y="3689818"/>
              <a:ext cx="380404" cy="380404"/>
            </a:xfrm>
            <a:prstGeom prst="rect">
              <a:avLst/>
            </a:prstGeom>
            <a:solidFill>
              <a:srgbClr val="55C0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110112" y="1348859"/>
            <a:ext cx="4056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防止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window.onload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被二次覆盖</a:t>
            </a:r>
          </a:p>
        </p:txBody>
      </p:sp>
      <p:sp>
        <p:nvSpPr>
          <p:cNvPr id="3" name="矩形 2"/>
          <p:cNvSpPr/>
          <p:nvPr/>
        </p:nvSpPr>
        <p:spPr>
          <a:xfrm>
            <a:off x="1270337" y="1837372"/>
            <a:ext cx="35321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window.onload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 function(){</a:t>
            </a:r>
          </a:p>
          <a:p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alert(1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需要新增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dirty="0" smtClean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alert(2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70337" y="3415784"/>
            <a:ext cx="17908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1,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最丑的，直接加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833" y="3824287"/>
            <a:ext cx="23812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368320" y="3415784"/>
            <a:ext cx="1380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2,</a:t>
            </a:r>
            <a:r>
              <a:rPr lang="zh-CN" altLang="en-US" sz="16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装饰者模式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520" y="3824287"/>
            <a:ext cx="23431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1272546" y="5111234"/>
            <a:ext cx="848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3,AOP </a:t>
            </a:r>
            <a:endParaRPr lang="zh-CN" altLang="en-US" sz="16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308" y="5467350"/>
            <a:ext cx="53721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16118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千图网拥有20W+精美PPT模板 更多PPT模板下载至：www.58pic.com/office/ppt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609</Words>
  <Application>Microsoft Office PowerPoint</Application>
  <PresentationFormat>自定义</PresentationFormat>
  <Paragraphs>130</Paragraphs>
  <Slides>17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千图网拥有20W+精美PPT模板 更多PPT模板下载至：www.58pic.com/office/ppt​​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Windows 用户</cp:lastModifiedBy>
  <cp:revision>307</cp:revision>
  <dcterms:created xsi:type="dcterms:W3CDTF">2018-02-23T07:21:57Z</dcterms:created>
  <dcterms:modified xsi:type="dcterms:W3CDTF">2019-04-18T09:50:45Z</dcterms:modified>
</cp:coreProperties>
</file>