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1" r:id="rId2"/>
    <p:sldId id="302" r:id="rId3"/>
    <p:sldId id="357" r:id="rId4"/>
    <p:sldId id="371" r:id="rId5"/>
    <p:sldId id="372" r:id="rId6"/>
    <p:sldId id="373" r:id="rId7"/>
    <p:sldId id="374" r:id="rId8"/>
    <p:sldId id="375" r:id="rId9"/>
    <p:sldId id="376" r:id="rId10"/>
    <p:sldId id="377" r:id="rId11"/>
    <p:sldId id="379" r:id="rId12"/>
    <p:sldId id="386" r:id="rId13"/>
    <p:sldId id="387" r:id="rId14"/>
    <p:sldId id="388" r:id="rId15"/>
    <p:sldId id="378" r:id="rId16"/>
    <p:sldId id="385" r:id="rId17"/>
    <p:sldId id="389" r:id="rId18"/>
    <p:sldId id="380" r:id="rId19"/>
    <p:sldId id="381" r:id="rId20"/>
    <p:sldId id="382" r:id="rId21"/>
    <p:sldId id="383" r:id="rId22"/>
    <p:sldId id="384" r:id="rId23"/>
    <p:sldId id="341" r:id="rId24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C75"/>
    <a:srgbClr val="D43E01"/>
    <a:srgbClr val="E8EAE9"/>
    <a:srgbClr val="FCFCFC"/>
    <a:srgbClr val="CCD0D1"/>
    <a:srgbClr val="D7D9E1"/>
    <a:srgbClr val="D5D8E3"/>
    <a:srgbClr val="DADBDE"/>
    <a:srgbClr val="D9DDE7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6" autoAdjust="0"/>
    <p:restoredTop sz="94660"/>
  </p:normalViewPr>
  <p:slideViewPr>
    <p:cSldViewPr>
      <p:cViewPr>
        <p:scale>
          <a:sx n="117" d="100"/>
          <a:sy n="117" d="100"/>
        </p:scale>
        <p:origin x="-1644" y="-534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2021/2/18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994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3463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52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52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5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8500361" y="241918"/>
            <a:ext cx="365983" cy="2153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8504736" y="316259"/>
            <a:ext cx="366581" cy="196391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0" tIns="45709" rIns="91420" bIns="45709"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519485" y="204940"/>
            <a:ext cx="337081" cy="350586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000" smtClean="0"/>
              <a:pPr/>
              <a:t>‹#›</a:t>
            </a:fld>
            <a:endParaRPr lang="en-US" sz="1000" dirty="0"/>
          </a:p>
        </p:txBody>
      </p:sp>
      <p:grpSp>
        <p:nvGrpSpPr>
          <p:cNvPr id="8" name="Group 5"/>
          <p:cNvGrpSpPr/>
          <p:nvPr userDrawn="1"/>
        </p:nvGrpSpPr>
        <p:grpSpPr>
          <a:xfrm>
            <a:off x="347419" y="4731991"/>
            <a:ext cx="224082" cy="221156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>
              <a:spLocks/>
            </p:cNvSpPr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9"/>
          <p:cNvGrpSpPr/>
          <p:nvPr userDrawn="1"/>
        </p:nvGrpSpPr>
        <p:grpSpPr>
          <a:xfrm flipH="1">
            <a:off x="933709" y="4731991"/>
            <a:ext cx="224082" cy="221156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>
              <a:spLocks/>
            </p:cNvSpPr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552709" y="4845350"/>
            <a:ext cx="381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8908"/>
            <a:ext cx="9144000" cy="51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</p:sldLayoutIdLst>
  <p:transition spd="slow" advTm="0">
    <p:pull/>
  </p:transition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/>
          <p:cNvGrpSpPr/>
          <p:nvPr/>
        </p:nvGrpSpPr>
        <p:grpSpPr>
          <a:xfrm>
            <a:off x="3203848" y="123478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8460169" y="310127"/>
            <a:ext cx="792088" cy="7920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TextBox 14"/>
          <p:cNvSpPr>
            <a:spLocks noChangeArrowheads="1"/>
          </p:cNvSpPr>
          <p:nvPr/>
        </p:nvSpPr>
        <p:spPr bwMode="auto">
          <a:xfrm>
            <a:off x="1323888" y="1498598"/>
            <a:ext cx="2459273" cy="1323439"/>
          </a:xfrm>
          <a:prstGeom prst="rect">
            <a:avLst/>
          </a:prstGeom>
          <a:extLst/>
        </p:spPr>
        <p:txBody>
          <a:bodyPr wrap="square">
            <a:spAutoFit/>
          </a:bodyPr>
          <a:lstStyle/>
          <a:p>
            <a:endParaRPr lang="en-US" altLang="zh-CN" sz="8000" dirty="0">
              <a:solidFill>
                <a:schemeClr val="accent2"/>
              </a:solidFill>
              <a:latin typeface="Impact" panose="020B0806030902050204" pitchFamily="34" charset="0"/>
              <a:ea typeface="微软雅黑" pitchFamily="34" charset="-122"/>
              <a:sym typeface="方正兰亭粗黑_GBK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79512" y="827880"/>
            <a:ext cx="1152128" cy="115212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488061" y="4084256"/>
            <a:ext cx="940068" cy="94006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1851036" y="4084256"/>
            <a:ext cx="575388" cy="57538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6" name="矩形 75"/>
          <p:cNvSpPr/>
          <p:nvPr/>
        </p:nvSpPr>
        <p:spPr>
          <a:xfrm>
            <a:off x="2808846" y="1102214"/>
            <a:ext cx="35263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>
                <a:gradFill>
                  <a:gsLst>
                    <a:gs pos="44000">
                      <a:schemeClr val="accent3"/>
                    </a:gs>
                    <a:gs pos="0">
                      <a:schemeClr val="accent1"/>
                    </a:gs>
                    <a:gs pos="93750">
                      <a:schemeClr val="accent5"/>
                    </a:gs>
                    <a:gs pos="74000">
                      <a:schemeClr val="accent4"/>
                    </a:gs>
                  </a:gsLst>
                  <a:lin ang="2700000" scaled="0"/>
                </a:gradFill>
                <a:latin typeface="微软雅黑" pitchFamily="34" charset="-122"/>
                <a:ea typeface="微软雅黑" pitchFamily="34" charset="-122"/>
              </a:rPr>
              <a:t>谈谈</a:t>
            </a:r>
            <a:r>
              <a:rPr lang="zh-CN" altLang="en-US" sz="6000" b="1" dirty="0" smtClean="0">
                <a:gradFill>
                  <a:gsLst>
                    <a:gs pos="44000">
                      <a:schemeClr val="accent3"/>
                    </a:gs>
                    <a:gs pos="0">
                      <a:schemeClr val="accent1"/>
                    </a:gs>
                    <a:gs pos="93750">
                      <a:schemeClr val="accent5"/>
                    </a:gs>
                    <a:gs pos="74000">
                      <a:schemeClr val="accent4"/>
                    </a:gs>
                  </a:gsLst>
                  <a:lin ang="2700000" scaled="0"/>
                </a:gradFill>
                <a:latin typeface="微软雅黑" pitchFamily="34" charset="-122"/>
                <a:ea typeface="微软雅黑" pitchFamily="34" charset="-122"/>
              </a:rPr>
              <a:t>学习</a:t>
            </a:r>
            <a:endParaRPr lang="zh-CN" altLang="en-US" sz="6000" b="1" dirty="0">
              <a:gradFill>
                <a:gsLst>
                  <a:gs pos="44000">
                    <a:schemeClr val="accent3"/>
                  </a:gs>
                  <a:gs pos="0">
                    <a:schemeClr val="accent1"/>
                  </a:gs>
                  <a:gs pos="93750">
                    <a:schemeClr val="accent5"/>
                  </a:gs>
                  <a:gs pos="74000">
                    <a:schemeClr val="accent4"/>
                  </a:gs>
                </a:gsLst>
                <a:lin ang="2700000" scaled="0"/>
              </a:gra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9" name="Group 25"/>
          <p:cNvGrpSpPr/>
          <p:nvPr/>
        </p:nvGrpSpPr>
        <p:grpSpPr>
          <a:xfrm>
            <a:off x="0" y="5078332"/>
            <a:ext cx="9144000" cy="71120"/>
            <a:chOff x="0" y="3474720"/>
            <a:chExt cx="10261600" cy="71120"/>
          </a:xfrm>
        </p:grpSpPr>
        <p:sp>
          <p:nvSpPr>
            <p:cNvPr id="80" name="Rectangle 26"/>
            <p:cNvSpPr/>
            <p:nvPr/>
          </p:nvSpPr>
          <p:spPr>
            <a:xfrm>
              <a:off x="0" y="3474720"/>
              <a:ext cx="2052320" cy="711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27"/>
            <p:cNvSpPr/>
            <p:nvPr/>
          </p:nvSpPr>
          <p:spPr>
            <a:xfrm>
              <a:off x="2052320" y="3474720"/>
              <a:ext cx="2052320" cy="711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28"/>
            <p:cNvSpPr/>
            <p:nvPr/>
          </p:nvSpPr>
          <p:spPr>
            <a:xfrm>
              <a:off x="4104640" y="3474720"/>
              <a:ext cx="2052320" cy="711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29"/>
            <p:cNvSpPr/>
            <p:nvPr/>
          </p:nvSpPr>
          <p:spPr>
            <a:xfrm>
              <a:off x="6156960" y="3474720"/>
              <a:ext cx="2052320" cy="7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30"/>
            <p:cNvSpPr/>
            <p:nvPr/>
          </p:nvSpPr>
          <p:spPr>
            <a:xfrm>
              <a:off x="8209280" y="3474720"/>
              <a:ext cx="2052320" cy="7112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020272" y="3435846"/>
            <a:ext cx="70852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By 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周杨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1828800" y="2160317"/>
            <a:ext cx="59247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603801" y="2266196"/>
            <a:ext cx="393639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Something about Learning</a:t>
            </a:r>
            <a:endParaRPr lang="zh-CN" altLang="en-US" sz="24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391159"/>
      </p:ext>
    </p:extLst>
  </p:cSld>
  <p:clrMapOvr>
    <a:masterClrMapping/>
  </p:clrMapOvr>
  <p:transition spd="slow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56" presetClass="entr" presetSubtype="0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"/>
                                        </p:cond>
                                      </p:end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8" dur="1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9" dur="1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7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56" presetClass="entr" presetSubtype="0" fill="hold" grpId="0" nodeType="after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26"/>
                                        </p:cond>
                                      </p:end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28" dur="1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29" dur="10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30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31" dur="2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3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75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6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75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76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专业学习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3" name="ZoneTexte 17"/>
          <p:cNvSpPr txBox="1"/>
          <p:nvPr/>
        </p:nvSpPr>
        <p:spPr>
          <a:xfrm>
            <a:off x="616861" y="804693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fr-FR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6" name="ZoneTexte 17"/>
          <p:cNvSpPr txBox="1"/>
          <p:nvPr/>
        </p:nvSpPr>
        <p:spPr>
          <a:xfrm>
            <a:off x="1318208" y="1553684"/>
            <a:ext cx="3973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《JavaScript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高级程序设计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第三版</a:t>
            </a:r>
            <a:endParaRPr lang="fr-FR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ZoneTexte 17"/>
          <p:cNvSpPr txBox="1"/>
          <p:nvPr/>
        </p:nvSpPr>
        <p:spPr>
          <a:xfrm>
            <a:off x="1318208" y="1936677"/>
            <a:ext cx="3253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深入理解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ES6》</a:t>
            </a:r>
            <a:endParaRPr lang="fr-FR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ZoneTexte 17"/>
          <p:cNvSpPr txBox="1"/>
          <p:nvPr/>
        </p:nvSpPr>
        <p:spPr>
          <a:xfrm>
            <a:off x="1462224" y="2319670"/>
            <a:ext cx="3253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Vuejs</a:t>
            </a:r>
            <a:r>
              <a:rPr 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官方文档</a:t>
            </a:r>
            <a:endParaRPr lang="fr-FR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ZoneTexte 17"/>
          <p:cNvSpPr txBox="1"/>
          <p:nvPr/>
        </p:nvSpPr>
        <p:spPr>
          <a:xfrm>
            <a:off x="1462224" y="2702664"/>
            <a:ext cx="3253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ElementUI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官方文档</a:t>
            </a:r>
            <a:endParaRPr lang="fr-FR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835140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专业学习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3" name="ZoneTexte 17"/>
          <p:cNvSpPr txBox="1"/>
          <p:nvPr/>
        </p:nvSpPr>
        <p:spPr>
          <a:xfrm>
            <a:off x="283072" y="6995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前端进阶</a:t>
            </a:r>
            <a:endParaRPr lang="fr-FR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7" name="ZoneTexte 17"/>
          <p:cNvSpPr txBox="1"/>
          <p:nvPr/>
        </p:nvSpPr>
        <p:spPr>
          <a:xfrm>
            <a:off x="1318208" y="1425391"/>
            <a:ext cx="5270016" cy="2766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你不知道的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JavaScript》 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上中下</a:t>
            </a: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高性能网站建设指南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》(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书中内容已过时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高性能网站建设进阶指南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（书中内容已过时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浏览器工作原理与实践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（极客时间教程）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100"/>
              </a:lnSpc>
            </a:pPr>
            <a:endParaRPr lang="zh-CN" altLang="en-US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《CSS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世界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《CSS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选择器世界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ts val="2100"/>
              </a:lnSpc>
            </a:pP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100"/>
              </a:lnSpc>
            </a:pPr>
            <a:endParaRPr lang="fr-FR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2463231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专业学习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3" name="ZoneTexte 17"/>
          <p:cNvSpPr txBox="1"/>
          <p:nvPr/>
        </p:nvSpPr>
        <p:spPr>
          <a:xfrm>
            <a:off x="154832" y="69954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代码可读性</a:t>
            </a:r>
            <a:endParaRPr lang="fr-FR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7" name="ZoneTexte 17"/>
          <p:cNvSpPr txBox="1"/>
          <p:nvPr/>
        </p:nvSpPr>
        <p:spPr>
          <a:xfrm>
            <a:off x="1318208" y="1425391"/>
            <a:ext cx="527001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编写可维护的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ts val="2100"/>
              </a:lnSpc>
            </a:pP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代码整洁之道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ts val="2100"/>
              </a:lnSpc>
            </a:pP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重构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（第一版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实现，第二版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实现）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100"/>
              </a:lnSpc>
            </a:pPr>
            <a:endParaRPr lang="fr-FR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694243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专业学习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3" name="ZoneTexte 17"/>
          <p:cNvSpPr txBox="1"/>
          <p:nvPr/>
        </p:nvSpPr>
        <p:spPr>
          <a:xfrm>
            <a:off x="283072" y="69954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endParaRPr lang="fr-FR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7" name="ZoneTexte 17"/>
          <p:cNvSpPr txBox="1"/>
          <p:nvPr/>
        </p:nvSpPr>
        <p:spPr>
          <a:xfrm>
            <a:off x="1318208" y="1425391"/>
            <a:ext cx="699820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 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设计模式系统讲解与应用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（慕课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网视频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教程）</a:t>
            </a:r>
          </a:p>
          <a:p>
            <a:pPr>
              <a:lnSpc>
                <a:spcPts val="2100"/>
              </a:lnSpc>
            </a:pP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《JavaScript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设计模式与开发实践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16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560974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专业学习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3" name="ZoneTexte 17"/>
          <p:cNvSpPr txBox="1"/>
          <p:nvPr/>
        </p:nvSpPr>
        <p:spPr>
          <a:xfrm>
            <a:off x="154832" y="699542"/>
            <a:ext cx="146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计算机基础</a:t>
            </a:r>
            <a:endParaRPr lang="fr-FR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7" name="ZoneTexte 17"/>
          <p:cNvSpPr txBox="1"/>
          <p:nvPr/>
        </p:nvSpPr>
        <p:spPr>
          <a:xfrm>
            <a:off x="673118" y="1272284"/>
            <a:ext cx="1665519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endParaRPr lang="en-US" altLang="zh-CN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ZoneTexte 17"/>
          <p:cNvSpPr txBox="1"/>
          <p:nvPr/>
        </p:nvSpPr>
        <p:spPr>
          <a:xfrm>
            <a:off x="673118" y="1615455"/>
            <a:ext cx="2770640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计算机程序的构造与解释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ZoneTexte 17"/>
          <p:cNvSpPr txBox="1"/>
          <p:nvPr/>
        </p:nvSpPr>
        <p:spPr>
          <a:xfrm>
            <a:off x="673118" y="1965057"/>
            <a:ext cx="333103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编译原理之美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（极客时间教程）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ZoneTexte 17"/>
          <p:cNvSpPr txBox="1"/>
          <p:nvPr/>
        </p:nvSpPr>
        <p:spPr>
          <a:xfrm>
            <a:off x="673118" y="2933595"/>
            <a:ext cx="196501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算法与数据结构</a:t>
            </a:r>
            <a:endParaRPr lang="en-US" altLang="zh-CN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ZoneTexte 17"/>
          <p:cNvSpPr txBox="1"/>
          <p:nvPr/>
        </p:nvSpPr>
        <p:spPr>
          <a:xfrm>
            <a:off x="673118" y="3635002"/>
            <a:ext cx="187034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算法导论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第四版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ZoneTexte 17"/>
          <p:cNvSpPr txBox="1"/>
          <p:nvPr/>
        </p:nvSpPr>
        <p:spPr>
          <a:xfrm>
            <a:off x="673118" y="3291830"/>
            <a:ext cx="244604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数据结构与算法图解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</p:txBody>
      </p:sp>
      <p:sp>
        <p:nvSpPr>
          <p:cNvPr id="13" name="ZoneTexte 17"/>
          <p:cNvSpPr txBox="1"/>
          <p:nvPr/>
        </p:nvSpPr>
        <p:spPr>
          <a:xfrm>
            <a:off x="4715807" y="1272284"/>
            <a:ext cx="281953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1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机组成与操作系统</a:t>
            </a:r>
            <a:endParaRPr lang="en-US" altLang="zh-CN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ZoneTexte 17"/>
          <p:cNvSpPr txBox="1"/>
          <p:nvPr/>
        </p:nvSpPr>
        <p:spPr>
          <a:xfrm>
            <a:off x="4715807" y="1650918"/>
            <a:ext cx="250028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程序是怎样跑起来的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</p:txBody>
      </p:sp>
      <p:sp>
        <p:nvSpPr>
          <p:cNvPr id="15" name="ZoneTexte 17"/>
          <p:cNvSpPr txBox="1"/>
          <p:nvPr/>
        </p:nvSpPr>
        <p:spPr>
          <a:xfrm>
            <a:off x="4715807" y="1994089"/>
            <a:ext cx="340490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深入理解计算机系统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ZoneTexte 17"/>
          <p:cNvSpPr txBox="1"/>
          <p:nvPr/>
        </p:nvSpPr>
        <p:spPr>
          <a:xfrm>
            <a:off x="4715807" y="2933595"/>
            <a:ext cx="1965018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endParaRPr lang="en-US" altLang="zh-CN" sz="16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ZoneTexte 17"/>
          <p:cNvSpPr txBox="1"/>
          <p:nvPr/>
        </p:nvSpPr>
        <p:spPr>
          <a:xfrm>
            <a:off x="4715807" y="3307102"/>
            <a:ext cx="2446043" cy="34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图解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HTTP》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715807" y="3650273"/>
            <a:ext cx="4536713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浏览器工作原理与实践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（极客时间教程）</a:t>
            </a:r>
            <a:endParaRPr lang="en-US" altLang="zh-CN" sz="16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395915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7103" y="762920"/>
            <a:ext cx="20313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第三部分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zh-CN" altLang="en-US" sz="36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拓展</a:t>
            </a:r>
            <a:r>
              <a:rPr lang="zh-CN" altLang="en-US" sz="3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endParaRPr lang="zh-CN" altLang="en-US" sz="36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663798" y="690912"/>
            <a:ext cx="0" cy="19244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3077" y="2284996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PART 03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9"/>
          <p:cNvSpPr txBox="1"/>
          <p:nvPr/>
        </p:nvSpPr>
        <p:spPr>
          <a:xfrm>
            <a:off x="3062573" y="2059064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心理学与自我成长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9"/>
          <p:cNvSpPr txBox="1"/>
          <p:nvPr/>
        </p:nvSpPr>
        <p:spPr>
          <a:xfrm>
            <a:off x="3062573" y="2437751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生活方式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51630" y="762922"/>
            <a:ext cx="1197175" cy="1197175"/>
            <a:chOff x="2123728" y="1579722"/>
            <a:chExt cx="1197175" cy="1197175"/>
          </a:xfrm>
        </p:grpSpPr>
        <p:grpSp>
          <p:nvGrpSpPr>
            <p:cNvPr id="15" name="组合 14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KSO_Shape"/>
            <p:cNvSpPr>
              <a:spLocks/>
            </p:cNvSpPr>
            <p:nvPr/>
          </p:nvSpPr>
          <p:spPr bwMode="auto">
            <a:xfrm>
              <a:off x="2339752" y="1820075"/>
              <a:ext cx="713918" cy="706777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40" name="文本框 9"/>
          <p:cNvSpPr txBox="1"/>
          <p:nvPr/>
        </p:nvSpPr>
        <p:spPr>
          <a:xfrm>
            <a:off x="3062573" y="2816438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理财</a:t>
            </a:r>
          </a:p>
        </p:txBody>
      </p:sp>
      <p:sp>
        <p:nvSpPr>
          <p:cNvPr id="41" name="文本框 9"/>
          <p:cNvSpPr txBox="1"/>
          <p:nvPr/>
        </p:nvSpPr>
        <p:spPr>
          <a:xfrm>
            <a:off x="3062573" y="3195125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en-US" altLang="zh-CN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062573" y="3573812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</a:t>
            </a:r>
          </a:p>
        </p:txBody>
      </p:sp>
      <p:sp>
        <p:nvSpPr>
          <p:cNvPr id="43" name="文本框 9"/>
          <p:cNvSpPr txBox="1"/>
          <p:nvPr/>
        </p:nvSpPr>
        <p:spPr>
          <a:xfrm>
            <a:off x="3062573" y="3952500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市场运营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8927475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1" grpId="0"/>
      <p:bldP spid="24" grpId="0"/>
      <p:bldP spid="40" grpId="0"/>
      <p:bldP spid="41" grpId="0"/>
      <p:bldP spid="42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拓展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3" name="ZoneTexte 17"/>
          <p:cNvSpPr txBox="1"/>
          <p:nvPr/>
        </p:nvSpPr>
        <p:spPr>
          <a:xfrm>
            <a:off x="323528" y="804693"/>
            <a:ext cx="2236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心理学与自我成长</a:t>
            </a:r>
            <a:endParaRPr lang="fr-FR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6" name="ZoneTexte 17"/>
          <p:cNvSpPr txBox="1"/>
          <p:nvPr/>
        </p:nvSpPr>
        <p:spPr>
          <a:xfrm>
            <a:off x="1187624" y="1425391"/>
            <a:ext cx="6998208" cy="222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活出生命的意义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ts val="2100"/>
              </a:lnSpc>
            </a:pP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自卑与超越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被讨厌的勇气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正面管教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  </a:t>
            </a:r>
            <a:r>
              <a:rPr lang="zh-CN" altLang="en-US" sz="1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和善与坚定</a:t>
            </a:r>
            <a:endParaRPr lang="en-US" altLang="zh-CN" sz="1600" dirty="0" smtClean="0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李玫瑾老师的视频  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站搜“李玫瑾”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不分心：初学者的正念书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富兰克林自传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穷查理宝典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3449764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富兰克林自传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051720" y="457546"/>
            <a:ext cx="1523362" cy="52721"/>
          </a:xfrm>
          <a:prstGeom prst="rect">
            <a:avLst/>
          </a:prstGeom>
        </p:spPr>
      </p:pic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568918" y="457546"/>
            <a:ext cx="1523362" cy="52721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236660" y="1065318"/>
            <a:ext cx="918898" cy="570328"/>
            <a:chOff x="1998341" y="1419622"/>
            <a:chExt cx="1152420" cy="742494"/>
          </a:xfrm>
        </p:grpSpPr>
        <p:sp>
          <p:nvSpPr>
            <p:cNvPr id="5" name="TextBox 4"/>
            <p:cNvSpPr txBox="1"/>
            <p:nvPr/>
          </p:nvSpPr>
          <p:spPr>
            <a:xfrm>
              <a:off x="2089270" y="1544648"/>
              <a:ext cx="936103" cy="4127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抽烟真好，一起抽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998341" y="1419622"/>
              <a:ext cx="1152420" cy="74249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586183" y="1065318"/>
            <a:ext cx="1092572" cy="570328"/>
            <a:chOff x="1998341" y="1419622"/>
            <a:chExt cx="1152420" cy="742494"/>
          </a:xfrm>
        </p:grpSpPr>
        <p:sp>
          <p:nvSpPr>
            <p:cNvPr id="14" name="TextBox 13"/>
            <p:cNvSpPr txBox="1"/>
            <p:nvPr/>
          </p:nvSpPr>
          <p:spPr>
            <a:xfrm>
              <a:off x="2089270" y="1544648"/>
              <a:ext cx="936103" cy="206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抽烟不好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998341" y="1419622"/>
              <a:ext cx="1152420" cy="74249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028748" y="2051448"/>
            <a:ext cx="1031084" cy="592310"/>
            <a:chOff x="1998341" y="1419622"/>
            <a:chExt cx="1152420" cy="742494"/>
          </a:xfrm>
        </p:grpSpPr>
        <p:sp>
          <p:nvSpPr>
            <p:cNvPr id="17" name="TextBox 16"/>
            <p:cNvSpPr txBox="1"/>
            <p:nvPr/>
          </p:nvSpPr>
          <p:spPr>
            <a:xfrm>
              <a:off x="2089270" y="1544648"/>
              <a:ext cx="936103" cy="4127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为了合群，</a:t>
              </a:r>
              <a:endPara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200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加入他们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998341" y="1419622"/>
              <a:ext cx="1152420" cy="74249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28801" y="2948791"/>
            <a:ext cx="1895180" cy="559063"/>
            <a:chOff x="1998341" y="1419621"/>
            <a:chExt cx="1152420" cy="742494"/>
          </a:xfrm>
        </p:grpSpPr>
        <p:sp>
          <p:nvSpPr>
            <p:cNvPr id="20" name="TextBox 19"/>
            <p:cNvSpPr txBox="1"/>
            <p:nvPr/>
          </p:nvSpPr>
          <p:spPr>
            <a:xfrm>
              <a:off x="2089270" y="1544648"/>
              <a:ext cx="936103" cy="206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希望他们也好</a:t>
              </a:r>
              <a:endPara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1998341" y="1419621"/>
              <a:ext cx="1152420" cy="74249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" name="直接箭头连接符 9"/>
          <p:cNvCxnSpPr/>
          <p:nvPr/>
        </p:nvCxnSpPr>
        <p:spPr>
          <a:xfrm flipH="1">
            <a:off x="2667538" y="1635646"/>
            <a:ext cx="434187" cy="402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101725" y="1635646"/>
            <a:ext cx="515542" cy="402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 flipH="1">
            <a:off x="1696109" y="647281"/>
            <a:ext cx="643644" cy="41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5" idx="0"/>
          </p:cNvCxnSpPr>
          <p:nvPr/>
        </p:nvCxnSpPr>
        <p:spPr>
          <a:xfrm>
            <a:off x="2339752" y="647281"/>
            <a:ext cx="792717" cy="418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3412548" y="2062734"/>
            <a:ext cx="1031084" cy="581024"/>
            <a:chOff x="1998341" y="1419621"/>
            <a:chExt cx="1152420" cy="742494"/>
          </a:xfrm>
        </p:grpSpPr>
        <p:sp>
          <p:nvSpPr>
            <p:cNvPr id="35" name="TextBox 34"/>
            <p:cNvSpPr txBox="1"/>
            <p:nvPr/>
          </p:nvSpPr>
          <p:spPr>
            <a:xfrm>
              <a:off x="2089270" y="1544648"/>
              <a:ext cx="936103" cy="20639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不抽</a:t>
              </a:r>
              <a:endPara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998341" y="1419621"/>
              <a:ext cx="1152420" cy="74249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279565" y="2930494"/>
            <a:ext cx="1583278" cy="577360"/>
            <a:chOff x="1998341" y="1419621"/>
            <a:chExt cx="1152420" cy="742494"/>
          </a:xfrm>
        </p:grpSpPr>
        <p:sp>
          <p:nvSpPr>
            <p:cNvPr id="38" name="TextBox 37"/>
            <p:cNvSpPr txBox="1"/>
            <p:nvPr/>
          </p:nvSpPr>
          <p:spPr>
            <a:xfrm>
              <a:off x="2089270" y="1544648"/>
              <a:ext cx="936103" cy="4471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自己过得好就行，</a:t>
              </a:r>
              <a:endParaRPr lang="en-US" altLang="zh-CN" sz="12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1200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他们关我什么事</a:t>
              </a:r>
              <a:r>
                <a:rPr lang="zh-CN" altLang="en-US" sz="1400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？</a:t>
              </a:r>
              <a:endParaRPr lang="en-US" altLang="zh-CN" sz="14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998341" y="1419621"/>
              <a:ext cx="1152420" cy="74249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箭头连接符 26"/>
          <p:cNvCxnSpPr/>
          <p:nvPr/>
        </p:nvCxnSpPr>
        <p:spPr>
          <a:xfrm flipH="1">
            <a:off x="3381120" y="2600230"/>
            <a:ext cx="481724" cy="331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862843" y="2600230"/>
            <a:ext cx="468603" cy="331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3381120" y="3867894"/>
            <a:ext cx="1507894" cy="360040"/>
            <a:chOff x="1998341" y="1419621"/>
            <a:chExt cx="1097550" cy="463017"/>
          </a:xfrm>
        </p:grpSpPr>
        <p:sp>
          <p:nvSpPr>
            <p:cNvPr id="42" name="TextBox 41"/>
            <p:cNvSpPr txBox="1"/>
            <p:nvPr/>
          </p:nvSpPr>
          <p:spPr>
            <a:xfrm>
              <a:off x="2089270" y="1544647"/>
              <a:ext cx="936103" cy="2374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200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无能为力</a:t>
              </a:r>
              <a:endParaRPr lang="en-US" altLang="zh-CN" sz="14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998341" y="1419621"/>
              <a:ext cx="1097550" cy="4630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152338" y="3877427"/>
            <a:ext cx="1507894" cy="360040"/>
            <a:chOff x="1998341" y="1419621"/>
            <a:chExt cx="1097550" cy="463017"/>
          </a:xfrm>
        </p:grpSpPr>
        <p:sp>
          <p:nvSpPr>
            <p:cNvPr id="46" name="TextBox 45"/>
            <p:cNvSpPr txBox="1"/>
            <p:nvPr/>
          </p:nvSpPr>
          <p:spPr>
            <a:xfrm>
              <a:off x="2089270" y="1544647"/>
              <a:ext cx="936103" cy="2770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劝导影响他人</a:t>
              </a:r>
              <a:endParaRPr lang="en-US" altLang="zh-CN" sz="14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998341" y="1419621"/>
              <a:ext cx="1097550" cy="4630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8" name="直接箭头连接符 47"/>
          <p:cNvCxnSpPr/>
          <p:nvPr/>
        </p:nvCxnSpPr>
        <p:spPr>
          <a:xfrm flipH="1">
            <a:off x="4566368" y="3504053"/>
            <a:ext cx="561116" cy="363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127483" y="3504053"/>
            <a:ext cx="452629" cy="363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6022814" y="4630086"/>
            <a:ext cx="2653642" cy="513414"/>
            <a:chOff x="1998341" y="1419621"/>
            <a:chExt cx="1097550" cy="660260"/>
          </a:xfrm>
        </p:grpSpPr>
        <p:sp>
          <p:nvSpPr>
            <p:cNvPr id="51" name="TextBox 50"/>
            <p:cNvSpPr txBox="1"/>
            <p:nvPr/>
          </p:nvSpPr>
          <p:spPr>
            <a:xfrm>
              <a:off x="2074671" y="1525755"/>
              <a:ext cx="936103" cy="55412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同事</a:t>
              </a:r>
              <a:r>
                <a:rPr lang="zh-CN" altLang="en-US" sz="1400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被影响，不抽烟了</a:t>
              </a:r>
              <a:endParaRPr lang="en-US" altLang="zh-CN" sz="14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998341" y="1419621"/>
              <a:ext cx="1097550" cy="4630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144470" y="4631005"/>
            <a:ext cx="1507894" cy="360040"/>
            <a:chOff x="2034039" y="1221341"/>
            <a:chExt cx="1097550" cy="463017"/>
          </a:xfrm>
        </p:grpSpPr>
        <p:sp>
          <p:nvSpPr>
            <p:cNvPr id="60" name="TextBox 59"/>
            <p:cNvSpPr txBox="1"/>
            <p:nvPr/>
          </p:nvSpPr>
          <p:spPr>
            <a:xfrm>
              <a:off x="2107918" y="1334897"/>
              <a:ext cx="936103" cy="2770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不</a:t>
              </a:r>
              <a:r>
                <a:rPr lang="zh-CN" altLang="en-US" sz="1400" dirty="0" smtClean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领情</a:t>
              </a:r>
              <a:endParaRPr lang="en-US" altLang="zh-CN" sz="14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2034039" y="1221341"/>
              <a:ext cx="1097550" cy="46301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2" name="直接箭头连接符 61"/>
          <p:cNvCxnSpPr/>
          <p:nvPr/>
        </p:nvCxnSpPr>
        <p:spPr>
          <a:xfrm flipH="1">
            <a:off x="5310937" y="4227934"/>
            <a:ext cx="561116" cy="363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5872052" y="4227934"/>
            <a:ext cx="452629" cy="363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17"/>
          <p:cNvSpPr txBox="1"/>
          <p:nvPr/>
        </p:nvSpPr>
        <p:spPr>
          <a:xfrm>
            <a:off x="5591495" y="875512"/>
            <a:ext cx="3384341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假设你新入职一家公司，</a:t>
            </a:r>
            <a:endParaRPr lang="en-US" altLang="zh-CN" sz="16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同事们每天中午在楼道抽烟，</a:t>
            </a:r>
            <a:endParaRPr lang="en-US" altLang="zh-CN" sz="16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并邀请你一起。</a:t>
            </a:r>
            <a:endParaRPr lang="en-US" altLang="zh-CN" sz="16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你原来不抽烟的，</a:t>
            </a:r>
            <a:endParaRPr lang="en-US" altLang="zh-CN" sz="16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你会怎样做？</a:t>
            </a:r>
            <a:endParaRPr lang="en-US" altLang="zh-CN" sz="16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658770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拓展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3" name="ZoneTexte 17"/>
          <p:cNvSpPr txBox="1"/>
          <p:nvPr/>
        </p:nvSpPr>
        <p:spPr>
          <a:xfrm>
            <a:off x="360381" y="80469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生活方式</a:t>
            </a:r>
            <a:endParaRPr lang="fr-FR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6" name="ZoneTexte 17"/>
          <p:cNvSpPr txBox="1"/>
          <p:nvPr/>
        </p:nvSpPr>
        <p:spPr>
          <a:xfrm>
            <a:off x="1187624" y="1425391"/>
            <a:ext cx="699820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断舍离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不持有的生活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怦然心动的人生整理魔法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》(b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站有一些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视频，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搜“近藤麻理惠”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266391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拓展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3" name="ZoneTexte 17"/>
          <p:cNvSpPr txBox="1"/>
          <p:nvPr/>
        </p:nvSpPr>
        <p:spPr>
          <a:xfrm>
            <a:off x="616861" y="804693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理财</a:t>
            </a:r>
            <a:endParaRPr lang="fr-FR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6" name="ZoneTexte 17"/>
          <p:cNvSpPr txBox="1"/>
          <p:nvPr/>
        </p:nvSpPr>
        <p:spPr>
          <a:xfrm>
            <a:off x="1187624" y="1425391"/>
            <a:ext cx="6998208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小狗钱钱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富爸爸穷爸爸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指数基金投资指南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经济学原理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滚雪球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聪明的投资者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文明、现代化、价值投资与中国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怎样选择成长股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2997266391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3628189" y="1129586"/>
            <a:ext cx="4101695" cy="599235"/>
            <a:chOff x="3710491" y="1059582"/>
            <a:chExt cx="4101695" cy="599235"/>
          </a:xfrm>
        </p:grpSpPr>
        <p:grpSp>
          <p:nvGrpSpPr>
            <p:cNvPr id="45" name="组合 44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accent2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sz="2000" b="1" dirty="0">
                  <a:solidFill>
                    <a:schemeClr val="accent2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510286" y="1187322"/>
              <a:ext cx="26468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几</a:t>
              </a:r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个关于学习的概念和方法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655863" y="3651870"/>
            <a:ext cx="4101695" cy="599235"/>
            <a:chOff x="3720963" y="2324915"/>
            <a:chExt cx="4101695" cy="599235"/>
          </a:xfrm>
        </p:grpSpPr>
        <p:grpSp>
          <p:nvGrpSpPr>
            <p:cNvPr id="51" name="组合 50"/>
            <p:cNvGrpSpPr/>
            <p:nvPr/>
          </p:nvGrpSpPr>
          <p:grpSpPr>
            <a:xfrm>
              <a:off x="3720963" y="2324915"/>
              <a:ext cx="4101695" cy="599235"/>
              <a:chOff x="4139952" y="1170041"/>
              <a:chExt cx="3672408" cy="536519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4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accent4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000" b="1" dirty="0">
                  <a:solidFill>
                    <a:schemeClr val="accent4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4565092" y="24597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拓展学习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3591591" y="2401471"/>
            <a:ext cx="4101695" cy="599235"/>
            <a:chOff x="3710491" y="1059582"/>
            <a:chExt cx="4101695" cy="599235"/>
          </a:xfrm>
        </p:grpSpPr>
        <p:grpSp>
          <p:nvGrpSpPr>
            <p:cNvPr id="63" name="组合 62"/>
            <p:cNvGrpSpPr/>
            <p:nvPr/>
          </p:nvGrpSpPr>
          <p:grpSpPr>
            <a:xfrm>
              <a:off x="3710491" y="1059582"/>
              <a:ext cx="4101695" cy="599235"/>
              <a:chOff x="4139952" y="1170041"/>
              <a:chExt cx="3672408" cy="536519"/>
            </a:xfrm>
          </p:grpSpPr>
          <p:sp>
            <p:nvSpPr>
              <p:cNvPr id="65" name="圆角矩形 64"/>
              <p:cNvSpPr/>
              <p:nvPr/>
            </p:nvSpPr>
            <p:spPr>
              <a:xfrm>
                <a:off x="4139952" y="1170041"/>
                <a:ext cx="3672408" cy="536519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45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8000000" scaled="0"/>
                <a:tileRect/>
              </a:gradFill>
              <a:ln w="6350">
                <a:gradFill>
                  <a:gsLst>
                    <a:gs pos="0">
                      <a:schemeClr val="bg1">
                        <a:lumMod val="85000"/>
                      </a:schemeClr>
                    </a:gs>
                    <a:gs pos="100000">
                      <a:schemeClr val="bg1"/>
                    </a:gs>
                  </a:gsLst>
                  <a:lin ang="17400000" scaled="0"/>
                </a:gradFill>
              </a:ln>
              <a:effectLst>
                <a:outerShdw blurRad="152400" dist="38100" dir="8100000" algn="tr" rotWithShape="0">
                  <a:prstClr val="black">
                    <a:alpha val="34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6" name="圆角矩形 113"/>
              <p:cNvSpPr/>
              <p:nvPr/>
            </p:nvSpPr>
            <p:spPr>
              <a:xfrm>
                <a:off x="4716016" y="1250029"/>
                <a:ext cx="3005287" cy="389240"/>
              </a:xfrm>
              <a:custGeom>
                <a:avLst/>
                <a:gdLst/>
                <a:ahLst/>
                <a:cxnLst/>
                <a:rect l="l" t="t" r="r" b="b"/>
                <a:pathLst>
                  <a:path w="3005287" h="389240">
                    <a:moveTo>
                      <a:pt x="0" y="0"/>
                    </a:moveTo>
                    <a:lnTo>
                      <a:pt x="535610" y="0"/>
                    </a:lnTo>
                    <a:lnTo>
                      <a:pt x="792088" y="0"/>
                    </a:lnTo>
                    <a:lnTo>
                      <a:pt x="2810667" y="0"/>
                    </a:lnTo>
                    <a:cubicBezTo>
                      <a:pt x="2918153" y="0"/>
                      <a:pt x="3005287" y="87134"/>
                      <a:pt x="3005287" y="194620"/>
                    </a:cubicBezTo>
                    <a:lnTo>
                      <a:pt x="3005286" y="194620"/>
                    </a:lnTo>
                    <a:cubicBezTo>
                      <a:pt x="3005286" y="302106"/>
                      <a:pt x="2918152" y="389240"/>
                      <a:pt x="2810666" y="389240"/>
                    </a:cubicBezTo>
                    <a:lnTo>
                      <a:pt x="535610" y="389239"/>
                    </a:lnTo>
                    <a:lnTo>
                      <a:pt x="0" y="389239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>
                <a:noFill/>
              </a:ln>
              <a:effectLst>
                <a:innerShdw blurRad="63500" dist="50800" dir="16200000">
                  <a:prstClr val="black">
                    <a:alpha val="32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246444" y="1253634"/>
                <a:ext cx="449515" cy="358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smtClean="0">
                    <a:solidFill>
                      <a:schemeClr val="accent3"/>
                    </a:solidFill>
                    <a:effectLst>
                      <a:innerShdw blurRad="63500" dist="50800" dir="10800000">
                        <a:prstClr val="black">
                          <a:alpha val="50000"/>
                        </a:prstClr>
                      </a:innerShdw>
                    </a:effectLs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000" b="1" dirty="0">
                  <a:solidFill>
                    <a:schemeClr val="accent3"/>
                  </a:solidFill>
                  <a:effectLst>
                    <a:innerShdw blurRad="63500" dist="50800" dir="10800000">
                      <a:prstClr val="black">
                        <a:alpha val="50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4546884" y="118732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专业学习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302305" y="2020643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9" name="同心圆 6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1259632" y="2401471"/>
            <a:ext cx="125735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  <a:endParaRPr lang="zh-CN" altLang="en-US" sz="2800" b="1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Freeform 5"/>
          <p:cNvSpPr>
            <a:spLocks/>
          </p:cNvSpPr>
          <p:nvPr/>
        </p:nvSpPr>
        <p:spPr bwMode="auto">
          <a:xfrm>
            <a:off x="2699792" y="1130176"/>
            <a:ext cx="651442" cy="2953742"/>
          </a:xfrm>
          <a:custGeom>
            <a:avLst/>
            <a:gdLst/>
            <a:ahLst/>
            <a:cxnLst/>
            <a:rect l="l" t="t" r="r" b="b"/>
            <a:pathLst>
              <a:path w="931331" h="3822203">
                <a:moveTo>
                  <a:pt x="931331" y="0"/>
                </a:moveTo>
                <a:lnTo>
                  <a:pt x="931331" y="43438"/>
                </a:lnTo>
                <a:lnTo>
                  <a:pt x="929692" y="43241"/>
                </a:lnTo>
                <a:cubicBezTo>
                  <a:pt x="720560" y="43241"/>
                  <a:pt x="548753" y="233651"/>
                  <a:pt x="531759" y="477070"/>
                </a:cubicBezTo>
                <a:cubicBezTo>
                  <a:pt x="531001" y="481589"/>
                  <a:pt x="530505" y="486178"/>
                  <a:pt x="530592" y="490864"/>
                </a:cubicBezTo>
                <a:lnTo>
                  <a:pt x="527965" y="521911"/>
                </a:lnTo>
                <a:cubicBezTo>
                  <a:pt x="527965" y="524355"/>
                  <a:pt x="527981" y="526795"/>
                  <a:pt x="528584" y="529223"/>
                </a:cubicBezTo>
                <a:cubicBezTo>
                  <a:pt x="525896" y="549213"/>
                  <a:pt x="525319" y="570030"/>
                  <a:pt x="525319" y="591585"/>
                </a:cubicBezTo>
                <a:lnTo>
                  <a:pt x="525319" y="1420695"/>
                </a:lnTo>
                <a:cubicBezTo>
                  <a:pt x="525319" y="1644311"/>
                  <a:pt x="418363" y="1909396"/>
                  <a:pt x="152419" y="1909396"/>
                </a:cubicBezTo>
                <a:lnTo>
                  <a:pt x="152419" y="1917007"/>
                </a:lnTo>
                <a:cubicBezTo>
                  <a:pt x="411268" y="1917007"/>
                  <a:pt x="525319" y="2180779"/>
                  <a:pt x="525319" y="2401508"/>
                </a:cubicBezTo>
                <a:lnTo>
                  <a:pt x="525319" y="3229831"/>
                </a:lnTo>
                <a:lnTo>
                  <a:pt x="528395" y="3285086"/>
                </a:lnTo>
                <a:lnTo>
                  <a:pt x="527965" y="3290166"/>
                </a:lnTo>
                <a:cubicBezTo>
                  <a:pt x="527965" y="3298449"/>
                  <a:pt x="528142" y="3306682"/>
                  <a:pt x="530049" y="3314794"/>
                </a:cubicBezTo>
                <a:cubicBezTo>
                  <a:pt x="529872" y="3323297"/>
                  <a:pt x="530775" y="3331587"/>
                  <a:pt x="532157" y="3339708"/>
                </a:cubicBezTo>
                <a:cubicBezTo>
                  <a:pt x="550979" y="3580884"/>
                  <a:pt x="721914" y="3768836"/>
                  <a:pt x="929692" y="3768836"/>
                </a:cubicBezTo>
                <a:cubicBezTo>
                  <a:pt x="930239" y="3768836"/>
                  <a:pt x="930786" y="3768835"/>
                  <a:pt x="931331" y="3768639"/>
                </a:cubicBezTo>
                <a:lnTo>
                  <a:pt x="931331" y="3822203"/>
                </a:lnTo>
                <a:cubicBezTo>
                  <a:pt x="739757" y="3822203"/>
                  <a:pt x="598112" y="3773911"/>
                  <a:pt x="507975" y="3678638"/>
                </a:cubicBezTo>
                <a:cubicBezTo>
                  <a:pt x="417575" y="3582577"/>
                  <a:pt x="372901" y="3410141"/>
                  <a:pt x="372901" y="3162642"/>
                </a:cubicBezTo>
                <a:lnTo>
                  <a:pt x="372901" y="2435365"/>
                </a:lnTo>
                <a:cubicBezTo>
                  <a:pt x="372901" y="2299674"/>
                  <a:pt x="350301" y="2189965"/>
                  <a:pt x="304838" y="2105453"/>
                </a:cubicBezTo>
                <a:cubicBezTo>
                  <a:pt x="260163" y="2021204"/>
                  <a:pt x="158200" y="1972649"/>
                  <a:pt x="0" y="1961888"/>
                </a:cubicBezTo>
                <a:lnTo>
                  <a:pt x="0" y="1860316"/>
                </a:lnTo>
                <a:cubicBezTo>
                  <a:pt x="146638" y="1837744"/>
                  <a:pt x="245710" y="1792339"/>
                  <a:pt x="296166" y="1724624"/>
                </a:cubicBezTo>
                <a:cubicBezTo>
                  <a:pt x="347410" y="1657434"/>
                  <a:pt x="372901" y="1544052"/>
                  <a:pt x="372901" y="1386838"/>
                </a:cubicBezTo>
                <a:lnTo>
                  <a:pt x="372901" y="659562"/>
                </a:lnTo>
                <a:cubicBezTo>
                  <a:pt x="372901" y="411275"/>
                  <a:pt x="417575" y="239626"/>
                  <a:pt x="507975" y="143566"/>
                </a:cubicBezTo>
                <a:cubicBezTo>
                  <a:pt x="598112" y="47505"/>
                  <a:pt x="739757" y="0"/>
                  <a:pt x="93133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127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214822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拓展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3" name="ZoneTexte 17"/>
          <p:cNvSpPr txBox="1"/>
          <p:nvPr/>
        </p:nvSpPr>
        <p:spPr>
          <a:xfrm>
            <a:off x="474194" y="804693"/>
            <a:ext cx="982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fr-FR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6" name="ZoneTexte 17"/>
          <p:cNvSpPr txBox="1"/>
          <p:nvPr/>
        </p:nvSpPr>
        <p:spPr>
          <a:xfrm>
            <a:off x="1187624" y="1425391"/>
            <a:ext cx="699820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endParaRPr lang="en-US" altLang="zh-CN" sz="16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写给大家看的设计书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 </a:t>
            </a:r>
            <a:r>
              <a:rPr lang="zh-CN" altLang="en-US" sz="1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排版四要素：对齐 对比 亲密 重复</a:t>
            </a:r>
            <a:r>
              <a:rPr lang="en-US" altLang="zh-CN" sz="16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ts val="2100"/>
              </a:lnSpc>
            </a:pP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虎课网的教程</a:t>
            </a:r>
            <a:endParaRPr lang="en-US" altLang="zh-CN" sz="16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100"/>
              </a:lnSpc>
            </a:pPr>
            <a:endParaRPr lang="en-US" altLang="zh-CN" sz="16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分享一个很好用的做图网站：图怪兽  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://818ps.com/ </a:t>
            </a:r>
            <a:endParaRPr lang="en-US" altLang="zh-CN" sz="16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有很多现成的模板，替换文字就能生成图片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266391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拓展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3" name="ZoneTexte 17"/>
          <p:cNvSpPr txBox="1"/>
          <p:nvPr/>
        </p:nvSpPr>
        <p:spPr>
          <a:xfrm>
            <a:off x="616861" y="804693"/>
            <a:ext cx="697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fr-FR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6" name="ZoneTexte 17"/>
          <p:cNvSpPr txBox="1"/>
          <p:nvPr/>
        </p:nvSpPr>
        <p:spPr>
          <a:xfrm>
            <a:off x="1187624" y="1425391"/>
            <a:ext cx="6998208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点石成金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ts val="2100"/>
              </a:lnSpc>
            </a:pP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启示录 打造用户喜爱的产品</a:t>
            </a:r>
            <a:r>
              <a:rPr lang="en-US" altLang="zh-CN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>
              <a:lnSpc>
                <a:spcPts val="2100"/>
              </a:lnSpc>
            </a:pP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多用用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互联网公司的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266391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拓展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学习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3" name="ZoneTexte 17"/>
          <p:cNvSpPr txBox="1"/>
          <p:nvPr/>
        </p:nvSpPr>
        <p:spPr>
          <a:xfrm>
            <a:off x="360381" y="80469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市场运营</a:t>
            </a:r>
            <a:endParaRPr lang="fr-FR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6" name="ZoneTexte 17"/>
          <p:cNvSpPr txBox="1"/>
          <p:nvPr/>
        </p:nvSpPr>
        <p:spPr>
          <a:xfrm>
            <a:off x="1187624" y="1425391"/>
            <a:ext cx="699820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定位</a:t>
            </a:r>
            <a:r>
              <a:rPr lang="en-US" altLang="zh-CN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1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增长黑客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266391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4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延时符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2454437" y="156363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411760" y="1822632"/>
            <a:ext cx="12573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谢</a:t>
            </a:r>
            <a:endParaRPr lang="zh-CN" altLang="en-US" sz="4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2549" y="156363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419872" y="1822632"/>
            <a:ext cx="12573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rPr>
              <a:t>谢</a:t>
            </a:r>
            <a:endParaRPr lang="zh-CN" altLang="en-US" sz="4400" b="1" dirty="0">
              <a:solidFill>
                <a:schemeClr val="accent3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398652" y="156363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4355976" y="1822632"/>
            <a:ext cx="12573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accent4"/>
                </a:solidFill>
                <a:latin typeface="微软雅黑" pitchFamily="34" charset="-122"/>
                <a:ea typeface="微软雅黑" pitchFamily="34" charset="-122"/>
              </a:rPr>
              <a:t>观</a:t>
            </a:r>
            <a:endParaRPr lang="zh-CN" altLang="en-US" sz="4400" b="1" dirty="0">
              <a:solidFill>
                <a:schemeClr val="accent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406765" y="1563638"/>
            <a:ext cx="1197175" cy="11971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5364088" y="1822632"/>
            <a:ext cx="1257356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accent5"/>
                </a:solidFill>
                <a:latin typeface="微软雅黑" pitchFamily="34" charset="-122"/>
                <a:ea typeface="微软雅黑" pitchFamily="34" charset="-122"/>
              </a:rPr>
              <a:t>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8628852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52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53" presetClass="entr" presetSubtype="52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6" grpId="0"/>
      <p:bldP spid="46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7103" y="762920"/>
            <a:ext cx="57246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第一部分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zh-CN" altLang="en-US" sz="36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几个关于学习的概念和方法</a:t>
            </a: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663798" y="690912"/>
            <a:ext cx="0" cy="19244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3077" y="2284996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PART 01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9"/>
          <p:cNvSpPr txBox="1"/>
          <p:nvPr/>
        </p:nvSpPr>
        <p:spPr>
          <a:xfrm>
            <a:off x="3062573" y="2122313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前置知识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51630" y="762922"/>
            <a:ext cx="1197175" cy="1197175"/>
            <a:chOff x="2123728" y="1579722"/>
            <a:chExt cx="1197175" cy="1197175"/>
          </a:xfrm>
        </p:grpSpPr>
        <p:grpSp>
          <p:nvGrpSpPr>
            <p:cNvPr id="15" name="组合 14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KSO_Shape"/>
            <p:cNvSpPr>
              <a:spLocks/>
            </p:cNvSpPr>
            <p:nvPr/>
          </p:nvSpPr>
          <p:spPr bwMode="auto">
            <a:xfrm>
              <a:off x="2339752" y="1820075"/>
              <a:ext cx="713918" cy="706777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40" name="文本框 9"/>
          <p:cNvSpPr txBox="1"/>
          <p:nvPr/>
        </p:nvSpPr>
        <p:spPr>
          <a:xfrm>
            <a:off x="3062573" y="2501000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深度优先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9"/>
          <p:cNvSpPr txBox="1"/>
          <p:nvPr/>
        </p:nvSpPr>
        <p:spPr>
          <a:xfrm>
            <a:off x="3062573" y="2879687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宽度</a:t>
            </a: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优先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062573" y="3258374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费曼学习法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文本框 9"/>
          <p:cNvSpPr txBox="1"/>
          <p:nvPr/>
        </p:nvSpPr>
        <p:spPr>
          <a:xfrm>
            <a:off x="3062573" y="3637062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主题阅读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040654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4" grpId="0"/>
      <p:bldP spid="40" grpId="0"/>
      <p:bldP spid="41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概念和方法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3" name="ZoneTexte 17"/>
          <p:cNvSpPr txBox="1"/>
          <p:nvPr/>
        </p:nvSpPr>
        <p:spPr>
          <a:xfrm>
            <a:off x="360381" y="804693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前置知识</a:t>
            </a:r>
            <a:endParaRPr lang="fr-FR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7624" y="1616376"/>
            <a:ext cx="6241388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理解一个概念，需要先理解它的前置知识。</a:t>
            </a:r>
            <a:endParaRPr lang="en-US" altLang="zh-CN" sz="16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1600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有时候看不懂一段话，可能是因为不懂它依赖的前置知识，先把前置知识弄懂，也许就可以看懂了。</a:t>
            </a:r>
          </a:p>
        </p:txBody>
      </p:sp>
    </p:spTree>
    <p:extLst>
      <p:ext uri="{BB962C8B-B14F-4D97-AF65-F5344CB8AC3E}">
        <p14:creationId xmlns:p14="http://schemas.microsoft.com/office/powerpoint/2010/main" val="408733530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概念和方法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3" name="ZoneTexte 17"/>
          <p:cNvSpPr txBox="1"/>
          <p:nvPr/>
        </p:nvSpPr>
        <p:spPr>
          <a:xfrm>
            <a:off x="360384" y="80469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</a:t>
            </a:r>
            <a:endParaRPr lang="fr-FR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2" name="流程图: 联系 1"/>
          <p:cNvSpPr/>
          <p:nvPr/>
        </p:nvSpPr>
        <p:spPr>
          <a:xfrm>
            <a:off x="3710508" y="1664990"/>
            <a:ext cx="217921" cy="2179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3599053" y="1809006"/>
            <a:ext cx="185360" cy="324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855745" y="1809006"/>
            <a:ext cx="145367" cy="324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联系 22"/>
          <p:cNvSpPr/>
          <p:nvPr/>
        </p:nvSpPr>
        <p:spPr>
          <a:xfrm>
            <a:off x="3441702" y="2138695"/>
            <a:ext cx="217921" cy="2179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联系 23"/>
          <p:cNvSpPr/>
          <p:nvPr/>
        </p:nvSpPr>
        <p:spPr>
          <a:xfrm>
            <a:off x="3710508" y="2541314"/>
            <a:ext cx="217921" cy="2179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3609314" y="2265771"/>
            <a:ext cx="145367" cy="324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联系 25"/>
          <p:cNvSpPr/>
          <p:nvPr/>
        </p:nvSpPr>
        <p:spPr>
          <a:xfrm>
            <a:off x="3936238" y="3015005"/>
            <a:ext cx="217921" cy="2179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863555" y="2679254"/>
            <a:ext cx="145367" cy="324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流程图: 联系 27"/>
          <p:cNvSpPr/>
          <p:nvPr/>
        </p:nvSpPr>
        <p:spPr>
          <a:xfrm>
            <a:off x="3223781" y="2570293"/>
            <a:ext cx="217921" cy="21792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3341268" y="2273780"/>
            <a:ext cx="185360" cy="324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联系 29"/>
          <p:cNvSpPr/>
          <p:nvPr/>
        </p:nvSpPr>
        <p:spPr>
          <a:xfrm>
            <a:off x="3464077" y="3025909"/>
            <a:ext cx="217921" cy="21792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599053" y="2736384"/>
            <a:ext cx="185360" cy="324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流程图: 联系 35"/>
          <p:cNvSpPr/>
          <p:nvPr/>
        </p:nvSpPr>
        <p:spPr>
          <a:xfrm>
            <a:off x="3928428" y="2116009"/>
            <a:ext cx="217921" cy="21792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联系 36"/>
          <p:cNvSpPr/>
          <p:nvPr/>
        </p:nvSpPr>
        <p:spPr>
          <a:xfrm>
            <a:off x="2917466" y="3055642"/>
            <a:ext cx="217921" cy="217921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 flipH="1">
            <a:off x="3029277" y="2731170"/>
            <a:ext cx="185360" cy="324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70972" y="4044591"/>
            <a:ext cx="624138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理解一个概念，需要先理解它的前置知识。</a:t>
            </a:r>
          </a:p>
        </p:txBody>
      </p:sp>
    </p:spTree>
    <p:extLst>
      <p:ext uri="{BB962C8B-B14F-4D97-AF65-F5344CB8AC3E}">
        <p14:creationId xmlns:p14="http://schemas.microsoft.com/office/powerpoint/2010/main" val="408733530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概念和方法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3" name="ZoneTexte 17"/>
          <p:cNvSpPr txBox="1"/>
          <p:nvPr/>
        </p:nvSpPr>
        <p:spPr>
          <a:xfrm>
            <a:off x="360384" y="80469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宽度优先</a:t>
            </a:r>
            <a:endParaRPr lang="fr-FR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6" name="流程图: 联系 5"/>
          <p:cNvSpPr/>
          <p:nvPr/>
        </p:nvSpPr>
        <p:spPr>
          <a:xfrm>
            <a:off x="3710508" y="1664990"/>
            <a:ext cx="217921" cy="2179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599053" y="1809006"/>
            <a:ext cx="185360" cy="324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855745" y="1809006"/>
            <a:ext cx="145367" cy="324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联系 8"/>
          <p:cNvSpPr/>
          <p:nvPr/>
        </p:nvSpPr>
        <p:spPr>
          <a:xfrm>
            <a:off x="3441702" y="2138695"/>
            <a:ext cx="217921" cy="21792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3710508" y="2541314"/>
            <a:ext cx="217921" cy="2179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3609314" y="2265771"/>
            <a:ext cx="145367" cy="324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联系 11"/>
          <p:cNvSpPr/>
          <p:nvPr/>
        </p:nvSpPr>
        <p:spPr>
          <a:xfrm>
            <a:off x="3936238" y="3015005"/>
            <a:ext cx="217921" cy="21792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3863555" y="2679254"/>
            <a:ext cx="145367" cy="324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图: 联系 13"/>
          <p:cNvSpPr/>
          <p:nvPr/>
        </p:nvSpPr>
        <p:spPr>
          <a:xfrm>
            <a:off x="3223781" y="2570293"/>
            <a:ext cx="217921" cy="217921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3341268" y="2273780"/>
            <a:ext cx="185360" cy="324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联系 15"/>
          <p:cNvSpPr/>
          <p:nvPr/>
        </p:nvSpPr>
        <p:spPr>
          <a:xfrm>
            <a:off x="3464077" y="3025909"/>
            <a:ext cx="217921" cy="217921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3599053" y="2736384"/>
            <a:ext cx="185360" cy="324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联系 17"/>
          <p:cNvSpPr/>
          <p:nvPr/>
        </p:nvSpPr>
        <p:spPr>
          <a:xfrm>
            <a:off x="3928428" y="2116009"/>
            <a:ext cx="217921" cy="217921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2917466" y="3055642"/>
            <a:ext cx="217921" cy="217921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3029277" y="2731170"/>
            <a:ext cx="185360" cy="3244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570972" y="4044591"/>
            <a:ext cx="336106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600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看不懂的跳过，先了解事物的全貌。</a:t>
            </a:r>
          </a:p>
        </p:txBody>
      </p:sp>
    </p:spTree>
    <p:extLst>
      <p:ext uri="{BB962C8B-B14F-4D97-AF65-F5344CB8AC3E}">
        <p14:creationId xmlns:p14="http://schemas.microsoft.com/office/powerpoint/2010/main" val="4087335306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概念和方法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3" name="ZoneTexte 17"/>
          <p:cNvSpPr txBox="1"/>
          <p:nvPr/>
        </p:nvSpPr>
        <p:spPr>
          <a:xfrm>
            <a:off x="232143" y="804693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费曼学习法</a:t>
            </a:r>
            <a:endParaRPr lang="fr-FR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6" name="ZoneTexte 17"/>
          <p:cNvSpPr txBox="1"/>
          <p:nvPr/>
        </p:nvSpPr>
        <p:spPr>
          <a:xfrm>
            <a:off x="1109586" y="1275606"/>
            <a:ext cx="1680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明确目标</a:t>
            </a:r>
            <a:endParaRPr lang="fr-FR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ZoneTexte 17"/>
          <p:cNvSpPr txBox="1"/>
          <p:nvPr/>
        </p:nvSpPr>
        <p:spPr>
          <a:xfrm>
            <a:off x="1109585" y="1995686"/>
            <a:ext cx="189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教促学</a:t>
            </a:r>
            <a:endParaRPr lang="fr-FR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ZoneTexte 17"/>
          <p:cNvSpPr txBox="1"/>
          <p:nvPr/>
        </p:nvSpPr>
        <p:spPr>
          <a:xfrm>
            <a:off x="1109586" y="2974414"/>
            <a:ext cx="1680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fr-FR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ZoneTexte 17"/>
          <p:cNvSpPr txBox="1"/>
          <p:nvPr/>
        </p:nvSpPr>
        <p:spPr>
          <a:xfrm>
            <a:off x="1109586" y="3589477"/>
            <a:ext cx="1680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提炼总结</a:t>
            </a:r>
            <a:endParaRPr lang="fr-FR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ZoneTexte 17"/>
          <p:cNvSpPr txBox="1"/>
          <p:nvPr/>
        </p:nvSpPr>
        <p:spPr>
          <a:xfrm>
            <a:off x="1596010" y="1635299"/>
            <a:ext cx="513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选择你想学习的概念、内容，并完全了解这个概念。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ZoneTexte 17"/>
          <p:cNvSpPr txBox="1"/>
          <p:nvPr/>
        </p:nvSpPr>
        <p:spPr>
          <a:xfrm>
            <a:off x="1596010" y="2334240"/>
            <a:ext cx="5784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把自己的理解组织成浅显易懂的语言，向身边的人复述这个概念，如果没有，假装自己是个老师，对着学生（空气）复述。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ZoneTexte 17"/>
          <p:cNvSpPr txBox="1"/>
          <p:nvPr/>
        </p:nvSpPr>
        <p:spPr>
          <a:xfrm>
            <a:off x="1596010" y="3241308"/>
            <a:ext cx="6144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回顾教学过程中出现的问题，回到原始材料，重新弄懂这些问题。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ZoneTexte 17"/>
          <p:cNvSpPr txBox="1"/>
          <p:nvPr/>
        </p:nvSpPr>
        <p:spPr>
          <a:xfrm>
            <a:off x="1596010" y="3889380"/>
            <a:ext cx="51371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将语言条理化、精简化。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148183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563888" y="339504"/>
            <a:ext cx="201622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概念和方法</a:t>
            </a: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2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267744" y="457546"/>
            <a:ext cx="1523362" cy="52721"/>
          </a:xfrm>
          <a:prstGeom prst="rect">
            <a:avLst/>
          </a:prstGeom>
        </p:spPr>
      </p:pic>
      <p:sp>
        <p:nvSpPr>
          <p:cNvPr id="33" name="ZoneTexte 17"/>
          <p:cNvSpPr txBox="1"/>
          <p:nvPr/>
        </p:nvSpPr>
        <p:spPr>
          <a:xfrm>
            <a:off x="360382" y="80469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主题阅读</a:t>
            </a:r>
            <a:endParaRPr lang="fr-FR" sz="20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Image 12" descr="Divider R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5292080" y="457546"/>
            <a:ext cx="1523362" cy="52721"/>
          </a:xfrm>
          <a:prstGeom prst="rect">
            <a:avLst/>
          </a:prstGeom>
        </p:spPr>
      </p:pic>
      <p:sp>
        <p:nvSpPr>
          <p:cNvPr id="8" name="ZoneTexte 17"/>
          <p:cNvSpPr txBox="1"/>
          <p:nvPr/>
        </p:nvSpPr>
        <p:spPr>
          <a:xfrm>
            <a:off x="1318208" y="1419622"/>
            <a:ext cx="5630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围绕一个主题进行阅读和学习。</a:t>
            </a:r>
            <a:endParaRPr lang="en-US" altLang="zh-CN" sz="1600" dirty="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可以更全面系统地了解这一主题和领域。</a:t>
            </a:r>
            <a:endParaRPr lang="fr-FR" sz="16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313303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7103" y="762920"/>
            <a:ext cx="20313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第二部分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1"/>
            <a:r>
              <a:rPr lang="zh-CN" altLang="en-US" sz="36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专业学习</a:t>
            </a:r>
            <a:endParaRPr lang="zh-CN" altLang="en-US" sz="36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2663798" y="690912"/>
            <a:ext cx="0" cy="19244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363077" y="2284996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PART 02</a:t>
            </a:r>
            <a:endParaRPr lang="zh-CN" altLang="en-US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9"/>
          <p:cNvSpPr txBox="1"/>
          <p:nvPr/>
        </p:nvSpPr>
        <p:spPr>
          <a:xfrm>
            <a:off x="3062573" y="2059064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文本框 9"/>
          <p:cNvSpPr txBox="1"/>
          <p:nvPr/>
        </p:nvSpPr>
        <p:spPr>
          <a:xfrm>
            <a:off x="3062573" y="2437751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前端进阶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51630" y="762922"/>
            <a:ext cx="1197175" cy="1197175"/>
            <a:chOff x="2123728" y="1579722"/>
            <a:chExt cx="1197175" cy="1197175"/>
          </a:xfrm>
        </p:grpSpPr>
        <p:grpSp>
          <p:nvGrpSpPr>
            <p:cNvPr id="15" name="组合 14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6" name="同心圆 1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KSO_Shape"/>
            <p:cNvSpPr>
              <a:spLocks/>
            </p:cNvSpPr>
            <p:nvPr/>
          </p:nvSpPr>
          <p:spPr bwMode="auto">
            <a:xfrm>
              <a:off x="2339752" y="1820075"/>
              <a:ext cx="713918" cy="706777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40" name="文本框 9"/>
          <p:cNvSpPr txBox="1"/>
          <p:nvPr/>
        </p:nvSpPr>
        <p:spPr>
          <a:xfrm>
            <a:off x="3062573" y="2816438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代码可读性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文本框 9"/>
          <p:cNvSpPr txBox="1"/>
          <p:nvPr/>
        </p:nvSpPr>
        <p:spPr>
          <a:xfrm>
            <a:off x="3062573" y="3195125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设计模式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3062573" y="3573812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lvl="1" indent="-171450">
              <a:buFont typeface="Wingdings" pitchFamily="2" charset="2"/>
              <a:buChar char="l"/>
            </a:pPr>
            <a:r>
              <a:rPr lang="zh-CN" altLang="en-US" sz="15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计算机基础</a:t>
            </a:r>
            <a:endParaRPr lang="zh-CN" altLang="en-US" sz="15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055401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1" grpId="0"/>
      <p:bldP spid="24" grpId="0"/>
      <p:bldP spid="40" grpId="0"/>
      <p:bldP spid="41" grpId="0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RESOURCE_PATHS_HASH_PRESENTER" val="7559d6ebfe3399475faf050899225724546a7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heme/theme1.xml><?xml version="1.0" encoding="utf-8"?>
<a:theme xmlns:a="http://schemas.openxmlformats.org/drawingml/2006/main" name="Office 主题​​">
  <a:themeElements>
    <a:clrScheme name="自定义 223">
      <a:dk1>
        <a:sysClr val="windowText" lastClr="000000"/>
      </a:dk1>
      <a:lt1>
        <a:sysClr val="window" lastClr="FFFFFF"/>
      </a:lt1>
      <a:dk2>
        <a:srgbClr val="959596"/>
      </a:dk2>
      <a:lt2>
        <a:srgbClr val="D9D9D9"/>
      </a:lt2>
      <a:accent1>
        <a:srgbClr val="2B6F7D"/>
      </a:accent1>
      <a:accent2>
        <a:srgbClr val="1C9494"/>
      </a:accent2>
      <a:accent3>
        <a:srgbClr val="7CB554"/>
      </a:accent3>
      <a:accent4>
        <a:srgbClr val="FAC14D"/>
      </a:accent4>
      <a:accent5>
        <a:srgbClr val="F95647"/>
      </a:accent5>
      <a:accent6>
        <a:srgbClr val="FF000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7817</TotalTime>
  <Words>788</Words>
  <Application>Microsoft Office PowerPoint</Application>
  <PresentationFormat>全屏显示(16:9)</PresentationFormat>
  <Paragraphs>173</Paragraphs>
  <Slides>23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930</cp:revision>
  <dcterms:created xsi:type="dcterms:W3CDTF">2015-04-24T01:01:13Z</dcterms:created>
  <dcterms:modified xsi:type="dcterms:W3CDTF">2021-02-18T04:15:22Z</dcterms:modified>
</cp:coreProperties>
</file>