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57" r:id="rId6"/>
    <p:sldId id="258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sz="1000" b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BCFF"/>
    <a:srgbClr val="BFBFBF"/>
    <a:srgbClr val="CCCCCC"/>
    <a:srgbClr val="1E02EC"/>
    <a:srgbClr val="000000"/>
    <a:srgbClr val="72BFC5"/>
    <a:srgbClr val="00B0F0"/>
    <a:srgbClr val="00CCFF"/>
    <a:srgbClr val="8AC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250" autoAdjust="0"/>
    <p:restoredTop sz="99323" autoAdjust="0"/>
  </p:normalViewPr>
  <p:slideViewPr>
    <p:cSldViewPr>
      <p:cViewPr varScale="1">
        <p:scale>
          <a:sx n="111" d="100"/>
          <a:sy n="111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1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/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/>
            </a:lvl1pPr>
          </a:lstStyle>
          <a:p>
            <a:pPr>
              <a:defRPr/>
            </a:pPr>
            <a:fld id="{3C37E3CE-96BA-EC42-9B6E-93F04304DF30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0157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0A31A2A3-2BBA-8E4D-845A-A9B3A64C1A01}" type="slidenum">
              <a:rPr lang="en-US" altLang="ko-KR" sz="1200" b="0">
                <a:latin typeface="맑은 고딕" pitchFamily="50" charset="-127"/>
                <a:ea typeface="맑은 고딕" pitchFamily="50" charset="-127"/>
              </a:rPr>
              <a:pPr/>
              <a:t>0</a:t>
            </a:fld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267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83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86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03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0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98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978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483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F7443-C118-0E4E-997A-A42E781DE7D8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0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5B545-627B-A34F-9435-FAB0974A19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1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8C8C6-D6ED-F74F-A609-93ADEBEB047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3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77000" y="274638"/>
            <a:ext cx="1981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74638"/>
            <a:ext cx="57912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AF8F3-1632-B54D-BA2E-FC1E9AB482F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6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693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924800" cy="4525963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5FF2B-7099-1C42-9FD3-AE37C6BD36C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31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693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862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862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B3C69-A821-534E-AF3E-2B85BCDB661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86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33400" y="274638"/>
            <a:ext cx="79248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49E77-B462-8041-80A2-4E7A1C6EBB3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6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037B032-5E98-724A-AA01-3C3E1F16994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80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A350-CA1B-6B4D-B647-6F47C905FE0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9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0259-CE46-1B45-B798-A15594F6892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FA8C-388F-B949-8129-FA3B695E7D6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91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22C0-273F-CA46-AE0E-70DE20DA9A9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0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4887A-5209-6B4E-BE50-B9BE36380C7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12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54545-0B5D-C44A-A666-687F75F807E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7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BB370-4110-2543-9387-5D96F876BC6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11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92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000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C44611A-B30F-014D-AB11-BCDAAA515F0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4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62000" y="22860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8C2E80-214D-4999-BF56-FAC4234B42F7}"/>
              </a:ext>
            </a:extLst>
          </p:cNvPr>
          <p:cNvCxnSpPr/>
          <p:nvPr userDrawn="1"/>
        </p:nvCxnSpPr>
        <p:spPr bwMode="auto">
          <a:xfrm>
            <a:off x="533400" y="990600"/>
            <a:ext cx="5867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222268"/>
          </a:solidFill>
          <a:latin typeface="Arial" pitchFamily="34" charset="0"/>
          <a:ea typeface="돋움" pitchFamily="50" charset="-127"/>
          <a:cs typeface="돋움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F50FBF6-BA1C-6D72-C7BA-DBB39F33BB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8" y="-3953"/>
            <a:ext cx="9178977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687888-E00E-4F52-F5CC-0E3B98ED4BB3}"/>
              </a:ext>
            </a:extLst>
          </p:cNvPr>
          <p:cNvSpPr/>
          <p:nvPr/>
        </p:nvSpPr>
        <p:spPr bwMode="auto">
          <a:xfrm>
            <a:off x="-34978" y="2057400"/>
            <a:ext cx="9178977" cy="1896701"/>
          </a:xfrm>
          <a:prstGeom prst="rect">
            <a:avLst/>
          </a:prstGeom>
          <a:solidFill>
            <a:srgbClr val="CCCCCC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57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061549"/>
            <a:ext cx="8382000" cy="1896701"/>
          </a:xfrm>
          <a:noFill/>
        </p:spPr>
        <p:txBody>
          <a:bodyPr rIns="360000"/>
          <a:lstStyle/>
          <a:p>
            <a:pPr marL="360363" indent="-360363" eaLnBrk="1" hangingPunct="1">
              <a:defRPr/>
            </a:pPr>
            <a:r>
              <a:rPr lang="ko-KR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  <a:t>섬유패션 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고객</a:t>
            </a:r>
            <a:r>
              <a:rPr lang="en-US" altLang="ko-KR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/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상품</a:t>
            </a:r>
            <a:r>
              <a:rPr lang="en-US" altLang="ko-KR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/</a:t>
            </a:r>
            <a:r>
              <a:rPr lang="ko-KR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cs typeface="돋움체" charset="0"/>
              </a:rPr>
              <a:t>매출데이터</a:t>
            </a:r>
            <a:r>
              <a:rPr lang="ko-KR" altLang="en-US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  <a:t> </a:t>
            </a:r>
            <a:br>
              <a:rPr lang="en-US" altLang="ko-KR" sz="4200" dirty="0">
                <a:solidFill>
                  <a:schemeClr val="tx1">
                    <a:lumMod val="65000"/>
                    <a:lumOff val="35000"/>
                  </a:schemeClr>
                </a:solidFill>
                <a:cs typeface="돋움체" charset="0"/>
              </a:rPr>
            </a:br>
            <a:r>
              <a:rPr lang="ko-KR" altLang="en-US" sz="4600" dirty="0">
                <a:cs typeface="돋움체" charset="0"/>
              </a:rPr>
              <a:t>고급분석 및 예측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7620000" y="6477000"/>
            <a:ext cx="1219200" cy="380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B4417C-FF99-41F7-B932-9CADD54486A2}"/>
              </a:ext>
            </a:extLst>
          </p:cNvPr>
          <p:cNvSpPr/>
          <p:nvPr/>
        </p:nvSpPr>
        <p:spPr bwMode="auto">
          <a:xfrm>
            <a:off x="1066800" y="1295400"/>
            <a:ext cx="7620000" cy="2743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8C804-A45E-CFA9-E7E5-B000B5D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5B545-627B-A34F-9435-FAB0974A199B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219200" y="1596050"/>
            <a:ext cx="4419600" cy="762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PBL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진행방안 및 강의 중 추가 사항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71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PBL </a:t>
            </a:r>
            <a:r>
              <a:rPr lang="ko-KR" altLang="en-US" dirty="0"/>
              <a:t>프로젝트 수행방법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1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827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 스케치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27639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기초 데이터 준비 및 검토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616923" y="13075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07423" y="14599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959823" y="16885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50323" y="1917106"/>
            <a:ext cx="10287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실시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 항목별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726310" y="1307506"/>
            <a:ext cx="14478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종합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문서화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2230510" y="20314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214380" y="20314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6279436" y="2107606"/>
            <a:ext cx="228600" cy="609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3719" y="3796112"/>
            <a:ext cx="3752081" cy="224676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제출할 결과물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 노트북 파일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ipynb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 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PDF/html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민감정보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사용시 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미제출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허용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 PDF)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 분석결과 요약 보고서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파일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분량 자유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본문 최소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이상 요망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분석 주제와 내용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등 포함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데이터 설명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 및 결과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집계결과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챠트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분석모델 결과 시각화 등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분석결과의 시사점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 분석이 필요한 사항</a:t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176" y="3810000"/>
            <a:ext cx="3702763" cy="224676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 </a:t>
            </a:r>
            <a:r>
              <a:rPr lang="ko-KR" altLang="en-US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수행시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권장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 </a:t>
            </a:r>
            <a:r>
              <a:rPr lang="en-US" altLang="ko-KR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 복잡한 분석 보다는 간단한 몇 가지 분석이 결합되어 주제를 설명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구하기 용이한 데이터를 사용할 것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큰 데이터 보다는 범위를 한정한 데이터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 설명이 필요하지 않은 데이터 사용 권장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일간 작업 가능한 수준의 범위로 한정할 것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작업시간 배분에 신경 쓸 것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문제구체화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 ;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데이터준비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(40%) ; 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 및 시각화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 ; 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결과및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문서 정리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&lt;</a:t>
            </a:r>
            <a:r>
              <a:rPr lang="ko-KR" altLang="en-US" dirty="0"/>
              <a:t>프로젝트 제목</a:t>
            </a:r>
            <a:r>
              <a:rPr lang="en-US" altLang="ko-KR" dirty="0"/>
              <a:t>&gt; </a:t>
            </a:r>
            <a:r>
              <a:rPr lang="ko-KR" altLang="en-US" dirty="0"/>
              <a:t>프로젝트 계획 스케치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2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3400" y="14478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내용 개요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533400" y="1752600"/>
            <a:ext cx="317969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무엇을 알고 싶은가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대상 주제와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데이터를 사용할 것인가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한정 방안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67200" y="14478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내용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267200" y="1752600"/>
            <a:ext cx="373380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분석할 내용 각각에 대해서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챠트를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어떤 내용을 확인할 것인가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알고리즘 적용이 필요한가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어떤 값을 산출하는 모델이 필요한가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모델에 투입되어야 하는 변수는 무엇인가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4038600"/>
            <a:ext cx="218909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예상되는 분석 결과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572000" y="4343400"/>
            <a:ext cx="3429000" cy="198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후에 실제 결과를 알 수 있겠지만 미리 결과를 예상해 본다면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marR="0" indent="-28575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예상하는 결과는 중요한 업무적 의미가 있는가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분석할 가치가 있는 내용인가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1430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1544" y="11430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6344" y="377699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15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데이터 분석 프로세스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3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3890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알고 있던 것과 다른 점은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구체적으로 알게 된 것은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특이한 집단은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행사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1143000" y="3429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집계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848539" y="2814918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61986" y="4191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2057400" y="3429000"/>
            <a:ext cx="791139" cy="300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057400" y="4038600"/>
            <a:ext cx="791139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4554078" y="3429000"/>
            <a:ext cx="914400" cy="914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시사점 도출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업무적용</a:t>
            </a:r>
          </a:p>
        </p:txBody>
      </p:sp>
      <p:cxnSp>
        <p:nvCxnSpPr>
          <p:cNvPr id="21" name="직선 화살표 연결선 20"/>
          <p:cNvCxnSpPr>
            <a:stCxn id="16" idx="6"/>
          </p:cNvCxnSpPr>
          <p:nvPr/>
        </p:nvCxnSpPr>
        <p:spPr bwMode="auto">
          <a:xfrm>
            <a:off x="3762939" y="3272118"/>
            <a:ext cx="647646" cy="307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17" idx="6"/>
          </p:cNvCxnSpPr>
          <p:nvPr/>
        </p:nvCxnSpPr>
        <p:spPr bwMode="auto">
          <a:xfrm flipV="1">
            <a:off x="3776386" y="4191000"/>
            <a:ext cx="634199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3305739" y="1730375"/>
            <a:ext cx="0" cy="1084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3302408" y="3728197"/>
            <a:ext cx="1665" cy="324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41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두 가지 </a:t>
            </a:r>
            <a:r>
              <a:rPr lang="en-US" altLang="ko-KR" dirty="0"/>
              <a:t>critical </a:t>
            </a:r>
            <a:r>
              <a:rPr lang="ko-KR" altLang="en-US" dirty="0"/>
              <a:t>질문들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781800" cy="3581400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왜 분석하는가</a:t>
            </a:r>
            <a:r>
              <a:rPr lang="en-US" altLang="ko-KR" sz="2800" dirty="0"/>
              <a:t>?</a:t>
            </a:r>
          </a:p>
          <a:p>
            <a:pPr eaLnBrk="1" hangingPunct="1"/>
            <a:endParaRPr lang="en-US" altLang="ko-KR" sz="2800" dirty="0">
              <a:sym typeface="Wingdings" panose="05000000000000000000" pitchFamily="2" charset="2"/>
            </a:endParaRPr>
          </a:p>
          <a:p>
            <a:pPr eaLnBrk="1" hangingPunct="1"/>
            <a:endParaRPr lang="en-US" altLang="ko-KR" sz="2800" dirty="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sz="2800" dirty="0">
                <a:sym typeface="Wingdings" panose="05000000000000000000" pitchFamily="2" charset="2"/>
              </a:rPr>
              <a:t>분석을 하면 무엇이 달라지는가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  <a:endParaRPr lang="en-US" altLang="ko-KR" sz="2800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4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1134" y="5029200"/>
            <a:ext cx="17860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2022-06-10</a:t>
            </a:r>
          </a:p>
          <a:p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전용준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리비젼컨설팅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xyxonxyxon@empas.com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6096000" y="4419600"/>
            <a:ext cx="0" cy="1676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3171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en-US" altLang="ko-KR" dirty="0"/>
              <a:t>10</a:t>
            </a:r>
            <a:r>
              <a:rPr lang="ko-KR" altLang="en-US" dirty="0"/>
              <a:t>세 단위로 연령 구분 </a:t>
            </a:r>
            <a:r>
              <a:rPr lang="en-US" altLang="ko-KR" dirty="0"/>
              <a:t>– </a:t>
            </a:r>
            <a:r>
              <a:rPr lang="ko-KR" altLang="en-US" dirty="0"/>
              <a:t>그 위험성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5</a:t>
            </a:fld>
            <a:endParaRPr lang="en-US" altLang="ko-KR" dirty="0">
              <a:ea typeface="돋움체" pitchFamily="49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981200" y="3962400"/>
            <a:ext cx="525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자유형 6"/>
          <p:cNvSpPr/>
          <p:nvPr/>
        </p:nvSpPr>
        <p:spPr bwMode="auto">
          <a:xfrm>
            <a:off x="2499289" y="2743200"/>
            <a:ext cx="4221622" cy="1076781"/>
          </a:xfrm>
          <a:custGeom>
            <a:avLst/>
            <a:gdLst>
              <a:gd name="connsiteX0" fmla="*/ 0 w 4221622"/>
              <a:gd name="connsiteY0" fmla="*/ 974220 h 1076781"/>
              <a:gd name="connsiteX1" fmla="*/ 68366 w 4221622"/>
              <a:gd name="connsiteY1" fmla="*/ 931491 h 1076781"/>
              <a:gd name="connsiteX2" fmla="*/ 188007 w 4221622"/>
              <a:gd name="connsiteY2" fmla="*/ 863125 h 1076781"/>
              <a:gd name="connsiteX3" fmla="*/ 222190 w 4221622"/>
              <a:gd name="connsiteY3" fmla="*/ 854579 h 1076781"/>
              <a:gd name="connsiteX4" fmla="*/ 273465 w 4221622"/>
              <a:gd name="connsiteY4" fmla="*/ 811850 h 1076781"/>
              <a:gd name="connsiteX5" fmla="*/ 333286 w 4221622"/>
              <a:gd name="connsiteY5" fmla="*/ 794759 h 1076781"/>
              <a:gd name="connsiteX6" fmla="*/ 384560 w 4221622"/>
              <a:gd name="connsiteY6" fmla="*/ 743484 h 1076781"/>
              <a:gd name="connsiteX7" fmla="*/ 410198 w 4221622"/>
              <a:gd name="connsiteY7" fmla="*/ 717846 h 1076781"/>
              <a:gd name="connsiteX8" fmla="*/ 495656 w 4221622"/>
              <a:gd name="connsiteY8" fmla="*/ 589659 h 1076781"/>
              <a:gd name="connsiteX9" fmla="*/ 529839 w 4221622"/>
              <a:gd name="connsiteY9" fmla="*/ 538385 h 1076781"/>
              <a:gd name="connsiteX10" fmla="*/ 546930 w 4221622"/>
              <a:gd name="connsiteY10" fmla="*/ 512747 h 1076781"/>
              <a:gd name="connsiteX11" fmla="*/ 581114 w 4221622"/>
              <a:gd name="connsiteY11" fmla="*/ 461473 h 1076781"/>
              <a:gd name="connsiteX12" fmla="*/ 615297 w 4221622"/>
              <a:gd name="connsiteY12" fmla="*/ 401652 h 1076781"/>
              <a:gd name="connsiteX13" fmla="*/ 675117 w 4221622"/>
              <a:gd name="connsiteY13" fmla="*/ 341831 h 1076781"/>
              <a:gd name="connsiteX14" fmla="*/ 692209 w 4221622"/>
              <a:gd name="connsiteY14" fmla="*/ 316194 h 1076781"/>
              <a:gd name="connsiteX15" fmla="*/ 743484 w 4221622"/>
              <a:gd name="connsiteY15" fmla="*/ 290557 h 1076781"/>
              <a:gd name="connsiteX16" fmla="*/ 769121 w 4221622"/>
              <a:gd name="connsiteY16" fmla="*/ 273465 h 1076781"/>
              <a:gd name="connsiteX17" fmla="*/ 794758 w 4221622"/>
              <a:gd name="connsiteY17" fmla="*/ 264919 h 1076781"/>
              <a:gd name="connsiteX18" fmla="*/ 828942 w 4221622"/>
              <a:gd name="connsiteY18" fmla="*/ 239282 h 1076781"/>
              <a:gd name="connsiteX19" fmla="*/ 880216 w 4221622"/>
              <a:gd name="connsiteY19" fmla="*/ 222190 h 1076781"/>
              <a:gd name="connsiteX20" fmla="*/ 931491 w 4221622"/>
              <a:gd name="connsiteY20" fmla="*/ 273465 h 1076781"/>
              <a:gd name="connsiteX21" fmla="*/ 999858 w 4221622"/>
              <a:gd name="connsiteY21" fmla="*/ 324740 h 1076781"/>
              <a:gd name="connsiteX22" fmla="*/ 1016949 w 4221622"/>
              <a:gd name="connsiteY22" fmla="*/ 350377 h 1076781"/>
              <a:gd name="connsiteX23" fmla="*/ 1076770 w 4221622"/>
              <a:gd name="connsiteY23" fmla="*/ 401652 h 1076781"/>
              <a:gd name="connsiteX24" fmla="*/ 1119499 w 4221622"/>
              <a:gd name="connsiteY24" fmla="*/ 452927 h 1076781"/>
              <a:gd name="connsiteX25" fmla="*/ 1136590 w 4221622"/>
              <a:gd name="connsiteY25" fmla="*/ 478564 h 1076781"/>
              <a:gd name="connsiteX26" fmla="*/ 1196411 w 4221622"/>
              <a:gd name="connsiteY26" fmla="*/ 529839 h 1076781"/>
              <a:gd name="connsiteX27" fmla="*/ 1230594 w 4221622"/>
              <a:gd name="connsiteY27" fmla="*/ 546930 h 1076781"/>
              <a:gd name="connsiteX28" fmla="*/ 1281869 w 4221622"/>
              <a:gd name="connsiteY28" fmla="*/ 589659 h 1076781"/>
              <a:gd name="connsiteX29" fmla="*/ 1341689 w 4221622"/>
              <a:gd name="connsiteY29" fmla="*/ 606751 h 1076781"/>
              <a:gd name="connsiteX30" fmla="*/ 1392964 w 4221622"/>
              <a:gd name="connsiteY30" fmla="*/ 623843 h 1076781"/>
              <a:gd name="connsiteX31" fmla="*/ 1529697 w 4221622"/>
              <a:gd name="connsiteY31" fmla="*/ 615297 h 1076781"/>
              <a:gd name="connsiteX32" fmla="*/ 1589517 w 4221622"/>
              <a:gd name="connsiteY32" fmla="*/ 581114 h 1076781"/>
              <a:gd name="connsiteX33" fmla="*/ 1615155 w 4221622"/>
              <a:gd name="connsiteY33" fmla="*/ 572568 h 1076781"/>
              <a:gd name="connsiteX34" fmla="*/ 1640792 w 4221622"/>
              <a:gd name="connsiteY34" fmla="*/ 555476 h 1076781"/>
              <a:gd name="connsiteX35" fmla="*/ 1683521 w 4221622"/>
              <a:gd name="connsiteY35" fmla="*/ 495656 h 1076781"/>
              <a:gd name="connsiteX36" fmla="*/ 1709158 w 4221622"/>
              <a:gd name="connsiteY36" fmla="*/ 461473 h 1076781"/>
              <a:gd name="connsiteX37" fmla="*/ 1734796 w 4221622"/>
              <a:gd name="connsiteY37" fmla="*/ 444381 h 1076781"/>
              <a:gd name="connsiteX38" fmla="*/ 1768979 w 4221622"/>
              <a:gd name="connsiteY38" fmla="*/ 393106 h 1076781"/>
              <a:gd name="connsiteX39" fmla="*/ 1786071 w 4221622"/>
              <a:gd name="connsiteY39" fmla="*/ 367469 h 1076781"/>
              <a:gd name="connsiteX40" fmla="*/ 1803162 w 4221622"/>
              <a:gd name="connsiteY40" fmla="*/ 316194 h 1076781"/>
              <a:gd name="connsiteX41" fmla="*/ 1811708 w 4221622"/>
              <a:gd name="connsiteY41" fmla="*/ 290557 h 1076781"/>
              <a:gd name="connsiteX42" fmla="*/ 1828800 w 4221622"/>
              <a:gd name="connsiteY42" fmla="*/ 264919 h 1076781"/>
              <a:gd name="connsiteX43" fmla="*/ 1862983 w 4221622"/>
              <a:gd name="connsiteY43" fmla="*/ 188007 h 1076781"/>
              <a:gd name="connsiteX44" fmla="*/ 1888620 w 4221622"/>
              <a:gd name="connsiteY44" fmla="*/ 162370 h 1076781"/>
              <a:gd name="connsiteX45" fmla="*/ 1897166 w 4221622"/>
              <a:gd name="connsiteY45" fmla="*/ 136732 h 1076781"/>
              <a:gd name="connsiteX46" fmla="*/ 1974078 w 4221622"/>
              <a:gd name="connsiteY46" fmla="*/ 68366 h 1076781"/>
              <a:gd name="connsiteX47" fmla="*/ 1991170 w 4221622"/>
              <a:gd name="connsiteY47" fmla="*/ 42729 h 1076781"/>
              <a:gd name="connsiteX48" fmla="*/ 2025353 w 4221622"/>
              <a:gd name="connsiteY48" fmla="*/ 25637 h 1076781"/>
              <a:gd name="connsiteX49" fmla="*/ 2085173 w 4221622"/>
              <a:gd name="connsiteY49" fmla="*/ 0 h 1076781"/>
              <a:gd name="connsiteX50" fmla="*/ 2221906 w 4221622"/>
              <a:gd name="connsiteY50" fmla="*/ 8545 h 1076781"/>
              <a:gd name="connsiteX51" fmla="*/ 2256089 w 4221622"/>
              <a:gd name="connsiteY51" fmla="*/ 25637 h 1076781"/>
              <a:gd name="connsiteX52" fmla="*/ 2298818 w 4221622"/>
              <a:gd name="connsiteY52" fmla="*/ 42729 h 1076781"/>
              <a:gd name="connsiteX53" fmla="*/ 2384276 w 4221622"/>
              <a:gd name="connsiteY53" fmla="*/ 102549 h 1076781"/>
              <a:gd name="connsiteX54" fmla="*/ 2435551 w 4221622"/>
              <a:gd name="connsiteY54" fmla="*/ 145278 h 1076781"/>
              <a:gd name="connsiteX55" fmla="*/ 2461188 w 4221622"/>
              <a:gd name="connsiteY55" fmla="*/ 162370 h 1076781"/>
              <a:gd name="connsiteX56" fmla="*/ 2503917 w 4221622"/>
              <a:gd name="connsiteY56" fmla="*/ 196553 h 1076781"/>
              <a:gd name="connsiteX57" fmla="*/ 2529555 w 4221622"/>
              <a:gd name="connsiteY57" fmla="*/ 213644 h 1076781"/>
              <a:gd name="connsiteX58" fmla="*/ 2563738 w 4221622"/>
              <a:gd name="connsiteY58" fmla="*/ 247828 h 1076781"/>
              <a:gd name="connsiteX59" fmla="*/ 2666287 w 4221622"/>
              <a:gd name="connsiteY59" fmla="*/ 307648 h 1076781"/>
              <a:gd name="connsiteX60" fmla="*/ 2726108 w 4221622"/>
              <a:gd name="connsiteY60" fmla="*/ 341831 h 1076781"/>
              <a:gd name="connsiteX61" fmla="*/ 2751745 w 4221622"/>
              <a:gd name="connsiteY61" fmla="*/ 367469 h 1076781"/>
              <a:gd name="connsiteX62" fmla="*/ 2811566 w 4221622"/>
              <a:gd name="connsiteY62" fmla="*/ 401652 h 1076781"/>
              <a:gd name="connsiteX63" fmla="*/ 2837203 w 4221622"/>
              <a:gd name="connsiteY63" fmla="*/ 427289 h 1076781"/>
              <a:gd name="connsiteX64" fmla="*/ 2862841 w 4221622"/>
              <a:gd name="connsiteY64" fmla="*/ 435835 h 1076781"/>
              <a:gd name="connsiteX65" fmla="*/ 2931207 w 4221622"/>
              <a:gd name="connsiteY65" fmla="*/ 470018 h 1076781"/>
              <a:gd name="connsiteX66" fmla="*/ 3025211 w 4221622"/>
              <a:gd name="connsiteY66" fmla="*/ 529839 h 1076781"/>
              <a:gd name="connsiteX67" fmla="*/ 3067940 w 4221622"/>
              <a:gd name="connsiteY67" fmla="*/ 546930 h 1076781"/>
              <a:gd name="connsiteX68" fmla="*/ 3119215 w 4221622"/>
              <a:gd name="connsiteY68" fmla="*/ 581114 h 1076781"/>
              <a:gd name="connsiteX69" fmla="*/ 3144852 w 4221622"/>
              <a:gd name="connsiteY69" fmla="*/ 598205 h 1076781"/>
              <a:gd name="connsiteX70" fmla="*/ 3170489 w 4221622"/>
              <a:gd name="connsiteY70" fmla="*/ 615297 h 1076781"/>
              <a:gd name="connsiteX71" fmla="*/ 3196127 w 4221622"/>
              <a:gd name="connsiteY71" fmla="*/ 623843 h 1076781"/>
              <a:gd name="connsiteX72" fmla="*/ 3238856 w 4221622"/>
              <a:gd name="connsiteY72" fmla="*/ 658026 h 1076781"/>
              <a:gd name="connsiteX73" fmla="*/ 3273039 w 4221622"/>
              <a:gd name="connsiteY73" fmla="*/ 692209 h 1076781"/>
              <a:gd name="connsiteX74" fmla="*/ 3298676 w 4221622"/>
              <a:gd name="connsiteY74" fmla="*/ 700755 h 1076781"/>
              <a:gd name="connsiteX75" fmla="*/ 3324314 w 4221622"/>
              <a:gd name="connsiteY75" fmla="*/ 717846 h 1076781"/>
              <a:gd name="connsiteX76" fmla="*/ 3401226 w 4221622"/>
              <a:gd name="connsiteY76" fmla="*/ 760575 h 1076781"/>
              <a:gd name="connsiteX77" fmla="*/ 3435409 w 4221622"/>
              <a:gd name="connsiteY77" fmla="*/ 786213 h 1076781"/>
              <a:gd name="connsiteX78" fmla="*/ 3495229 w 4221622"/>
              <a:gd name="connsiteY78" fmla="*/ 837487 h 1076781"/>
              <a:gd name="connsiteX79" fmla="*/ 3520867 w 4221622"/>
              <a:gd name="connsiteY79" fmla="*/ 846033 h 1076781"/>
              <a:gd name="connsiteX80" fmla="*/ 3572142 w 4221622"/>
              <a:gd name="connsiteY80" fmla="*/ 880216 h 1076781"/>
              <a:gd name="connsiteX81" fmla="*/ 3606325 w 4221622"/>
              <a:gd name="connsiteY81" fmla="*/ 897308 h 1076781"/>
              <a:gd name="connsiteX82" fmla="*/ 3631962 w 4221622"/>
              <a:gd name="connsiteY82" fmla="*/ 922945 h 1076781"/>
              <a:gd name="connsiteX83" fmla="*/ 3666145 w 4221622"/>
              <a:gd name="connsiteY83" fmla="*/ 931491 h 1076781"/>
              <a:gd name="connsiteX84" fmla="*/ 3751603 w 4221622"/>
              <a:gd name="connsiteY84" fmla="*/ 957129 h 1076781"/>
              <a:gd name="connsiteX85" fmla="*/ 3845607 w 4221622"/>
              <a:gd name="connsiteY85" fmla="*/ 982766 h 1076781"/>
              <a:gd name="connsiteX86" fmla="*/ 3896882 w 4221622"/>
              <a:gd name="connsiteY86" fmla="*/ 999858 h 1076781"/>
              <a:gd name="connsiteX87" fmla="*/ 3956702 w 4221622"/>
              <a:gd name="connsiteY87" fmla="*/ 1016949 h 1076781"/>
              <a:gd name="connsiteX88" fmla="*/ 3982340 w 4221622"/>
              <a:gd name="connsiteY88" fmla="*/ 1034041 h 1076781"/>
              <a:gd name="connsiteX89" fmla="*/ 4067798 w 4221622"/>
              <a:gd name="connsiteY89" fmla="*/ 1059678 h 1076781"/>
              <a:gd name="connsiteX90" fmla="*/ 4178893 w 4221622"/>
              <a:gd name="connsiteY90" fmla="*/ 1068224 h 1076781"/>
              <a:gd name="connsiteX91" fmla="*/ 4221622 w 4221622"/>
              <a:gd name="connsiteY91" fmla="*/ 1076770 h 107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21622" h="1076781">
                <a:moveTo>
                  <a:pt x="0" y="974220"/>
                </a:moveTo>
                <a:cubicBezTo>
                  <a:pt x="117959" y="879854"/>
                  <a:pt x="-8254" y="972748"/>
                  <a:pt x="68366" y="931491"/>
                </a:cubicBezTo>
                <a:cubicBezTo>
                  <a:pt x="73630" y="928657"/>
                  <a:pt x="159053" y="873983"/>
                  <a:pt x="188007" y="863125"/>
                </a:cubicBezTo>
                <a:cubicBezTo>
                  <a:pt x="199004" y="859001"/>
                  <a:pt x="210796" y="857428"/>
                  <a:pt x="222190" y="854579"/>
                </a:cubicBezTo>
                <a:cubicBezTo>
                  <a:pt x="241089" y="835681"/>
                  <a:pt x="249672" y="823747"/>
                  <a:pt x="273465" y="811850"/>
                </a:cubicBezTo>
                <a:cubicBezTo>
                  <a:pt x="285729" y="805718"/>
                  <a:pt x="322329" y="797498"/>
                  <a:pt x="333286" y="794759"/>
                </a:cubicBezTo>
                <a:lnTo>
                  <a:pt x="384560" y="743484"/>
                </a:lnTo>
                <a:cubicBezTo>
                  <a:pt x="393106" y="734938"/>
                  <a:pt x="403494" y="727902"/>
                  <a:pt x="410198" y="717846"/>
                </a:cubicBezTo>
                <a:lnTo>
                  <a:pt x="495656" y="589659"/>
                </a:lnTo>
                <a:lnTo>
                  <a:pt x="529839" y="538385"/>
                </a:lnTo>
                <a:cubicBezTo>
                  <a:pt x="535536" y="529839"/>
                  <a:pt x="543682" y="522491"/>
                  <a:pt x="546930" y="512747"/>
                </a:cubicBezTo>
                <a:cubicBezTo>
                  <a:pt x="559298" y="475645"/>
                  <a:pt x="549106" y="493479"/>
                  <a:pt x="581114" y="461473"/>
                </a:cubicBezTo>
                <a:cubicBezTo>
                  <a:pt x="589692" y="444317"/>
                  <a:pt x="601705" y="416755"/>
                  <a:pt x="615297" y="401652"/>
                </a:cubicBezTo>
                <a:cubicBezTo>
                  <a:pt x="634162" y="380691"/>
                  <a:pt x="659474" y="365294"/>
                  <a:pt x="675117" y="341831"/>
                </a:cubicBezTo>
                <a:cubicBezTo>
                  <a:pt x="680814" y="333285"/>
                  <a:pt x="684946" y="323457"/>
                  <a:pt x="692209" y="316194"/>
                </a:cubicBezTo>
                <a:cubicBezTo>
                  <a:pt x="708777" y="299626"/>
                  <a:pt x="722630" y="297508"/>
                  <a:pt x="743484" y="290557"/>
                </a:cubicBezTo>
                <a:cubicBezTo>
                  <a:pt x="752030" y="284860"/>
                  <a:pt x="759935" y="278058"/>
                  <a:pt x="769121" y="273465"/>
                </a:cubicBezTo>
                <a:cubicBezTo>
                  <a:pt x="777178" y="269436"/>
                  <a:pt x="786937" y="269388"/>
                  <a:pt x="794758" y="264919"/>
                </a:cubicBezTo>
                <a:cubicBezTo>
                  <a:pt x="807125" y="257852"/>
                  <a:pt x="816203" y="245652"/>
                  <a:pt x="828942" y="239282"/>
                </a:cubicBezTo>
                <a:cubicBezTo>
                  <a:pt x="845056" y="231225"/>
                  <a:pt x="880216" y="222190"/>
                  <a:pt x="880216" y="222190"/>
                </a:cubicBezTo>
                <a:cubicBezTo>
                  <a:pt x="957837" y="273937"/>
                  <a:pt x="844040" y="193964"/>
                  <a:pt x="931491" y="273465"/>
                </a:cubicBezTo>
                <a:cubicBezTo>
                  <a:pt x="952569" y="292627"/>
                  <a:pt x="999858" y="324740"/>
                  <a:pt x="999858" y="324740"/>
                </a:cubicBezTo>
                <a:cubicBezTo>
                  <a:pt x="1005555" y="333286"/>
                  <a:pt x="1010374" y="342487"/>
                  <a:pt x="1016949" y="350377"/>
                </a:cubicBezTo>
                <a:cubicBezTo>
                  <a:pt x="1036790" y="374186"/>
                  <a:pt x="1051618" y="382788"/>
                  <a:pt x="1076770" y="401652"/>
                </a:cubicBezTo>
                <a:cubicBezTo>
                  <a:pt x="1119203" y="465303"/>
                  <a:pt x="1064666" y="387128"/>
                  <a:pt x="1119499" y="452927"/>
                </a:cubicBezTo>
                <a:cubicBezTo>
                  <a:pt x="1126074" y="460817"/>
                  <a:pt x="1130015" y="470674"/>
                  <a:pt x="1136590" y="478564"/>
                </a:cubicBezTo>
                <a:cubicBezTo>
                  <a:pt x="1151789" y="496803"/>
                  <a:pt x="1176730" y="517538"/>
                  <a:pt x="1196411" y="529839"/>
                </a:cubicBezTo>
                <a:cubicBezTo>
                  <a:pt x="1207214" y="536591"/>
                  <a:pt x="1219200" y="541233"/>
                  <a:pt x="1230594" y="546930"/>
                </a:cubicBezTo>
                <a:cubicBezTo>
                  <a:pt x="1249497" y="565834"/>
                  <a:pt x="1258070" y="577760"/>
                  <a:pt x="1281869" y="589659"/>
                </a:cubicBezTo>
                <a:cubicBezTo>
                  <a:pt x="1296231" y="596840"/>
                  <a:pt x="1327996" y="602643"/>
                  <a:pt x="1341689" y="606751"/>
                </a:cubicBezTo>
                <a:cubicBezTo>
                  <a:pt x="1358945" y="611928"/>
                  <a:pt x="1392964" y="623843"/>
                  <a:pt x="1392964" y="623843"/>
                </a:cubicBezTo>
                <a:cubicBezTo>
                  <a:pt x="1438542" y="620994"/>
                  <a:pt x="1484281" y="620078"/>
                  <a:pt x="1529697" y="615297"/>
                </a:cubicBezTo>
                <a:cubicBezTo>
                  <a:pt x="1559719" y="612137"/>
                  <a:pt x="1562559" y="596518"/>
                  <a:pt x="1589517" y="581114"/>
                </a:cubicBezTo>
                <a:cubicBezTo>
                  <a:pt x="1597338" y="576645"/>
                  <a:pt x="1606609" y="575417"/>
                  <a:pt x="1615155" y="572568"/>
                </a:cubicBezTo>
                <a:cubicBezTo>
                  <a:pt x="1623701" y="566871"/>
                  <a:pt x="1633530" y="562739"/>
                  <a:pt x="1640792" y="555476"/>
                </a:cubicBezTo>
                <a:cubicBezTo>
                  <a:pt x="1654752" y="541516"/>
                  <a:pt x="1671393" y="512635"/>
                  <a:pt x="1683521" y="495656"/>
                </a:cubicBezTo>
                <a:cubicBezTo>
                  <a:pt x="1691800" y="484066"/>
                  <a:pt x="1699087" y="471544"/>
                  <a:pt x="1709158" y="461473"/>
                </a:cubicBezTo>
                <a:cubicBezTo>
                  <a:pt x="1716421" y="454210"/>
                  <a:pt x="1726250" y="450078"/>
                  <a:pt x="1734796" y="444381"/>
                </a:cubicBezTo>
                <a:lnTo>
                  <a:pt x="1768979" y="393106"/>
                </a:lnTo>
                <a:lnTo>
                  <a:pt x="1786071" y="367469"/>
                </a:lnTo>
                <a:lnTo>
                  <a:pt x="1803162" y="316194"/>
                </a:lnTo>
                <a:cubicBezTo>
                  <a:pt x="1806011" y="307648"/>
                  <a:pt x="1806711" y="298052"/>
                  <a:pt x="1811708" y="290557"/>
                </a:cubicBezTo>
                <a:lnTo>
                  <a:pt x="1828800" y="264919"/>
                </a:lnTo>
                <a:cubicBezTo>
                  <a:pt x="1841222" y="227652"/>
                  <a:pt x="1840411" y="215094"/>
                  <a:pt x="1862983" y="188007"/>
                </a:cubicBezTo>
                <a:cubicBezTo>
                  <a:pt x="1870720" y="178723"/>
                  <a:pt x="1880074" y="170916"/>
                  <a:pt x="1888620" y="162370"/>
                </a:cubicBezTo>
                <a:cubicBezTo>
                  <a:pt x="1891469" y="153824"/>
                  <a:pt x="1892791" y="144607"/>
                  <a:pt x="1897166" y="136732"/>
                </a:cubicBezTo>
                <a:cubicBezTo>
                  <a:pt x="1930710" y="76354"/>
                  <a:pt x="1919109" y="90354"/>
                  <a:pt x="1974078" y="68366"/>
                </a:cubicBezTo>
                <a:cubicBezTo>
                  <a:pt x="1979775" y="59820"/>
                  <a:pt x="1983280" y="49304"/>
                  <a:pt x="1991170" y="42729"/>
                </a:cubicBezTo>
                <a:cubicBezTo>
                  <a:pt x="2000957" y="34574"/>
                  <a:pt x="2014292" y="31958"/>
                  <a:pt x="2025353" y="25637"/>
                </a:cubicBezTo>
                <a:cubicBezTo>
                  <a:pt x="2071253" y="-593"/>
                  <a:pt x="2029029" y="14035"/>
                  <a:pt x="2085173" y="0"/>
                </a:cubicBezTo>
                <a:cubicBezTo>
                  <a:pt x="2130751" y="2848"/>
                  <a:pt x="2176745" y="1771"/>
                  <a:pt x="2221906" y="8545"/>
                </a:cubicBezTo>
                <a:cubicBezTo>
                  <a:pt x="2234504" y="10435"/>
                  <a:pt x="2244448" y="20463"/>
                  <a:pt x="2256089" y="25637"/>
                </a:cubicBezTo>
                <a:cubicBezTo>
                  <a:pt x="2270107" y="31867"/>
                  <a:pt x="2285351" y="35383"/>
                  <a:pt x="2298818" y="42729"/>
                </a:cubicBezTo>
                <a:cubicBezTo>
                  <a:pt x="2332066" y="60864"/>
                  <a:pt x="2354376" y="81192"/>
                  <a:pt x="2384276" y="102549"/>
                </a:cubicBezTo>
                <a:cubicBezTo>
                  <a:pt x="2473379" y="166194"/>
                  <a:pt x="2339807" y="65490"/>
                  <a:pt x="2435551" y="145278"/>
                </a:cubicBezTo>
                <a:cubicBezTo>
                  <a:pt x="2443441" y="151853"/>
                  <a:pt x="2452971" y="156208"/>
                  <a:pt x="2461188" y="162370"/>
                </a:cubicBezTo>
                <a:cubicBezTo>
                  <a:pt x="2475780" y="173314"/>
                  <a:pt x="2489325" y="185609"/>
                  <a:pt x="2503917" y="196553"/>
                </a:cubicBezTo>
                <a:cubicBezTo>
                  <a:pt x="2512134" y="202715"/>
                  <a:pt x="2521757" y="206960"/>
                  <a:pt x="2529555" y="213644"/>
                </a:cubicBezTo>
                <a:cubicBezTo>
                  <a:pt x="2541790" y="224131"/>
                  <a:pt x="2550847" y="238159"/>
                  <a:pt x="2563738" y="247828"/>
                </a:cubicBezTo>
                <a:cubicBezTo>
                  <a:pt x="2603324" y="277518"/>
                  <a:pt x="2626831" y="287921"/>
                  <a:pt x="2666287" y="307648"/>
                </a:cubicBezTo>
                <a:cubicBezTo>
                  <a:pt x="2735663" y="377024"/>
                  <a:pt x="2645766" y="295921"/>
                  <a:pt x="2726108" y="341831"/>
                </a:cubicBezTo>
                <a:cubicBezTo>
                  <a:pt x="2736601" y="347827"/>
                  <a:pt x="2741910" y="360444"/>
                  <a:pt x="2751745" y="367469"/>
                </a:cubicBezTo>
                <a:cubicBezTo>
                  <a:pt x="2810268" y="409271"/>
                  <a:pt x="2763113" y="361274"/>
                  <a:pt x="2811566" y="401652"/>
                </a:cubicBezTo>
                <a:cubicBezTo>
                  <a:pt x="2820850" y="409389"/>
                  <a:pt x="2827147" y="420585"/>
                  <a:pt x="2837203" y="427289"/>
                </a:cubicBezTo>
                <a:cubicBezTo>
                  <a:pt x="2844698" y="432286"/>
                  <a:pt x="2854640" y="432107"/>
                  <a:pt x="2862841" y="435835"/>
                </a:cubicBezTo>
                <a:cubicBezTo>
                  <a:pt x="2886036" y="446378"/>
                  <a:pt x="2910008" y="455885"/>
                  <a:pt x="2931207" y="470018"/>
                </a:cubicBezTo>
                <a:cubicBezTo>
                  <a:pt x="2951531" y="483568"/>
                  <a:pt x="3001069" y="517768"/>
                  <a:pt x="3025211" y="529839"/>
                </a:cubicBezTo>
                <a:cubicBezTo>
                  <a:pt x="3038932" y="536699"/>
                  <a:pt x="3054473" y="539584"/>
                  <a:pt x="3067940" y="546930"/>
                </a:cubicBezTo>
                <a:cubicBezTo>
                  <a:pt x="3085974" y="556766"/>
                  <a:pt x="3102123" y="569719"/>
                  <a:pt x="3119215" y="581114"/>
                </a:cubicBezTo>
                <a:lnTo>
                  <a:pt x="3144852" y="598205"/>
                </a:lnTo>
                <a:cubicBezTo>
                  <a:pt x="3153398" y="603902"/>
                  <a:pt x="3160745" y="612049"/>
                  <a:pt x="3170489" y="615297"/>
                </a:cubicBezTo>
                <a:lnTo>
                  <a:pt x="3196127" y="623843"/>
                </a:lnTo>
                <a:cubicBezTo>
                  <a:pt x="3237772" y="686312"/>
                  <a:pt x="3186321" y="620501"/>
                  <a:pt x="3238856" y="658026"/>
                </a:cubicBezTo>
                <a:cubicBezTo>
                  <a:pt x="3251969" y="667392"/>
                  <a:pt x="3259927" y="682843"/>
                  <a:pt x="3273039" y="692209"/>
                </a:cubicBezTo>
                <a:cubicBezTo>
                  <a:pt x="3280369" y="697445"/>
                  <a:pt x="3290619" y="696727"/>
                  <a:pt x="3298676" y="700755"/>
                </a:cubicBezTo>
                <a:cubicBezTo>
                  <a:pt x="3307863" y="705348"/>
                  <a:pt x="3315127" y="713253"/>
                  <a:pt x="3324314" y="717846"/>
                </a:cubicBezTo>
                <a:cubicBezTo>
                  <a:pt x="3390921" y="751149"/>
                  <a:pt x="3293468" y="679754"/>
                  <a:pt x="3401226" y="760575"/>
                </a:cubicBezTo>
                <a:cubicBezTo>
                  <a:pt x="3412620" y="769121"/>
                  <a:pt x="3424690" y="776834"/>
                  <a:pt x="3435409" y="786213"/>
                </a:cubicBezTo>
                <a:cubicBezTo>
                  <a:pt x="3463443" y="810743"/>
                  <a:pt x="3464732" y="822239"/>
                  <a:pt x="3495229" y="837487"/>
                </a:cubicBezTo>
                <a:cubicBezTo>
                  <a:pt x="3503286" y="841516"/>
                  <a:pt x="3512321" y="843184"/>
                  <a:pt x="3520867" y="846033"/>
                </a:cubicBezTo>
                <a:cubicBezTo>
                  <a:pt x="3537959" y="857427"/>
                  <a:pt x="3553769" y="871029"/>
                  <a:pt x="3572142" y="880216"/>
                </a:cubicBezTo>
                <a:cubicBezTo>
                  <a:pt x="3583536" y="885913"/>
                  <a:pt x="3595959" y="889903"/>
                  <a:pt x="3606325" y="897308"/>
                </a:cubicBezTo>
                <a:cubicBezTo>
                  <a:pt x="3616159" y="904333"/>
                  <a:pt x="3621469" y="916949"/>
                  <a:pt x="3631962" y="922945"/>
                </a:cubicBezTo>
                <a:cubicBezTo>
                  <a:pt x="3642160" y="928772"/>
                  <a:pt x="3654895" y="928116"/>
                  <a:pt x="3666145" y="931491"/>
                </a:cubicBezTo>
                <a:cubicBezTo>
                  <a:pt x="3770173" y="962700"/>
                  <a:pt x="3672815" y="937431"/>
                  <a:pt x="3751603" y="957129"/>
                </a:cubicBezTo>
                <a:cubicBezTo>
                  <a:pt x="3803285" y="991582"/>
                  <a:pt x="3751543" y="962609"/>
                  <a:pt x="3845607" y="982766"/>
                </a:cubicBezTo>
                <a:cubicBezTo>
                  <a:pt x="3863223" y="986541"/>
                  <a:pt x="3879790" y="994161"/>
                  <a:pt x="3896882" y="999858"/>
                </a:cubicBezTo>
                <a:cubicBezTo>
                  <a:pt x="3933652" y="1012114"/>
                  <a:pt x="3913793" y="1006221"/>
                  <a:pt x="3956702" y="1016949"/>
                </a:cubicBezTo>
                <a:cubicBezTo>
                  <a:pt x="3965248" y="1022646"/>
                  <a:pt x="3972954" y="1029870"/>
                  <a:pt x="3982340" y="1034041"/>
                </a:cubicBezTo>
                <a:cubicBezTo>
                  <a:pt x="3991437" y="1038084"/>
                  <a:pt x="4050897" y="1057690"/>
                  <a:pt x="4067798" y="1059678"/>
                </a:cubicBezTo>
                <a:cubicBezTo>
                  <a:pt x="4104685" y="1064018"/>
                  <a:pt x="4141861" y="1065375"/>
                  <a:pt x="4178893" y="1068224"/>
                </a:cubicBezTo>
                <a:cubicBezTo>
                  <a:pt x="4215840" y="1077461"/>
                  <a:pt x="4201331" y="1076770"/>
                  <a:pt x="4221622" y="107677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10998" y="2612866"/>
            <a:ext cx="5334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686" y="4499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43?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3048000" y="2661292"/>
            <a:ext cx="5334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5767" y="448990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31?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2128" y="494140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평균의 함정</a:t>
            </a: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4114800" y="2286000"/>
            <a:ext cx="0" cy="2357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99661" y="1495824"/>
            <a:ext cx="281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연령별 백화점 여성고객 비중</a:t>
            </a:r>
          </a:p>
        </p:txBody>
      </p:sp>
    </p:spTree>
    <p:extLst>
      <p:ext uri="{BB962C8B-B14F-4D97-AF65-F5344CB8AC3E}">
        <p14:creationId xmlns:p14="http://schemas.microsoft.com/office/powerpoint/2010/main" val="16337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판매데이터 고급분석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6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0" y="1905000"/>
            <a:ext cx="327365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패션 판매데이터 고급분석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ashion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ransaction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dvanced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nalysis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ython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4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STAAP</a:t>
            </a:r>
            <a:endParaRPr lang="ko-KR" altLang="en-US" sz="4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미래 </a:t>
            </a:r>
            <a:r>
              <a:rPr lang="ko-KR" altLang="en-US" dirty="0" err="1"/>
              <a:t>시점별</a:t>
            </a:r>
            <a:r>
              <a:rPr lang="ko-KR" altLang="en-US" dirty="0"/>
              <a:t> 예측 구조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7</a:t>
            </a:fld>
            <a:endParaRPr lang="en-US" altLang="ko-KR" dirty="0">
              <a:ea typeface="돋움체" pitchFamily="49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24000" y="2133600"/>
            <a:ext cx="2209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3543300" y="4267200"/>
            <a:ext cx="3810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238065" y="23622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71465" y="2980765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304865" y="36576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833532" y="2596124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833532" y="3132887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833532" y="3793472"/>
            <a:ext cx="304800" cy="2577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직선 화살표 연결선 6"/>
          <p:cNvCxnSpPr>
            <a:endCxn id="4" idx="1"/>
          </p:cNvCxnSpPr>
          <p:nvPr/>
        </p:nvCxnSpPr>
        <p:spPr bwMode="auto">
          <a:xfrm flipV="1">
            <a:off x="3733800" y="2628900"/>
            <a:ext cx="504265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endCxn id="8" idx="1"/>
          </p:cNvCxnSpPr>
          <p:nvPr/>
        </p:nvCxnSpPr>
        <p:spPr bwMode="auto">
          <a:xfrm flipV="1">
            <a:off x="3724835" y="3247465"/>
            <a:ext cx="1046630" cy="11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3724835" y="3908610"/>
            <a:ext cx="1580030" cy="15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084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6934200" cy="715962"/>
          </a:xfrm>
        </p:spPr>
        <p:txBody>
          <a:bodyPr/>
          <a:lstStyle/>
          <a:p>
            <a:pPr eaLnBrk="1" hangingPunct="1"/>
            <a:r>
              <a:rPr lang="ko-KR" altLang="en-US" dirty="0"/>
              <a:t>해상도 높은 </a:t>
            </a:r>
            <a:r>
              <a:rPr lang="ko-KR" altLang="en-US" dirty="0" err="1"/>
              <a:t>챠트</a:t>
            </a:r>
            <a:r>
              <a:rPr lang="ko-KR" altLang="en-US" dirty="0"/>
              <a:t> 활용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762000" cy="228600"/>
          </a:xfrm>
        </p:spPr>
        <p:txBody>
          <a:bodyPr/>
          <a:lstStyle/>
          <a:p>
            <a:pPr>
              <a:defRPr/>
            </a:pPr>
            <a:fld id="{492B40B1-B6F2-443B-BB41-D6E105A3E396}" type="slidenum">
              <a:rPr lang="en-US" altLang="ko-KR" smtClean="0">
                <a:ea typeface="돋움체" pitchFamily="49" charset="-127"/>
              </a:rPr>
              <a:pPr>
                <a:defRPr/>
              </a:pPr>
              <a:t>8</a:t>
            </a:fld>
            <a:endParaRPr lang="en-US" altLang="ko-KR" dirty="0">
              <a:ea typeface="돋움체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304800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1219200"/>
            <a:ext cx="7468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xyxonxyxon@empal.com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89012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33159</TotalTime>
  <Words>443</Words>
  <Application>Microsoft Office PowerPoint</Application>
  <PresentationFormat>화면 슬라이드 쇼(4:3)</PresentationFormat>
  <Paragraphs>106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Wingdings</vt:lpstr>
      <vt:lpstr>기본 디자인</vt:lpstr>
      <vt:lpstr>섬유패션 고객/상품/매출데이터  고급분석 및 예측</vt:lpstr>
      <vt:lpstr>PBL 프로젝트 수행방법</vt:lpstr>
      <vt:lpstr>&lt;프로젝트 제목&gt; 프로젝트 계획 스케치(예)</vt:lpstr>
      <vt:lpstr>데이터 분석 프로세스 Summary</vt:lpstr>
      <vt:lpstr>두 가지 critical 질문들</vt:lpstr>
      <vt:lpstr>10세 단위로 연령 구분 – 그 위험성?</vt:lpstr>
      <vt:lpstr>판매데이터 고급분석</vt:lpstr>
      <vt:lpstr>미래 시점별 예측 구조</vt:lpstr>
      <vt:lpstr>해상도 높은 챠트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Lenovo</cp:lastModifiedBy>
  <cp:revision>4316</cp:revision>
  <cp:lastPrinted>1601-01-01T00:00:00Z</cp:lastPrinted>
  <dcterms:created xsi:type="dcterms:W3CDTF">1601-01-01T00:00:00Z</dcterms:created>
  <dcterms:modified xsi:type="dcterms:W3CDTF">2023-06-30T00:22:43Z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