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notesMasterIdLst>
    <p:notesMasterId r:id="rId26"/>
  </p:notesMasterIdLst>
  <p:sldIdLst>
    <p:sldId id="271" r:id="rId7"/>
    <p:sldId id="268" r:id="rId8"/>
    <p:sldId id="278" r:id="rId9"/>
    <p:sldId id="256" r:id="rId10"/>
    <p:sldId id="257" r:id="rId11"/>
    <p:sldId id="272" r:id="rId12"/>
    <p:sldId id="259" r:id="rId13"/>
    <p:sldId id="258" r:id="rId14"/>
    <p:sldId id="260" r:id="rId15"/>
    <p:sldId id="261" r:id="rId16"/>
    <p:sldId id="262" r:id="rId17"/>
    <p:sldId id="264" r:id="rId18"/>
    <p:sldId id="263" r:id="rId19"/>
    <p:sldId id="266" r:id="rId20"/>
    <p:sldId id="274" r:id="rId21"/>
    <p:sldId id="269" r:id="rId22"/>
    <p:sldId id="275" r:id="rId23"/>
    <p:sldId id="277" r:id="rId24"/>
    <p:sldId id="270" r:id="rId2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llan Lindell" initials="SL" lastIdx="1" clrIdx="0">
    <p:extLst>
      <p:ext uri="{19B8F6BF-5375-455C-9EA6-DF929625EA0E}">
        <p15:presenceInfo xmlns:p15="http://schemas.microsoft.com/office/powerpoint/2012/main" userId="Stellan Lin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454"/>
    <a:srgbClr val="CD63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97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3924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25T14:35:42.537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7F302-49C3-4BD7-94C0-CFE016F79F0F}" type="datetimeFigureOut">
              <a:rPr lang="sv-SE" smtClean="0"/>
              <a:t>2017-02-23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451C3-D8E4-4DCF-9386-A30ECCBB87E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661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451C3-D8E4-4DCF-9386-A30ECCBB87E7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7725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451C3-D8E4-4DCF-9386-A30ECCBB87E7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5018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451C3-D8E4-4DCF-9386-A30ECCBB87E7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94699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Aweria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Tech-startup </a:t>
            </a:r>
            <a:r>
              <a:rPr lang="en-US" dirty="0" err="1"/>
              <a:t>inom</a:t>
            </a:r>
            <a:r>
              <a:rPr lang="en-US" dirty="0"/>
              <a:t> </a:t>
            </a:r>
            <a:r>
              <a:rPr lang="en-US" dirty="0" err="1"/>
              <a:t>akutsjukvård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10 </a:t>
            </a:r>
            <a:r>
              <a:rPr lang="en-US" dirty="0" err="1"/>
              <a:t>sjukhus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kunder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fler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gång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Selfie med </a:t>
            </a:r>
            <a:r>
              <a:rPr lang="en-US" dirty="0" err="1"/>
              <a:t>publiken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451C3-D8E4-4DCF-9386-A30ECCBB87E7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30912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</a:t>
            </a:r>
            <a:br>
              <a:rPr lang="en-US" dirty="0"/>
            </a:br>
            <a:r>
              <a:rPr lang="en-US" dirty="0" err="1"/>
              <a:t>Funktion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automatiskt</a:t>
            </a:r>
            <a:r>
              <a:rPr lang="en-US" dirty="0"/>
              <a:t> </a:t>
            </a:r>
            <a:r>
              <a:rPr lang="en-US" dirty="0" err="1"/>
              <a:t>välja</a:t>
            </a:r>
            <a:r>
              <a:rPr lang="en-US" dirty="0"/>
              <a:t> </a:t>
            </a:r>
            <a:r>
              <a:rPr lang="en-US" dirty="0" err="1"/>
              <a:t>bakgrundsfärg</a:t>
            </a:r>
            <a:r>
              <a:rPr lang="en-US" dirty="0"/>
              <a:t> </a:t>
            </a:r>
            <a:r>
              <a:rPr lang="en-US" dirty="0" err="1"/>
              <a:t>utifrån</a:t>
            </a:r>
            <a:r>
              <a:rPr lang="en-US" dirty="0"/>
              <a:t> given </a:t>
            </a:r>
            <a:r>
              <a:rPr lang="en-US" dirty="0" err="1"/>
              <a:t>textfärg</a:t>
            </a:r>
            <a:r>
              <a:rPr lang="en-US" dirty="0"/>
              <a:t>. Om </a:t>
            </a:r>
            <a:r>
              <a:rPr lang="en-US" dirty="0" err="1"/>
              <a:t>färgen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mer</a:t>
            </a:r>
            <a:r>
              <a:rPr lang="en-US" dirty="0"/>
              <a:t> </a:t>
            </a:r>
            <a:r>
              <a:rPr lang="en-US" dirty="0" err="1"/>
              <a:t>ljus</a:t>
            </a:r>
            <a:r>
              <a:rPr lang="en-US" dirty="0"/>
              <a:t>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kommer</a:t>
            </a:r>
            <a:r>
              <a:rPr lang="en-US" dirty="0"/>
              <a:t> </a:t>
            </a:r>
            <a:r>
              <a:rPr lang="en-US" dirty="0" err="1"/>
              <a:t>svart</a:t>
            </a:r>
            <a:r>
              <a:rPr lang="en-US" dirty="0"/>
              <a:t> </a:t>
            </a:r>
            <a:r>
              <a:rPr lang="en-US" dirty="0" err="1"/>
              <a:t>bakgrund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användas</a:t>
            </a:r>
            <a:r>
              <a:rPr lang="en-US" dirty="0"/>
              <a:t> </a:t>
            </a:r>
            <a:r>
              <a:rPr lang="en-US" dirty="0" err="1"/>
              <a:t>annars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SASS</a:t>
            </a:r>
          </a:p>
          <a:p>
            <a:r>
              <a:rPr lang="en-US" dirty="0" err="1"/>
              <a:t>Funktion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generera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RGBA </a:t>
            </a:r>
            <a:r>
              <a:rPr lang="en-US" dirty="0" err="1"/>
              <a:t>värde</a:t>
            </a:r>
            <a:r>
              <a:rPr lang="en-US" dirty="0"/>
              <a:t> med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procentuellt</a:t>
            </a:r>
            <a:r>
              <a:rPr lang="en-US" dirty="0"/>
              <a:t> </a:t>
            </a:r>
            <a:r>
              <a:rPr lang="en-US" dirty="0" err="1"/>
              <a:t>värde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alfa.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451C3-D8E4-4DCF-9386-A30ECCBB87E7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8937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2017-02-23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12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2017-02-23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035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2017-02-23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214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2017-02-23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177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2017-02-23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64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2017-02-23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43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2017-02-23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867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2017-02-23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277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2017-02-23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432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2017-02-23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032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2017-02-23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2324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6582F-A7DF-4EE7-AB3D-B13882602CD1}" type="datetimeFigureOut">
              <a:rPr lang="sv-SE" smtClean="0"/>
              <a:t>2017-02-23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298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ss-tricks.com/autoprefixer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jobb.stellanlindell.se/sass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jobb.stellanlindell.se/sas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jobb@stellanlindell.s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tinyurl.com/swetugg-sass" TargetMode="External"/><Relationship Id="rId5" Type="http://schemas.openxmlformats.org/officeDocument/2006/relationships/hyperlink" Target="https://github.com/stiltet" TargetMode="External"/><Relationship Id="rId4" Type="http://schemas.openxmlformats.org/officeDocument/2006/relationships/hyperlink" Target="https://se.linkedin.com/in/stellanlindel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comments" Target="../comments/comment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1"/>
          <p:cNvSpPr txBox="1">
            <a:spLocks/>
          </p:cNvSpPr>
          <p:nvPr/>
        </p:nvSpPr>
        <p:spPr>
          <a:xfrm>
            <a:off x="0" y="2046040"/>
            <a:ext cx="12192000" cy="15853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HelveticaRounded LT Std Bd" panose="020F0804030503020204" pitchFamily="34" charset="0"/>
              </a:rPr>
              <a:t>SASS &amp; LESS</a:t>
            </a:r>
            <a:br>
              <a:rPr lang="en-US" sz="5400" dirty="0">
                <a:latin typeface="HelveticaRounded LT Std Bd" panose="020F0804030503020204" pitchFamily="34" charset="0"/>
              </a:rPr>
            </a:br>
            <a:r>
              <a:rPr lang="en-US" sz="5400" dirty="0">
                <a:latin typeface="HelveticaRounded LT Std Bd" panose="020F0804030503020204" pitchFamily="34" charset="0"/>
              </a:rPr>
              <a:t>How to make CSS fun again</a:t>
            </a:r>
          </a:p>
        </p:txBody>
      </p:sp>
      <p:sp>
        <p:nvSpPr>
          <p:cNvPr id="10" name="Rubrik 1"/>
          <p:cNvSpPr txBox="1">
            <a:spLocks/>
          </p:cNvSpPr>
          <p:nvPr/>
        </p:nvSpPr>
        <p:spPr>
          <a:xfrm>
            <a:off x="-52315" y="3521124"/>
            <a:ext cx="12192000" cy="4410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HelveticaRounded LT Std Bd" panose="020F0804030503020204" pitchFamily="34" charset="0"/>
              </a:rPr>
              <a:t>Stellan Lindell</a:t>
            </a:r>
          </a:p>
        </p:txBody>
      </p:sp>
      <p:pic>
        <p:nvPicPr>
          <p:cNvPr id="2" name="Bildobjekt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62" y="207454"/>
            <a:ext cx="1800476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264325"/>
            <a:ext cx="10515600" cy="756309"/>
          </a:xfrm>
        </p:spPr>
        <p:txBody>
          <a:bodyPr/>
          <a:lstStyle/>
          <a:p>
            <a:r>
              <a:rPr lang="en-US" dirty="0">
                <a:latin typeface="HelveticaRounded LT Std Bd" panose="020F0804030503020204" pitchFamily="34" charset="0"/>
              </a:rPr>
              <a:t>Nestled code in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227668"/>
            <a:ext cx="5096774" cy="50982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</a:t>
            </a:r>
            <a:endParaRPr lang="en-US" sz="3500" b="1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body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a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#FFF;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&amp;:hover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  color: #F00;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body a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#FFF;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body a:hover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#F00;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6409427" y="1227668"/>
            <a:ext cx="4944374" cy="5098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4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SASS (exactly the same)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body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a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#FFF;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&amp;:hover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  color: #F00;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body a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#FFF;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body a:hover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#F00;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257125"/>
            <a:ext cx="10515600" cy="756309"/>
          </a:xfrm>
        </p:spPr>
        <p:txBody>
          <a:bodyPr/>
          <a:lstStyle/>
          <a:p>
            <a:r>
              <a:rPr lang="en-US" dirty="0">
                <a:latin typeface="HelveticaRounded LT Std Bd" panose="020F0804030503020204" pitchFamily="34" charset="0"/>
              </a:rPr>
              <a:t>Inheritance in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220468"/>
            <a:ext cx="5096774" cy="509821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8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</a:t>
            </a:r>
            <a:endParaRPr lang="en-US" sz="3500" b="1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.message {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#ccc; }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.success {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&amp;:extend(.message);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green; }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.error {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&amp;:extend(.message);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red; }</a:t>
            </a:r>
          </a:p>
          <a:p>
            <a:pPr marL="0" indent="0">
              <a:buNone/>
            </a:pPr>
            <a:endParaRPr lang="en-US" sz="22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  <a:endParaRPr lang="en-US" sz="2400" b="1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.message, .success, .error {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#ccc; }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.success {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green; }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.error {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red; }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6409427" y="1220468"/>
            <a:ext cx="4944374" cy="5098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1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SASS</a:t>
            </a:r>
            <a:endParaRPr lang="en-US" sz="3500" b="1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.message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#ccc; }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.success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@extend .message;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green; }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.error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@extend .message;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red; }</a:t>
            </a:r>
          </a:p>
          <a:p>
            <a:pPr marL="0" indent="0"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.message, .success, .error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#ccc; }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.success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green; }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.error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red; }</a:t>
            </a:r>
          </a:p>
        </p:txBody>
      </p:sp>
    </p:spTree>
    <p:extLst>
      <p:ext uri="{BB962C8B-B14F-4D97-AF65-F5344CB8AC3E}">
        <p14:creationId xmlns:p14="http://schemas.microsoft.com/office/powerpoint/2010/main" val="167233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228325"/>
            <a:ext cx="10515600" cy="756309"/>
          </a:xfrm>
        </p:spPr>
        <p:txBody>
          <a:bodyPr/>
          <a:lstStyle/>
          <a:p>
            <a:r>
              <a:rPr lang="sv-SE" dirty="0" err="1">
                <a:latin typeface="HelveticaRounded LT Std Bd" panose="020F0804030503020204" pitchFamily="34" charset="0"/>
              </a:rPr>
              <a:t>Own</a:t>
            </a:r>
            <a:r>
              <a:rPr lang="sv-SE" dirty="0">
                <a:latin typeface="HelveticaRounded LT Std Bd" panose="020F0804030503020204" pitchFamily="34" charset="0"/>
              </a:rPr>
              <a:t> </a:t>
            </a:r>
            <a:r>
              <a:rPr lang="sv-SE" dirty="0" err="1">
                <a:latin typeface="HelveticaRounded LT Std Bd" panose="020F0804030503020204" pitchFamily="34" charset="0"/>
              </a:rPr>
              <a:t>functions</a:t>
            </a:r>
            <a:r>
              <a:rPr lang="sv-SE" dirty="0">
                <a:latin typeface="HelveticaRounded LT Std Bd" panose="020F0804030503020204" pitchFamily="34" charset="0"/>
              </a:rPr>
              <a:t> in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191668"/>
            <a:ext cx="5096774" cy="531387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2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 – Only conditional mixins</a:t>
            </a:r>
            <a:endParaRPr lang="en-US" sz="3500" b="1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.mixin (@a) when (lightness(@a) &gt;= 50%) {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background-color: black; }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.mixin (@a) when (lightness(@a) &lt; 50%) {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background-color: white; }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.mixin (@a) {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@a;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@width:  100%;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@height: 200px; }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.menu {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.mixin(#</a:t>
            </a:r>
            <a:r>
              <a:rPr lang="en-US" sz="29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ffa</a:t>
            </a: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);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@width;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height: @height; }</a:t>
            </a:r>
          </a:p>
          <a:p>
            <a:pPr marL="0" indent="0">
              <a:buNone/>
            </a:pPr>
            <a:r>
              <a:rPr lang="en-US" sz="29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.menu {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background-color: black;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</a:t>
            </a:r>
            <a:r>
              <a:rPr lang="en-US" sz="29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ffffaa</a:t>
            </a: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100%;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height: 200px; }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6409427" y="1191668"/>
            <a:ext cx="4944374" cy="5098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SASS</a:t>
            </a:r>
            <a:endParaRPr lang="en-US" sz="3500" b="1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@function 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getColor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($color: 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rgb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(0, 0, 0), $alpha: 0)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$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returnColor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: $color;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@if $alpha != 0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@if $alpha &gt; 1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  $alpha: $alpha/100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$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returnColor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: 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rgba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($color, $alpha);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@return $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returnColor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.menu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getColor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($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color:rgb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(25,25,25),$alpha:90) }</a:t>
            </a:r>
          </a:p>
          <a:p>
            <a:pPr marL="0" indent="0">
              <a:buNone/>
            </a:pPr>
            <a:endParaRPr lang="en-US" sz="16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.menu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rgba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(25, 25, 25, 0.9); }</a:t>
            </a:r>
          </a:p>
        </p:txBody>
      </p:sp>
    </p:spTree>
    <p:extLst>
      <p:ext uri="{BB962C8B-B14F-4D97-AF65-F5344CB8AC3E}">
        <p14:creationId xmlns:p14="http://schemas.microsoft.com/office/powerpoint/2010/main" val="57656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249925"/>
            <a:ext cx="10515600" cy="7563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Rounded LT Std Bd" panose="020F0804030503020204" pitchFamily="34" charset="0"/>
              </a:rPr>
              <a:t>Mathematical operations in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213268"/>
            <a:ext cx="5096774" cy="50982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v-SE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.container { 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100%; }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article[role="main"]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left;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600px / 960px * 100%; }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aside[role="complimentary"]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right;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300px / 960px * 100%; }</a:t>
            </a:r>
          </a:p>
          <a:p>
            <a:pPr marL="0" indent="0">
              <a:buNone/>
            </a:pPr>
            <a:r>
              <a:rPr lang="en-US" sz="16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.container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100%; }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article[role="main"]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left;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62.5%; }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aside[role="complimentary"]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right;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31.25%; }</a:t>
            </a:r>
            <a:endParaRPr lang="sv-SE" sz="16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6409426" y="1213268"/>
            <a:ext cx="4944374" cy="5098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sz="34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SASS</a:t>
            </a:r>
            <a:endParaRPr lang="sv-SE" sz="3500" b="1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.container { 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100%; }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article[role="main"]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left;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600px / 960px * 100%; }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aside[role="complimentary"]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right;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300px / 960px * 100%;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.container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100%; }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article[role="main"]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left;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62.5%; }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aside[role="complimentary"]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right;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31.25%; }</a:t>
            </a:r>
            <a:endParaRPr lang="sv-SE" sz="20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04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69343" y="1206068"/>
            <a:ext cx="5449857" cy="5098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</a:t>
            </a:r>
            <a:endParaRPr lang="sv-SE" sz="3500" b="1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"foo.css";		 //@import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url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(foo.css);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foo.less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";		 //Content renders in file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(less) "http://foo.com/bar";	 //@import "http://foo.com/bar";  </a:t>
            </a:r>
            <a:b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</a:b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			   as a LESS-file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"foo";		 //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foo.less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renders in file</a:t>
            </a:r>
          </a:p>
          <a:p>
            <a:pPr marL="0" indent="0">
              <a:buNone/>
            </a:pPr>
            <a:b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</a:b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url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("http://fonts.googleapis.com/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css?family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=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Droid+Sans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");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6116128" y="1206068"/>
            <a:ext cx="5598271" cy="5098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SASS</a:t>
            </a:r>
            <a:endParaRPr lang="sv-SE" sz="3500" b="1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"foo.css";	                   //@import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url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(foo.css);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foo.scss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";	                   //Content renders in file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"http://foo.com/bar";         //@import "http://foo.com/bar";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"foo";	                  //_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foo.scss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renders in file as partial -		                    file will NOT compile on it’s own!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"foo", "foo2";	                  //Content renders in file</a:t>
            </a:r>
          </a:p>
          <a:p>
            <a:pPr marL="0" indent="0">
              <a:buNone/>
            </a:pPr>
            <a:endParaRPr lang="en-US" sz="14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$family: unquote("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Droid+Sans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");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url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("http://fonts.googleapis.com/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css?family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=#{$family}");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// Outputs: </a:t>
            </a:r>
            <a:b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</a:b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// @import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url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("http://fonts.googleapis.com/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css?family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=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Droid+Sans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");</a:t>
            </a:r>
          </a:p>
          <a:p>
            <a:pPr marL="0" indent="0">
              <a:buNone/>
            </a:pPr>
            <a:endParaRPr lang="en-US" sz="14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#main {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@import "foo";		//Content renders in file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</p:txBody>
      </p:sp>
      <p:sp>
        <p:nvSpPr>
          <p:cNvPr id="6" name="Rubrik 1"/>
          <p:cNvSpPr txBox="1">
            <a:spLocks/>
          </p:cNvSpPr>
          <p:nvPr/>
        </p:nvSpPr>
        <p:spPr>
          <a:xfrm>
            <a:off x="569343" y="228325"/>
            <a:ext cx="10784457" cy="756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elveticaRounded LT Std Bd" panose="020F0804030503020204" pitchFamily="34" charset="0"/>
              </a:rPr>
              <a:t>Import in LESS / SASS</a:t>
            </a:r>
            <a:endParaRPr lang="sv-SE" dirty="0">
              <a:latin typeface="HelveticaRounded LT Std Bd" panose="020F08040305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23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69343" y="249925"/>
            <a:ext cx="10784457" cy="756309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Rounded LT Std Bd" panose="020F0804030503020204" pitchFamily="34" charset="0"/>
              </a:rPr>
              <a:t>Dos and Don’ts with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69343" y="1213268"/>
            <a:ext cx="10966165" cy="5098212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Most common CSS guidelines also applies when using SASS/Less.</a:t>
            </a:r>
          </a:p>
          <a:p>
            <a:pPr marL="800100" lvl="1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Avoid inline-styling at all cost. Avoid ID and tags, use classes.</a:t>
            </a:r>
          </a:p>
          <a:p>
            <a:pPr marL="800100" lvl="1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Never use important.</a:t>
            </a:r>
          </a:p>
          <a:p>
            <a:pPr marL="800100" lvl="1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Don’t use long selectors (in SASS/LESS don’t nestle your code to far). Makes your CSS file bigger than necessary.</a:t>
            </a:r>
          </a:p>
          <a:p>
            <a:pPr marL="800100" lvl="1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Be consistent with units. Use only a few. Choose one static (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px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,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pt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, mm, cm, in) and one, maybe two, relative (%,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vh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,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em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, ).</a:t>
            </a:r>
          </a:p>
          <a:p>
            <a:pPr marL="800100" lvl="1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Don’t forget to support all browsers. Use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Autoprefixer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(</a:t>
            </a:r>
            <a:r>
              <a:rPr lang="sv-SE" sz="1400" dirty="0">
                <a:hlinkClick r:id="rId2"/>
              </a:rPr>
              <a:t>https://css-tricks.com/autoprefixer/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).</a:t>
            </a:r>
          </a:p>
          <a:p>
            <a:pPr marL="457200" lvl="1" indent="0">
              <a:buNone/>
            </a:pPr>
            <a:endParaRPr lang="en-US" sz="14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342900" indent="-342900"/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Specific </a:t>
            </a:r>
          </a:p>
          <a:p>
            <a:pPr marL="800100" lvl="1" indent="-342900"/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Mixins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 </a:t>
            </a:r>
          </a:p>
          <a:p>
            <a:pPr marL="1257300" lvl="2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Use DRY-principle (Do not Repeat Yourself). </a:t>
            </a:r>
          </a:p>
          <a:p>
            <a:pPr marL="1257300" lvl="2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Keep your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mixins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simple, use KISS-principle (Keep It Simple Stupid).</a:t>
            </a:r>
          </a:p>
          <a:p>
            <a:pPr marL="1257300" lvl="2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Use arguments, but only when needed. If you have no arguments, don’t use parentheses. </a:t>
            </a:r>
          </a:p>
          <a:p>
            <a:pPr marL="800100" lvl="1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Variables</a:t>
            </a:r>
          </a:p>
          <a:p>
            <a:pPr marL="1257300" lvl="2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Naming – Be specific! Preferred lower-case-with-dashes.</a:t>
            </a:r>
          </a:p>
          <a:p>
            <a:pPr marL="1257300" lvl="2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Use as often as possible. Easier when you change your mind.</a:t>
            </a:r>
          </a:p>
          <a:p>
            <a:pPr marL="800100" lvl="1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Use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sourcemaps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! But only in dev environment.</a:t>
            </a:r>
          </a:p>
          <a:p>
            <a:pPr marL="800100" lvl="1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Organize your files. Use including and preferable subfolders. Depending on project size.</a:t>
            </a:r>
          </a:p>
          <a:p>
            <a:pPr marL="800100" lvl="1" indent="-342900"/>
            <a:endParaRPr lang="en-US" sz="14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6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ubrik 1"/>
          <p:cNvSpPr txBox="1">
            <a:spLocks/>
          </p:cNvSpPr>
          <p:nvPr/>
        </p:nvSpPr>
        <p:spPr>
          <a:xfrm>
            <a:off x="2577142" y="602976"/>
            <a:ext cx="7037717" cy="82825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elveticaRounded LT Std Bd" panose="020F0804030503020204" pitchFamily="34" charset="0"/>
              </a:rPr>
              <a:t>Live demo!</a:t>
            </a:r>
          </a:p>
        </p:txBody>
      </p:sp>
      <p:sp>
        <p:nvSpPr>
          <p:cNvPr id="13" name="Underrubrik 2"/>
          <p:cNvSpPr txBox="1">
            <a:spLocks/>
          </p:cNvSpPr>
          <p:nvPr/>
        </p:nvSpPr>
        <p:spPr>
          <a:xfrm>
            <a:off x="2308226" y="4313092"/>
            <a:ext cx="3032306" cy="4136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 World" panose="020B0500040000020004" pitchFamily="34" charset="0"/>
                <a:cs typeface="Helvetica World" panose="020B0500040000020004" pitchFamily="34" charset="0"/>
              </a:rPr>
              <a:t>CSS with superpowers</a:t>
            </a:r>
          </a:p>
        </p:txBody>
      </p:sp>
      <p:sp>
        <p:nvSpPr>
          <p:cNvPr id="14" name="Rubrik 1"/>
          <p:cNvSpPr>
            <a:spLocks noGrp="1"/>
          </p:cNvSpPr>
          <p:nvPr>
            <p:ph type="ctrTitle"/>
          </p:nvPr>
        </p:nvSpPr>
        <p:spPr>
          <a:xfrm>
            <a:off x="5722376" y="3438852"/>
            <a:ext cx="779253" cy="884341"/>
          </a:xfrm>
        </p:spPr>
        <p:txBody>
          <a:bodyPr anchor="b">
            <a:normAutofit fontScale="90000"/>
          </a:bodyPr>
          <a:lstStyle/>
          <a:p>
            <a:r>
              <a:rPr lang="sv-SE" sz="7200" dirty="0">
                <a:latin typeface="HelveticaRounded LT Std Bd" panose="020F0804030503020204" pitchFamily="34" charset="0"/>
              </a:rPr>
              <a:t>&amp;</a:t>
            </a:r>
          </a:p>
        </p:txBody>
      </p:sp>
      <p:sp>
        <p:nvSpPr>
          <p:cNvPr id="15" name="Underrubrik 2"/>
          <p:cNvSpPr>
            <a:spLocks noGrp="1"/>
          </p:cNvSpPr>
          <p:nvPr>
            <p:ph type="subTitle" idx="1"/>
          </p:nvPr>
        </p:nvSpPr>
        <p:spPr>
          <a:xfrm>
            <a:off x="6903351" y="4302238"/>
            <a:ext cx="3027090" cy="413683"/>
          </a:xfrm>
        </p:spPr>
        <p:txBody>
          <a:bodyPr anchor="b">
            <a:normAutofit/>
          </a:bodyPr>
          <a:lstStyle/>
          <a:p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 is more</a:t>
            </a:r>
          </a:p>
        </p:txBody>
      </p:sp>
      <p:pic>
        <p:nvPicPr>
          <p:cNvPr id="16" name="Bildobjekt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26" y="1877623"/>
            <a:ext cx="3032306" cy="2274229"/>
          </a:xfrm>
          <a:prstGeom prst="rect">
            <a:avLst/>
          </a:prstGeom>
        </p:spPr>
      </p:pic>
      <p:pic>
        <p:nvPicPr>
          <p:cNvPr id="17" name="Bildobjekt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351" y="2799503"/>
            <a:ext cx="3027090" cy="1351596"/>
          </a:xfrm>
          <a:prstGeom prst="rect">
            <a:avLst/>
          </a:prstGeom>
        </p:spPr>
      </p:pic>
      <p:sp>
        <p:nvSpPr>
          <p:cNvPr id="12" name="Rubrik 1"/>
          <p:cNvSpPr txBox="1">
            <a:spLocks/>
          </p:cNvSpPr>
          <p:nvPr/>
        </p:nvSpPr>
        <p:spPr>
          <a:xfrm>
            <a:off x="2577142" y="5163360"/>
            <a:ext cx="7037717" cy="5021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3200" dirty="0">
                <a:latin typeface="HelveticaRounded LT Std Bd" panose="020F0804030503020204"/>
                <a:hlinkClick r:id="rId4"/>
              </a:rPr>
              <a:t>http://jobb.stellanlindell.se/sass/</a:t>
            </a:r>
            <a:endParaRPr lang="en-US" sz="3200" dirty="0">
              <a:latin typeface="HelveticaRounded LT Std Bd" panose="020F0804030503020204"/>
            </a:endParaRPr>
          </a:p>
        </p:txBody>
      </p:sp>
    </p:spTree>
    <p:extLst>
      <p:ext uri="{BB962C8B-B14F-4D97-AF65-F5344CB8AC3E}">
        <p14:creationId xmlns:p14="http://schemas.microsoft.com/office/powerpoint/2010/main" val="407283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69343" y="365125"/>
            <a:ext cx="10784457" cy="756309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Rounded LT Std Bd" panose="020F0804030503020204" pitchFamily="34" charset="0"/>
              </a:rPr>
              <a:t>Structure in my demo project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69343" y="1328468"/>
            <a:ext cx="10966165" cy="4162482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Uses SASS.</a:t>
            </a:r>
          </a:p>
          <a:p>
            <a:pPr marL="342900" indent="-342900"/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Based on GULP task runner.</a:t>
            </a:r>
          </a:p>
          <a:p>
            <a:pPr marL="342900" indent="-342900"/>
            <a:r>
              <a:rPr lang="en-US" sz="2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Sourcemaps</a:t>
            </a: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and </a:t>
            </a:r>
            <a:r>
              <a:rPr lang="en-US" sz="2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Autoprefixer</a:t>
            </a: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</a:t>
            </a:r>
          </a:p>
          <a:p>
            <a:pPr marL="342900" indent="-342900"/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Live-Reload for SASS, JavaScript and HTML – even remote (mobile).</a:t>
            </a:r>
          </a:p>
          <a:p>
            <a:pPr marL="342900" indent="-342900"/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Also contains GULP-structure for JavaScript with TDD (Karma/Jasmine).</a:t>
            </a:r>
          </a:p>
          <a:p>
            <a:pPr marL="342900" indent="-342900"/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Saves both the minified and the full version of the CSS-file.</a:t>
            </a:r>
            <a:endParaRPr lang="en-US" sz="14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  <p:sp>
        <p:nvSpPr>
          <p:cNvPr id="6" name="Rubrik 1"/>
          <p:cNvSpPr txBox="1">
            <a:spLocks/>
          </p:cNvSpPr>
          <p:nvPr/>
        </p:nvSpPr>
        <p:spPr>
          <a:xfrm>
            <a:off x="2577142" y="5163360"/>
            <a:ext cx="7037717" cy="5021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3200" dirty="0">
                <a:latin typeface="HelveticaRounded LT Std Bd" panose="020F0804030503020204"/>
                <a:hlinkClick r:id="rId2"/>
              </a:rPr>
              <a:t>http://jobb.stellanlindell.se/sass/</a:t>
            </a:r>
            <a:endParaRPr lang="en-US" sz="3200" dirty="0">
              <a:latin typeface="HelveticaRounded LT Std Bd" panose="020F0804030503020204"/>
            </a:endParaRPr>
          </a:p>
        </p:txBody>
      </p:sp>
    </p:spTree>
    <p:extLst>
      <p:ext uri="{BB962C8B-B14F-4D97-AF65-F5344CB8AC3E}">
        <p14:creationId xmlns:p14="http://schemas.microsoft.com/office/powerpoint/2010/main" val="264416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" t="-3992" r="-521" b="3992"/>
          <a:stretch/>
        </p:blipFill>
        <p:spPr>
          <a:xfrm>
            <a:off x="1474246" y="0"/>
            <a:ext cx="8983780" cy="673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44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224" y="1478755"/>
            <a:ext cx="5628208" cy="1048552"/>
          </a:xfrm>
          <a:prstGeom prst="rect">
            <a:avLst/>
          </a:prstGeom>
        </p:spPr>
      </p:pic>
      <p:sp>
        <p:nvSpPr>
          <p:cNvPr id="11" name="Rubrik 1"/>
          <p:cNvSpPr txBox="1">
            <a:spLocks/>
          </p:cNvSpPr>
          <p:nvPr/>
        </p:nvSpPr>
        <p:spPr>
          <a:xfrm>
            <a:off x="1060315" y="2925342"/>
            <a:ext cx="9786024" cy="343570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HelveticaRounded LT Std Bd" panose="020F0804030503020204"/>
              </a:rPr>
              <a:t>Mail: </a:t>
            </a:r>
            <a:r>
              <a:rPr lang="en-US" sz="2800" dirty="0">
                <a:latin typeface="HelveticaRounded LT Std Bd" panose="020F0804030503020204"/>
                <a:hlinkClick r:id="rId3"/>
              </a:rPr>
              <a:t>jobb@stellanlindell.se</a:t>
            </a:r>
            <a:r>
              <a:rPr lang="en-US" sz="2800" dirty="0">
                <a:latin typeface="HelveticaRounded LT Std Bd" panose="020F0804030503020204"/>
              </a:rPr>
              <a:t> </a:t>
            </a:r>
          </a:p>
          <a:p>
            <a:pPr algn="l"/>
            <a:endParaRPr lang="en-US" sz="2800" dirty="0">
              <a:latin typeface="HelveticaRounded LT Std Bd" panose="020F0804030503020204"/>
            </a:endParaRPr>
          </a:p>
          <a:p>
            <a:pPr lvl="0" algn="l"/>
            <a:r>
              <a:rPr lang="en-US" sz="2800" dirty="0">
                <a:latin typeface="HelveticaRounded LT Std Bd" panose="020F0804030503020204"/>
              </a:rPr>
              <a:t>LinkedIn: </a:t>
            </a:r>
            <a:r>
              <a:rPr lang="sv-SE" altLang="sv-SE" sz="2800" dirty="0">
                <a:latin typeface="HelveticaRounded LT Std Bd" panose="020F0804030503020204"/>
                <a:hlinkClick r:id="rId4"/>
              </a:rPr>
              <a:t>https://se.linkedin.com/in/stellanlindell</a:t>
            </a:r>
            <a:endParaRPr lang="sv-SE" altLang="sv-SE" sz="2800" dirty="0">
              <a:latin typeface="HelveticaRounded LT Std Bd" panose="020F0804030503020204"/>
            </a:endParaRPr>
          </a:p>
          <a:p>
            <a:pPr lvl="0" algn="l"/>
            <a:r>
              <a:rPr lang="sv-SE" altLang="sv-SE" sz="2800" dirty="0">
                <a:latin typeface="HelveticaRounded LT Std Bd" panose="020F0804030503020204"/>
              </a:rPr>
              <a:t> </a:t>
            </a:r>
            <a:endParaRPr lang="en-US" sz="2800" dirty="0">
              <a:latin typeface="HelveticaRounded LT Std Bd" panose="020F0804030503020204"/>
            </a:endParaRPr>
          </a:p>
          <a:p>
            <a:pPr algn="l"/>
            <a:r>
              <a:rPr lang="en-US" sz="2800" dirty="0">
                <a:latin typeface="HelveticaRounded LT Std Bd" panose="020F0804030503020204"/>
              </a:rPr>
              <a:t>Twitter: @</a:t>
            </a:r>
            <a:r>
              <a:rPr lang="en-US" sz="2800" dirty="0" err="1">
                <a:latin typeface="HelveticaRounded LT Std Bd" panose="020F0804030503020204"/>
              </a:rPr>
              <a:t>stellanlindell</a:t>
            </a:r>
            <a:endParaRPr lang="en-US" sz="2800" dirty="0">
              <a:latin typeface="HelveticaRounded LT Std Bd" panose="020F0804030503020204"/>
            </a:endParaRPr>
          </a:p>
          <a:p>
            <a:pPr algn="l"/>
            <a:endParaRPr lang="en-US" sz="2800" dirty="0">
              <a:latin typeface="HelveticaRounded LT Std Bd" panose="020F0804030503020204"/>
            </a:endParaRPr>
          </a:p>
          <a:p>
            <a:pPr algn="l"/>
            <a:r>
              <a:rPr lang="en-US" sz="2800" dirty="0">
                <a:latin typeface="HelveticaRounded LT Std Bd" panose="020F0804030503020204"/>
              </a:rPr>
              <a:t>GitHub: </a:t>
            </a:r>
            <a:r>
              <a:rPr lang="en-US" sz="2800" dirty="0">
                <a:latin typeface="HelveticaRounded LT Std Bd" panose="020F0804030503020204"/>
                <a:hlinkClick r:id="rId5"/>
              </a:rPr>
              <a:t>https://github.com/stiltet</a:t>
            </a:r>
            <a:r>
              <a:rPr lang="en-US" sz="2800" dirty="0">
                <a:latin typeface="HelveticaRounded LT Std Bd" panose="020F0804030503020204"/>
              </a:rPr>
              <a:t> </a:t>
            </a:r>
          </a:p>
          <a:p>
            <a:pPr algn="l"/>
            <a:endParaRPr lang="en-US" sz="2800" dirty="0">
              <a:latin typeface="HelveticaRounded LT Std Bd" panose="020F0804030503020204"/>
            </a:endParaRPr>
          </a:p>
          <a:p>
            <a:pPr algn="l"/>
            <a:r>
              <a:rPr lang="en-US" sz="2800" dirty="0" err="1">
                <a:latin typeface="HelveticaRounded LT Std Bd" panose="020F0804030503020204"/>
              </a:rPr>
              <a:t>Länk</a:t>
            </a:r>
            <a:r>
              <a:rPr lang="en-US" sz="2800" dirty="0">
                <a:latin typeface="HelveticaRounded LT Std Bd" panose="020F0804030503020204"/>
              </a:rPr>
              <a:t> till DEMO: </a:t>
            </a:r>
            <a:r>
              <a:rPr lang="sv-SE" sz="2800" dirty="0">
                <a:latin typeface="HelveticaRounded LT Std Bd" panose="020F0804030503020204"/>
                <a:hlinkClick r:id="rId6"/>
              </a:rPr>
              <a:t>http://tinyurl.com/swetugg-sass</a:t>
            </a:r>
            <a:r>
              <a:rPr lang="sv-SE" sz="2800" dirty="0">
                <a:latin typeface="HelveticaRounded LT Std Bd" panose="020F0804030503020204"/>
              </a:rPr>
              <a:t> </a:t>
            </a:r>
            <a:endParaRPr lang="en-US" sz="2800" dirty="0">
              <a:latin typeface="HelveticaRounded LT Std Bd" panose="020F0804030503020204"/>
            </a:endParaRPr>
          </a:p>
        </p:txBody>
      </p:sp>
      <p:sp>
        <p:nvSpPr>
          <p:cNvPr id="10" name="Rubrik 1"/>
          <p:cNvSpPr txBox="1">
            <a:spLocks/>
          </p:cNvSpPr>
          <p:nvPr/>
        </p:nvSpPr>
        <p:spPr>
          <a:xfrm>
            <a:off x="2905327" y="658155"/>
            <a:ext cx="6096001" cy="82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cap="small" dirty="0">
                <a:latin typeface="Arial" panose="020B0604020202020204" pitchFamily="34" charset="0"/>
                <a:cs typeface="Arial" panose="020B0604020202020204" pitchFamily="34" charset="0"/>
              </a:rPr>
              <a:t>Stellan Lindell</a:t>
            </a:r>
          </a:p>
        </p:txBody>
      </p:sp>
    </p:spTree>
    <p:extLst>
      <p:ext uri="{BB962C8B-B14F-4D97-AF65-F5344CB8AC3E}">
        <p14:creationId xmlns:p14="http://schemas.microsoft.com/office/powerpoint/2010/main" val="233468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1"/>
          <p:cNvSpPr txBox="1">
            <a:spLocks/>
          </p:cNvSpPr>
          <p:nvPr/>
        </p:nvSpPr>
        <p:spPr>
          <a:xfrm>
            <a:off x="1344890" y="576835"/>
            <a:ext cx="9502219" cy="14998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HelveticaRounded LT Std Bd" panose="020F0804030503020204" pitchFamily="34" charset="0"/>
              </a:rPr>
              <a:t>Anybody who doesn’t understand Swedish?</a:t>
            </a:r>
          </a:p>
        </p:txBody>
      </p:sp>
      <p:pic>
        <p:nvPicPr>
          <p:cNvPr id="11" name="Bildobjekt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267" y="2679374"/>
            <a:ext cx="4583467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3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1"/>
          <p:cNvSpPr txBox="1">
            <a:spLocks/>
          </p:cNvSpPr>
          <p:nvPr/>
        </p:nvSpPr>
        <p:spPr>
          <a:xfrm>
            <a:off x="0" y="1685564"/>
            <a:ext cx="12191999" cy="14998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>
                <a:latin typeface="HelveticaRounded LT Std Bd" panose="020F0804030503020204" pitchFamily="34" charset="0"/>
              </a:rPr>
              <a:t>How about CSS?!?!</a:t>
            </a:r>
          </a:p>
        </p:txBody>
      </p:sp>
    </p:spTree>
    <p:extLst>
      <p:ext uri="{BB962C8B-B14F-4D97-AF65-F5344CB8AC3E}">
        <p14:creationId xmlns:p14="http://schemas.microsoft.com/office/powerpoint/2010/main" val="349955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derrubrik 2"/>
          <p:cNvSpPr txBox="1">
            <a:spLocks/>
          </p:cNvSpPr>
          <p:nvPr/>
        </p:nvSpPr>
        <p:spPr>
          <a:xfrm>
            <a:off x="2308226" y="4209929"/>
            <a:ext cx="3032306" cy="4136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 World" panose="020B0500040000020004" pitchFamily="34" charset="0"/>
                <a:cs typeface="Helvetica World" panose="020B0500040000020004" pitchFamily="34" charset="0"/>
              </a:rPr>
              <a:t>CSS with superpowers</a:t>
            </a:r>
          </a:p>
        </p:txBody>
      </p:sp>
      <p:sp>
        <p:nvSpPr>
          <p:cNvPr id="9" name="Rubrik 1"/>
          <p:cNvSpPr txBox="1">
            <a:spLocks/>
          </p:cNvSpPr>
          <p:nvPr/>
        </p:nvSpPr>
        <p:spPr>
          <a:xfrm>
            <a:off x="2178709" y="227414"/>
            <a:ext cx="7838660" cy="12708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HelveticaRounded LT Std Bd" panose="020F0804030503020204" pitchFamily="34" charset="0"/>
              </a:rPr>
              <a:t>Pre-processing languages for dynamic stylesheets</a:t>
            </a:r>
          </a:p>
        </p:txBody>
      </p:sp>
      <p:grpSp>
        <p:nvGrpSpPr>
          <p:cNvPr id="4" name="Grupp 3"/>
          <p:cNvGrpSpPr/>
          <p:nvPr>
            <p:custDataLst>
              <p:custData r:id="rId1"/>
            </p:custDataLst>
          </p:nvPr>
        </p:nvGrpSpPr>
        <p:grpSpPr>
          <a:xfrm>
            <a:off x="3395956" y="4899778"/>
            <a:ext cx="5404167" cy="1657022"/>
            <a:chOff x="3249884" y="4883015"/>
            <a:chExt cx="6096001" cy="1869152"/>
          </a:xfrm>
        </p:grpSpPr>
        <p:pic>
          <p:nvPicPr>
            <p:cNvPr id="10" name="Bildobjekt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3781" y="5703615"/>
              <a:ext cx="5628208" cy="1048552"/>
            </a:xfrm>
            <a:prstGeom prst="rect">
              <a:avLst/>
            </a:prstGeom>
          </p:spPr>
        </p:pic>
        <p:sp>
          <p:nvSpPr>
            <p:cNvPr id="13" name="Rubrik 1"/>
            <p:cNvSpPr txBox="1">
              <a:spLocks/>
            </p:cNvSpPr>
            <p:nvPr/>
          </p:nvSpPr>
          <p:spPr>
            <a:xfrm>
              <a:off x="3249884" y="4883015"/>
              <a:ext cx="6096001" cy="8206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b="1" cap="small" dirty="0">
                  <a:latin typeface="Arial" panose="020B0604020202020204" pitchFamily="34" charset="0"/>
                  <a:cs typeface="Arial" panose="020B0604020202020204" pitchFamily="34" charset="0"/>
                </a:rPr>
                <a:t>Stellan Lindell</a:t>
              </a:r>
            </a:p>
          </p:txBody>
        </p:sp>
      </p:grpSp>
      <p:sp>
        <p:nvSpPr>
          <p:cNvPr id="15" name="Rubrik 1"/>
          <p:cNvSpPr>
            <a:spLocks noGrp="1"/>
          </p:cNvSpPr>
          <p:nvPr>
            <p:ph type="ctrTitle"/>
          </p:nvPr>
        </p:nvSpPr>
        <p:spPr>
          <a:xfrm>
            <a:off x="5722376" y="3335689"/>
            <a:ext cx="779253" cy="884341"/>
          </a:xfrm>
        </p:spPr>
        <p:txBody>
          <a:bodyPr anchor="b">
            <a:normAutofit fontScale="90000"/>
          </a:bodyPr>
          <a:lstStyle/>
          <a:p>
            <a:r>
              <a:rPr lang="sv-SE" sz="7200" dirty="0">
                <a:latin typeface="HelveticaRounded LT Std Bd" panose="020F0804030503020204" pitchFamily="34" charset="0"/>
              </a:rPr>
              <a:t>&amp;</a:t>
            </a:r>
          </a:p>
        </p:txBody>
      </p:sp>
      <p:sp>
        <p:nvSpPr>
          <p:cNvPr id="16" name="Underrubrik 2"/>
          <p:cNvSpPr>
            <a:spLocks noGrp="1"/>
          </p:cNvSpPr>
          <p:nvPr>
            <p:ph type="subTitle" idx="1"/>
          </p:nvPr>
        </p:nvSpPr>
        <p:spPr>
          <a:xfrm>
            <a:off x="6903351" y="4199075"/>
            <a:ext cx="3027090" cy="413683"/>
          </a:xfrm>
        </p:spPr>
        <p:txBody>
          <a:bodyPr anchor="b">
            <a:normAutofit/>
          </a:bodyPr>
          <a:lstStyle/>
          <a:p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 is more</a:t>
            </a:r>
          </a:p>
        </p:txBody>
      </p:sp>
      <p:pic>
        <p:nvPicPr>
          <p:cNvPr id="17" name="Bildobjekt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26" y="1774460"/>
            <a:ext cx="3032306" cy="2274229"/>
          </a:xfrm>
          <a:prstGeom prst="rect">
            <a:avLst/>
          </a:prstGeom>
        </p:spPr>
      </p:pic>
      <p:pic>
        <p:nvPicPr>
          <p:cNvPr id="18" name="Bildobjekt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351" y="2696340"/>
            <a:ext cx="3027090" cy="135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3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9" grpId="0"/>
      <p:bldP spid="15" grpId="0"/>
      <p:bldP spid="1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-131675"/>
            <a:ext cx="10515600" cy="1325563"/>
          </a:xfrm>
        </p:spPr>
        <p:txBody>
          <a:bodyPr/>
          <a:lstStyle/>
          <a:p>
            <a:r>
              <a:rPr lang="en-US" dirty="0">
                <a:latin typeface="HelveticaRounded LT Std Bd" panose="020F0804030503020204" pitchFamily="34" charset="0"/>
              </a:rPr>
              <a:t>Problems with CSS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285625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”The color problem”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Explains many different problems that occurs when we don’t have any variables, not only for colors.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When we don’t have variables we have to repeat ourselves, often many times.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”The duplication problem”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When we have to write browser specific values we repeat ourselves, making our code look messy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”The cascade problem”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To be specific in CSS we have to write a many elements on one row to follow the DOM-structure 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If we do changes in the HTML-code, even smaller once, we have to change a lot in the CSS.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”The calculation problem”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There aren't possible to do any mathematical calculations in CSS.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”The importing problem”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The support of the import function in CSS are browser specific making it unreliable.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When we import we want to include the whole file into our CSS, working just like INCLUDE in PHP. </a:t>
            </a:r>
          </a:p>
        </p:txBody>
      </p:sp>
    </p:spTree>
    <p:extLst>
      <p:ext uri="{BB962C8B-B14F-4D97-AF65-F5344CB8AC3E}">
        <p14:creationId xmlns:p14="http://schemas.microsoft.com/office/powerpoint/2010/main" val="132700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83" y="1082178"/>
            <a:ext cx="6096000" cy="4572000"/>
          </a:xfrm>
          <a:prstGeom prst="rect">
            <a:avLst/>
          </a:prstGeom>
        </p:spPr>
      </p:pic>
      <p:sp>
        <p:nvSpPr>
          <p:cNvPr id="6" name="Rubrik 1"/>
          <p:cNvSpPr>
            <a:spLocks noGrp="1"/>
          </p:cNvSpPr>
          <p:nvPr>
            <p:ph type="title"/>
          </p:nvPr>
        </p:nvSpPr>
        <p:spPr>
          <a:xfrm>
            <a:off x="838200" y="-131675"/>
            <a:ext cx="10515600" cy="1325563"/>
          </a:xfrm>
        </p:spPr>
        <p:txBody>
          <a:bodyPr/>
          <a:lstStyle/>
          <a:p>
            <a:r>
              <a:rPr lang="en-US" dirty="0">
                <a:latin typeface="HelveticaRounded LT Std Bd" panose="020F0804030503020204" pitchFamily="34" charset="0"/>
              </a:rPr>
              <a:t>Problems with CSS</a:t>
            </a:r>
          </a:p>
        </p:txBody>
      </p:sp>
    </p:spTree>
    <p:extLst>
      <p:ext uri="{BB962C8B-B14F-4D97-AF65-F5344CB8AC3E}">
        <p14:creationId xmlns:p14="http://schemas.microsoft.com/office/powerpoint/2010/main" val="392937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113125"/>
            <a:ext cx="10515600" cy="1325563"/>
          </a:xfrm>
        </p:spPr>
        <p:txBody>
          <a:bodyPr/>
          <a:lstStyle/>
          <a:p>
            <a:r>
              <a:rPr lang="en-US" dirty="0">
                <a:latin typeface="HelveticaRounded LT Std Bd" panose="020F0804030503020204" pitchFamily="34" charset="0"/>
              </a:rPr>
              <a:t>How do we solve these problems with LESS or SASS?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735199"/>
            <a:ext cx="10515600" cy="41897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Variables</a:t>
            </a:r>
          </a:p>
          <a:p>
            <a:r>
              <a:rPr lang="en-US" sz="2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Mixins</a:t>
            </a: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(similar to a function – should always be used to include functionality)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Nestled code does it easy to follow the DOM-structure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Inherited code enables multiple elements to have the same properties/values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Functions (both own and language specific – should always return a value)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Mathematical operations directly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Smarter import makes it easy to split up large files</a:t>
            </a:r>
          </a:p>
        </p:txBody>
      </p:sp>
    </p:spTree>
    <p:extLst>
      <p:ext uri="{BB962C8B-B14F-4D97-AF65-F5344CB8AC3E}">
        <p14:creationId xmlns:p14="http://schemas.microsoft.com/office/powerpoint/2010/main" val="299631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5125"/>
            <a:ext cx="10515600" cy="1325563"/>
          </a:xfrm>
        </p:spPr>
        <p:txBody>
          <a:bodyPr/>
          <a:lstStyle/>
          <a:p>
            <a:r>
              <a:rPr lang="en-US" dirty="0">
                <a:latin typeface="HelveticaRounded LT Std Bd" panose="020F0804030503020204" pitchFamily="34" charset="0"/>
              </a:rPr>
              <a:t>Variables in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465625"/>
            <a:ext cx="5096774" cy="460105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v-SE" sz="35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@nice-blue: #5B83AD;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@light-blue: @nice-blue + #111;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@font-stack: Helvetica, sans-serif;</a:t>
            </a:r>
          </a:p>
          <a:p>
            <a:pPr marL="0" indent="0"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.header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font: 100% @font-stack;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@light-blue;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9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.header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font: 100% Helvetica, sans-serif;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#6c94be;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endParaRPr lang="sv-SE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6409427" y="1465625"/>
            <a:ext cx="4944374" cy="4601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sz="35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SASS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$nice-blue: #5B83AD;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$light-blue: $nice-blue + #111;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$font-stack: Helvetica, sans-serif;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.header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font: 100% $font-stack;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$light-blue;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.header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font: 100% Helvetica, sans-serif;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#6c94be;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v-SE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26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249925"/>
            <a:ext cx="10515600" cy="756309"/>
          </a:xfrm>
        </p:spPr>
        <p:txBody>
          <a:bodyPr/>
          <a:lstStyle/>
          <a:p>
            <a:r>
              <a:rPr lang="sv-SE" dirty="0">
                <a:latin typeface="HelveticaRounded LT Std Bd" panose="020F0804030503020204" pitchFamily="34" charset="0"/>
              </a:rPr>
              <a:t>Mixins in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213268"/>
            <a:ext cx="5096774" cy="509821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6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.border-radius(@radius:5px)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-webkit-border-radius: @radius;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-moz-border-radius: @radius;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border-radius: @radius;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.menu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#111;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.border-radius(4px);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.menu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#111;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-webkit-border-radius: 4px;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-moz-border-radius: 4px;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border-radius: 4px;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6409427" y="1213268"/>
            <a:ext cx="4944374" cy="5098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SASS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@mixin border-radius($radius)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-webkit-border-radius: $radius;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-moz-border-radius: $radius;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border-radius: $radius;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.menu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#111;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@include border-radius(4px);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.menu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#111;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-webkit-border-radius: 4px;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-moz-border-radius: 4px;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border-radius: 4px;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79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Anpassat 1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000000"/>
      </a:hlink>
      <a:folHlink>
        <a:srgbClr val="FFC42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FF099DBE91EAB4C94C5395218CA7FE2" ma:contentTypeVersion="0" ma:contentTypeDescription="Skapa ett nytt dokument." ma:contentTypeScope="" ma:versionID="363f93a6a111d938e62f110fc503798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e525e7b53ac5e77a4a17ea96ec83fa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Control xmlns="http://schemas.microsoft.com/VisualStudio/2011/storyboarding/control">
  <Id Name="c3dcc9d7-e839-4c41-b311-c9546161c8f2" Revision="1" Stencil="System.MyShapes" StencilVersion="1.0"/>
</Control>
</file>

<file path=customXml/item5.xml><?xml version="1.0" encoding="utf-8"?>
<Control xmlns="http://schemas.microsoft.com/VisualStudio/2011/storyboarding/control">
  <Id Name="c3dcc9d7-e839-4c41-b311-c9546161c8f2" Revision="1" Stencil="System.MyShapes" StencilVersion="1.0"/>
</Control>
</file>

<file path=customXml/itemProps1.xml><?xml version="1.0" encoding="utf-8"?>
<ds:datastoreItem xmlns:ds="http://schemas.openxmlformats.org/officeDocument/2006/customXml" ds:itemID="{434FA947-7C31-410D-8361-56745DB88B49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C626530-7C4B-40F5-BEEE-44F53847AB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6542C7-CBA1-4D74-BA73-D5AD912129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013B6157-3244-4A9D-93EF-51F309D2255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159E012-FAA6-467D-8797-E79D11212C3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14503</TotalTime>
  <Words>1673</Words>
  <Application>Microsoft Office PowerPoint</Application>
  <PresentationFormat>Bredbild</PresentationFormat>
  <Paragraphs>321</Paragraphs>
  <Slides>19</Slides>
  <Notes>5</Notes>
  <HiddenSlides>2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Helvetica World</vt:lpstr>
      <vt:lpstr>HelveticaRounded LT Std Bd</vt:lpstr>
      <vt:lpstr>Office-tema</vt:lpstr>
      <vt:lpstr>PowerPoint-presentation</vt:lpstr>
      <vt:lpstr>PowerPoint-presentation</vt:lpstr>
      <vt:lpstr>PowerPoint-presentation</vt:lpstr>
      <vt:lpstr>&amp;</vt:lpstr>
      <vt:lpstr>Problems with CSS</vt:lpstr>
      <vt:lpstr>Problems with CSS</vt:lpstr>
      <vt:lpstr>How do we solve these problems with LESS or SASS?</vt:lpstr>
      <vt:lpstr>Variables in LESS / SASS</vt:lpstr>
      <vt:lpstr>Mixins in LESS / SASS</vt:lpstr>
      <vt:lpstr>Nestled code in LESS / SASS</vt:lpstr>
      <vt:lpstr>Inheritance in LESS / SASS</vt:lpstr>
      <vt:lpstr>Own functions in LESS / SASS</vt:lpstr>
      <vt:lpstr>Mathematical operations in LESS / SASS</vt:lpstr>
      <vt:lpstr>PowerPoint-presentation</vt:lpstr>
      <vt:lpstr>Dos and Don’ts with LESS / SASS</vt:lpstr>
      <vt:lpstr>&amp;</vt:lpstr>
      <vt:lpstr>Structure in my demo project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Stellan Lindell</dc:creator>
  <cp:lastModifiedBy>Stellan Lindell</cp:lastModifiedBy>
  <cp:revision>117</cp:revision>
  <dcterms:created xsi:type="dcterms:W3CDTF">2014-02-28T08:31:41Z</dcterms:created>
  <dcterms:modified xsi:type="dcterms:W3CDTF">2017-02-23T08:45:37Z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0x010100AFF099DBE91EAB4C94C5395218CA7FE2</vt:lpwstr>
  </property>
  <property fmtid="{D5CDD505-2E9C-101B-9397-08002B2CF9AE}" pid="3" name="Tfs.IsStoryboard">
    <vt:bool>true</vt:bool>
  </property>
</Properties>
</file>