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30275213" cy="21383625"/>
  <p:notesSz cx="6858000" cy="9144000"/>
  <p:defaultTextStyle>
    <a:defPPr>
      <a:defRPr lang="en-US"/>
    </a:defPPr>
    <a:lvl1pPr marL="0" algn="l" defTabSz="2479099" rtl="0" eaLnBrk="1" latinLnBrk="0" hangingPunct="1">
      <a:defRPr sz="4880" kern="1200">
        <a:solidFill>
          <a:schemeClr val="tx1"/>
        </a:solidFill>
        <a:latin typeface="+mn-lt"/>
        <a:ea typeface="+mn-ea"/>
        <a:cs typeface="+mn-cs"/>
      </a:defRPr>
    </a:lvl1pPr>
    <a:lvl2pPr marL="1239549" algn="l" defTabSz="2479099" rtl="0" eaLnBrk="1" latinLnBrk="0" hangingPunct="1">
      <a:defRPr sz="4880" kern="1200">
        <a:solidFill>
          <a:schemeClr val="tx1"/>
        </a:solidFill>
        <a:latin typeface="+mn-lt"/>
        <a:ea typeface="+mn-ea"/>
        <a:cs typeface="+mn-cs"/>
      </a:defRPr>
    </a:lvl2pPr>
    <a:lvl3pPr marL="2479099" algn="l" defTabSz="2479099" rtl="0" eaLnBrk="1" latinLnBrk="0" hangingPunct="1">
      <a:defRPr sz="4880" kern="1200">
        <a:solidFill>
          <a:schemeClr val="tx1"/>
        </a:solidFill>
        <a:latin typeface="+mn-lt"/>
        <a:ea typeface="+mn-ea"/>
        <a:cs typeface="+mn-cs"/>
      </a:defRPr>
    </a:lvl3pPr>
    <a:lvl4pPr marL="3718649" algn="l" defTabSz="2479099" rtl="0" eaLnBrk="1" latinLnBrk="0" hangingPunct="1">
      <a:defRPr sz="4880" kern="1200">
        <a:solidFill>
          <a:schemeClr val="tx1"/>
        </a:solidFill>
        <a:latin typeface="+mn-lt"/>
        <a:ea typeface="+mn-ea"/>
        <a:cs typeface="+mn-cs"/>
      </a:defRPr>
    </a:lvl4pPr>
    <a:lvl5pPr marL="4958198" algn="l" defTabSz="2479099" rtl="0" eaLnBrk="1" latinLnBrk="0" hangingPunct="1">
      <a:defRPr sz="4880" kern="1200">
        <a:solidFill>
          <a:schemeClr val="tx1"/>
        </a:solidFill>
        <a:latin typeface="+mn-lt"/>
        <a:ea typeface="+mn-ea"/>
        <a:cs typeface="+mn-cs"/>
      </a:defRPr>
    </a:lvl5pPr>
    <a:lvl6pPr marL="6197748" algn="l" defTabSz="2479099" rtl="0" eaLnBrk="1" latinLnBrk="0" hangingPunct="1">
      <a:defRPr sz="4880" kern="1200">
        <a:solidFill>
          <a:schemeClr val="tx1"/>
        </a:solidFill>
        <a:latin typeface="+mn-lt"/>
        <a:ea typeface="+mn-ea"/>
        <a:cs typeface="+mn-cs"/>
      </a:defRPr>
    </a:lvl6pPr>
    <a:lvl7pPr marL="7437297" algn="l" defTabSz="2479099" rtl="0" eaLnBrk="1" latinLnBrk="0" hangingPunct="1">
      <a:defRPr sz="4880" kern="1200">
        <a:solidFill>
          <a:schemeClr val="tx1"/>
        </a:solidFill>
        <a:latin typeface="+mn-lt"/>
        <a:ea typeface="+mn-ea"/>
        <a:cs typeface="+mn-cs"/>
      </a:defRPr>
    </a:lvl7pPr>
    <a:lvl8pPr marL="8676847" algn="l" defTabSz="2479099" rtl="0" eaLnBrk="1" latinLnBrk="0" hangingPunct="1">
      <a:defRPr sz="4880" kern="1200">
        <a:solidFill>
          <a:schemeClr val="tx1"/>
        </a:solidFill>
        <a:latin typeface="+mn-lt"/>
        <a:ea typeface="+mn-ea"/>
        <a:cs typeface="+mn-cs"/>
      </a:defRPr>
    </a:lvl8pPr>
    <a:lvl9pPr marL="9916395" algn="l" defTabSz="2479099" rtl="0" eaLnBrk="1" latinLnBrk="0" hangingPunct="1">
      <a:defRPr sz="488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94721" autoAdjust="0"/>
  </p:normalViewPr>
  <p:slideViewPr>
    <p:cSldViewPr snapToGrid="0">
      <p:cViewPr varScale="1">
        <p:scale>
          <a:sx n="41" d="100"/>
          <a:sy n="41" d="100"/>
        </p:scale>
        <p:origin x="822" y="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‹N°›</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6/4/2018</a:t>
            </a:fld>
            <a:endParaRPr lang="en-US"/>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‹N°›</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614856" rtl="0" eaLnBrk="1" latinLnBrk="0" hangingPunct="1">
      <a:defRPr sz="807" kern="1200">
        <a:solidFill>
          <a:schemeClr val="tx1"/>
        </a:solidFill>
        <a:latin typeface="+mn-lt"/>
        <a:ea typeface="+mn-ea"/>
        <a:cs typeface="+mn-cs"/>
      </a:defRPr>
    </a:lvl1pPr>
    <a:lvl2pPr marL="307428" algn="l" defTabSz="614856" rtl="0" eaLnBrk="1" latinLnBrk="0" hangingPunct="1">
      <a:defRPr sz="807" kern="1200">
        <a:solidFill>
          <a:schemeClr val="tx1"/>
        </a:solidFill>
        <a:latin typeface="+mn-lt"/>
        <a:ea typeface="+mn-ea"/>
        <a:cs typeface="+mn-cs"/>
      </a:defRPr>
    </a:lvl2pPr>
    <a:lvl3pPr marL="614856" algn="l" defTabSz="614856" rtl="0" eaLnBrk="1" latinLnBrk="0" hangingPunct="1">
      <a:defRPr sz="807" kern="1200">
        <a:solidFill>
          <a:schemeClr val="tx1"/>
        </a:solidFill>
        <a:latin typeface="+mn-lt"/>
        <a:ea typeface="+mn-ea"/>
        <a:cs typeface="+mn-cs"/>
      </a:defRPr>
    </a:lvl3pPr>
    <a:lvl4pPr marL="922284" algn="l" defTabSz="614856" rtl="0" eaLnBrk="1" latinLnBrk="0" hangingPunct="1">
      <a:defRPr sz="807" kern="1200">
        <a:solidFill>
          <a:schemeClr val="tx1"/>
        </a:solidFill>
        <a:latin typeface="+mn-lt"/>
        <a:ea typeface="+mn-ea"/>
        <a:cs typeface="+mn-cs"/>
      </a:defRPr>
    </a:lvl4pPr>
    <a:lvl5pPr marL="1229712" algn="l" defTabSz="614856" rtl="0" eaLnBrk="1" latinLnBrk="0" hangingPunct="1">
      <a:defRPr sz="807" kern="1200">
        <a:solidFill>
          <a:schemeClr val="tx1"/>
        </a:solidFill>
        <a:latin typeface="+mn-lt"/>
        <a:ea typeface="+mn-ea"/>
        <a:cs typeface="+mn-cs"/>
      </a:defRPr>
    </a:lvl5pPr>
    <a:lvl6pPr marL="1537140" algn="l" defTabSz="614856" rtl="0" eaLnBrk="1" latinLnBrk="0" hangingPunct="1">
      <a:defRPr sz="807" kern="1200">
        <a:solidFill>
          <a:schemeClr val="tx1"/>
        </a:solidFill>
        <a:latin typeface="+mn-lt"/>
        <a:ea typeface="+mn-ea"/>
        <a:cs typeface="+mn-cs"/>
      </a:defRPr>
    </a:lvl6pPr>
    <a:lvl7pPr marL="1844568" algn="l" defTabSz="614856" rtl="0" eaLnBrk="1" latinLnBrk="0" hangingPunct="1">
      <a:defRPr sz="807" kern="1200">
        <a:solidFill>
          <a:schemeClr val="tx1"/>
        </a:solidFill>
        <a:latin typeface="+mn-lt"/>
        <a:ea typeface="+mn-ea"/>
        <a:cs typeface="+mn-cs"/>
      </a:defRPr>
    </a:lvl7pPr>
    <a:lvl8pPr marL="2151996" algn="l" defTabSz="614856" rtl="0" eaLnBrk="1" latinLnBrk="0" hangingPunct="1">
      <a:defRPr sz="807" kern="1200">
        <a:solidFill>
          <a:schemeClr val="tx1"/>
        </a:solidFill>
        <a:latin typeface="+mn-lt"/>
        <a:ea typeface="+mn-ea"/>
        <a:cs typeface="+mn-cs"/>
      </a:defRPr>
    </a:lvl8pPr>
    <a:lvl9pPr marL="2459423" algn="l" defTabSz="614856" rtl="0" eaLnBrk="1" latinLnBrk="0" hangingPunct="1">
      <a:defRPr sz="80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4600" y="1143000"/>
            <a:ext cx="4368800" cy="3086100"/>
          </a:xfrm>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798931" y="2659382"/>
            <a:ext cx="20813665" cy="419853"/>
          </a:xfrm>
        </p:spPr>
        <p:txBody>
          <a:bodyPr anchor="ctr">
            <a:noAutofit/>
          </a:bodyPr>
          <a:lstStyle>
            <a:lvl1pPr marL="0" indent="0">
              <a:spcBef>
                <a:spcPts val="0"/>
              </a:spcBef>
              <a:buNone/>
              <a:defRPr sz="2339">
                <a:solidFill>
                  <a:schemeClr val="bg1">
                    <a:lumMod val="75000"/>
                  </a:schemeClr>
                </a:solidFill>
              </a:defRPr>
            </a:lvl1pPr>
            <a:lvl2pPr marL="0" indent="0">
              <a:spcBef>
                <a:spcPts val="0"/>
              </a:spcBef>
              <a:buNone/>
              <a:defRPr sz="1559">
                <a:solidFill>
                  <a:schemeClr val="bg1"/>
                </a:solidFill>
              </a:defRPr>
            </a:lvl2pPr>
            <a:lvl3pPr marL="0" indent="0">
              <a:spcBef>
                <a:spcPts val="0"/>
              </a:spcBef>
              <a:buNone/>
              <a:defRPr sz="1559">
                <a:solidFill>
                  <a:schemeClr val="bg1"/>
                </a:solidFill>
              </a:defRPr>
            </a:lvl3pPr>
            <a:lvl4pPr marL="0" indent="0">
              <a:spcBef>
                <a:spcPts val="0"/>
              </a:spcBef>
              <a:buNone/>
              <a:defRPr sz="1559">
                <a:solidFill>
                  <a:schemeClr val="bg1"/>
                </a:solidFill>
              </a:defRPr>
            </a:lvl4pPr>
            <a:lvl5pPr marL="0" indent="0">
              <a:spcBef>
                <a:spcPts val="0"/>
              </a:spcBef>
              <a:buNone/>
              <a:defRPr sz="1559">
                <a:solidFill>
                  <a:schemeClr val="bg1"/>
                </a:solidFill>
              </a:defRPr>
            </a:lvl5pPr>
            <a:lvl6pPr marL="0" indent="0">
              <a:spcBef>
                <a:spcPts val="0"/>
              </a:spcBef>
              <a:buNone/>
              <a:defRPr sz="1559">
                <a:solidFill>
                  <a:schemeClr val="bg1"/>
                </a:solidFill>
              </a:defRPr>
            </a:lvl6pPr>
            <a:lvl7pPr marL="0" indent="0">
              <a:spcBef>
                <a:spcPts val="0"/>
              </a:spcBef>
              <a:buNone/>
              <a:defRPr sz="1559">
                <a:solidFill>
                  <a:schemeClr val="bg1"/>
                </a:solidFill>
              </a:defRPr>
            </a:lvl7pPr>
            <a:lvl8pPr marL="0" indent="0">
              <a:spcBef>
                <a:spcPts val="0"/>
              </a:spcBef>
              <a:buNone/>
              <a:defRPr sz="1559">
                <a:solidFill>
                  <a:schemeClr val="bg1"/>
                </a:solidFill>
              </a:defRPr>
            </a:lvl8pPr>
            <a:lvl9pPr marL="0" indent="0">
              <a:spcBef>
                <a:spcPts val="0"/>
              </a:spcBef>
              <a:buNone/>
              <a:defRPr sz="1559">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788418" y="3682739"/>
            <a:ext cx="8830270" cy="831585"/>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08" cap="none"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788418" y="4621239"/>
            <a:ext cx="8830270" cy="1775066"/>
          </a:xfrm>
          <a:solidFill>
            <a:schemeClr val="tx2">
              <a:lumMod val="10000"/>
              <a:lumOff val="90000"/>
            </a:schemeClr>
          </a:solidFill>
        </p:spPr>
        <p:txBody>
          <a:bodyPr lIns="365760" rIns="365760" anchor="ctr">
            <a:noAutofit/>
          </a:bodyPr>
          <a:lstStyle>
            <a:lvl1pPr marL="0" indent="0">
              <a:spcBef>
                <a:spcPts val="780"/>
              </a:spcBef>
              <a:buFont typeface="Arial" panose="020B0604020202020204" pitchFamily="34" charset="0"/>
              <a:buNone/>
              <a:defRPr sz="2858" baseline="0"/>
            </a:lvl1pPr>
            <a:lvl2pPr marL="371246" indent="-371246">
              <a:spcBef>
                <a:spcPts val="780"/>
              </a:spcBef>
              <a:buFont typeface="Arial" panose="020B0604020202020204" pitchFamily="34" charset="0"/>
              <a:buChar char="•"/>
              <a:defRPr sz="2858"/>
            </a:lvl2pPr>
            <a:lvl3pPr marL="371246" indent="-371246">
              <a:spcBef>
                <a:spcPts val="780"/>
              </a:spcBef>
              <a:buFont typeface="Arial" panose="020B0604020202020204" pitchFamily="34" charset="0"/>
              <a:buChar char="•"/>
              <a:defRPr sz="2858"/>
            </a:lvl3pPr>
            <a:lvl4pPr marL="0" indent="0">
              <a:spcBef>
                <a:spcPts val="780"/>
              </a:spcBef>
              <a:buNone/>
              <a:defRPr sz="2858"/>
            </a:lvl4pPr>
            <a:lvl5pPr marL="0" indent="0">
              <a:spcBef>
                <a:spcPts val="780"/>
              </a:spcBef>
              <a:buNone/>
              <a:defRPr sz="2858"/>
            </a:lvl5pPr>
            <a:lvl6pPr marL="0" indent="0">
              <a:spcBef>
                <a:spcPts val="780"/>
              </a:spcBef>
              <a:buNone/>
              <a:defRPr sz="2858"/>
            </a:lvl6pPr>
            <a:lvl7pPr marL="0" indent="0">
              <a:spcBef>
                <a:spcPts val="780"/>
              </a:spcBef>
              <a:buNone/>
              <a:defRPr sz="2858"/>
            </a:lvl7pPr>
            <a:lvl8pPr marL="0" indent="0">
              <a:spcBef>
                <a:spcPts val="780"/>
              </a:spcBef>
              <a:buNone/>
              <a:defRPr sz="2858"/>
            </a:lvl8pPr>
            <a:lvl9pPr marL="0" indent="0">
              <a:spcBef>
                <a:spcPts val="780"/>
              </a:spcBef>
              <a:buNone/>
              <a:defRPr sz="2858"/>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788418" y="6819004"/>
            <a:ext cx="8830270" cy="831585"/>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08" cap="none"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788418" y="7709985"/>
            <a:ext cx="8830270" cy="1823742"/>
          </a:xfrm>
        </p:spPr>
        <p:txBody>
          <a:bodyPr lIns="91440" tIns="182880"/>
          <a:lstStyle>
            <a:lvl1pPr>
              <a:defRPr sz="2079" baseline="0"/>
            </a:lvl1pPr>
            <a:lvl2pPr>
              <a:defRPr sz="1819"/>
            </a:lvl2pPr>
            <a:lvl3pPr>
              <a:defRPr sz="1819"/>
            </a:lvl3pPr>
            <a:lvl4pPr>
              <a:defRPr sz="1819"/>
            </a:lvl4pPr>
            <a:lvl5pPr>
              <a:defRPr sz="1819"/>
            </a:lvl5pPr>
            <a:lvl6pPr>
              <a:defRPr sz="1819"/>
            </a:lvl6pPr>
            <a:lvl7pPr>
              <a:defRPr sz="1819"/>
            </a:lvl7pPr>
            <a:lvl8pPr>
              <a:defRPr sz="1819"/>
            </a:lvl8pPr>
            <a:lvl9pPr>
              <a:defRPr sz="1819"/>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788418" y="9711730"/>
            <a:ext cx="8830270" cy="79198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08" cap="none"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788418" y="10679933"/>
            <a:ext cx="8830270" cy="3915408"/>
          </a:xfrm>
        </p:spPr>
        <p:txBody>
          <a:bodyPr lIns="91440" tIns="182880"/>
          <a:lstStyle>
            <a:lvl1pPr>
              <a:defRPr sz="2079" baseline="0"/>
            </a:lvl1pPr>
            <a:lvl2pPr>
              <a:defRPr sz="1819"/>
            </a:lvl2pPr>
            <a:lvl3pPr>
              <a:defRPr sz="1819"/>
            </a:lvl3pPr>
            <a:lvl4pPr>
              <a:defRPr sz="1819"/>
            </a:lvl4pPr>
            <a:lvl5pPr>
              <a:defRPr sz="1819"/>
            </a:lvl5pPr>
            <a:lvl6pPr>
              <a:defRPr sz="1819"/>
            </a:lvl6pPr>
            <a:lvl7pPr>
              <a:defRPr sz="1819"/>
            </a:lvl7pPr>
            <a:lvl8pPr>
              <a:defRPr sz="1819"/>
            </a:lvl8pPr>
            <a:lvl9pPr>
              <a:defRPr sz="1819"/>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788418" y="14867559"/>
            <a:ext cx="8830270" cy="79198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08" cap="none"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788418" y="15806065"/>
            <a:ext cx="8830270" cy="4740037"/>
          </a:xfrm>
        </p:spPr>
        <p:txBody>
          <a:bodyPr lIns="91440" tIns="182880"/>
          <a:lstStyle>
            <a:lvl1pPr>
              <a:defRPr sz="2079" baseline="0"/>
            </a:lvl1pPr>
            <a:lvl2pPr>
              <a:defRPr sz="1819"/>
            </a:lvl2pPr>
            <a:lvl3pPr>
              <a:defRPr sz="1819"/>
            </a:lvl3pPr>
            <a:lvl4pPr>
              <a:defRPr sz="1819"/>
            </a:lvl4pPr>
            <a:lvl5pPr>
              <a:defRPr sz="1819"/>
            </a:lvl5pPr>
            <a:lvl6pPr>
              <a:defRPr sz="1819"/>
            </a:lvl6pPr>
            <a:lvl7pPr>
              <a:defRPr sz="1819"/>
            </a:lvl7pPr>
            <a:lvl8pPr>
              <a:defRPr sz="1819"/>
            </a:lvl8pPr>
            <a:lvl9pPr>
              <a:defRPr sz="1819"/>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0722473" y="3682735"/>
            <a:ext cx="8830270" cy="79198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08" cap="none"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0722473" y="4621242"/>
            <a:ext cx="8830270" cy="4414359"/>
          </a:xfrm>
        </p:spPr>
        <p:txBody>
          <a:bodyPr lIns="91440" tIns="182880"/>
          <a:lstStyle>
            <a:lvl1pPr>
              <a:defRPr sz="2079" baseline="0"/>
            </a:lvl1pPr>
            <a:lvl2pPr>
              <a:defRPr sz="1819"/>
            </a:lvl2pPr>
            <a:lvl3pPr>
              <a:defRPr sz="1819"/>
            </a:lvl3pPr>
            <a:lvl4pPr>
              <a:defRPr sz="1819"/>
            </a:lvl4pPr>
            <a:lvl5pPr>
              <a:defRPr sz="1819"/>
            </a:lvl5pPr>
            <a:lvl6pPr>
              <a:defRPr sz="1819"/>
            </a:lvl6pPr>
            <a:lvl7pPr>
              <a:defRPr sz="1819"/>
            </a:lvl7pPr>
            <a:lvl8pPr>
              <a:defRPr sz="1819"/>
            </a:lvl8pPr>
            <a:lvl9pPr>
              <a:defRPr sz="1819"/>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0722473" y="9307817"/>
            <a:ext cx="8830270" cy="79198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08" cap="none"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0722473" y="10246320"/>
            <a:ext cx="8830270" cy="4349020"/>
          </a:xfrm>
        </p:spPr>
        <p:txBody>
          <a:bodyPr lIns="91440" tIns="182880"/>
          <a:lstStyle>
            <a:lvl1pPr>
              <a:defRPr sz="2079" baseline="0"/>
            </a:lvl1pPr>
            <a:lvl2pPr>
              <a:defRPr sz="1819"/>
            </a:lvl2pPr>
            <a:lvl3pPr>
              <a:defRPr sz="1819"/>
            </a:lvl3pPr>
            <a:lvl4pPr>
              <a:defRPr sz="1819"/>
            </a:lvl4pPr>
            <a:lvl5pPr>
              <a:defRPr sz="1819"/>
            </a:lvl5pPr>
            <a:lvl6pPr>
              <a:defRPr sz="1819"/>
            </a:lvl6pPr>
            <a:lvl7pPr>
              <a:defRPr sz="1819"/>
            </a:lvl7pPr>
            <a:lvl8pPr>
              <a:defRPr sz="1819"/>
            </a:lvl8pPr>
            <a:lvl9pPr>
              <a:defRPr sz="1819"/>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0722473" y="14867559"/>
            <a:ext cx="8830270" cy="79198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08" cap="none"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0722473" y="15806065"/>
            <a:ext cx="8830270" cy="4740037"/>
          </a:xfrm>
        </p:spPr>
        <p:txBody>
          <a:bodyPr lIns="91440" tIns="182880"/>
          <a:lstStyle>
            <a:lvl1pPr>
              <a:defRPr sz="2079" baseline="0"/>
            </a:lvl1pPr>
            <a:lvl2pPr>
              <a:defRPr sz="1819"/>
            </a:lvl2pPr>
            <a:lvl3pPr>
              <a:defRPr sz="1819"/>
            </a:lvl3pPr>
            <a:lvl4pPr>
              <a:defRPr sz="1819"/>
            </a:lvl4pPr>
            <a:lvl5pPr>
              <a:defRPr sz="1819"/>
            </a:lvl5pPr>
            <a:lvl6pPr>
              <a:defRPr sz="1819"/>
            </a:lvl6pPr>
            <a:lvl7pPr>
              <a:defRPr sz="1819"/>
            </a:lvl7pPr>
            <a:lvl8pPr>
              <a:defRPr sz="1819"/>
            </a:lvl8pPr>
            <a:lvl9pPr>
              <a:defRPr sz="1819"/>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0624989" y="3682735"/>
            <a:ext cx="8830270" cy="79198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08" cap="none"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0624989" y="4621242"/>
            <a:ext cx="8830270" cy="4751917"/>
          </a:xfrm>
        </p:spPr>
        <p:txBody>
          <a:bodyPr lIns="91440" tIns="182880"/>
          <a:lstStyle>
            <a:lvl1pPr>
              <a:defRPr sz="2079" baseline="0"/>
            </a:lvl1pPr>
            <a:lvl2pPr>
              <a:defRPr sz="1819"/>
            </a:lvl2pPr>
            <a:lvl3pPr>
              <a:defRPr sz="1819"/>
            </a:lvl3pPr>
            <a:lvl4pPr>
              <a:defRPr sz="1819"/>
            </a:lvl4pPr>
            <a:lvl5pPr>
              <a:defRPr sz="1819"/>
            </a:lvl5pPr>
            <a:lvl6pPr>
              <a:defRPr sz="1819"/>
            </a:lvl6pPr>
            <a:lvl7pPr>
              <a:defRPr sz="1819"/>
            </a:lvl7pPr>
            <a:lvl8pPr>
              <a:defRPr sz="1819"/>
            </a:lvl8pPr>
            <a:lvl9pPr>
              <a:defRPr sz="1819"/>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0624989" y="9688600"/>
            <a:ext cx="8830270" cy="2948258"/>
          </a:xfrm>
        </p:spPr>
        <p:txBody>
          <a:bodyPr lIns="91440" tIns="182880"/>
          <a:lstStyle>
            <a:lvl1pPr>
              <a:defRPr sz="2079" baseline="0"/>
            </a:lvl1pPr>
            <a:lvl2pPr>
              <a:defRPr sz="1819"/>
            </a:lvl2pPr>
            <a:lvl3pPr>
              <a:defRPr sz="1819"/>
            </a:lvl3pPr>
            <a:lvl4pPr>
              <a:defRPr sz="1819"/>
            </a:lvl4pPr>
            <a:lvl5pPr>
              <a:defRPr sz="1819"/>
            </a:lvl5pPr>
            <a:lvl6pPr>
              <a:defRPr sz="1819"/>
            </a:lvl6pPr>
            <a:lvl7pPr>
              <a:defRPr sz="1819"/>
            </a:lvl7pPr>
            <a:lvl8pPr>
              <a:defRPr sz="1819"/>
            </a:lvl8pPr>
            <a:lvl9pPr>
              <a:defRPr sz="1819"/>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0624989" y="12840930"/>
            <a:ext cx="8830270" cy="79198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08" cap="none"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0624989" y="13779436"/>
            <a:ext cx="8830270" cy="2822351"/>
          </a:xfrm>
        </p:spPr>
        <p:txBody>
          <a:bodyPr lIns="91440" tIns="182880"/>
          <a:lstStyle>
            <a:lvl1pPr>
              <a:defRPr sz="2079" baseline="0"/>
            </a:lvl1pPr>
            <a:lvl2pPr>
              <a:defRPr sz="1819"/>
            </a:lvl2pPr>
            <a:lvl3pPr>
              <a:defRPr sz="1819"/>
            </a:lvl3pPr>
            <a:lvl4pPr>
              <a:defRPr sz="1819"/>
            </a:lvl4pPr>
            <a:lvl5pPr>
              <a:defRPr sz="1819"/>
            </a:lvl5pPr>
            <a:lvl6pPr>
              <a:defRPr sz="1819"/>
            </a:lvl6pPr>
            <a:lvl7pPr>
              <a:defRPr sz="1819"/>
            </a:lvl7pPr>
            <a:lvl8pPr>
              <a:defRPr sz="1819"/>
            </a:lvl8pPr>
            <a:lvl9pPr>
              <a:defRPr sz="1819"/>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0624989" y="16708927"/>
            <a:ext cx="8830270" cy="79198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08" cap="none"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0624989" y="17647433"/>
            <a:ext cx="8830270" cy="2898669"/>
          </a:xfrm>
        </p:spPr>
        <p:txBody>
          <a:bodyPr lIns="91440" tIns="182880"/>
          <a:lstStyle>
            <a:lvl1pPr>
              <a:defRPr sz="2079" baseline="0"/>
            </a:lvl1pPr>
            <a:lvl2pPr>
              <a:defRPr sz="1819"/>
            </a:lvl2pPr>
            <a:lvl3pPr>
              <a:defRPr sz="1819"/>
            </a:lvl3pPr>
            <a:lvl4pPr>
              <a:defRPr sz="1819"/>
            </a:lvl4pPr>
            <a:lvl5pPr>
              <a:defRPr sz="1819"/>
            </a:lvl5pPr>
            <a:lvl6pPr>
              <a:defRPr sz="1819"/>
            </a:lvl6pPr>
            <a:lvl7pPr>
              <a:defRPr sz="1819"/>
            </a:lvl7pPr>
            <a:lvl8pPr>
              <a:defRPr sz="1819"/>
            </a:lvl8pPr>
            <a:lvl9pPr>
              <a:defRPr sz="1819"/>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‹N°›</a:t>
            </a:fld>
            <a:endParaRPr lang="en-US"/>
          </a:p>
        </p:txBody>
      </p:sp>
      <p:sp>
        <p:nvSpPr>
          <p:cNvPr id="8" name="Picture Placeholder 7"/>
          <p:cNvSpPr>
            <a:spLocks noGrp="1"/>
          </p:cNvSpPr>
          <p:nvPr>
            <p:ph type="pic" sz="quarter" idx="43"/>
          </p:nvPr>
        </p:nvSpPr>
        <p:spPr>
          <a:xfrm>
            <a:off x="22259642" y="3"/>
            <a:ext cx="8015573" cy="2496033"/>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6324" userDrawn="1">
          <p15:clr>
            <a:srgbClr val="A4A3A4"/>
          </p15:clr>
        </p15:guide>
        <p15:guide id="2" pos="12747"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2" y="3"/>
            <a:ext cx="30275213" cy="23089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1"/>
          </a:p>
        </p:txBody>
      </p:sp>
      <p:sp>
        <p:nvSpPr>
          <p:cNvPr id="2" name="Title Placeholder 1"/>
          <p:cNvSpPr>
            <a:spLocks noGrp="1"/>
          </p:cNvSpPr>
          <p:nvPr>
            <p:ph type="title"/>
          </p:nvPr>
        </p:nvSpPr>
        <p:spPr bwMode="auto">
          <a:xfrm>
            <a:off x="798930" y="445533"/>
            <a:ext cx="20814209" cy="193042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798930" y="3910431"/>
            <a:ext cx="28687867" cy="15349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8419" y="20861547"/>
            <a:ext cx="6811923" cy="296995"/>
          </a:xfrm>
          <a:prstGeom prst="rect">
            <a:avLst/>
          </a:prstGeom>
        </p:spPr>
        <p:txBody>
          <a:bodyPr vert="horz" lIns="91440" tIns="45720" rIns="91440" bIns="45720" rtlCol="0" anchor="ctr"/>
          <a:lstStyle>
            <a:lvl1pPr algn="l">
              <a:defRPr sz="1039">
                <a:solidFill>
                  <a:schemeClr val="tx1">
                    <a:tint val="75000"/>
                  </a:schemeClr>
                </a:solidFill>
              </a:defRPr>
            </a:lvl1pPr>
          </a:lstStyle>
          <a:p>
            <a:fld id="{ECAA57DF-1C19-4726-AB84-014692BAD8F5}" type="datetimeFigureOut">
              <a:rPr lang="en-US" smtClean="0"/>
              <a:pPr/>
              <a:t>6/4/2018</a:t>
            </a:fld>
            <a:endParaRPr lang="en-US"/>
          </a:p>
        </p:txBody>
      </p:sp>
      <p:sp>
        <p:nvSpPr>
          <p:cNvPr id="5" name="Footer Placeholder 4"/>
          <p:cNvSpPr>
            <a:spLocks noGrp="1"/>
          </p:cNvSpPr>
          <p:nvPr>
            <p:ph type="ftr" sz="quarter" idx="3"/>
          </p:nvPr>
        </p:nvSpPr>
        <p:spPr>
          <a:xfrm>
            <a:off x="7600341" y="20861547"/>
            <a:ext cx="15074533" cy="296995"/>
          </a:xfrm>
          <a:prstGeom prst="rect">
            <a:avLst/>
          </a:prstGeom>
        </p:spPr>
        <p:txBody>
          <a:bodyPr vert="horz" lIns="91440" tIns="45720" rIns="91440" bIns="45720" rtlCol="0" anchor="ctr"/>
          <a:lstStyle>
            <a:lvl1pPr algn="ctr">
              <a:defRPr sz="103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2674875" y="20861547"/>
            <a:ext cx="6811923" cy="296995"/>
          </a:xfrm>
          <a:prstGeom prst="rect">
            <a:avLst/>
          </a:prstGeom>
        </p:spPr>
        <p:txBody>
          <a:bodyPr vert="horz" lIns="91440" tIns="45720" rIns="91440" bIns="45720" rtlCol="0" anchor="ctr"/>
          <a:lstStyle>
            <a:lvl1pPr algn="r">
              <a:defRPr sz="1039">
                <a:solidFill>
                  <a:schemeClr val="tx1">
                    <a:tint val="75000"/>
                  </a:schemeClr>
                </a:solidFill>
              </a:defRPr>
            </a:lvl1pPr>
          </a:lstStyle>
          <a:p>
            <a:fld id="{91B4C631-C489-4C11-812F-2172FBEAE82B}" type="slidenum">
              <a:rPr lang="en-US" smtClean="0"/>
              <a:pPr/>
              <a:t>‹N°›</a:t>
            </a:fld>
            <a:endParaRPr lang="en-US"/>
          </a:p>
        </p:txBody>
      </p:sp>
      <p:sp>
        <p:nvSpPr>
          <p:cNvPr id="8" name="Rectangle 7"/>
          <p:cNvSpPr/>
          <p:nvPr userDrawn="1"/>
        </p:nvSpPr>
        <p:spPr bwMode="gray">
          <a:xfrm>
            <a:off x="2" y="2289998"/>
            <a:ext cx="30275213" cy="74248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1"/>
          </a:p>
        </p:txBody>
      </p:sp>
      <p:cxnSp>
        <p:nvCxnSpPr>
          <p:cNvPr id="9" name="Straight Connector 8"/>
          <p:cNvCxnSpPr/>
          <p:nvPr userDrawn="1"/>
        </p:nvCxnSpPr>
        <p:spPr>
          <a:xfrm>
            <a:off x="2" y="2289996"/>
            <a:ext cx="30275213"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851172" rtl="0" eaLnBrk="1" latinLnBrk="0" hangingPunct="1">
        <a:lnSpc>
          <a:spcPct val="90000"/>
        </a:lnSpc>
        <a:spcBef>
          <a:spcPct val="0"/>
        </a:spcBef>
        <a:buNone/>
        <a:defRPr sz="7470" b="0" kern="1200">
          <a:solidFill>
            <a:schemeClr val="bg1"/>
          </a:solidFill>
          <a:latin typeface="+mj-lt"/>
          <a:ea typeface="+mj-ea"/>
          <a:cs typeface="+mj-cs"/>
        </a:defRPr>
      </a:lvl1pPr>
    </p:titleStyle>
    <p:body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55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55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55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55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55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55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55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559" kern="1200">
          <a:solidFill>
            <a:schemeClr val="tx1"/>
          </a:solidFill>
          <a:latin typeface="+mn-lt"/>
          <a:ea typeface="+mn-ea"/>
          <a:cs typeface="+mn-cs"/>
        </a:defRPr>
      </a:lvl9pPr>
    </p:bodyStyle>
    <p:otherStyle>
      <a:defPPr>
        <a:defRPr lang="en-US"/>
      </a:defPPr>
      <a:lvl1pPr marL="0" algn="l" defTabSz="2851172" rtl="0" eaLnBrk="1" latinLnBrk="0" hangingPunct="1">
        <a:defRPr sz="5613" kern="1200">
          <a:solidFill>
            <a:schemeClr val="tx1"/>
          </a:solidFill>
          <a:latin typeface="+mn-lt"/>
          <a:ea typeface="+mn-ea"/>
          <a:cs typeface="+mn-cs"/>
        </a:defRPr>
      </a:lvl1pPr>
      <a:lvl2pPr marL="1425586" algn="l" defTabSz="2851172" rtl="0" eaLnBrk="1" latinLnBrk="0" hangingPunct="1">
        <a:defRPr sz="5613" kern="1200">
          <a:solidFill>
            <a:schemeClr val="tx1"/>
          </a:solidFill>
          <a:latin typeface="+mn-lt"/>
          <a:ea typeface="+mn-ea"/>
          <a:cs typeface="+mn-cs"/>
        </a:defRPr>
      </a:lvl2pPr>
      <a:lvl3pPr marL="2851172" algn="l" defTabSz="2851172" rtl="0" eaLnBrk="1" latinLnBrk="0" hangingPunct="1">
        <a:defRPr sz="5613" kern="1200">
          <a:solidFill>
            <a:schemeClr val="tx1"/>
          </a:solidFill>
          <a:latin typeface="+mn-lt"/>
          <a:ea typeface="+mn-ea"/>
          <a:cs typeface="+mn-cs"/>
        </a:defRPr>
      </a:lvl3pPr>
      <a:lvl4pPr marL="4276759" algn="l" defTabSz="2851172" rtl="0" eaLnBrk="1" latinLnBrk="0" hangingPunct="1">
        <a:defRPr sz="5613" kern="1200">
          <a:solidFill>
            <a:schemeClr val="tx1"/>
          </a:solidFill>
          <a:latin typeface="+mn-lt"/>
          <a:ea typeface="+mn-ea"/>
          <a:cs typeface="+mn-cs"/>
        </a:defRPr>
      </a:lvl4pPr>
      <a:lvl5pPr marL="5702345" algn="l" defTabSz="2851172" rtl="0" eaLnBrk="1" latinLnBrk="0" hangingPunct="1">
        <a:defRPr sz="5613" kern="1200">
          <a:solidFill>
            <a:schemeClr val="tx1"/>
          </a:solidFill>
          <a:latin typeface="+mn-lt"/>
          <a:ea typeface="+mn-ea"/>
          <a:cs typeface="+mn-cs"/>
        </a:defRPr>
      </a:lvl5pPr>
      <a:lvl6pPr marL="7127931" algn="l" defTabSz="2851172" rtl="0" eaLnBrk="1" latinLnBrk="0" hangingPunct="1">
        <a:defRPr sz="5613" kern="1200">
          <a:solidFill>
            <a:schemeClr val="tx1"/>
          </a:solidFill>
          <a:latin typeface="+mn-lt"/>
          <a:ea typeface="+mn-ea"/>
          <a:cs typeface="+mn-cs"/>
        </a:defRPr>
      </a:lvl6pPr>
      <a:lvl7pPr marL="8553517" algn="l" defTabSz="2851172" rtl="0" eaLnBrk="1" latinLnBrk="0" hangingPunct="1">
        <a:defRPr sz="5613" kern="1200">
          <a:solidFill>
            <a:schemeClr val="tx1"/>
          </a:solidFill>
          <a:latin typeface="+mn-lt"/>
          <a:ea typeface="+mn-ea"/>
          <a:cs typeface="+mn-cs"/>
        </a:defRPr>
      </a:lvl7pPr>
      <a:lvl8pPr marL="9979103" algn="l" defTabSz="2851172" rtl="0" eaLnBrk="1" latinLnBrk="0" hangingPunct="1">
        <a:defRPr sz="5613" kern="1200">
          <a:solidFill>
            <a:schemeClr val="tx1"/>
          </a:solidFill>
          <a:latin typeface="+mn-lt"/>
          <a:ea typeface="+mn-ea"/>
          <a:cs typeface="+mn-cs"/>
        </a:defRPr>
      </a:lvl8pPr>
      <a:lvl9pPr marL="11404689" algn="l" defTabSz="2851172" rtl="0" eaLnBrk="1" latinLnBrk="0" hangingPunct="1">
        <a:defRPr sz="56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735" userDrawn="1">
          <p15:clr>
            <a:srgbClr val="A4A3A4"/>
          </p15:clr>
        </p15:guide>
        <p15:guide id="2" pos="497" userDrawn="1">
          <p15:clr>
            <a:srgbClr val="A4A3A4"/>
          </p15:clr>
        </p15:guide>
        <p15:guide id="3" pos="18574" userDrawn="1">
          <p15:clr>
            <a:srgbClr val="A4A3A4"/>
          </p15:clr>
        </p15:guide>
        <p15:guide id="4" pos="9536"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png"/><Relationship Id="rId7" Type="http://schemas.microsoft.com/office/2007/relationships/hdphoto" Target="../media/hdphoto1.wdp"/><Relationship Id="rId12"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jpeg"/><Relationship Id="rId10" Type="http://schemas.openxmlformats.org/officeDocument/2006/relationships/image" Target="../media/image6.JPG"/><Relationship Id="rId4" Type="http://schemas.openxmlformats.org/officeDocument/2006/relationships/image" Target="../media/image2.png"/><Relationship Id="rId9" Type="http://schemas.microsoft.com/office/2007/relationships/hdphoto" Target="../media/hdphoto2.wdp"/><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ontent Placeholder 11">
            <a:extLst>
              <a:ext uri="{FF2B5EF4-FFF2-40B4-BE49-F238E27FC236}">
                <a16:creationId xmlns:a16="http://schemas.microsoft.com/office/drawing/2014/main" id="{79C30285-1F57-4C5E-8E01-520C007EACA9}"/>
              </a:ext>
            </a:extLst>
          </p:cNvPr>
          <p:cNvSpPr txBox="1">
            <a:spLocks/>
          </p:cNvSpPr>
          <p:nvPr/>
        </p:nvSpPr>
        <p:spPr>
          <a:xfrm>
            <a:off x="731268" y="13272109"/>
            <a:ext cx="6949691" cy="770623"/>
          </a:xfrm>
          <a:prstGeom prst="rect">
            <a:avLst/>
          </a:prstGeom>
        </p:spPr>
        <p:txBody>
          <a:bodyPr vert="horz" lIns="91440" tIns="182880" rIns="91440" bIns="45720" rtlCol="0">
            <a:normAutofit fontScale="85000" lnSpcReduction="20000"/>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buNone/>
            </a:pPr>
            <a:r>
              <a:rPr lang="en-US" sz="2000" b="1" dirty="0"/>
              <a:t>Legend: </a:t>
            </a:r>
          </a:p>
          <a:p>
            <a:pPr marL="0" indent="0" algn="just">
              <a:buNone/>
            </a:pPr>
            <a:r>
              <a:rPr lang="en-US" sz="2000" dirty="0"/>
              <a:t>Wi-Fi                      UHF                     Satellite communication </a:t>
            </a:r>
          </a:p>
        </p:txBody>
      </p:sp>
      <p:pic>
        <p:nvPicPr>
          <p:cNvPr id="49" name="Image 48">
            <a:extLst>
              <a:ext uri="{FF2B5EF4-FFF2-40B4-BE49-F238E27FC236}">
                <a16:creationId xmlns:a16="http://schemas.microsoft.com/office/drawing/2014/main" id="{682BF49C-685D-468E-BC3F-09EAE9CC5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57" y="8070877"/>
            <a:ext cx="13769078" cy="7328995"/>
          </a:xfrm>
          <a:prstGeom prst="rect">
            <a:avLst/>
          </a:prstGeom>
        </p:spPr>
      </p:pic>
      <p:sp>
        <p:nvSpPr>
          <p:cNvPr id="4" name="Title 3"/>
          <p:cNvSpPr>
            <a:spLocks noGrp="1"/>
          </p:cNvSpPr>
          <p:nvPr>
            <p:ph type="title"/>
          </p:nvPr>
        </p:nvSpPr>
        <p:spPr>
          <a:xfrm>
            <a:off x="0" y="115347"/>
            <a:ext cx="24688800" cy="1950667"/>
          </a:xfrm>
        </p:spPr>
        <p:txBody>
          <a:bodyPr anchor="ctr" anchorCtr="0">
            <a:normAutofit/>
          </a:bodyPr>
          <a:lstStyle/>
          <a:p>
            <a:pPr algn="ctr"/>
            <a:r>
              <a:rPr lang="en-US" sz="6000" dirty="0"/>
              <a:t>Serval Project: </a:t>
            </a:r>
            <a:br>
              <a:rPr lang="en-US" sz="6000" dirty="0"/>
            </a:br>
            <a:r>
              <a:rPr lang="en-US" sz="6000" dirty="0"/>
              <a:t>Designing a simple testbed for radio devices in 2 months</a:t>
            </a:r>
          </a:p>
        </p:txBody>
      </p:sp>
      <p:sp>
        <p:nvSpPr>
          <p:cNvPr id="23" name="Text Placeholder 22"/>
          <p:cNvSpPr>
            <a:spLocks noGrp="1"/>
          </p:cNvSpPr>
          <p:nvPr>
            <p:ph type="body" sz="quarter" idx="36"/>
          </p:nvPr>
        </p:nvSpPr>
        <p:spPr>
          <a:xfrm>
            <a:off x="798931" y="2497442"/>
            <a:ext cx="20813665" cy="419853"/>
          </a:xfrm>
        </p:spPr>
        <p:txBody>
          <a:bodyPr/>
          <a:lstStyle/>
          <a:p>
            <a:r>
              <a:rPr lang="en-US" sz="2400" dirty="0">
                <a:solidFill>
                  <a:schemeClr val="bg1"/>
                </a:solidFill>
              </a:rPr>
              <a:t>Stéphane Imbert |  Supervisor: Paul Gardner-Stephen | Flinders University</a:t>
            </a:r>
          </a:p>
        </p:txBody>
      </p:sp>
      <p:sp>
        <p:nvSpPr>
          <p:cNvPr id="67" name="Text Placeholder 66"/>
          <p:cNvSpPr>
            <a:spLocks noGrp="1"/>
          </p:cNvSpPr>
          <p:nvPr>
            <p:ph type="body" sz="quarter" idx="13"/>
          </p:nvPr>
        </p:nvSpPr>
        <p:spPr>
          <a:xfrm>
            <a:off x="788419" y="3237263"/>
            <a:ext cx="6343903" cy="656607"/>
          </a:xfrm>
        </p:spPr>
        <p:txBody>
          <a:bodyPr/>
          <a:lstStyle/>
          <a:p>
            <a:r>
              <a:rPr lang="en-US" sz="2800" dirty="0"/>
              <a:t>Introduction to the Serval project</a:t>
            </a:r>
          </a:p>
        </p:txBody>
      </p:sp>
      <p:sp>
        <p:nvSpPr>
          <p:cNvPr id="12" name="Content Placeholder 11"/>
          <p:cNvSpPr>
            <a:spLocks noGrp="1"/>
          </p:cNvSpPr>
          <p:nvPr>
            <p:ph sz="quarter" idx="25"/>
          </p:nvPr>
        </p:nvSpPr>
        <p:spPr>
          <a:xfrm>
            <a:off x="798931" y="3823506"/>
            <a:ext cx="6343903" cy="6303202"/>
          </a:xfrm>
        </p:spPr>
        <p:txBody>
          <a:bodyPr>
            <a:noAutofit/>
          </a:bodyPr>
          <a:lstStyle/>
          <a:p>
            <a:pPr algn="just">
              <a:lnSpc>
                <a:spcPct val="120000"/>
              </a:lnSpc>
            </a:pPr>
            <a:r>
              <a:rPr lang="en-US" sz="2000" dirty="0"/>
              <a:t>Communications systems are well-developed over the world. Companies like Telstra, Optus or Vodafone offers a communication possibility in a huge part of Australia. However, this communication system doesn’t cover the whole country and it can sometimes fail. For instance, during natural disaster, a part of a city can be cut off any communication mean.</a:t>
            </a:r>
          </a:p>
          <a:p>
            <a:pPr algn="just">
              <a:lnSpc>
                <a:spcPct val="120000"/>
              </a:lnSpc>
            </a:pPr>
            <a:r>
              <a:rPr lang="en-US" sz="2000" dirty="0"/>
              <a:t>This situation is problematic. Communication is very important for emergency services and it can save life.</a:t>
            </a:r>
          </a:p>
          <a:p>
            <a:pPr algn="just">
              <a:lnSpc>
                <a:spcPct val="120000"/>
              </a:lnSpc>
            </a:pPr>
            <a:r>
              <a:rPr lang="en-US" sz="2000" dirty="0"/>
              <a:t>The Serval project goal is to offer an alternative to the current communication’s systems. Serval project is designed to be easy to deploy and affordable.</a:t>
            </a:r>
          </a:p>
          <a:p>
            <a:pPr marL="0" indent="0" algn="just">
              <a:lnSpc>
                <a:spcPct val="120000"/>
              </a:lnSpc>
              <a:buNone/>
            </a:pPr>
            <a:r>
              <a:rPr lang="en-US" sz="2000" b="1" dirty="0"/>
              <a:t>Figure 1: </a:t>
            </a:r>
            <a:r>
              <a:rPr lang="en-US" sz="2000" dirty="0"/>
              <a:t>Infrastructure of the Serval project</a:t>
            </a:r>
          </a:p>
          <a:p>
            <a:pPr algn="just">
              <a:lnSpc>
                <a:spcPct val="120000"/>
              </a:lnSpc>
            </a:pPr>
            <a:endParaRPr lang="en-US" sz="2000" dirty="0"/>
          </a:p>
        </p:txBody>
      </p:sp>
      <p:sp>
        <p:nvSpPr>
          <p:cNvPr id="70" name="Text Placeholder 69"/>
          <p:cNvSpPr>
            <a:spLocks noGrp="1"/>
          </p:cNvSpPr>
          <p:nvPr>
            <p:ph type="body" sz="quarter" idx="40"/>
          </p:nvPr>
        </p:nvSpPr>
        <p:spPr>
          <a:xfrm>
            <a:off x="8195835" y="7161041"/>
            <a:ext cx="14059049" cy="650181"/>
          </a:xfrm>
        </p:spPr>
        <p:txBody>
          <a:bodyPr/>
          <a:lstStyle/>
          <a:p>
            <a:r>
              <a:rPr lang="en-US" sz="2800" dirty="0"/>
              <a:t>A practical testbed for radio devices</a:t>
            </a:r>
          </a:p>
        </p:txBody>
      </p:sp>
      <p:sp>
        <p:nvSpPr>
          <p:cNvPr id="71" name="Text Placeholder 70"/>
          <p:cNvSpPr>
            <a:spLocks noGrp="1"/>
          </p:cNvSpPr>
          <p:nvPr>
            <p:ph type="body" sz="quarter" idx="41"/>
          </p:nvPr>
        </p:nvSpPr>
        <p:spPr>
          <a:xfrm>
            <a:off x="23152523" y="7161041"/>
            <a:ext cx="6458099" cy="695631"/>
          </a:xfrm>
        </p:spPr>
        <p:txBody>
          <a:bodyPr/>
          <a:lstStyle/>
          <a:p>
            <a:r>
              <a:rPr lang="en-US" sz="2800" dirty="0"/>
              <a:t>Conclusions</a:t>
            </a:r>
          </a:p>
        </p:txBody>
      </p:sp>
      <p:sp>
        <p:nvSpPr>
          <p:cNvPr id="15" name="Content Placeholder 14"/>
          <p:cNvSpPr>
            <a:spLocks noGrp="1"/>
          </p:cNvSpPr>
          <p:nvPr>
            <p:ph sz="quarter" idx="42"/>
          </p:nvPr>
        </p:nvSpPr>
        <p:spPr>
          <a:xfrm>
            <a:off x="23152523" y="8253266"/>
            <a:ext cx="6458099" cy="12511438"/>
          </a:xfrm>
        </p:spPr>
        <p:txBody>
          <a:bodyPr>
            <a:normAutofit/>
          </a:bodyPr>
          <a:lstStyle/>
          <a:p>
            <a:pPr marL="0" indent="0" algn="just">
              <a:lnSpc>
                <a:spcPct val="120000"/>
              </a:lnSpc>
              <a:buNone/>
            </a:pPr>
            <a:r>
              <a:rPr lang="en-US" sz="2400" b="1" dirty="0"/>
              <a:t>A simple solution for a simple testbed</a:t>
            </a:r>
            <a:endParaRPr lang="en-US" sz="2000" dirty="0"/>
          </a:p>
          <a:p>
            <a:pPr marL="0" indent="0" algn="just">
              <a:lnSpc>
                <a:spcPct val="120000"/>
              </a:lnSpc>
              <a:buNone/>
            </a:pPr>
            <a:r>
              <a:rPr lang="en-US" sz="2000" dirty="0"/>
              <a:t>This solution and all the needed development was fully designed and developed in around 2 months.</a:t>
            </a:r>
          </a:p>
          <a:p>
            <a:pPr marL="0" indent="0" algn="just">
              <a:lnSpc>
                <a:spcPct val="120000"/>
              </a:lnSpc>
              <a:buNone/>
            </a:pPr>
            <a:r>
              <a:rPr lang="en-US" sz="2000" dirty="0"/>
              <a:t>It is designed to be easy to reproduce and install.</a:t>
            </a:r>
          </a:p>
          <a:p>
            <a:pPr marL="0" indent="0" algn="just">
              <a:lnSpc>
                <a:spcPct val="120000"/>
              </a:lnSpc>
              <a:buNone/>
            </a:pPr>
            <a:endParaRPr lang="en-US" sz="2000" b="1" dirty="0"/>
          </a:p>
          <a:p>
            <a:pPr marL="0" indent="0" algn="just">
              <a:lnSpc>
                <a:spcPct val="120000"/>
              </a:lnSpc>
              <a:buNone/>
            </a:pPr>
            <a:r>
              <a:rPr lang="en-US" sz="2400" b="1" dirty="0"/>
              <a:t>A general solution that can be adapted to a lot of projects</a:t>
            </a:r>
            <a:endParaRPr lang="en-US" sz="2000" b="1" dirty="0"/>
          </a:p>
          <a:p>
            <a:pPr marL="0" indent="0" algn="just">
              <a:lnSpc>
                <a:spcPct val="120000"/>
              </a:lnSpc>
              <a:buNone/>
            </a:pPr>
            <a:r>
              <a:rPr lang="en-US" sz="2000" dirty="0"/>
              <a:t>This testbed is based on Linux routers. Using python or C, we can implement a server that allow us to connect to each site and collect data to test the good functioning of a radio device or other types of devices. We can add components to the router if he is unable to test one aspect of the device.</a:t>
            </a:r>
          </a:p>
          <a:p>
            <a:pPr marL="0" indent="0" algn="just">
              <a:lnSpc>
                <a:spcPct val="120000"/>
              </a:lnSpc>
              <a:buNone/>
            </a:pPr>
            <a:endParaRPr lang="en-US" sz="2000" b="1" dirty="0"/>
          </a:p>
          <a:p>
            <a:pPr marL="0" indent="0" algn="just">
              <a:lnSpc>
                <a:spcPct val="120000"/>
              </a:lnSpc>
              <a:buNone/>
            </a:pPr>
            <a:r>
              <a:rPr lang="en-US" sz="2400" b="1" dirty="0"/>
              <a:t>An affordable solution</a:t>
            </a:r>
            <a:endParaRPr lang="en-US" sz="2000" b="1" dirty="0"/>
          </a:p>
          <a:p>
            <a:pPr marL="0" indent="0" algn="just">
              <a:lnSpc>
                <a:spcPct val="120000"/>
              </a:lnSpc>
              <a:buNone/>
            </a:pPr>
            <a:r>
              <a:rPr lang="en-US" sz="2000" dirty="0"/>
              <a:t>In addition to being completely </a:t>
            </a:r>
            <a:r>
              <a:rPr lang="en-US" sz="2000" dirty="0" err="1"/>
              <a:t>customisable</a:t>
            </a:r>
            <a:r>
              <a:rPr lang="en-US" sz="2000" dirty="0"/>
              <a:t>, the solution is in general quite cheap. The biggest cost will come from the extensions added to the routers.</a:t>
            </a:r>
          </a:p>
          <a:p>
            <a:pPr marL="0" indent="0" algn="just">
              <a:lnSpc>
                <a:spcPct val="120000"/>
              </a:lnSpc>
              <a:buNone/>
            </a:pPr>
            <a:endParaRPr lang="en-US" sz="2200" dirty="0"/>
          </a:p>
          <a:p>
            <a:pPr marL="0" indent="0" algn="just">
              <a:lnSpc>
                <a:spcPct val="120000"/>
              </a:lnSpc>
              <a:buNone/>
            </a:pPr>
            <a:r>
              <a:rPr lang="en-US" sz="2400" b="1" dirty="0"/>
              <a:t>An ever improvable solution:</a:t>
            </a:r>
            <a:endParaRPr lang="en-US" sz="2000" dirty="0"/>
          </a:p>
          <a:p>
            <a:pPr marL="0" indent="0" algn="just">
              <a:lnSpc>
                <a:spcPct val="120000"/>
              </a:lnSpc>
              <a:buNone/>
            </a:pPr>
            <a:r>
              <a:rPr lang="en-US" sz="2000" dirty="0"/>
              <a:t>The backbone of this solution is based around Linux and coding. Therefore, one can always improve the system.</a:t>
            </a:r>
          </a:p>
          <a:p>
            <a:pPr marL="0" indent="0" algn="just">
              <a:lnSpc>
                <a:spcPct val="120000"/>
              </a:lnSpc>
              <a:buNone/>
            </a:pPr>
            <a:r>
              <a:rPr lang="en-US" sz="2000" dirty="0"/>
              <a:t>Adding a graphical interface to the client, transforming the TCP server in a web based application, adding compatibility with other devices are just a few possible ameliorations.</a:t>
            </a:r>
          </a:p>
        </p:txBody>
      </p:sp>
      <p:sp>
        <p:nvSpPr>
          <p:cNvPr id="54" name="Text Placeholder 70">
            <a:extLst>
              <a:ext uri="{FF2B5EF4-FFF2-40B4-BE49-F238E27FC236}">
                <a16:creationId xmlns:a16="http://schemas.microsoft.com/office/drawing/2014/main" id="{02F77DDF-D1D6-43A2-B7B6-7972C4EE3F3C}"/>
              </a:ext>
            </a:extLst>
          </p:cNvPr>
          <p:cNvSpPr txBox="1">
            <a:spLocks/>
          </p:cNvSpPr>
          <p:nvPr/>
        </p:nvSpPr>
        <p:spPr>
          <a:xfrm>
            <a:off x="8195835" y="3222455"/>
            <a:ext cx="21414788" cy="696458"/>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2851172" rtl="0" eaLnBrk="1" latinLnBrk="0" hangingPunct="1">
              <a:lnSpc>
                <a:spcPct val="100000"/>
              </a:lnSpc>
              <a:spcBef>
                <a:spcPts val="0"/>
              </a:spcBef>
              <a:buClr>
                <a:schemeClr val="bg1">
                  <a:lumMod val="65000"/>
                </a:schemeClr>
              </a:buClr>
              <a:buFont typeface="Arial" panose="020B0604020202020204" pitchFamily="34" charset="0"/>
              <a:buNone/>
              <a:defRPr sz="3508" kern="1200" cap="none" baseline="0">
                <a:solidFill>
                  <a:schemeClr val="bg1"/>
                </a:solidFill>
                <a:latin typeface="+mj-lt"/>
                <a:ea typeface="+mn-ea"/>
                <a:cs typeface="+mn-cs"/>
              </a:defRPr>
            </a:lvl1pPr>
            <a:lvl2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2pPr>
            <a:lvl3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3pPr>
            <a:lvl4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4pPr>
            <a:lvl5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5pPr>
            <a:lvl6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6pPr>
            <a:lvl7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7pPr>
            <a:lvl8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8pPr>
            <a:lvl9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9pPr>
          </a:lstStyle>
          <a:p>
            <a:r>
              <a:rPr lang="en-US" sz="2800" dirty="0"/>
              <a:t>Materials</a:t>
            </a:r>
          </a:p>
        </p:txBody>
      </p:sp>
      <p:pic>
        <p:nvPicPr>
          <p:cNvPr id="6" name="Image 5">
            <a:extLst>
              <a:ext uri="{FF2B5EF4-FFF2-40B4-BE49-F238E27FC236}">
                <a16:creationId xmlns:a16="http://schemas.microsoft.com/office/drawing/2014/main" id="{F428D8F7-DA4F-4A2E-9CF1-D1480CF20292}"/>
              </a:ext>
            </a:extLst>
          </p:cNvPr>
          <p:cNvPicPr>
            <a:picLocks noChangeAspect="1"/>
          </p:cNvPicPr>
          <p:nvPr/>
        </p:nvPicPr>
        <p:blipFill>
          <a:blip r:embed="rId4"/>
          <a:stretch>
            <a:fillRect/>
          </a:stretch>
        </p:blipFill>
        <p:spPr>
          <a:xfrm>
            <a:off x="774869" y="9758179"/>
            <a:ext cx="6755383" cy="3545151"/>
          </a:xfrm>
          <a:prstGeom prst="rect">
            <a:avLst/>
          </a:prstGeom>
        </p:spPr>
      </p:pic>
      <p:pic>
        <p:nvPicPr>
          <p:cNvPr id="13" name="Image 12">
            <a:extLst>
              <a:ext uri="{FF2B5EF4-FFF2-40B4-BE49-F238E27FC236}">
                <a16:creationId xmlns:a16="http://schemas.microsoft.com/office/drawing/2014/main" id="{7B56E759-5EEB-4710-BA9D-4E04BEE47C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10865" y="313638"/>
            <a:ext cx="4726195" cy="1652322"/>
          </a:xfrm>
          <a:prstGeom prst="rect">
            <a:avLst/>
          </a:prstGeom>
        </p:spPr>
      </p:pic>
      <p:pic>
        <p:nvPicPr>
          <p:cNvPr id="22" name="Image 21" descr="C:\Users\Stephane\Documents\Australie\Serval\poster\ar750_1200x1200.jpg">
            <a:extLst>
              <a:ext uri="{FF2B5EF4-FFF2-40B4-BE49-F238E27FC236}">
                <a16:creationId xmlns:a16="http://schemas.microsoft.com/office/drawing/2014/main" id="{28B30AF0-2568-481B-9E7D-ECC71FDDD66D}"/>
              </a:ext>
            </a:extLst>
          </p:cNvPr>
          <p:cNvPicPr/>
          <p:nvPr/>
        </p:nvPicPr>
        <p:blipFill rotWithShape="1">
          <a:blip r:embed="rId6" cstate="print">
            <a:extLst>
              <a:ext uri="{BEBA8EAE-BF5A-486C-A8C5-ECC9F3942E4B}">
                <a14:imgProps xmlns:a14="http://schemas.microsoft.com/office/drawing/2010/main">
                  <a14:imgLayer r:embed="rId7">
                    <a14:imgEffect>
                      <a14:colorTemperature colorTemp="5300"/>
                    </a14:imgEffect>
                    <a14:imgEffect>
                      <a14:saturation sat="0"/>
                    </a14:imgEffect>
                  </a14:imgLayer>
                </a14:imgProps>
              </a:ext>
              <a:ext uri="{28A0092B-C50C-407E-A947-70E740481C1C}">
                <a14:useLocalDpi xmlns:a14="http://schemas.microsoft.com/office/drawing/2010/main" val="0"/>
              </a:ext>
            </a:extLst>
          </a:blip>
          <a:srcRect l="15585" t="12733" r="27117" b="15743"/>
          <a:stretch/>
        </p:blipFill>
        <p:spPr bwMode="auto">
          <a:xfrm rot="5400000">
            <a:off x="8739316" y="4036537"/>
            <a:ext cx="1222340" cy="2226965"/>
          </a:xfrm>
          <a:prstGeom prst="rect">
            <a:avLst/>
          </a:prstGeom>
          <a:noFill/>
          <a:ln>
            <a:noFill/>
          </a:ln>
        </p:spPr>
      </p:pic>
      <p:pic>
        <p:nvPicPr>
          <p:cNvPr id="24" name="Image 23">
            <a:extLst>
              <a:ext uri="{FF2B5EF4-FFF2-40B4-BE49-F238E27FC236}">
                <a16:creationId xmlns:a16="http://schemas.microsoft.com/office/drawing/2014/main" id="{7A1A6548-914E-441A-8C6C-F0FE9C7B11EC}"/>
              </a:ext>
            </a:extLst>
          </p:cNvPr>
          <p:cNvPicPr/>
          <p:nvPr/>
        </p:nvPicPr>
        <p:blipFill rotWithShape="1">
          <a:blip r:embed="rId8">
            <a:grayscl/>
            <a:extLst>
              <a:ext uri="{BEBA8EAE-BF5A-486C-A8C5-ECC9F3942E4B}">
                <a14:imgProps xmlns:a14="http://schemas.microsoft.com/office/drawing/2010/main">
                  <a14:imgLayer r:embed="rId9">
                    <a14:imgEffect>
                      <a14:colorTemperature colorTemp="7200"/>
                    </a14:imgEffect>
                    <a14:imgEffect>
                      <a14:saturation sat="33000"/>
                    </a14:imgEffect>
                  </a14:imgLayer>
                </a14:imgProps>
              </a:ext>
            </a:extLst>
          </a:blip>
          <a:srcRect l="13907" t="27982" r="14101" b="13531"/>
          <a:stretch/>
        </p:blipFill>
        <p:spPr>
          <a:xfrm>
            <a:off x="13791487" y="17365822"/>
            <a:ext cx="1994481" cy="1394972"/>
          </a:xfrm>
          <a:prstGeom prst="rect">
            <a:avLst/>
          </a:prstGeom>
        </p:spPr>
      </p:pic>
      <p:sp>
        <p:nvSpPr>
          <p:cNvPr id="18" name="Content Placeholder 11">
            <a:extLst>
              <a:ext uri="{FF2B5EF4-FFF2-40B4-BE49-F238E27FC236}">
                <a16:creationId xmlns:a16="http://schemas.microsoft.com/office/drawing/2014/main" id="{EB298F74-101F-40E0-B273-0FF4AF5B1798}"/>
              </a:ext>
            </a:extLst>
          </p:cNvPr>
          <p:cNvSpPr txBox="1">
            <a:spLocks/>
          </p:cNvSpPr>
          <p:nvPr/>
        </p:nvSpPr>
        <p:spPr>
          <a:xfrm>
            <a:off x="2975304" y="15189761"/>
            <a:ext cx="4331824" cy="3484087"/>
          </a:xfrm>
          <a:prstGeom prst="rect">
            <a:avLst/>
          </a:prstGeom>
        </p:spPr>
        <p:txBody>
          <a:bodyPr vert="horz" lIns="91440" tIns="182880" rIns="91440" bIns="45720" rtlCol="0">
            <a:normAutofit/>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lnSpc>
                <a:spcPct val="120000"/>
              </a:lnSpc>
              <a:buNone/>
            </a:pPr>
            <a:r>
              <a:rPr lang="en-US" sz="2000" b="1" dirty="0"/>
              <a:t>Figure 2: </a:t>
            </a:r>
            <a:r>
              <a:rPr lang="en-US" sz="2000" dirty="0"/>
              <a:t>Tests in Vanuatu</a:t>
            </a:r>
          </a:p>
          <a:p>
            <a:pPr algn="just">
              <a:lnSpc>
                <a:spcPct val="120000"/>
              </a:lnSpc>
            </a:pPr>
            <a:r>
              <a:rPr lang="en-US" sz="2000" dirty="0"/>
              <a:t>Some faults were revealed during tests in Vanuatu.</a:t>
            </a:r>
          </a:p>
          <a:p>
            <a:pPr algn="just">
              <a:lnSpc>
                <a:spcPct val="120000"/>
              </a:lnSpc>
            </a:pPr>
            <a:r>
              <a:rPr lang="en-US" sz="2000" dirty="0"/>
              <a:t>The team, here at </a:t>
            </a:r>
            <a:r>
              <a:rPr lang="en-US" sz="2000" dirty="0" err="1"/>
              <a:t>Tonsley</a:t>
            </a:r>
            <a:r>
              <a:rPr lang="en-US" sz="2000" dirty="0"/>
              <a:t>, lacks a real environment testbed to reproduce these faults and find new one. </a:t>
            </a:r>
          </a:p>
          <a:p>
            <a:pPr algn="just"/>
            <a:endParaRPr lang="en-US" sz="2000" dirty="0"/>
          </a:p>
          <a:p>
            <a:pPr algn="just"/>
            <a:endParaRPr lang="en-US" sz="2000" dirty="0"/>
          </a:p>
          <a:p>
            <a:pPr algn="just"/>
            <a:endParaRPr lang="en-US" sz="2000" dirty="0"/>
          </a:p>
        </p:txBody>
      </p:sp>
      <p:sp>
        <p:nvSpPr>
          <p:cNvPr id="20" name="Text Placeholder 70">
            <a:extLst>
              <a:ext uri="{FF2B5EF4-FFF2-40B4-BE49-F238E27FC236}">
                <a16:creationId xmlns:a16="http://schemas.microsoft.com/office/drawing/2014/main" id="{7797A1DC-C882-4BF6-A5A6-292A39A1A254}"/>
              </a:ext>
            </a:extLst>
          </p:cNvPr>
          <p:cNvSpPr txBox="1">
            <a:spLocks/>
          </p:cNvSpPr>
          <p:nvPr/>
        </p:nvSpPr>
        <p:spPr>
          <a:xfrm>
            <a:off x="774869" y="14328047"/>
            <a:ext cx="6458099" cy="739402"/>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2851172" rtl="0" eaLnBrk="1" latinLnBrk="0" hangingPunct="1">
              <a:lnSpc>
                <a:spcPct val="100000"/>
              </a:lnSpc>
              <a:spcBef>
                <a:spcPts val="0"/>
              </a:spcBef>
              <a:buClr>
                <a:schemeClr val="bg1">
                  <a:lumMod val="65000"/>
                </a:schemeClr>
              </a:buClr>
              <a:buFont typeface="Arial" panose="020B0604020202020204" pitchFamily="34" charset="0"/>
              <a:buNone/>
              <a:defRPr sz="3508" kern="1200" cap="none" baseline="0">
                <a:solidFill>
                  <a:schemeClr val="bg1"/>
                </a:solidFill>
                <a:latin typeface="+mj-lt"/>
                <a:ea typeface="+mn-ea"/>
                <a:cs typeface="+mn-cs"/>
              </a:defRPr>
            </a:lvl1pPr>
            <a:lvl2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2pPr>
            <a:lvl3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3pPr>
            <a:lvl4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4pPr>
            <a:lvl5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5pPr>
            <a:lvl6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6pPr>
            <a:lvl7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7pPr>
            <a:lvl8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8pPr>
            <a:lvl9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9pPr>
          </a:lstStyle>
          <a:p>
            <a:r>
              <a:rPr lang="en-US" sz="2800" dirty="0"/>
              <a:t>Objectives</a:t>
            </a:r>
          </a:p>
        </p:txBody>
      </p:sp>
      <p:sp>
        <p:nvSpPr>
          <p:cNvPr id="7" name="Flèche : pentagone 6">
            <a:extLst>
              <a:ext uri="{FF2B5EF4-FFF2-40B4-BE49-F238E27FC236}">
                <a16:creationId xmlns:a16="http://schemas.microsoft.com/office/drawing/2014/main" id="{1018FF76-2077-43CE-9FEC-E2D843EDF1DF}"/>
              </a:ext>
            </a:extLst>
          </p:cNvPr>
          <p:cNvSpPr/>
          <p:nvPr/>
        </p:nvSpPr>
        <p:spPr>
          <a:xfrm rot="10800000">
            <a:off x="15160396" y="8088040"/>
            <a:ext cx="6963444" cy="887997"/>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10800000" lon="10800000" rev="10800000"/>
              </a:camera>
              <a:lightRig rig="threePt" dir="t"/>
            </a:scene3d>
          </a:bodyPr>
          <a:lstStyle/>
          <a:p>
            <a:pPr algn="ctr"/>
            <a:endParaRPr lang="en-AU" sz="2400" dirty="0"/>
          </a:p>
        </p:txBody>
      </p:sp>
      <p:sp>
        <p:nvSpPr>
          <p:cNvPr id="26" name="Flèche : pentagone 25">
            <a:extLst>
              <a:ext uri="{FF2B5EF4-FFF2-40B4-BE49-F238E27FC236}">
                <a16:creationId xmlns:a16="http://schemas.microsoft.com/office/drawing/2014/main" id="{EB9EFD60-7916-430A-9322-244E03F116B7}"/>
              </a:ext>
            </a:extLst>
          </p:cNvPr>
          <p:cNvSpPr/>
          <p:nvPr/>
        </p:nvSpPr>
        <p:spPr>
          <a:xfrm>
            <a:off x="8322827" y="12078439"/>
            <a:ext cx="5434897" cy="881234"/>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Figure 7:</a:t>
            </a:r>
            <a:r>
              <a:rPr lang="en-AU" sz="2800" dirty="0"/>
              <a:t> Main site setup</a:t>
            </a:r>
          </a:p>
        </p:txBody>
      </p:sp>
      <p:cxnSp>
        <p:nvCxnSpPr>
          <p:cNvPr id="9" name="Connecteur droit 8">
            <a:extLst>
              <a:ext uri="{FF2B5EF4-FFF2-40B4-BE49-F238E27FC236}">
                <a16:creationId xmlns:a16="http://schemas.microsoft.com/office/drawing/2014/main" id="{E88E9EAF-E27F-43FC-A6F4-FBDD5957F2B1}"/>
              </a:ext>
            </a:extLst>
          </p:cNvPr>
          <p:cNvCxnSpPr>
            <a:cxnSpLocks/>
          </p:cNvCxnSpPr>
          <p:nvPr/>
        </p:nvCxnSpPr>
        <p:spPr>
          <a:xfrm>
            <a:off x="15411938" y="4069123"/>
            <a:ext cx="0" cy="24781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ontent Placeholder 11">
            <a:extLst>
              <a:ext uri="{FF2B5EF4-FFF2-40B4-BE49-F238E27FC236}">
                <a16:creationId xmlns:a16="http://schemas.microsoft.com/office/drawing/2014/main" id="{1CB6FE55-1943-4FCD-BDAF-426F26B2A54C}"/>
              </a:ext>
            </a:extLst>
          </p:cNvPr>
          <p:cNvSpPr txBox="1">
            <a:spLocks/>
          </p:cNvSpPr>
          <p:nvPr/>
        </p:nvSpPr>
        <p:spPr>
          <a:xfrm>
            <a:off x="10930739" y="4265716"/>
            <a:ext cx="4300420" cy="2763723"/>
          </a:xfrm>
          <a:prstGeom prst="rect">
            <a:avLst/>
          </a:prstGeom>
        </p:spPr>
        <p:txBody>
          <a:bodyPr vert="horz" lIns="91440" tIns="182880" rIns="91440" bIns="45720" rtlCol="0">
            <a:normAutofit lnSpcReduction="10000"/>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lnSpc>
                <a:spcPct val="120000"/>
              </a:lnSpc>
              <a:buNone/>
            </a:pPr>
            <a:r>
              <a:rPr lang="en-US" sz="2000" dirty="0"/>
              <a:t>GL-</a:t>
            </a:r>
            <a:r>
              <a:rPr lang="en-US" sz="2000" dirty="0" err="1"/>
              <a:t>inet</a:t>
            </a:r>
            <a:r>
              <a:rPr lang="en-US" sz="2000" dirty="0"/>
              <a:t> are small Linux routers. They can be used to setup the network but also to collect data and transfer it.</a:t>
            </a:r>
          </a:p>
          <a:p>
            <a:pPr marL="0" indent="0" algn="just">
              <a:lnSpc>
                <a:spcPct val="120000"/>
              </a:lnSpc>
              <a:buNone/>
            </a:pPr>
            <a:r>
              <a:rPr lang="en-US" sz="2000" dirty="0"/>
              <a:t>They can be used in a lot of projects thanks to the freedom offer by Linux and their small size.</a:t>
            </a:r>
          </a:p>
          <a:p>
            <a:pPr marL="0" indent="0" algn="just">
              <a:lnSpc>
                <a:spcPct val="120000"/>
              </a:lnSpc>
              <a:buNone/>
            </a:pPr>
            <a:endParaRPr lang="en-US" sz="2000" dirty="0"/>
          </a:p>
          <a:p>
            <a:pPr algn="just">
              <a:lnSpc>
                <a:spcPct val="120000"/>
              </a:lnSpc>
            </a:pPr>
            <a:endParaRPr lang="en-US" sz="2000" dirty="0"/>
          </a:p>
        </p:txBody>
      </p:sp>
      <p:pic>
        <p:nvPicPr>
          <p:cNvPr id="19" name="Image 18">
            <a:extLst>
              <a:ext uri="{FF2B5EF4-FFF2-40B4-BE49-F238E27FC236}">
                <a16:creationId xmlns:a16="http://schemas.microsoft.com/office/drawing/2014/main" id="{24698762-8E4C-49C1-9FDB-76DDF971472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17579" y="4506244"/>
            <a:ext cx="2671238" cy="2158219"/>
          </a:xfrm>
          <a:prstGeom prst="rect">
            <a:avLst/>
          </a:prstGeom>
        </p:spPr>
      </p:pic>
      <p:sp>
        <p:nvSpPr>
          <p:cNvPr id="37" name="Text Placeholder 69">
            <a:extLst>
              <a:ext uri="{FF2B5EF4-FFF2-40B4-BE49-F238E27FC236}">
                <a16:creationId xmlns:a16="http://schemas.microsoft.com/office/drawing/2014/main" id="{946752E7-0778-40F9-B076-3C42CA8B5CBF}"/>
              </a:ext>
            </a:extLst>
          </p:cNvPr>
          <p:cNvSpPr txBox="1">
            <a:spLocks/>
          </p:cNvSpPr>
          <p:nvPr/>
        </p:nvSpPr>
        <p:spPr>
          <a:xfrm>
            <a:off x="7985886" y="15930494"/>
            <a:ext cx="14059049" cy="65018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2851172" rtl="0" eaLnBrk="1" latinLnBrk="0" hangingPunct="1">
              <a:lnSpc>
                <a:spcPct val="100000"/>
              </a:lnSpc>
              <a:spcBef>
                <a:spcPts val="0"/>
              </a:spcBef>
              <a:buClr>
                <a:schemeClr val="bg1">
                  <a:lumMod val="65000"/>
                </a:schemeClr>
              </a:buClr>
              <a:buFont typeface="Arial" panose="020B0604020202020204" pitchFamily="34" charset="0"/>
              <a:buNone/>
              <a:defRPr sz="3508" kern="1200" cap="none" baseline="0">
                <a:solidFill>
                  <a:schemeClr val="bg1"/>
                </a:solidFill>
                <a:latin typeface="+mj-lt"/>
                <a:ea typeface="+mn-ea"/>
                <a:cs typeface="+mn-cs"/>
              </a:defRPr>
            </a:lvl1pPr>
            <a:lvl2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2pPr>
            <a:lvl3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3pPr>
            <a:lvl4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4pPr>
            <a:lvl5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5pPr>
            <a:lvl6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6pPr>
            <a:lvl7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7pPr>
            <a:lvl8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8pPr>
            <a:lvl9pPr marL="0" indent="0" algn="l" defTabSz="2851172" rtl="0" eaLnBrk="1" latinLnBrk="0" hangingPunct="1">
              <a:lnSpc>
                <a:spcPct val="100000"/>
              </a:lnSpc>
              <a:spcBef>
                <a:spcPts val="0"/>
              </a:spcBef>
              <a:buClr>
                <a:schemeClr val="bg1">
                  <a:lumMod val="65000"/>
                </a:schemeClr>
              </a:buClr>
              <a:buFont typeface="Arial" panose="020B0604020202020204" pitchFamily="34" charset="0"/>
              <a:buNone/>
              <a:defRPr sz="3898" kern="1200" cap="all" baseline="0">
                <a:solidFill>
                  <a:schemeClr val="bg1"/>
                </a:solidFill>
                <a:latin typeface="+mj-lt"/>
                <a:ea typeface="+mn-ea"/>
                <a:cs typeface="+mn-cs"/>
              </a:defRPr>
            </a:lvl9pPr>
          </a:lstStyle>
          <a:p>
            <a:r>
              <a:rPr lang="en-US" sz="2800" dirty="0"/>
              <a:t>Collecting the Mesh Extender messages</a:t>
            </a:r>
          </a:p>
        </p:txBody>
      </p:sp>
      <p:sp>
        <p:nvSpPr>
          <p:cNvPr id="40" name="Flèche : double flèche horizontale 39">
            <a:extLst>
              <a:ext uri="{FF2B5EF4-FFF2-40B4-BE49-F238E27FC236}">
                <a16:creationId xmlns:a16="http://schemas.microsoft.com/office/drawing/2014/main" id="{D9A5B353-F984-4556-88F9-11DC2D8918C9}"/>
              </a:ext>
            </a:extLst>
          </p:cNvPr>
          <p:cNvSpPr/>
          <p:nvPr/>
        </p:nvSpPr>
        <p:spPr>
          <a:xfrm>
            <a:off x="16497750" y="17321176"/>
            <a:ext cx="2351518" cy="1086195"/>
          </a:xfrm>
          <a:prstGeom prst="leftRightArrow">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TCP</a:t>
            </a:r>
          </a:p>
        </p:txBody>
      </p:sp>
      <p:pic>
        <p:nvPicPr>
          <p:cNvPr id="42" name="Graphique 41" descr="Ordinateur portable">
            <a:extLst>
              <a:ext uri="{FF2B5EF4-FFF2-40B4-BE49-F238E27FC236}">
                <a16:creationId xmlns:a16="http://schemas.microsoft.com/office/drawing/2014/main" id="{1F4D025B-A3EF-4E89-9662-ABDDD69B4CF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9735357" y="17282423"/>
            <a:ext cx="1475257" cy="1475257"/>
          </a:xfrm>
          <a:prstGeom prst="rect">
            <a:avLst/>
          </a:prstGeom>
        </p:spPr>
      </p:pic>
      <p:sp>
        <p:nvSpPr>
          <p:cNvPr id="56" name="Content Placeholder 11">
            <a:extLst>
              <a:ext uri="{FF2B5EF4-FFF2-40B4-BE49-F238E27FC236}">
                <a16:creationId xmlns:a16="http://schemas.microsoft.com/office/drawing/2014/main" id="{D2096AFA-6341-4809-8BB7-5F2D33516716}"/>
              </a:ext>
            </a:extLst>
          </p:cNvPr>
          <p:cNvSpPr txBox="1">
            <a:spLocks/>
          </p:cNvSpPr>
          <p:nvPr/>
        </p:nvSpPr>
        <p:spPr>
          <a:xfrm>
            <a:off x="18552294" y="4403990"/>
            <a:ext cx="3826043" cy="2751509"/>
          </a:xfrm>
          <a:prstGeom prst="rect">
            <a:avLst/>
          </a:prstGeom>
        </p:spPr>
        <p:txBody>
          <a:bodyPr vert="horz" lIns="91440" tIns="182880" rIns="91440" bIns="45720" rtlCol="0">
            <a:normAutofit/>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lnSpc>
                <a:spcPct val="120000"/>
              </a:lnSpc>
              <a:buNone/>
            </a:pPr>
            <a:r>
              <a:rPr lang="en-US" sz="2000" dirty="0"/>
              <a:t>RFD900+ is a radio receiver. It is able to receive long range data sent by the Mesh extenders. Plugged in the router, we can monitor the mesh extender</a:t>
            </a:r>
          </a:p>
          <a:p>
            <a:pPr marL="0" indent="0" algn="just">
              <a:buNone/>
            </a:pPr>
            <a:endParaRPr lang="en-US" sz="2000" dirty="0"/>
          </a:p>
          <a:p>
            <a:pPr algn="just"/>
            <a:endParaRPr lang="en-US" sz="2000" dirty="0"/>
          </a:p>
        </p:txBody>
      </p:sp>
      <p:pic>
        <p:nvPicPr>
          <p:cNvPr id="50" name="Image 49">
            <a:extLst>
              <a:ext uri="{FF2B5EF4-FFF2-40B4-BE49-F238E27FC236}">
                <a16:creationId xmlns:a16="http://schemas.microsoft.com/office/drawing/2014/main" id="{E32276A4-EF43-4A69-BE80-DCBEE7441F9E}"/>
              </a:ext>
            </a:extLst>
          </p:cNvPr>
          <p:cNvPicPr>
            <a:picLocks noChangeAspect="1"/>
          </p:cNvPicPr>
          <p:nvPr/>
        </p:nvPicPr>
        <p:blipFill>
          <a:blip r:embed="rId13"/>
          <a:stretch>
            <a:fillRect/>
          </a:stretch>
        </p:blipFill>
        <p:spPr>
          <a:xfrm>
            <a:off x="22642375" y="4548189"/>
            <a:ext cx="2175996" cy="1896256"/>
          </a:xfrm>
          <a:prstGeom prst="rect">
            <a:avLst/>
          </a:prstGeom>
        </p:spPr>
      </p:pic>
      <p:sp>
        <p:nvSpPr>
          <p:cNvPr id="57" name="Content Placeholder 11">
            <a:extLst>
              <a:ext uri="{FF2B5EF4-FFF2-40B4-BE49-F238E27FC236}">
                <a16:creationId xmlns:a16="http://schemas.microsoft.com/office/drawing/2014/main" id="{AFA73D66-A8D0-479C-8247-D6E59364E92A}"/>
              </a:ext>
            </a:extLst>
          </p:cNvPr>
          <p:cNvSpPr txBox="1">
            <a:spLocks/>
          </p:cNvSpPr>
          <p:nvPr/>
        </p:nvSpPr>
        <p:spPr>
          <a:xfrm>
            <a:off x="25050268" y="4362853"/>
            <a:ext cx="4658210" cy="2751509"/>
          </a:xfrm>
          <a:prstGeom prst="rect">
            <a:avLst/>
          </a:prstGeom>
        </p:spPr>
        <p:txBody>
          <a:bodyPr vert="horz" lIns="91440" tIns="182880" rIns="91440" bIns="45720" rtlCol="0">
            <a:normAutofit fontScale="92500" lnSpcReduction="20000"/>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lnSpc>
                <a:spcPct val="120000"/>
              </a:lnSpc>
              <a:buNone/>
            </a:pPr>
            <a:r>
              <a:rPr lang="en-US" sz="2000" dirty="0"/>
              <a:t>The Mesh Extender. It is the radio device we want to test and monitor.</a:t>
            </a:r>
          </a:p>
          <a:p>
            <a:pPr marL="0" indent="0" algn="just">
              <a:lnSpc>
                <a:spcPct val="120000"/>
              </a:lnSpc>
              <a:buNone/>
            </a:pPr>
            <a:r>
              <a:rPr lang="en-US" sz="2000" dirty="0"/>
              <a:t>We can see it as an access point and a router in the Serval network. It has two types of communications:</a:t>
            </a:r>
          </a:p>
          <a:p>
            <a:pPr algn="just">
              <a:lnSpc>
                <a:spcPct val="120000"/>
              </a:lnSpc>
            </a:pPr>
            <a:r>
              <a:rPr lang="en-US" sz="2000" dirty="0"/>
              <a:t>Wi-Fi with close users devices.</a:t>
            </a:r>
          </a:p>
          <a:p>
            <a:pPr algn="just">
              <a:lnSpc>
                <a:spcPct val="120000"/>
              </a:lnSpc>
            </a:pPr>
            <a:r>
              <a:rPr lang="en-US" sz="2000" dirty="0"/>
              <a:t>UHF with far Mesh Extenders </a:t>
            </a:r>
          </a:p>
          <a:p>
            <a:pPr algn="just">
              <a:lnSpc>
                <a:spcPct val="120000"/>
              </a:lnSpc>
            </a:pPr>
            <a:endParaRPr lang="en-US" sz="2000" dirty="0"/>
          </a:p>
        </p:txBody>
      </p:sp>
      <p:pic>
        <p:nvPicPr>
          <p:cNvPr id="52" name="Image 51">
            <a:extLst>
              <a:ext uri="{FF2B5EF4-FFF2-40B4-BE49-F238E27FC236}">
                <a16:creationId xmlns:a16="http://schemas.microsoft.com/office/drawing/2014/main" id="{39535D1C-6F58-4DCA-A145-511B110CA8F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717436" y="17380338"/>
            <a:ext cx="1279426" cy="1279426"/>
          </a:xfrm>
          <a:prstGeom prst="rect">
            <a:avLst/>
          </a:prstGeom>
        </p:spPr>
      </p:pic>
      <p:sp>
        <p:nvSpPr>
          <p:cNvPr id="61" name="Flèche : double flèche horizontale 60">
            <a:extLst>
              <a:ext uri="{FF2B5EF4-FFF2-40B4-BE49-F238E27FC236}">
                <a16:creationId xmlns:a16="http://schemas.microsoft.com/office/drawing/2014/main" id="{00E3BED3-BA5A-41D5-AE70-93E64FC684A4}"/>
              </a:ext>
            </a:extLst>
          </p:cNvPr>
          <p:cNvSpPr/>
          <p:nvPr/>
        </p:nvSpPr>
        <p:spPr>
          <a:xfrm>
            <a:off x="11013598" y="17417791"/>
            <a:ext cx="2082797" cy="1086195"/>
          </a:xfrm>
          <a:prstGeom prst="leftRightArrow">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USB</a:t>
            </a:r>
          </a:p>
        </p:txBody>
      </p:sp>
      <p:cxnSp>
        <p:nvCxnSpPr>
          <p:cNvPr id="62" name="Connecteur droit 61">
            <a:extLst>
              <a:ext uri="{FF2B5EF4-FFF2-40B4-BE49-F238E27FC236}">
                <a16:creationId xmlns:a16="http://schemas.microsoft.com/office/drawing/2014/main" id="{F88703BE-C0C5-4D4A-91C0-713A1B2C5A2A}"/>
              </a:ext>
            </a:extLst>
          </p:cNvPr>
          <p:cNvCxnSpPr>
            <a:cxnSpLocks/>
          </p:cNvCxnSpPr>
          <p:nvPr/>
        </p:nvCxnSpPr>
        <p:spPr>
          <a:xfrm>
            <a:off x="12102214" y="18780966"/>
            <a:ext cx="0" cy="19014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7B3D220B-E636-4B63-A31E-CA3D3223E1AD}"/>
              </a:ext>
            </a:extLst>
          </p:cNvPr>
          <p:cNvCxnSpPr>
            <a:cxnSpLocks/>
          </p:cNvCxnSpPr>
          <p:nvPr/>
        </p:nvCxnSpPr>
        <p:spPr>
          <a:xfrm>
            <a:off x="17678717" y="18600602"/>
            <a:ext cx="0" cy="20585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Content Placeholder 11">
            <a:extLst>
              <a:ext uri="{FF2B5EF4-FFF2-40B4-BE49-F238E27FC236}">
                <a16:creationId xmlns:a16="http://schemas.microsoft.com/office/drawing/2014/main" id="{2F9B570A-26BB-413D-84A5-89DB60FE9BF1}"/>
              </a:ext>
            </a:extLst>
          </p:cNvPr>
          <p:cNvSpPr txBox="1">
            <a:spLocks/>
          </p:cNvSpPr>
          <p:nvPr/>
        </p:nvSpPr>
        <p:spPr>
          <a:xfrm>
            <a:off x="8056475" y="18600602"/>
            <a:ext cx="2870182" cy="2164102"/>
          </a:xfrm>
          <a:prstGeom prst="rect">
            <a:avLst/>
          </a:prstGeom>
        </p:spPr>
        <p:txBody>
          <a:bodyPr vert="horz" lIns="91440" tIns="182880" rIns="91440" bIns="45720" rtlCol="0">
            <a:normAutofit/>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algn="just"/>
            <a:endParaRPr lang="en-US" sz="2000" dirty="0"/>
          </a:p>
        </p:txBody>
      </p:sp>
      <p:sp>
        <p:nvSpPr>
          <p:cNvPr id="65" name="Content Placeholder 11">
            <a:extLst>
              <a:ext uri="{FF2B5EF4-FFF2-40B4-BE49-F238E27FC236}">
                <a16:creationId xmlns:a16="http://schemas.microsoft.com/office/drawing/2014/main" id="{BA28FA3E-D31E-497F-8543-8B37B2C5434D}"/>
              </a:ext>
            </a:extLst>
          </p:cNvPr>
          <p:cNvSpPr txBox="1">
            <a:spLocks/>
          </p:cNvSpPr>
          <p:nvPr/>
        </p:nvSpPr>
        <p:spPr>
          <a:xfrm>
            <a:off x="18107220" y="18757680"/>
            <a:ext cx="4054945" cy="2164102"/>
          </a:xfrm>
          <a:prstGeom prst="rect">
            <a:avLst/>
          </a:prstGeom>
        </p:spPr>
        <p:txBody>
          <a:bodyPr vert="horz" lIns="91440" tIns="182880" rIns="91440" bIns="45720" rtlCol="0">
            <a:normAutofit/>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lnSpc>
                <a:spcPct val="120000"/>
              </a:lnSpc>
              <a:buNone/>
            </a:pPr>
            <a:r>
              <a:rPr lang="en-US" sz="2000" dirty="0"/>
              <a:t>Client TCP:</a:t>
            </a:r>
          </a:p>
          <a:p>
            <a:pPr algn="just">
              <a:lnSpc>
                <a:spcPct val="120000"/>
              </a:lnSpc>
            </a:pPr>
            <a:r>
              <a:rPr lang="en-US" sz="2000" dirty="0"/>
              <a:t>Able to choose multiple server</a:t>
            </a:r>
          </a:p>
          <a:p>
            <a:pPr algn="just">
              <a:lnSpc>
                <a:spcPct val="120000"/>
              </a:lnSpc>
            </a:pPr>
            <a:r>
              <a:rPr lang="en-US" sz="2000" dirty="0"/>
              <a:t>Receive data from a server</a:t>
            </a:r>
          </a:p>
          <a:p>
            <a:pPr algn="just">
              <a:lnSpc>
                <a:spcPct val="120000"/>
              </a:lnSpc>
            </a:pPr>
            <a:r>
              <a:rPr lang="en-US" sz="2000" dirty="0"/>
              <a:t>Display data</a:t>
            </a:r>
          </a:p>
          <a:p>
            <a:pPr marL="0" indent="0" algn="just">
              <a:buNone/>
            </a:pPr>
            <a:endParaRPr lang="en-US" sz="2000" dirty="0"/>
          </a:p>
          <a:p>
            <a:pPr algn="just"/>
            <a:endParaRPr lang="en-US" sz="2000" dirty="0"/>
          </a:p>
        </p:txBody>
      </p:sp>
      <p:sp>
        <p:nvSpPr>
          <p:cNvPr id="66" name="Content Placeholder 14">
            <a:extLst>
              <a:ext uri="{FF2B5EF4-FFF2-40B4-BE49-F238E27FC236}">
                <a16:creationId xmlns:a16="http://schemas.microsoft.com/office/drawing/2014/main" id="{EF97A867-30EC-43A8-9EE8-E1BD135D903D}"/>
              </a:ext>
            </a:extLst>
          </p:cNvPr>
          <p:cNvSpPr txBox="1">
            <a:spLocks/>
          </p:cNvSpPr>
          <p:nvPr/>
        </p:nvSpPr>
        <p:spPr>
          <a:xfrm>
            <a:off x="15112676" y="9086653"/>
            <a:ext cx="7006259" cy="2589532"/>
          </a:xfrm>
          <a:prstGeom prst="rect">
            <a:avLst/>
          </a:prstGeom>
        </p:spPr>
        <p:txBody>
          <a:bodyPr vert="horz" lIns="91440" tIns="182880" rIns="91440" bIns="45720" rtlCol="0">
            <a:normAutofit/>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lnSpc>
                <a:spcPct val="120000"/>
              </a:lnSpc>
              <a:buNone/>
            </a:pPr>
            <a:r>
              <a:rPr lang="en-US" sz="2000" dirty="0"/>
              <a:t>To test the different components of a Mesh extender, we are using:</a:t>
            </a:r>
          </a:p>
          <a:p>
            <a:pPr algn="just">
              <a:lnSpc>
                <a:spcPct val="120000"/>
              </a:lnSpc>
            </a:pPr>
            <a:r>
              <a:rPr lang="en-US" sz="2000" dirty="0"/>
              <a:t>A router as a control node we can communicate with</a:t>
            </a:r>
          </a:p>
          <a:p>
            <a:pPr algn="just">
              <a:lnSpc>
                <a:spcPct val="120000"/>
              </a:lnSpc>
            </a:pPr>
            <a:r>
              <a:rPr lang="en-US" sz="2000" dirty="0"/>
              <a:t>A radio interface to understand the Mesh Extender</a:t>
            </a:r>
          </a:p>
          <a:p>
            <a:pPr algn="just">
              <a:lnSpc>
                <a:spcPct val="120000"/>
              </a:lnSpc>
            </a:pPr>
            <a:r>
              <a:rPr lang="en-US" sz="2000" dirty="0"/>
              <a:t>A phone to have a real test environment</a:t>
            </a:r>
          </a:p>
          <a:p>
            <a:pPr lvl="1" algn="just">
              <a:lnSpc>
                <a:spcPct val="120000"/>
              </a:lnSpc>
            </a:pPr>
            <a:endParaRPr lang="en-US" sz="2000" dirty="0"/>
          </a:p>
        </p:txBody>
      </p:sp>
      <p:sp>
        <p:nvSpPr>
          <p:cNvPr id="69" name="Content Placeholder 11">
            <a:extLst>
              <a:ext uri="{FF2B5EF4-FFF2-40B4-BE49-F238E27FC236}">
                <a16:creationId xmlns:a16="http://schemas.microsoft.com/office/drawing/2014/main" id="{B2B2A6E9-0E7D-4722-955C-C7535EDB10F1}"/>
              </a:ext>
            </a:extLst>
          </p:cNvPr>
          <p:cNvSpPr txBox="1">
            <a:spLocks/>
          </p:cNvSpPr>
          <p:nvPr/>
        </p:nvSpPr>
        <p:spPr>
          <a:xfrm>
            <a:off x="8376503" y="13327863"/>
            <a:ext cx="5604191" cy="2164102"/>
          </a:xfrm>
          <a:prstGeom prst="rect">
            <a:avLst/>
          </a:prstGeom>
        </p:spPr>
        <p:txBody>
          <a:bodyPr vert="horz" lIns="91440" tIns="182880" rIns="91440" bIns="45720" rtlCol="0">
            <a:normAutofit/>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lnSpc>
                <a:spcPct val="120000"/>
              </a:lnSpc>
              <a:buNone/>
            </a:pPr>
            <a:r>
              <a:rPr lang="en-US" sz="2000" dirty="0"/>
              <a:t>Two routers:</a:t>
            </a:r>
          </a:p>
          <a:p>
            <a:pPr algn="just">
              <a:lnSpc>
                <a:spcPct val="120000"/>
              </a:lnSpc>
            </a:pPr>
            <a:r>
              <a:rPr lang="en-US" sz="2000" dirty="0"/>
              <a:t>They are connected to each remote site using wires</a:t>
            </a:r>
          </a:p>
          <a:p>
            <a:pPr algn="just">
              <a:lnSpc>
                <a:spcPct val="120000"/>
              </a:lnSpc>
            </a:pPr>
            <a:r>
              <a:rPr lang="en-US" sz="2000" dirty="0"/>
              <a:t>Can be access through a Wi-Fi network</a:t>
            </a:r>
            <a:endParaRPr lang="en-US" sz="1740" dirty="0"/>
          </a:p>
          <a:p>
            <a:pPr marL="0" indent="0" algn="just">
              <a:buNone/>
            </a:pPr>
            <a:endParaRPr lang="en-US" sz="2000" dirty="0"/>
          </a:p>
          <a:p>
            <a:pPr algn="just"/>
            <a:endParaRPr lang="en-US" sz="2000" dirty="0"/>
          </a:p>
        </p:txBody>
      </p:sp>
      <p:sp>
        <p:nvSpPr>
          <p:cNvPr id="53" name="Rectangle 52">
            <a:extLst>
              <a:ext uri="{FF2B5EF4-FFF2-40B4-BE49-F238E27FC236}">
                <a16:creationId xmlns:a16="http://schemas.microsoft.com/office/drawing/2014/main" id="{2B76ABB8-3E61-47BF-B10C-6308B5B782DE}"/>
              </a:ext>
            </a:extLst>
          </p:cNvPr>
          <p:cNvSpPr/>
          <p:nvPr/>
        </p:nvSpPr>
        <p:spPr>
          <a:xfrm>
            <a:off x="16579919" y="8253266"/>
            <a:ext cx="4700326" cy="523220"/>
          </a:xfrm>
          <a:prstGeom prst="rect">
            <a:avLst/>
          </a:prstGeom>
        </p:spPr>
        <p:txBody>
          <a:bodyPr wrap="none">
            <a:spAutoFit/>
          </a:bodyPr>
          <a:lstStyle/>
          <a:p>
            <a:pPr algn="ctr"/>
            <a:r>
              <a:rPr lang="en-AU" sz="2800" b="1" dirty="0">
                <a:solidFill>
                  <a:schemeClr val="bg1"/>
                </a:solidFill>
              </a:rPr>
              <a:t>Figure 6:</a:t>
            </a:r>
            <a:r>
              <a:rPr lang="en-AU" sz="2800" dirty="0">
                <a:solidFill>
                  <a:schemeClr val="bg1"/>
                </a:solidFill>
              </a:rPr>
              <a:t> Remote site setup</a:t>
            </a:r>
          </a:p>
        </p:txBody>
      </p:sp>
      <p:pic>
        <p:nvPicPr>
          <p:cNvPr id="74" name="Image 73">
            <a:extLst>
              <a:ext uri="{FF2B5EF4-FFF2-40B4-BE49-F238E27FC236}">
                <a16:creationId xmlns:a16="http://schemas.microsoft.com/office/drawing/2014/main" id="{4EF75B22-E7E5-45E3-856F-39CDFBCCFEEF}"/>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7554" t="12994" r="1483" b="16277"/>
          <a:stretch/>
        </p:blipFill>
        <p:spPr>
          <a:xfrm rot="16200000">
            <a:off x="71887" y="15819088"/>
            <a:ext cx="3606399" cy="2103121"/>
          </a:xfrm>
          <a:prstGeom prst="rect">
            <a:avLst/>
          </a:prstGeom>
        </p:spPr>
      </p:pic>
      <p:sp>
        <p:nvSpPr>
          <p:cNvPr id="79" name="Content Placeholder 11">
            <a:extLst>
              <a:ext uri="{FF2B5EF4-FFF2-40B4-BE49-F238E27FC236}">
                <a16:creationId xmlns:a16="http://schemas.microsoft.com/office/drawing/2014/main" id="{CE43C842-6664-4C0D-B021-208CA8DBF7A0}"/>
              </a:ext>
            </a:extLst>
          </p:cNvPr>
          <p:cNvSpPr txBox="1">
            <a:spLocks/>
          </p:cNvSpPr>
          <p:nvPr/>
        </p:nvSpPr>
        <p:spPr>
          <a:xfrm>
            <a:off x="774868" y="18691708"/>
            <a:ext cx="6547389" cy="2952397"/>
          </a:xfrm>
          <a:prstGeom prst="rect">
            <a:avLst/>
          </a:prstGeom>
        </p:spPr>
        <p:txBody>
          <a:bodyPr vert="horz" lIns="91440" tIns="182880" rIns="91440" bIns="45720" rtlCol="0">
            <a:noAutofit/>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algn="just"/>
            <a:r>
              <a:rPr lang="en-US" sz="2200" b="1" dirty="0"/>
              <a:t>My goal is to design this testbed and deploy it in </a:t>
            </a:r>
            <a:r>
              <a:rPr lang="en-US" sz="2200" b="1" dirty="0" err="1"/>
              <a:t>Tonsley</a:t>
            </a:r>
            <a:r>
              <a:rPr lang="en-US" sz="2200" b="1" dirty="0"/>
              <a:t>.</a:t>
            </a:r>
          </a:p>
          <a:p>
            <a:pPr algn="just"/>
            <a:r>
              <a:rPr lang="en-US" sz="2000" dirty="0"/>
              <a:t>The testbed should be </a:t>
            </a:r>
          </a:p>
          <a:p>
            <a:pPr lvl="1" algn="just"/>
            <a:r>
              <a:rPr lang="en-US" sz="2000" dirty="0"/>
              <a:t>practical,</a:t>
            </a:r>
          </a:p>
          <a:p>
            <a:pPr lvl="1" algn="just"/>
            <a:r>
              <a:rPr lang="en-US" sz="2000" dirty="0"/>
              <a:t>affordable,</a:t>
            </a:r>
          </a:p>
          <a:p>
            <a:pPr lvl="1" algn="just"/>
            <a:r>
              <a:rPr lang="en-US" sz="2000" dirty="0"/>
              <a:t>easy to reproduce and use</a:t>
            </a:r>
          </a:p>
          <a:p>
            <a:pPr marL="0" indent="0" algn="just">
              <a:buNone/>
            </a:pPr>
            <a:endParaRPr lang="en-US" sz="2000" dirty="0"/>
          </a:p>
          <a:p>
            <a:pPr algn="just"/>
            <a:endParaRPr lang="en-US" sz="2000" dirty="0"/>
          </a:p>
        </p:txBody>
      </p:sp>
      <p:sp>
        <p:nvSpPr>
          <p:cNvPr id="80" name="Content Placeholder 11">
            <a:extLst>
              <a:ext uri="{FF2B5EF4-FFF2-40B4-BE49-F238E27FC236}">
                <a16:creationId xmlns:a16="http://schemas.microsoft.com/office/drawing/2014/main" id="{B98981ED-F0D5-478E-8995-93090CF2C75D}"/>
              </a:ext>
            </a:extLst>
          </p:cNvPr>
          <p:cNvSpPr txBox="1">
            <a:spLocks/>
          </p:cNvSpPr>
          <p:nvPr/>
        </p:nvSpPr>
        <p:spPr>
          <a:xfrm>
            <a:off x="8182284" y="3951322"/>
            <a:ext cx="2744373" cy="656695"/>
          </a:xfrm>
          <a:prstGeom prst="rect">
            <a:avLst/>
          </a:prstGeom>
        </p:spPr>
        <p:txBody>
          <a:bodyPr vert="horz" lIns="91440" tIns="182880" rIns="91440" bIns="45720" rtlCol="0">
            <a:normAutofit/>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buNone/>
            </a:pPr>
            <a:r>
              <a:rPr lang="en-US" sz="2000" b="1" dirty="0"/>
              <a:t>Figure 3:</a:t>
            </a:r>
            <a:r>
              <a:rPr lang="en-US" sz="2000" dirty="0"/>
              <a:t> GL-AR750</a:t>
            </a:r>
          </a:p>
        </p:txBody>
      </p:sp>
      <p:cxnSp>
        <p:nvCxnSpPr>
          <p:cNvPr id="82" name="Connecteur droit 81">
            <a:extLst>
              <a:ext uri="{FF2B5EF4-FFF2-40B4-BE49-F238E27FC236}">
                <a16:creationId xmlns:a16="http://schemas.microsoft.com/office/drawing/2014/main" id="{CD216F94-5D26-4831-B717-4D5E93F8B2D9}"/>
              </a:ext>
            </a:extLst>
          </p:cNvPr>
          <p:cNvCxnSpPr>
            <a:cxnSpLocks/>
          </p:cNvCxnSpPr>
          <p:nvPr/>
        </p:nvCxnSpPr>
        <p:spPr>
          <a:xfrm>
            <a:off x="22445785" y="4055612"/>
            <a:ext cx="0" cy="24781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Content Placeholder 11">
            <a:extLst>
              <a:ext uri="{FF2B5EF4-FFF2-40B4-BE49-F238E27FC236}">
                <a16:creationId xmlns:a16="http://schemas.microsoft.com/office/drawing/2014/main" id="{5EFFD288-C6C1-431D-8ECA-D7418E92AEF5}"/>
              </a:ext>
            </a:extLst>
          </p:cNvPr>
          <p:cNvSpPr txBox="1">
            <a:spLocks/>
          </p:cNvSpPr>
          <p:nvPr/>
        </p:nvSpPr>
        <p:spPr>
          <a:xfrm>
            <a:off x="15554645" y="3870770"/>
            <a:ext cx="2744373" cy="656695"/>
          </a:xfrm>
          <a:prstGeom prst="rect">
            <a:avLst/>
          </a:prstGeom>
        </p:spPr>
        <p:txBody>
          <a:bodyPr vert="horz" lIns="91440" tIns="182880" rIns="91440" bIns="45720" rtlCol="0">
            <a:normAutofit/>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buNone/>
            </a:pPr>
            <a:r>
              <a:rPr lang="en-US" sz="2000" b="1" dirty="0"/>
              <a:t>Figure 4:</a:t>
            </a:r>
            <a:r>
              <a:rPr lang="en-US" sz="2000" dirty="0"/>
              <a:t> RFD900+</a:t>
            </a:r>
          </a:p>
        </p:txBody>
      </p:sp>
      <p:sp>
        <p:nvSpPr>
          <p:cNvPr id="84" name="Content Placeholder 11">
            <a:extLst>
              <a:ext uri="{FF2B5EF4-FFF2-40B4-BE49-F238E27FC236}">
                <a16:creationId xmlns:a16="http://schemas.microsoft.com/office/drawing/2014/main" id="{430754C7-D983-48BF-90A8-F3D83EC708FA}"/>
              </a:ext>
            </a:extLst>
          </p:cNvPr>
          <p:cNvSpPr txBox="1">
            <a:spLocks/>
          </p:cNvSpPr>
          <p:nvPr/>
        </p:nvSpPr>
        <p:spPr>
          <a:xfrm>
            <a:off x="22610234" y="3905204"/>
            <a:ext cx="3158164" cy="656695"/>
          </a:xfrm>
          <a:prstGeom prst="rect">
            <a:avLst/>
          </a:prstGeom>
        </p:spPr>
        <p:txBody>
          <a:bodyPr vert="horz" lIns="91440" tIns="182880" rIns="91440" bIns="45720" rtlCol="0">
            <a:normAutofit/>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buNone/>
            </a:pPr>
            <a:r>
              <a:rPr lang="en-US" sz="2000" b="1" dirty="0"/>
              <a:t>Figure 5:</a:t>
            </a:r>
            <a:r>
              <a:rPr lang="en-US" sz="2000" dirty="0"/>
              <a:t> Mesh Extender</a:t>
            </a:r>
          </a:p>
        </p:txBody>
      </p:sp>
      <p:sp>
        <p:nvSpPr>
          <p:cNvPr id="85" name="Content Placeholder 11">
            <a:extLst>
              <a:ext uri="{FF2B5EF4-FFF2-40B4-BE49-F238E27FC236}">
                <a16:creationId xmlns:a16="http://schemas.microsoft.com/office/drawing/2014/main" id="{76EDCB45-2AF2-48D9-A215-6413499C6D4F}"/>
              </a:ext>
            </a:extLst>
          </p:cNvPr>
          <p:cNvSpPr txBox="1">
            <a:spLocks/>
          </p:cNvSpPr>
          <p:nvPr/>
        </p:nvSpPr>
        <p:spPr>
          <a:xfrm>
            <a:off x="12499542" y="18658924"/>
            <a:ext cx="4778422" cy="2164102"/>
          </a:xfrm>
          <a:prstGeom prst="rect">
            <a:avLst/>
          </a:prstGeom>
        </p:spPr>
        <p:txBody>
          <a:bodyPr vert="horz" lIns="91440" tIns="182880" rIns="91440" bIns="45720" rtlCol="0">
            <a:normAutofit/>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lnSpc>
                <a:spcPct val="120000"/>
              </a:lnSpc>
              <a:buNone/>
            </a:pPr>
            <a:r>
              <a:rPr lang="en-US" sz="2000" dirty="0"/>
              <a:t>Server TCP:</a:t>
            </a:r>
          </a:p>
          <a:p>
            <a:pPr algn="just">
              <a:lnSpc>
                <a:spcPct val="120000"/>
              </a:lnSpc>
            </a:pPr>
            <a:r>
              <a:rPr lang="en-US" sz="2000" dirty="0"/>
              <a:t>It collects data from the rfd900+</a:t>
            </a:r>
          </a:p>
          <a:p>
            <a:pPr algn="just">
              <a:lnSpc>
                <a:spcPct val="120000"/>
              </a:lnSpc>
            </a:pPr>
            <a:r>
              <a:rPr lang="en-US" sz="2000" dirty="0"/>
              <a:t>Translate binary data in text</a:t>
            </a:r>
          </a:p>
          <a:p>
            <a:pPr algn="just">
              <a:lnSpc>
                <a:spcPct val="120000"/>
              </a:lnSpc>
            </a:pPr>
            <a:r>
              <a:rPr lang="en-US" sz="2000" dirty="0"/>
              <a:t>Send the data to the client</a:t>
            </a:r>
          </a:p>
          <a:p>
            <a:pPr marL="0" indent="0" algn="just">
              <a:lnSpc>
                <a:spcPct val="120000"/>
              </a:lnSpc>
              <a:buNone/>
            </a:pPr>
            <a:endParaRPr lang="en-US" sz="2000" dirty="0"/>
          </a:p>
          <a:p>
            <a:pPr algn="just">
              <a:lnSpc>
                <a:spcPct val="120000"/>
              </a:lnSpc>
            </a:pPr>
            <a:endParaRPr lang="en-US" sz="2000" dirty="0"/>
          </a:p>
        </p:txBody>
      </p:sp>
      <p:sp>
        <p:nvSpPr>
          <p:cNvPr id="86" name="Content Placeholder 11">
            <a:extLst>
              <a:ext uri="{FF2B5EF4-FFF2-40B4-BE49-F238E27FC236}">
                <a16:creationId xmlns:a16="http://schemas.microsoft.com/office/drawing/2014/main" id="{8DE53264-21F0-4755-88D1-8DD29C63F756}"/>
              </a:ext>
            </a:extLst>
          </p:cNvPr>
          <p:cNvSpPr txBox="1">
            <a:spLocks/>
          </p:cNvSpPr>
          <p:nvPr/>
        </p:nvSpPr>
        <p:spPr>
          <a:xfrm>
            <a:off x="7990900" y="18680383"/>
            <a:ext cx="3968879" cy="2164102"/>
          </a:xfrm>
          <a:prstGeom prst="rect">
            <a:avLst/>
          </a:prstGeom>
        </p:spPr>
        <p:txBody>
          <a:bodyPr vert="horz" lIns="91440" tIns="182880" rIns="91440" bIns="45720" rtlCol="0">
            <a:noAutofit/>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lnSpc>
                <a:spcPct val="120000"/>
              </a:lnSpc>
              <a:buNone/>
            </a:pPr>
            <a:r>
              <a:rPr lang="en-US" sz="2000" dirty="0"/>
              <a:t>RFD900+:</a:t>
            </a:r>
          </a:p>
          <a:p>
            <a:pPr algn="just">
              <a:lnSpc>
                <a:spcPct val="120000"/>
              </a:lnSpc>
            </a:pPr>
            <a:r>
              <a:rPr lang="en-US" sz="2000" dirty="0"/>
              <a:t>It receives every message sent by the Mesh Extender</a:t>
            </a:r>
          </a:p>
          <a:p>
            <a:pPr algn="just">
              <a:lnSpc>
                <a:spcPct val="120000"/>
              </a:lnSpc>
            </a:pPr>
            <a:r>
              <a:rPr lang="en-US" sz="2000" dirty="0"/>
              <a:t>It is connected to the router with USB adaptor</a:t>
            </a:r>
          </a:p>
        </p:txBody>
      </p:sp>
      <p:sp>
        <p:nvSpPr>
          <p:cNvPr id="87" name="Content Placeholder 11">
            <a:extLst>
              <a:ext uri="{FF2B5EF4-FFF2-40B4-BE49-F238E27FC236}">
                <a16:creationId xmlns:a16="http://schemas.microsoft.com/office/drawing/2014/main" id="{2CD18254-25C1-4556-AE1B-EF534F04DDDF}"/>
              </a:ext>
            </a:extLst>
          </p:cNvPr>
          <p:cNvSpPr txBox="1">
            <a:spLocks/>
          </p:cNvSpPr>
          <p:nvPr/>
        </p:nvSpPr>
        <p:spPr>
          <a:xfrm>
            <a:off x="8119379" y="16623837"/>
            <a:ext cx="7041017" cy="656695"/>
          </a:xfrm>
          <a:prstGeom prst="rect">
            <a:avLst/>
          </a:prstGeom>
        </p:spPr>
        <p:txBody>
          <a:bodyPr vert="horz" lIns="91440" tIns="182880" rIns="91440" bIns="45720" rtlCol="0">
            <a:normAutofit/>
          </a:bodyPr>
          <a:lstStyle>
            <a:lvl1pPr marL="296997"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2079" kern="1200" baseline="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bg1">
                  <a:lumMod val="65000"/>
                </a:schemeClr>
              </a:buClr>
              <a:buFont typeface="Arial" panose="020B0604020202020204" pitchFamily="34" charset="0"/>
              <a:buChar char="•"/>
              <a:defRPr sz="1819" kern="1200">
                <a:solidFill>
                  <a:schemeClr val="tx1"/>
                </a:solidFill>
                <a:latin typeface="+mn-lt"/>
                <a:ea typeface="+mn-ea"/>
                <a:cs typeface="+mn-cs"/>
              </a:defRPr>
            </a:lvl9pPr>
          </a:lstStyle>
          <a:p>
            <a:pPr marL="0" indent="0" algn="just">
              <a:buNone/>
            </a:pPr>
            <a:r>
              <a:rPr lang="en-US" sz="2000" b="1" dirty="0"/>
              <a:t>Figure 8:</a:t>
            </a:r>
            <a:r>
              <a:rPr lang="en-US" sz="2000" dirty="0"/>
              <a:t> Mesh Extender’s messages through the testbed</a:t>
            </a:r>
          </a:p>
        </p:txBody>
      </p:sp>
      <p:cxnSp>
        <p:nvCxnSpPr>
          <p:cNvPr id="88" name="Connecteur droit 87">
            <a:extLst>
              <a:ext uri="{FF2B5EF4-FFF2-40B4-BE49-F238E27FC236}">
                <a16:creationId xmlns:a16="http://schemas.microsoft.com/office/drawing/2014/main" id="{D97716BE-A57C-4A66-BE68-60D483E39A6F}"/>
              </a:ext>
            </a:extLst>
          </p:cNvPr>
          <p:cNvCxnSpPr>
            <a:cxnSpLocks/>
          </p:cNvCxnSpPr>
          <p:nvPr/>
        </p:nvCxnSpPr>
        <p:spPr>
          <a:xfrm>
            <a:off x="1434849" y="13838418"/>
            <a:ext cx="459581"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Connecteur droit 91">
            <a:extLst>
              <a:ext uri="{FF2B5EF4-FFF2-40B4-BE49-F238E27FC236}">
                <a16:creationId xmlns:a16="http://schemas.microsoft.com/office/drawing/2014/main" id="{20A17CB4-2F01-4F70-98B0-03319EC7FEF7}"/>
              </a:ext>
            </a:extLst>
          </p:cNvPr>
          <p:cNvCxnSpPr>
            <a:cxnSpLocks/>
          </p:cNvCxnSpPr>
          <p:nvPr/>
        </p:nvCxnSpPr>
        <p:spPr>
          <a:xfrm flipV="1">
            <a:off x="3138122" y="13824128"/>
            <a:ext cx="35941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Connecteur droit 93">
            <a:extLst>
              <a:ext uri="{FF2B5EF4-FFF2-40B4-BE49-F238E27FC236}">
                <a16:creationId xmlns:a16="http://schemas.microsoft.com/office/drawing/2014/main" id="{6A6D1D4B-3E69-4D7E-AC4B-4B325E0C3714}"/>
              </a:ext>
            </a:extLst>
          </p:cNvPr>
          <p:cNvCxnSpPr>
            <a:cxnSpLocks/>
          </p:cNvCxnSpPr>
          <p:nvPr/>
        </p:nvCxnSpPr>
        <p:spPr>
          <a:xfrm>
            <a:off x="6690934" y="13849528"/>
            <a:ext cx="542034" cy="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769</Words>
  <Application>Microsoft Office PowerPoint</Application>
  <PresentationFormat>Personnalisé</PresentationFormat>
  <Paragraphs>71</Paragraphs>
  <Slides>1</Slides>
  <Notes>1</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vt:i4>
      </vt:variant>
    </vt:vector>
  </HeadingPairs>
  <TitlesOfParts>
    <vt:vector size="3" baseType="lpstr">
      <vt:lpstr>Arial</vt:lpstr>
      <vt:lpstr>Science Poster</vt:lpstr>
      <vt:lpstr>Serval Project:  Designing a simple testbed for radio devices in 2 months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Stephane</dc:creator>
  <cp:lastModifiedBy>Stephane Imbert</cp:lastModifiedBy>
  <cp:revision>100</cp:revision>
  <dcterms:created xsi:type="dcterms:W3CDTF">2013-01-20T21:20:28Z</dcterms:created>
  <dcterms:modified xsi:type="dcterms:W3CDTF">2018-06-04T06:17:18Z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