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drawings/drawing1.xml" ContentType="application/vnd.openxmlformats-officedocument.drawingml.chartshape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5" r:id="rId6"/>
    <p:sldId id="276" r:id="rId7"/>
    <p:sldId id="280" r:id="rId8"/>
    <p:sldId id="281" r:id="rId9"/>
    <p:sldId id="282" r:id="rId10"/>
    <p:sldId id="283" r:id="rId11"/>
    <p:sldId id="260" r:id="rId12"/>
    <p:sldId id="277" r:id="rId13"/>
    <p:sldId id="261" r:id="rId14"/>
    <p:sldId id="287" r:id="rId15"/>
    <p:sldId id="262" r:id="rId16"/>
    <p:sldId id="275" r:id="rId17"/>
    <p:sldId id="288" r:id="rId18"/>
    <p:sldId id="263" r:id="rId19"/>
    <p:sldId id="289" r:id="rId20"/>
    <p:sldId id="270" r:id="rId21"/>
    <p:sldId id="264" r:id="rId22"/>
    <p:sldId id="266" r:id="rId23"/>
    <p:sldId id="268" r:id="rId24"/>
    <p:sldId id="267" r:id="rId25"/>
    <p:sldId id="272" r:id="rId26"/>
    <p:sldId id="274" r:id="rId27"/>
    <p:sldId id="271" r:id="rId28"/>
    <p:sldId id="273" r:id="rId29"/>
    <p:sldId id="269" r:id="rId30"/>
    <p:sldId id="284" r:id="rId31"/>
    <p:sldId id="286" r:id="rId32"/>
    <p:sldId id="285" r:id="rId33"/>
    <p:sldId id="278" r:id="rId34"/>
    <p:sldId id="27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4660"/>
  </p:normalViewPr>
  <p:slideViewPr>
    <p:cSldViewPr>
      <p:cViewPr varScale="1">
        <p:scale>
          <a:sx n="111" d="100"/>
          <a:sy n="111" d="100"/>
        </p:scale>
        <p:origin x="-162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Web Services</c:v>
                </c:pt>
              </c:strCache>
            </c:strRef>
          </c:tx>
          <c:marker>
            <c:symbol val="none"/>
          </c:marker>
          <c:cat>
            <c:numRef>
              <c:f>Sheet1!$A$2:$A$25</c:f>
              <c:numCache>
                <c:formatCode>General</c:formatCode>
                <c:ptCount val="24"/>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numCache>
            </c:numRef>
          </c:cat>
          <c:val>
            <c:numRef>
              <c:f>Sheet1!$B$2:$B$25</c:f>
              <c:numCache>
                <c:formatCode>General</c:formatCode>
                <c:ptCount val="24"/>
                <c:pt idx="0">
                  <c:v>10</c:v>
                </c:pt>
                <c:pt idx="1">
                  <c:v>20</c:v>
                </c:pt>
                <c:pt idx="2">
                  <c:v>30</c:v>
                </c:pt>
                <c:pt idx="3">
                  <c:v>40</c:v>
                </c:pt>
                <c:pt idx="4">
                  <c:v>50</c:v>
                </c:pt>
                <c:pt idx="5">
                  <c:v>60</c:v>
                </c:pt>
                <c:pt idx="6">
                  <c:v>70</c:v>
                </c:pt>
                <c:pt idx="7">
                  <c:v>80</c:v>
                </c:pt>
                <c:pt idx="8">
                  <c:v>90</c:v>
                </c:pt>
                <c:pt idx="9">
                  <c:v>100</c:v>
                </c:pt>
                <c:pt idx="10">
                  <c:v>110</c:v>
                </c:pt>
                <c:pt idx="11">
                  <c:v>105</c:v>
                </c:pt>
                <c:pt idx="12">
                  <c:v>100</c:v>
                </c:pt>
                <c:pt idx="13">
                  <c:v>95</c:v>
                </c:pt>
                <c:pt idx="14">
                  <c:v>90</c:v>
                </c:pt>
                <c:pt idx="15">
                  <c:v>85</c:v>
                </c:pt>
                <c:pt idx="16">
                  <c:v>80</c:v>
                </c:pt>
                <c:pt idx="17">
                  <c:v>75</c:v>
                </c:pt>
                <c:pt idx="18">
                  <c:v>70</c:v>
                </c:pt>
                <c:pt idx="19">
                  <c:v>65</c:v>
                </c:pt>
                <c:pt idx="20">
                  <c:v>60</c:v>
                </c:pt>
                <c:pt idx="21">
                  <c:v>55</c:v>
                </c:pt>
                <c:pt idx="22">
                  <c:v>50</c:v>
                </c:pt>
                <c:pt idx="23">
                  <c:v>45</c:v>
                </c:pt>
              </c:numCache>
            </c:numRef>
          </c:val>
          <c:smooth val="0"/>
        </c:ser>
        <c:ser>
          <c:idx val="1"/>
          <c:order val="1"/>
          <c:tx>
            <c:strRef>
              <c:f>Sheet1!$C$1</c:f>
              <c:strCache>
                <c:ptCount val="1"/>
                <c:pt idx="0">
                  <c:v>Queues</c:v>
                </c:pt>
              </c:strCache>
            </c:strRef>
          </c:tx>
          <c:marker>
            <c:symbol val="none"/>
          </c:marker>
          <c:cat>
            <c:numRef>
              <c:f>Sheet1!$A$2:$A$25</c:f>
              <c:numCache>
                <c:formatCode>General</c:formatCode>
                <c:ptCount val="24"/>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numCache>
            </c:numRef>
          </c:cat>
          <c:val>
            <c:numRef>
              <c:f>Sheet1!$C$2:$C$25</c:f>
              <c:numCache>
                <c:formatCode>General</c:formatCode>
                <c:ptCount val="24"/>
                <c:pt idx="0">
                  <c:v>10</c:v>
                </c:pt>
                <c:pt idx="1">
                  <c:v>20</c:v>
                </c:pt>
                <c:pt idx="2">
                  <c:v>30</c:v>
                </c:pt>
                <c:pt idx="3">
                  <c:v>40</c:v>
                </c:pt>
                <c:pt idx="4">
                  <c:v>50</c:v>
                </c:pt>
                <c:pt idx="5">
                  <c:v>60</c:v>
                </c:pt>
                <c:pt idx="6">
                  <c:v>70</c:v>
                </c:pt>
                <c:pt idx="7">
                  <c:v>80</c:v>
                </c:pt>
                <c:pt idx="8">
                  <c:v>90</c:v>
                </c:pt>
                <c:pt idx="9">
                  <c:v>100</c:v>
                </c:pt>
                <c:pt idx="10">
                  <c:v>110</c:v>
                </c:pt>
                <c:pt idx="11">
                  <c:v>110</c:v>
                </c:pt>
                <c:pt idx="12">
                  <c:v>110</c:v>
                </c:pt>
                <c:pt idx="13">
                  <c:v>110</c:v>
                </c:pt>
                <c:pt idx="14">
                  <c:v>110</c:v>
                </c:pt>
                <c:pt idx="15">
                  <c:v>110</c:v>
                </c:pt>
                <c:pt idx="16">
                  <c:v>110</c:v>
                </c:pt>
                <c:pt idx="17">
                  <c:v>110</c:v>
                </c:pt>
                <c:pt idx="18">
                  <c:v>110</c:v>
                </c:pt>
                <c:pt idx="19">
                  <c:v>110</c:v>
                </c:pt>
                <c:pt idx="20">
                  <c:v>110</c:v>
                </c:pt>
                <c:pt idx="21">
                  <c:v>110</c:v>
                </c:pt>
                <c:pt idx="22">
                  <c:v>110</c:v>
                </c:pt>
                <c:pt idx="23">
                  <c:v>110</c:v>
                </c:pt>
              </c:numCache>
            </c:numRef>
          </c:val>
          <c:smooth val="0"/>
        </c:ser>
        <c:dLbls>
          <c:showLegendKey val="0"/>
          <c:showVal val="0"/>
          <c:showCatName val="0"/>
          <c:showSerName val="0"/>
          <c:showPercent val="0"/>
          <c:showBubbleSize val="0"/>
        </c:dLbls>
        <c:marker val="1"/>
        <c:smooth val="0"/>
        <c:axId val="45927424"/>
        <c:axId val="45937408"/>
      </c:lineChart>
      <c:catAx>
        <c:axId val="45927424"/>
        <c:scaling>
          <c:orientation val="minMax"/>
        </c:scaling>
        <c:delete val="0"/>
        <c:axPos val="b"/>
        <c:numFmt formatCode="General" sourceLinked="1"/>
        <c:majorTickMark val="out"/>
        <c:minorTickMark val="none"/>
        <c:tickLblPos val="nextTo"/>
        <c:crossAx val="45937408"/>
        <c:crosses val="autoZero"/>
        <c:auto val="1"/>
        <c:lblAlgn val="ctr"/>
        <c:lblOffset val="100"/>
        <c:noMultiLvlLbl val="0"/>
      </c:catAx>
      <c:valAx>
        <c:axId val="45937408"/>
        <c:scaling>
          <c:orientation val="minMax"/>
        </c:scaling>
        <c:delete val="0"/>
        <c:axPos val="l"/>
        <c:majorGridlines/>
        <c:numFmt formatCode="General" sourceLinked="1"/>
        <c:majorTickMark val="out"/>
        <c:minorTickMark val="none"/>
        <c:tickLblPos val="nextTo"/>
        <c:crossAx val="45927424"/>
        <c:crosses val="autoZero"/>
        <c:crossBetween val="between"/>
      </c:valAx>
    </c:plotArea>
    <c:legend>
      <c:legendPos val="r"/>
      <c:layout/>
      <c:overlay val="0"/>
    </c:legend>
    <c:plotVisOnly val="1"/>
    <c:dispBlanksAs val="zero"/>
    <c:showDLblsOverMax val="0"/>
  </c:chart>
  <c:externalData r:id="rId1">
    <c:autoUpdate val="0"/>
  </c:externalData>
  <c:userShapes r:id="rId2"/>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E5CCAD-9D84-40DC-8A09-0E20F7A50A87}" type="doc">
      <dgm:prSet loTypeId="urn:microsoft.com/office/officeart/2005/8/layout/venn1" loCatId="relationship" qsTypeId="urn:microsoft.com/office/officeart/2005/8/quickstyle/simple1" qsCatId="simple" csTypeId="urn:microsoft.com/office/officeart/2005/8/colors/accent1_2" csCatId="accent1" phldr="1"/>
      <dgm:spPr/>
    </dgm:pt>
    <dgm:pt modelId="{FFE35DE5-DF6D-44D6-9563-2961DC0FA857}">
      <dgm:prSet phldrT="[Text]"/>
      <dgm:spPr/>
      <dgm:t>
        <a:bodyPr/>
        <a:lstStyle/>
        <a:p>
          <a:r>
            <a:rPr lang="en-US" dirty="0" smtClean="0"/>
            <a:t>Durability</a:t>
          </a:r>
          <a:endParaRPr lang="en-US" dirty="0"/>
        </a:p>
      </dgm:t>
    </dgm:pt>
    <dgm:pt modelId="{5A09A340-D916-42C9-AC9D-C05881B487C1}" type="parTrans" cxnId="{875864BC-0B95-4763-BEA6-DEE677325DC5}">
      <dgm:prSet/>
      <dgm:spPr/>
      <dgm:t>
        <a:bodyPr/>
        <a:lstStyle/>
        <a:p>
          <a:endParaRPr lang="en-US"/>
        </a:p>
      </dgm:t>
    </dgm:pt>
    <dgm:pt modelId="{28504051-C6A8-43B0-896B-BEE8B4E8C8E2}" type="sibTrans" cxnId="{875864BC-0B95-4763-BEA6-DEE677325DC5}">
      <dgm:prSet/>
      <dgm:spPr/>
      <dgm:t>
        <a:bodyPr/>
        <a:lstStyle/>
        <a:p>
          <a:endParaRPr lang="en-US"/>
        </a:p>
      </dgm:t>
    </dgm:pt>
    <dgm:pt modelId="{CECB66F4-D51F-49E4-9EA6-A2B85E9C3AD6}">
      <dgm:prSet phldrT="[Text]"/>
      <dgm:spPr/>
      <dgm:t>
        <a:bodyPr/>
        <a:lstStyle/>
        <a:p>
          <a:r>
            <a:rPr lang="en-US" dirty="0" smtClean="0"/>
            <a:t>Speed</a:t>
          </a:r>
          <a:endParaRPr lang="en-US" dirty="0"/>
        </a:p>
      </dgm:t>
    </dgm:pt>
    <dgm:pt modelId="{B03009A6-E6C1-4424-AAF1-025CB68B4297}" type="parTrans" cxnId="{DABDF1D9-2C1A-4165-9FF3-F200FEBE02A9}">
      <dgm:prSet/>
      <dgm:spPr/>
      <dgm:t>
        <a:bodyPr/>
        <a:lstStyle/>
        <a:p>
          <a:endParaRPr lang="en-US"/>
        </a:p>
      </dgm:t>
    </dgm:pt>
    <dgm:pt modelId="{DBD6F898-E340-4246-86C8-65225379C7F1}" type="sibTrans" cxnId="{DABDF1D9-2C1A-4165-9FF3-F200FEBE02A9}">
      <dgm:prSet/>
      <dgm:spPr/>
      <dgm:t>
        <a:bodyPr/>
        <a:lstStyle/>
        <a:p>
          <a:endParaRPr lang="en-US"/>
        </a:p>
      </dgm:t>
    </dgm:pt>
    <dgm:pt modelId="{DAE73E41-EDEA-483A-A52A-80A59B5F68BA}">
      <dgm:prSet phldrT="[Text]"/>
      <dgm:spPr/>
      <dgm:t>
        <a:bodyPr/>
        <a:lstStyle/>
        <a:p>
          <a:r>
            <a:rPr lang="en-US" dirty="0" smtClean="0"/>
            <a:t>Reliability</a:t>
          </a:r>
          <a:endParaRPr lang="en-US" dirty="0"/>
        </a:p>
      </dgm:t>
    </dgm:pt>
    <dgm:pt modelId="{5A8AA199-E721-4D84-9423-376F575313E3}" type="parTrans" cxnId="{E63DE20C-A488-4DD7-A657-0C44812FC093}">
      <dgm:prSet/>
      <dgm:spPr/>
      <dgm:t>
        <a:bodyPr/>
        <a:lstStyle/>
        <a:p>
          <a:endParaRPr lang="en-US"/>
        </a:p>
      </dgm:t>
    </dgm:pt>
    <dgm:pt modelId="{B6DC101B-A100-4DFF-850B-24E13DC85A09}" type="sibTrans" cxnId="{E63DE20C-A488-4DD7-A657-0C44812FC093}">
      <dgm:prSet/>
      <dgm:spPr/>
      <dgm:t>
        <a:bodyPr/>
        <a:lstStyle/>
        <a:p>
          <a:endParaRPr lang="en-US"/>
        </a:p>
      </dgm:t>
    </dgm:pt>
    <dgm:pt modelId="{8DA3B6FE-1940-4B13-9B9F-4B7D89FA7974}" type="pres">
      <dgm:prSet presAssocID="{ACE5CCAD-9D84-40DC-8A09-0E20F7A50A87}" presName="compositeShape" presStyleCnt="0">
        <dgm:presLayoutVars>
          <dgm:chMax val="7"/>
          <dgm:dir/>
          <dgm:resizeHandles val="exact"/>
        </dgm:presLayoutVars>
      </dgm:prSet>
      <dgm:spPr/>
    </dgm:pt>
    <dgm:pt modelId="{C6E49833-57B0-4371-A39E-FC681AE763D5}" type="pres">
      <dgm:prSet presAssocID="{FFE35DE5-DF6D-44D6-9563-2961DC0FA857}" presName="circ1" presStyleLbl="vennNode1" presStyleIdx="0" presStyleCnt="3"/>
      <dgm:spPr/>
      <dgm:t>
        <a:bodyPr/>
        <a:lstStyle/>
        <a:p>
          <a:endParaRPr lang="en-US"/>
        </a:p>
      </dgm:t>
    </dgm:pt>
    <dgm:pt modelId="{5BB041DC-8455-4392-BCBC-0E557E1E7497}" type="pres">
      <dgm:prSet presAssocID="{FFE35DE5-DF6D-44D6-9563-2961DC0FA857}" presName="circ1Tx" presStyleLbl="revTx" presStyleIdx="0" presStyleCnt="0">
        <dgm:presLayoutVars>
          <dgm:chMax val="0"/>
          <dgm:chPref val="0"/>
          <dgm:bulletEnabled val="1"/>
        </dgm:presLayoutVars>
      </dgm:prSet>
      <dgm:spPr/>
      <dgm:t>
        <a:bodyPr/>
        <a:lstStyle/>
        <a:p>
          <a:endParaRPr lang="en-US"/>
        </a:p>
      </dgm:t>
    </dgm:pt>
    <dgm:pt modelId="{849341FE-0E79-449D-BB0A-A3D60EB7D1AB}" type="pres">
      <dgm:prSet presAssocID="{CECB66F4-D51F-49E4-9EA6-A2B85E9C3AD6}" presName="circ2" presStyleLbl="vennNode1" presStyleIdx="1" presStyleCnt="3"/>
      <dgm:spPr/>
      <dgm:t>
        <a:bodyPr/>
        <a:lstStyle/>
        <a:p>
          <a:endParaRPr lang="en-US"/>
        </a:p>
      </dgm:t>
    </dgm:pt>
    <dgm:pt modelId="{C3156723-BF26-4AE5-9272-B313588DF916}" type="pres">
      <dgm:prSet presAssocID="{CECB66F4-D51F-49E4-9EA6-A2B85E9C3AD6}" presName="circ2Tx" presStyleLbl="revTx" presStyleIdx="0" presStyleCnt="0">
        <dgm:presLayoutVars>
          <dgm:chMax val="0"/>
          <dgm:chPref val="0"/>
          <dgm:bulletEnabled val="1"/>
        </dgm:presLayoutVars>
      </dgm:prSet>
      <dgm:spPr/>
      <dgm:t>
        <a:bodyPr/>
        <a:lstStyle/>
        <a:p>
          <a:endParaRPr lang="en-US"/>
        </a:p>
      </dgm:t>
    </dgm:pt>
    <dgm:pt modelId="{8F8934BB-8985-4360-A1A8-A30BA095DDF9}" type="pres">
      <dgm:prSet presAssocID="{DAE73E41-EDEA-483A-A52A-80A59B5F68BA}" presName="circ3" presStyleLbl="vennNode1" presStyleIdx="2" presStyleCnt="3"/>
      <dgm:spPr/>
      <dgm:t>
        <a:bodyPr/>
        <a:lstStyle/>
        <a:p>
          <a:endParaRPr lang="en-US"/>
        </a:p>
      </dgm:t>
    </dgm:pt>
    <dgm:pt modelId="{89EF0736-0B45-42E0-8126-E80FBB1E1DED}" type="pres">
      <dgm:prSet presAssocID="{DAE73E41-EDEA-483A-A52A-80A59B5F68BA}" presName="circ3Tx" presStyleLbl="revTx" presStyleIdx="0" presStyleCnt="0">
        <dgm:presLayoutVars>
          <dgm:chMax val="0"/>
          <dgm:chPref val="0"/>
          <dgm:bulletEnabled val="1"/>
        </dgm:presLayoutVars>
      </dgm:prSet>
      <dgm:spPr/>
      <dgm:t>
        <a:bodyPr/>
        <a:lstStyle/>
        <a:p>
          <a:endParaRPr lang="en-US"/>
        </a:p>
      </dgm:t>
    </dgm:pt>
  </dgm:ptLst>
  <dgm:cxnLst>
    <dgm:cxn modelId="{C924BC17-96C0-4185-8B5B-82D88B80B3F7}" type="presOf" srcId="{DAE73E41-EDEA-483A-A52A-80A59B5F68BA}" destId="{8F8934BB-8985-4360-A1A8-A30BA095DDF9}" srcOrd="0" destOrd="0" presId="urn:microsoft.com/office/officeart/2005/8/layout/venn1"/>
    <dgm:cxn modelId="{1CE8AFE9-DC87-4DE2-8BE9-4C85817BAE94}" type="presOf" srcId="{CECB66F4-D51F-49E4-9EA6-A2B85E9C3AD6}" destId="{849341FE-0E79-449D-BB0A-A3D60EB7D1AB}" srcOrd="0" destOrd="0" presId="urn:microsoft.com/office/officeart/2005/8/layout/venn1"/>
    <dgm:cxn modelId="{875864BC-0B95-4763-BEA6-DEE677325DC5}" srcId="{ACE5CCAD-9D84-40DC-8A09-0E20F7A50A87}" destId="{FFE35DE5-DF6D-44D6-9563-2961DC0FA857}" srcOrd="0" destOrd="0" parTransId="{5A09A340-D916-42C9-AC9D-C05881B487C1}" sibTransId="{28504051-C6A8-43B0-896B-BEE8B4E8C8E2}"/>
    <dgm:cxn modelId="{DABDF1D9-2C1A-4165-9FF3-F200FEBE02A9}" srcId="{ACE5CCAD-9D84-40DC-8A09-0E20F7A50A87}" destId="{CECB66F4-D51F-49E4-9EA6-A2B85E9C3AD6}" srcOrd="1" destOrd="0" parTransId="{B03009A6-E6C1-4424-AAF1-025CB68B4297}" sibTransId="{DBD6F898-E340-4246-86C8-65225379C7F1}"/>
    <dgm:cxn modelId="{C6DC1B51-61E8-47F7-ABD1-47E43BB0606A}" type="presOf" srcId="{ACE5CCAD-9D84-40DC-8A09-0E20F7A50A87}" destId="{8DA3B6FE-1940-4B13-9B9F-4B7D89FA7974}" srcOrd="0" destOrd="0" presId="urn:microsoft.com/office/officeart/2005/8/layout/venn1"/>
    <dgm:cxn modelId="{16A38294-17D9-4C54-8CB5-5324BE761C0F}" type="presOf" srcId="{FFE35DE5-DF6D-44D6-9563-2961DC0FA857}" destId="{5BB041DC-8455-4392-BCBC-0E557E1E7497}" srcOrd="1" destOrd="0" presId="urn:microsoft.com/office/officeart/2005/8/layout/venn1"/>
    <dgm:cxn modelId="{CF7C3F4C-6ADB-42A6-A75B-CCE550A030FA}" type="presOf" srcId="{DAE73E41-EDEA-483A-A52A-80A59B5F68BA}" destId="{89EF0736-0B45-42E0-8126-E80FBB1E1DED}" srcOrd="1" destOrd="0" presId="urn:microsoft.com/office/officeart/2005/8/layout/venn1"/>
    <dgm:cxn modelId="{E63DE20C-A488-4DD7-A657-0C44812FC093}" srcId="{ACE5CCAD-9D84-40DC-8A09-0E20F7A50A87}" destId="{DAE73E41-EDEA-483A-A52A-80A59B5F68BA}" srcOrd="2" destOrd="0" parTransId="{5A8AA199-E721-4D84-9423-376F575313E3}" sibTransId="{B6DC101B-A100-4DFF-850B-24E13DC85A09}"/>
    <dgm:cxn modelId="{A1BF5F12-D3C2-4F9C-B71A-1BF0E735EBC5}" type="presOf" srcId="{CECB66F4-D51F-49E4-9EA6-A2B85E9C3AD6}" destId="{C3156723-BF26-4AE5-9272-B313588DF916}" srcOrd="1" destOrd="0" presId="urn:microsoft.com/office/officeart/2005/8/layout/venn1"/>
    <dgm:cxn modelId="{4242512B-F121-4611-B24C-50700A2CD2B5}" type="presOf" srcId="{FFE35DE5-DF6D-44D6-9563-2961DC0FA857}" destId="{C6E49833-57B0-4371-A39E-FC681AE763D5}" srcOrd="0" destOrd="0" presId="urn:microsoft.com/office/officeart/2005/8/layout/venn1"/>
    <dgm:cxn modelId="{B2D11B22-5728-4FF2-A345-7FDD615F3327}" type="presParOf" srcId="{8DA3B6FE-1940-4B13-9B9F-4B7D89FA7974}" destId="{C6E49833-57B0-4371-A39E-FC681AE763D5}" srcOrd="0" destOrd="0" presId="urn:microsoft.com/office/officeart/2005/8/layout/venn1"/>
    <dgm:cxn modelId="{5EEDFE73-62C9-44F3-AFAC-56399DC613F4}" type="presParOf" srcId="{8DA3B6FE-1940-4B13-9B9F-4B7D89FA7974}" destId="{5BB041DC-8455-4392-BCBC-0E557E1E7497}" srcOrd="1" destOrd="0" presId="urn:microsoft.com/office/officeart/2005/8/layout/venn1"/>
    <dgm:cxn modelId="{E9BECE4D-A2B0-4B9F-850E-0300C2F14DEF}" type="presParOf" srcId="{8DA3B6FE-1940-4B13-9B9F-4B7D89FA7974}" destId="{849341FE-0E79-449D-BB0A-A3D60EB7D1AB}" srcOrd="2" destOrd="0" presId="urn:microsoft.com/office/officeart/2005/8/layout/venn1"/>
    <dgm:cxn modelId="{5340950F-31A1-4DF8-96CE-9A68B50380CD}" type="presParOf" srcId="{8DA3B6FE-1940-4B13-9B9F-4B7D89FA7974}" destId="{C3156723-BF26-4AE5-9272-B313588DF916}" srcOrd="3" destOrd="0" presId="urn:microsoft.com/office/officeart/2005/8/layout/venn1"/>
    <dgm:cxn modelId="{069FC411-D8EC-4266-871C-F9857F2E5E9F}" type="presParOf" srcId="{8DA3B6FE-1940-4B13-9B9F-4B7D89FA7974}" destId="{8F8934BB-8985-4360-A1A8-A30BA095DDF9}" srcOrd="4" destOrd="0" presId="urn:microsoft.com/office/officeart/2005/8/layout/venn1"/>
    <dgm:cxn modelId="{28B2EFF7-3835-4B78-8BBD-1A715DBBA2A9}" type="presParOf" srcId="{8DA3B6FE-1940-4B13-9B9F-4B7D89FA7974}" destId="{89EF0736-0B45-42E0-8126-E80FBB1E1DED}"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F977F2-8A8B-4F32-9057-4A4FD1E4D69D}"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CA975606-766C-47E6-A34B-5CA898C1BCDF}">
      <dgm:prSet phldrT="[Text]"/>
      <dgm:spPr/>
      <dgm:t>
        <a:bodyPr/>
        <a:lstStyle/>
        <a:p>
          <a:r>
            <a:rPr lang="en-US" dirty="0" smtClean="0"/>
            <a:t>?</a:t>
          </a:r>
          <a:endParaRPr lang="en-US" dirty="0"/>
        </a:p>
      </dgm:t>
    </dgm:pt>
    <dgm:pt modelId="{669B8BEB-EB69-4B72-84F0-DE5B6808A489}" type="parTrans" cxnId="{E34717B8-BD70-4828-96A6-EA72000307FE}">
      <dgm:prSet/>
      <dgm:spPr/>
      <dgm:t>
        <a:bodyPr/>
        <a:lstStyle/>
        <a:p>
          <a:endParaRPr lang="en-US"/>
        </a:p>
      </dgm:t>
    </dgm:pt>
    <dgm:pt modelId="{BB19CEEC-C6D8-4863-ADCD-2F1DBA38B30F}" type="sibTrans" cxnId="{E34717B8-BD70-4828-96A6-EA72000307FE}">
      <dgm:prSet/>
      <dgm:spPr/>
      <dgm:t>
        <a:bodyPr/>
        <a:lstStyle/>
        <a:p>
          <a:endParaRPr lang="en-US"/>
        </a:p>
      </dgm:t>
    </dgm:pt>
    <dgm:pt modelId="{B667B49A-B518-4057-8D39-113500DE6547}" type="pres">
      <dgm:prSet presAssocID="{4FF977F2-8A8B-4F32-9057-4A4FD1E4D69D}" presName="composite" presStyleCnt="0">
        <dgm:presLayoutVars>
          <dgm:chMax val="5"/>
          <dgm:dir/>
          <dgm:animLvl val="ctr"/>
          <dgm:resizeHandles val="exact"/>
        </dgm:presLayoutVars>
      </dgm:prSet>
      <dgm:spPr/>
      <dgm:t>
        <a:bodyPr/>
        <a:lstStyle/>
        <a:p>
          <a:endParaRPr lang="en-US"/>
        </a:p>
      </dgm:t>
    </dgm:pt>
    <dgm:pt modelId="{62875F6D-7EFE-41C7-A72D-B83ECF195FDF}" type="pres">
      <dgm:prSet presAssocID="{4FF977F2-8A8B-4F32-9057-4A4FD1E4D69D}" presName="cycle" presStyleCnt="0"/>
      <dgm:spPr/>
    </dgm:pt>
    <dgm:pt modelId="{D23F5842-F8F8-4D1A-AF19-CCE30C3391C3}" type="pres">
      <dgm:prSet presAssocID="{4FF977F2-8A8B-4F32-9057-4A4FD1E4D69D}" presName="centerShape" presStyleCnt="0"/>
      <dgm:spPr/>
    </dgm:pt>
    <dgm:pt modelId="{77C0D6BE-D22A-4D07-A50E-1B931A4C193E}" type="pres">
      <dgm:prSet presAssocID="{4FF977F2-8A8B-4F32-9057-4A4FD1E4D69D}" presName="connSite" presStyleLbl="node1" presStyleIdx="0" presStyleCnt="2"/>
      <dgm:spPr/>
    </dgm:pt>
    <dgm:pt modelId="{655E0D77-5780-411B-9444-8032837007E0}" type="pres">
      <dgm:prSet presAssocID="{4FF977F2-8A8B-4F32-9057-4A4FD1E4D69D}" presName="visible" presStyleLbl="node1" presStyleIdx="0" presStyleCnt="2" custScaleX="63564" custScaleY="59897"/>
      <dgm:spPr/>
    </dgm:pt>
    <dgm:pt modelId="{61473F56-BCB5-4EEC-AC0A-E3FEF977DCDC}" type="pres">
      <dgm:prSet presAssocID="{669B8BEB-EB69-4B72-84F0-DE5B6808A489}" presName="Name25" presStyleLbl="parChTrans1D1" presStyleIdx="0" presStyleCnt="1"/>
      <dgm:spPr/>
      <dgm:t>
        <a:bodyPr/>
        <a:lstStyle/>
        <a:p>
          <a:endParaRPr lang="en-US"/>
        </a:p>
      </dgm:t>
    </dgm:pt>
    <dgm:pt modelId="{AA9C2641-3E8C-4A95-A7DC-05246087FC76}" type="pres">
      <dgm:prSet presAssocID="{CA975606-766C-47E6-A34B-5CA898C1BCDF}" presName="node" presStyleCnt="0"/>
      <dgm:spPr/>
    </dgm:pt>
    <dgm:pt modelId="{BCCEB3F5-776F-4D62-A047-82D8E22010A5}" type="pres">
      <dgm:prSet presAssocID="{CA975606-766C-47E6-A34B-5CA898C1BCDF}" presName="parentNode" presStyleLbl="node1" presStyleIdx="1" presStyleCnt="2" custLinFactNeighborX="48979" custLinFactNeighborY="1064">
        <dgm:presLayoutVars>
          <dgm:chMax val="1"/>
          <dgm:bulletEnabled val="1"/>
        </dgm:presLayoutVars>
      </dgm:prSet>
      <dgm:spPr/>
      <dgm:t>
        <a:bodyPr/>
        <a:lstStyle/>
        <a:p>
          <a:endParaRPr lang="en-US"/>
        </a:p>
      </dgm:t>
    </dgm:pt>
    <dgm:pt modelId="{CE34F256-7719-4DA9-8183-A953129248C2}" type="pres">
      <dgm:prSet presAssocID="{CA975606-766C-47E6-A34B-5CA898C1BCDF}" presName="childNode" presStyleLbl="revTx" presStyleIdx="0" presStyleCnt="0">
        <dgm:presLayoutVars>
          <dgm:bulletEnabled val="1"/>
        </dgm:presLayoutVars>
      </dgm:prSet>
      <dgm:spPr/>
      <dgm:t>
        <a:bodyPr/>
        <a:lstStyle/>
        <a:p>
          <a:endParaRPr lang="en-US"/>
        </a:p>
      </dgm:t>
    </dgm:pt>
  </dgm:ptLst>
  <dgm:cxnLst>
    <dgm:cxn modelId="{E34717B8-BD70-4828-96A6-EA72000307FE}" srcId="{4FF977F2-8A8B-4F32-9057-4A4FD1E4D69D}" destId="{CA975606-766C-47E6-A34B-5CA898C1BCDF}" srcOrd="0" destOrd="0" parTransId="{669B8BEB-EB69-4B72-84F0-DE5B6808A489}" sibTransId="{BB19CEEC-C6D8-4863-ADCD-2F1DBA38B30F}"/>
    <dgm:cxn modelId="{D7F317D3-37B9-4013-BF7B-3FA621D7033E}" type="presOf" srcId="{669B8BEB-EB69-4B72-84F0-DE5B6808A489}" destId="{61473F56-BCB5-4EEC-AC0A-E3FEF977DCDC}" srcOrd="0" destOrd="0" presId="urn:microsoft.com/office/officeart/2005/8/layout/radial2"/>
    <dgm:cxn modelId="{44BE884C-BA43-49DD-9598-AB9D27EE9A88}" type="presOf" srcId="{4FF977F2-8A8B-4F32-9057-4A4FD1E4D69D}" destId="{B667B49A-B518-4057-8D39-113500DE6547}" srcOrd="0" destOrd="0" presId="urn:microsoft.com/office/officeart/2005/8/layout/radial2"/>
    <dgm:cxn modelId="{79C4DA37-B3CD-41BD-9D57-82E3D63144B6}" type="presOf" srcId="{CA975606-766C-47E6-A34B-5CA898C1BCDF}" destId="{BCCEB3F5-776F-4D62-A047-82D8E22010A5}" srcOrd="0" destOrd="0" presId="urn:microsoft.com/office/officeart/2005/8/layout/radial2"/>
    <dgm:cxn modelId="{5750D269-44BC-41A0-AABA-6961201E155C}" type="presParOf" srcId="{B667B49A-B518-4057-8D39-113500DE6547}" destId="{62875F6D-7EFE-41C7-A72D-B83ECF195FDF}" srcOrd="0" destOrd="0" presId="urn:microsoft.com/office/officeart/2005/8/layout/radial2"/>
    <dgm:cxn modelId="{1BB66511-85A0-44D2-95E8-8391D7D4CDDC}" type="presParOf" srcId="{62875F6D-7EFE-41C7-A72D-B83ECF195FDF}" destId="{D23F5842-F8F8-4D1A-AF19-CCE30C3391C3}" srcOrd="0" destOrd="0" presId="urn:microsoft.com/office/officeart/2005/8/layout/radial2"/>
    <dgm:cxn modelId="{F2D76DAF-1CB7-4600-93FA-B8FDC7B9B1E8}" type="presParOf" srcId="{D23F5842-F8F8-4D1A-AF19-CCE30C3391C3}" destId="{77C0D6BE-D22A-4D07-A50E-1B931A4C193E}" srcOrd="0" destOrd="0" presId="urn:microsoft.com/office/officeart/2005/8/layout/radial2"/>
    <dgm:cxn modelId="{703D2AB2-B6ED-4F9C-94F4-C0C5B5018F95}" type="presParOf" srcId="{D23F5842-F8F8-4D1A-AF19-CCE30C3391C3}" destId="{655E0D77-5780-411B-9444-8032837007E0}" srcOrd="1" destOrd="0" presId="urn:microsoft.com/office/officeart/2005/8/layout/radial2"/>
    <dgm:cxn modelId="{233929AD-A9D5-4FAD-B90F-E19224A6B188}" type="presParOf" srcId="{62875F6D-7EFE-41C7-A72D-B83ECF195FDF}" destId="{61473F56-BCB5-4EEC-AC0A-E3FEF977DCDC}" srcOrd="1" destOrd="0" presId="urn:microsoft.com/office/officeart/2005/8/layout/radial2"/>
    <dgm:cxn modelId="{E550A8CF-598B-4055-8449-92647A801E83}" type="presParOf" srcId="{62875F6D-7EFE-41C7-A72D-B83ECF195FDF}" destId="{AA9C2641-3E8C-4A95-A7DC-05246087FC76}" srcOrd="2" destOrd="0" presId="urn:microsoft.com/office/officeart/2005/8/layout/radial2"/>
    <dgm:cxn modelId="{D288698A-7EC9-412D-9E5D-2ABD33FA865D}" type="presParOf" srcId="{AA9C2641-3E8C-4A95-A7DC-05246087FC76}" destId="{BCCEB3F5-776F-4D62-A047-82D8E22010A5}" srcOrd="0" destOrd="0" presId="urn:microsoft.com/office/officeart/2005/8/layout/radial2"/>
    <dgm:cxn modelId="{7972A61C-273C-42A6-BE86-39B61F2E8C5B}" type="presParOf" srcId="{AA9C2641-3E8C-4A95-A7DC-05246087FC76}" destId="{CE34F256-7719-4DA9-8183-A953129248C2}"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F977F2-8A8B-4F32-9057-4A4FD1E4D69D}"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CA975606-766C-47E6-A34B-5CA898C1BCDF}">
      <dgm:prSet phldrT="[Text]"/>
      <dgm:spPr/>
      <dgm:t>
        <a:bodyPr/>
        <a:lstStyle/>
        <a:p>
          <a:r>
            <a:rPr lang="en-US" dirty="0" smtClean="0"/>
            <a:t>Respond</a:t>
          </a:r>
          <a:endParaRPr lang="en-US" dirty="0"/>
        </a:p>
      </dgm:t>
    </dgm:pt>
    <dgm:pt modelId="{669B8BEB-EB69-4B72-84F0-DE5B6808A489}" type="parTrans" cxnId="{E34717B8-BD70-4828-96A6-EA72000307FE}">
      <dgm:prSet/>
      <dgm:spPr/>
      <dgm:t>
        <a:bodyPr/>
        <a:lstStyle/>
        <a:p>
          <a:endParaRPr lang="en-US"/>
        </a:p>
      </dgm:t>
    </dgm:pt>
    <dgm:pt modelId="{BB19CEEC-C6D8-4863-ADCD-2F1DBA38B30F}" type="sibTrans" cxnId="{E34717B8-BD70-4828-96A6-EA72000307FE}">
      <dgm:prSet/>
      <dgm:spPr/>
      <dgm:t>
        <a:bodyPr/>
        <a:lstStyle/>
        <a:p>
          <a:endParaRPr lang="en-US"/>
        </a:p>
      </dgm:t>
    </dgm:pt>
    <dgm:pt modelId="{B667B49A-B518-4057-8D39-113500DE6547}" type="pres">
      <dgm:prSet presAssocID="{4FF977F2-8A8B-4F32-9057-4A4FD1E4D69D}" presName="composite" presStyleCnt="0">
        <dgm:presLayoutVars>
          <dgm:chMax val="5"/>
          <dgm:dir/>
          <dgm:animLvl val="ctr"/>
          <dgm:resizeHandles val="exact"/>
        </dgm:presLayoutVars>
      </dgm:prSet>
      <dgm:spPr/>
      <dgm:t>
        <a:bodyPr/>
        <a:lstStyle/>
        <a:p>
          <a:endParaRPr lang="en-US"/>
        </a:p>
      </dgm:t>
    </dgm:pt>
    <dgm:pt modelId="{62875F6D-7EFE-41C7-A72D-B83ECF195FDF}" type="pres">
      <dgm:prSet presAssocID="{4FF977F2-8A8B-4F32-9057-4A4FD1E4D69D}" presName="cycle" presStyleCnt="0"/>
      <dgm:spPr/>
    </dgm:pt>
    <dgm:pt modelId="{D23F5842-F8F8-4D1A-AF19-CCE30C3391C3}" type="pres">
      <dgm:prSet presAssocID="{4FF977F2-8A8B-4F32-9057-4A4FD1E4D69D}" presName="centerShape" presStyleCnt="0"/>
      <dgm:spPr/>
    </dgm:pt>
    <dgm:pt modelId="{77C0D6BE-D22A-4D07-A50E-1B931A4C193E}" type="pres">
      <dgm:prSet presAssocID="{4FF977F2-8A8B-4F32-9057-4A4FD1E4D69D}" presName="connSite" presStyleLbl="node1" presStyleIdx="0" presStyleCnt="2"/>
      <dgm:spPr/>
    </dgm:pt>
    <dgm:pt modelId="{655E0D77-5780-411B-9444-8032837007E0}" type="pres">
      <dgm:prSet presAssocID="{4FF977F2-8A8B-4F32-9057-4A4FD1E4D69D}" presName="visible" presStyleLbl="node1" presStyleIdx="0" presStyleCnt="2" custScaleX="63564" custScaleY="59897"/>
      <dgm:spPr/>
    </dgm:pt>
    <dgm:pt modelId="{61473F56-BCB5-4EEC-AC0A-E3FEF977DCDC}" type="pres">
      <dgm:prSet presAssocID="{669B8BEB-EB69-4B72-84F0-DE5B6808A489}" presName="Name25" presStyleLbl="parChTrans1D1" presStyleIdx="0" presStyleCnt="1"/>
      <dgm:spPr/>
      <dgm:t>
        <a:bodyPr/>
        <a:lstStyle/>
        <a:p>
          <a:endParaRPr lang="en-US"/>
        </a:p>
      </dgm:t>
    </dgm:pt>
    <dgm:pt modelId="{AA9C2641-3E8C-4A95-A7DC-05246087FC76}" type="pres">
      <dgm:prSet presAssocID="{CA975606-766C-47E6-A34B-5CA898C1BCDF}" presName="node" presStyleCnt="0"/>
      <dgm:spPr/>
    </dgm:pt>
    <dgm:pt modelId="{BCCEB3F5-776F-4D62-A047-82D8E22010A5}" type="pres">
      <dgm:prSet presAssocID="{CA975606-766C-47E6-A34B-5CA898C1BCDF}" presName="parentNode" presStyleLbl="node1" presStyleIdx="1" presStyleCnt="2" custLinFactNeighborX="48979" custLinFactNeighborY="1064">
        <dgm:presLayoutVars>
          <dgm:chMax val="1"/>
          <dgm:bulletEnabled val="1"/>
        </dgm:presLayoutVars>
      </dgm:prSet>
      <dgm:spPr/>
      <dgm:t>
        <a:bodyPr/>
        <a:lstStyle/>
        <a:p>
          <a:endParaRPr lang="en-US"/>
        </a:p>
      </dgm:t>
    </dgm:pt>
    <dgm:pt modelId="{CE34F256-7719-4DA9-8183-A953129248C2}" type="pres">
      <dgm:prSet presAssocID="{CA975606-766C-47E6-A34B-5CA898C1BCDF}" presName="childNode" presStyleLbl="revTx" presStyleIdx="0" presStyleCnt="0">
        <dgm:presLayoutVars>
          <dgm:bulletEnabled val="1"/>
        </dgm:presLayoutVars>
      </dgm:prSet>
      <dgm:spPr/>
      <dgm:t>
        <a:bodyPr/>
        <a:lstStyle/>
        <a:p>
          <a:endParaRPr lang="en-US"/>
        </a:p>
      </dgm:t>
    </dgm:pt>
  </dgm:ptLst>
  <dgm:cxnLst>
    <dgm:cxn modelId="{509389A6-7893-4146-B985-23C294A74947}" type="presOf" srcId="{CA975606-766C-47E6-A34B-5CA898C1BCDF}" destId="{BCCEB3F5-776F-4D62-A047-82D8E22010A5}" srcOrd="0" destOrd="0" presId="urn:microsoft.com/office/officeart/2005/8/layout/radial2"/>
    <dgm:cxn modelId="{E34717B8-BD70-4828-96A6-EA72000307FE}" srcId="{4FF977F2-8A8B-4F32-9057-4A4FD1E4D69D}" destId="{CA975606-766C-47E6-A34B-5CA898C1BCDF}" srcOrd="0" destOrd="0" parTransId="{669B8BEB-EB69-4B72-84F0-DE5B6808A489}" sibTransId="{BB19CEEC-C6D8-4863-ADCD-2F1DBA38B30F}"/>
    <dgm:cxn modelId="{D3C6E018-4053-4BBB-809C-099EB1CD2A15}" type="presOf" srcId="{669B8BEB-EB69-4B72-84F0-DE5B6808A489}" destId="{61473F56-BCB5-4EEC-AC0A-E3FEF977DCDC}" srcOrd="0" destOrd="0" presId="urn:microsoft.com/office/officeart/2005/8/layout/radial2"/>
    <dgm:cxn modelId="{22815F3F-E046-4FA8-9E62-A114C9062D79}" type="presOf" srcId="{4FF977F2-8A8B-4F32-9057-4A4FD1E4D69D}" destId="{B667B49A-B518-4057-8D39-113500DE6547}" srcOrd="0" destOrd="0" presId="urn:microsoft.com/office/officeart/2005/8/layout/radial2"/>
    <dgm:cxn modelId="{472795D6-4A7F-4215-AB55-BB1CC077428E}" type="presParOf" srcId="{B667B49A-B518-4057-8D39-113500DE6547}" destId="{62875F6D-7EFE-41C7-A72D-B83ECF195FDF}" srcOrd="0" destOrd="0" presId="urn:microsoft.com/office/officeart/2005/8/layout/radial2"/>
    <dgm:cxn modelId="{6ABF3B9B-D871-4872-BEF1-76DE3F30E378}" type="presParOf" srcId="{62875F6D-7EFE-41C7-A72D-B83ECF195FDF}" destId="{D23F5842-F8F8-4D1A-AF19-CCE30C3391C3}" srcOrd="0" destOrd="0" presId="urn:microsoft.com/office/officeart/2005/8/layout/radial2"/>
    <dgm:cxn modelId="{EC445B88-30A3-414B-BB27-F8C9EFDC02F5}" type="presParOf" srcId="{D23F5842-F8F8-4D1A-AF19-CCE30C3391C3}" destId="{77C0D6BE-D22A-4D07-A50E-1B931A4C193E}" srcOrd="0" destOrd="0" presId="urn:microsoft.com/office/officeart/2005/8/layout/radial2"/>
    <dgm:cxn modelId="{634B2BD9-7722-493D-B98F-D1F2C5D6B12B}" type="presParOf" srcId="{D23F5842-F8F8-4D1A-AF19-CCE30C3391C3}" destId="{655E0D77-5780-411B-9444-8032837007E0}" srcOrd="1" destOrd="0" presId="urn:microsoft.com/office/officeart/2005/8/layout/radial2"/>
    <dgm:cxn modelId="{CEA89E67-10F2-4D1A-A2F2-1D7586950BFA}" type="presParOf" srcId="{62875F6D-7EFE-41C7-A72D-B83ECF195FDF}" destId="{61473F56-BCB5-4EEC-AC0A-E3FEF977DCDC}" srcOrd="1" destOrd="0" presId="urn:microsoft.com/office/officeart/2005/8/layout/radial2"/>
    <dgm:cxn modelId="{2090005A-7794-43ED-BD9F-2E2158C9262C}" type="presParOf" srcId="{62875F6D-7EFE-41C7-A72D-B83ECF195FDF}" destId="{AA9C2641-3E8C-4A95-A7DC-05246087FC76}" srcOrd="2" destOrd="0" presId="urn:microsoft.com/office/officeart/2005/8/layout/radial2"/>
    <dgm:cxn modelId="{3C11870E-FE22-4A59-90A1-126B8271C2BC}" type="presParOf" srcId="{AA9C2641-3E8C-4A95-A7DC-05246087FC76}" destId="{BCCEB3F5-776F-4D62-A047-82D8E22010A5}" srcOrd="0" destOrd="0" presId="urn:microsoft.com/office/officeart/2005/8/layout/radial2"/>
    <dgm:cxn modelId="{B5DE03F1-797D-4423-824E-4928055E1B60}" type="presParOf" srcId="{AA9C2641-3E8C-4A95-A7DC-05246087FC76}" destId="{CE34F256-7719-4DA9-8183-A953129248C2}"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F977F2-8A8B-4F32-9057-4A4FD1E4D69D}"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0E0F2471-B8C4-4E8E-B776-26CC322B59FA}">
      <dgm:prSet phldrT="[Text]"/>
      <dgm:spPr/>
      <dgm:t>
        <a:bodyPr/>
        <a:lstStyle/>
        <a:p>
          <a:r>
            <a:rPr lang="en-US" dirty="0" smtClean="0"/>
            <a:t>Subscriber</a:t>
          </a:r>
          <a:endParaRPr lang="en-US" dirty="0"/>
        </a:p>
      </dgm:t>
    </dgm:pt>
    <dgm:pt modelId="{3A46A7E9-F69D-47AE-9E54-7A8F90853FB1}" type="parTrans" cxnId="{0DB2182A-5BCF-4E21-B0D1-464500C3F6D1}">
      <dgm:prSet/>
      <dgm:spPr/>
      <dgm:t>
        <a:bodyPr/>
        <a:lstStyle/>
        <a:p>
          <a:endParaRPr lang="en-US"/>
        </a:p>
      </dgm:t>
    </dgm:pt>
    <dgm:pt modelId="{6CE6E9AC-7014-4F0E-A6FE-4FBA5CFA8BD9}" type="sibTrans" cxnId="{0DB2182A-5BCF-4E21-B0D1-464500C3F6D1}">
      <dgm:prSet/>
      <dgm:spPr/>
      <dgm:t>
        <a:bodyPr/>
        <a:lstStyle/>
        <a:p>
          <a:endParaRPr lang="en-US"/>
        </a:p>
      </dgm:t>
    </dgm:pt>
    <dgm:pt modelId="{825E46AD-700C-4225-A733-CF6065DC9F9F}">
      <dgm:prSet phldrT="[Text]"/>
      <dgm:spPr/>
      <dgm:t>
        <a:bodyPr/>
        <a:lstStyle/>
        <a:p>
          <a:r>
            <a:rPr lang="en-US" dirty="0" smtClean="0"/>
            <a:t>Subscriber</a:t>
          </a:r>
          <a:endParaRPr lang="en-US" dirty="0"/>
        </a:p>
      </dgm:t>
    </dgm:pt>
    <dgm:pt modelId="{99ED0AA8-AB1E-4D9B-8F6E-3B695124E41C}" type="parTrans" cxnId="{43A6AE53-C132-480F-A227-CB6BC2AA1EAD}">
      <dgm:prSet/>
      <dgm:spPr/>
      <dgm:t>
        <a:bodyPr/>
        <a:lstStyle/>
        <a:p>
          <a:endParaRPr lang="en-US"/>
        </a:p>
      </dgm:t>
    </dgm:pt>
    <dgm:pt modelId="{BEBB9774-6C1F-4060-94DB-51C9654B841A}" type="sibTrans" cxnId="{43A6AE53-C132-480F-A227-CB6BC2AA1EAD}">
      <dgm:prSet/>
      <dgm:spPr/>
      <dgm:t>
        <a:bodyPr/>
        <a:lstStyle/>
        <a:p>
          <a:endParaRPr lang="en-US"/>
        </a:p>
      </dgm:t>
    </dgm:pt>
    <dgm:pt modelId="{CA975606-766C-47E6-A34B-5CA898C1BCDF}">
      <dgm:prSet phldrT="[Text]"/>
      <dgm:spPr/>
      <dgm:t>
        <a:bodyPr/>
        <a:lstStyle/>
        <a:p>
          <a:r>
            <a:rPr lang="en-US" dirty="0" smtClean="0"/>
            <a:t>Subscriber</a:t>
          </a:r>
          <a:endParaRPr lang="en-US" dirty="0"/>
        </a:p>
      </dgm:t>
    </dgm:pt>
    <dgm:pt modelId="{669B8BEB-EB69-4B72-84F0-DE5B6808A489}" type="parTrans" cxnId="{E34717B8-BD70-4828-96A6-EA72000307FE}">
      <dgm:prSet/>
      <dgm:spPr/>
      <dgm:t>
        <a:bodyPr/>
        <a:lstStyle/>
        <a:p>
          <a:endParaRPr lang="en-US"/>
        </a:p>
      </dgm:t>
    </dgm:pt>
    <dgm:pt modelId="{BB19CEEC-C6D8-4863-ADCD-2F1DBA38B30F}" type="sibTrans" cxnId="{E34717B8-BD70-4828-96A6-EA72000307FE}">
      <dgm:prSet/>
      <dgm:spPr/>
      <dgm:t>
        <a:bodyPr/>
        <a:lstStyle/>
        <a:p>
          <a:endParaRPr lang="en-US"/>
        </a:p>
      </dgm:t>
    </dgm:pt>
    <dgm:pt modelId="{B667B49A-B518-4057-8D39-113500DE6547}" type="pres">
      <dgm:prSet presAssocID="{4FF977F2-8A8B-4F32-9057-4A4FD1E4D69D}" presName="composite" presStyleCnt="0">
        <dgm:presLayoutVars>
          <dgm:chMax val="5"/>
          <dgm:dir/>
          <dgm:animLvl val="ctr"/>
          <dgm:resizeHandles val="exact"/>
        </dgm:presLayoutVars>
      </dgm:prSet>
      <dgm:spPr/>
      <dgm:t>
        <a:bodyPr/>
        <a:lstStyle/>
        <a:p>
          <a:endParaRPr lang="en-US"/>
        </a:p>
      </dgm:t>
    </dgm:pt>
    <dgm:pt modelId="{62875F6D-7EFE-41C7-A72D-B83ECF195FDF}" type="pres">
      <dgm:prSet presAssocID="{4FF977F2-8A8B-4F32-9057-4A4FD1E4D69D}" presName="cycle" presStyleCnt="0"/>
      <dgm:spPr/>
    </dgm:pt>
    <dgm:pt modelId="{D23F5842-F8F8-4D1A-AF19-CCE30C3391C3}" type="pres">
      <dgm:prSet presAssocID="{4FF977F2-8A8B-4F32-9057-4A4FD1E4D69D}" presName="centerShape" presStyleCnt="0"/>
      <dgm:spPr/>
    </dgm:pt>
    <dgm:pt modelId="{77C0D6BE-D22A-4D07-A50E-1B931A4C193E}" type="pres">
      <dgm:prSet presAssocID="{4FF977F2-8A8B-4F32-9057-4A4FD1E4D69D}" presName="connSite" presStyleLbl="node1" presStyleIdx="0" presStyleCnt="4"/>
      <dgm:spPr/>
    </dgm:pt>
    <dgm:pt modelId="{655E0D77-5780-411B-9444-8032837007E0}" type="pres">
      <dgm:prSet presAssocID="{4FF977F2-8A8B-4F32-9057-4A4FD1E4D69D}" presName="visible" presStyleLbl="node1" presStyleIdx="0" presStyleCnt="4"/>
      <dgm:spPr/>
    </dgm:pt>
    <dgm:pt modelId="{C2267931-7008-4E06-8E2D-168564774BAF}" type="pres">
      <dgm:prSet presAssocID="{3A46A7E9-F69D-47AE-9E54-7A8F90853FB1}" presName="Name25" presStyleLbl="parChTrans1D1" presStyleIdx="0" presStyleCnt="3"/>
      <dgm:spPr/>
      <dgm:t>
        <a:bodyPr/>
        <a:lstStyle/>
        <a:p>
          <a:endParaRPr lang="en-US"/>
        </a:p>
      </dgm:t>
    </dgm:pt>
    <dgm:pt modelId="{F717F19F-B1A6-4489-932E-8571613C7752}" type="pres">
      <dgm:prSet presAssocID="{0E0F2471-B8C4-4E8E-B776-26CC322B59FA}" presName="node" presStyleCnt="0"/>
      <dgm:spPr/>
    </dgm:pt>
    <dgm:pt modelId="{66F292D9-E32B-47BB-9096-E0578307CC91}" type="pres">
      <dgm:prSet presAssocID="{0E0F2471-B8C4-4E8E-B776-26CC322B59FA}" presName="parentNode" presStyleLbl="node1" presStyleIdx="1" presStyleCnt="4" custLinFactNeighborX="48979" custLinFactNeighborY="-111">
        <dgm:presLayoutVars>
          <dgm:chMax val="1"/>
          <dgm:bulletEnabled val="1"/>
        </dgm:presLayoutVars>
      </dgm:prSet>
      <dgm:spPr/>
      <dgm:t>
        <a:bodyPr/>
        <a:lstStyle/>
        <a:p>
          <a:endParaRPr lang="en-US"/>
        </a:p>
      </dgm:t>
    </dgm:pt>
    <dgm:pt modelId="{6D4A8C25-2E9E-495E-BAA1-2C0FC22A6412}" type="pres">
      <dgm:prSet presAssocID="{0E0F2471-B8C4-4E8E-B776-26CC322B59FA}" presName="childNode" presStyleLbl="revTx" presStyleIdx="0" presStyleCnt="0">
        <dgm:presLayoutVars>
          <dgm:bulletEnabled val="1"/>
        </dgm:presLayoutVars>
      </dgm:prSet>
      <dgm:spPr/>
      <dgm:t>
        <a:bodyPr/>
        <a:lstStyle/>
        <a:p>
          <a:endParaRPr lang="en-US"/>
        </a:p>
      </dgm:t>
    </dgm:pt>
    <dgm:pt modelId="{F3FA0C96-206C-472A-8AA2-51605B8CDE65}" type="pres">
      <dgm:prSet presAssocID="{99ED0AA8-AB1E-4D9B-8F6E-3B695124E41C}" presName="Name25" presStyleLbl="parChTrans1D1" presStyleIdx="1" presStyleCnt="3"/>
      <dgm:spPr/>
      <dgm:t>
        <a:bodyPr/>
        <a:lstStyle/>
        <a:p>
          <a:endParaRPr lang="en-US"/>
        </a:p>
      </dgm:t>
    </dgm:pt>
    <dgm:pt modelId="{C2B3FAD2-077F-48D0-8CE3-721FBEC987C5}" type="pres">
      <dgm:prSet presAssocID="{825E46AD-700C-4225-A733-CF6065DC9F9F}" presName="node" presStyleCnt="0"/>
      <dgm:spPr/>
    </dgm:pt>
    <dgm:pt modelId="{B0F3388D-7567-4ED4-AC78-A739B08B3246}" type="pres">
      <dgm:prSet presAssocID="{825E46AD-700C-4225-A733-CF6065DC9F9F}" presName="parentNode" presStyleLbl="node1" presStyleIdx="2" presStyleCnt="4" custLinFactNeighborX="58410" custLinFactNeighborY="959">
        <dgm:presLayoutVars>
          <dgm:chMax val="1"/>
          <dgm:bulletEnabled val="1"/>
        </dgm:presLayoutVars>
      </dgm:prSet>
      <dgm:spPr/>
      <dgm:t>
        <a:bodyPr/>
        <a:lstStyle/>
        <a:p>
          <a:endParaRPr lang="en-US"/>
        </a:p>
      </dgm:t>
    </dgm:pt>
    <dgm:pt modelId="{AD124A39-B7FC-478C-83AB-630935559D1B}" type="pres">
      <dgm:prSet presAssocID="{825E46AD-700C-4225-A733-CF6065DC9F9F}" presName="childNode" presStyleLbl="revTx" presStyleIdx="0" presStyleCnt="0">
        <dgm:presLayoutVars>
          <dgm:bulletEnabled val="1"/>
        </dgm:presLayoutVars>
      </dgm:prSet>
      <dgm:spPr/>
      <dgm:t>
        <a:bodyPr/>
        <a:lstStyle/>
        <a:p>
          <a:endParaRPr lang="en-US"/>
        </a:p>
      </dgm:t>
    </dgm:pt>
    <dgm:pt modelId="{61473F56-BCB5-4EEC-AC0A-E3FEF977DCDC}" type="pres">
      <dgm:prSet presAssocID="{669B8BEB-EB69-4B72-84F0-DE5B6808A489}" presName="Name25" presStyleLbl="parChTrans1D1" presStyleIdx="2" presStyleCnt="3"/>
      <dgm:spPr/>
      <dgm:t>
        <a:bodyPr/>
        <a:lstStyle/>
        <a:p>
          <a:endParaRPr lang="en-US"/>
        </a:p>
      </dgm:t>
    </dgm:pt>
    <dgm:pt modelId="{AA9C2641-3E8C-4A95-A7DC-05246087FC76}" type="pres">
      <dgm:prSet presAssocID="{CA975606-766C-47E6-A34B-5CA898C1BCDF}" presName="node" presStyleCnt="0"/>
      <dgm:spPr/>
    </dgm:pt>
    <dgm:pt modelId="{BCCEB3F5-776F-4D62-A047-82D8E22010A5}" type="pres">
      <dgm:prSet presAssocID="{CA975606-766C-47E6-A34B-5CA898C1BCDF}" presName="parentNode" presStyleLbl="node1" presStyleIdx="3" presStyleCnt="4" custLinFactNeighborX="48979" custLinFactNeighborY="1064">
        <dgm:presLayoutVars>
          <dgm:chMax val="1"/>
          <dgm:bulletEnabled val="1"/>
        </dgm:presLayoutVars>
      </dgm:prSet>
      <dgm:spPr/>
      <dgm:t>
        <a:bodyPr/>
        <a:lstStyle/>
        <a:p>
          <a:endParaRPr lang="en-US"/>
        </a:p>
      </dgm:t>
    </dgm:pt>
    <dgm:pt modelId="{CE34F256-7719-4DA9-8183-A953129248C2}" type="pres">
      <dgm:prSet presAssocID="{CA975606-766C-47E6-A34B-5CA898C1BCDF}" presName="childNode" presStyleLbl="revTx" presStyleIdx="0" presStyleCnt="0">
        <dgm:presLayoutVars>
          <dgm:bulletEnabled val="1"/>
        </dgm:presLayoutVars>
      </dgm:prSet>
      <dgm:spPr/>
      <dgm:t>
        <a:bodyPr/>
        <a:lstStyle/>
        <a:p>
          <a:endParaRPr lang="en-US"/>
        </a:p>
      </dgm:t>
    </dgm:pt>
  </dgm:ptLst>
  <dgm:cxnLst>
    <dgm:cxn modelId="{0DB2182A-5BCF-4E21-B0D1-464500C3F6D1}" srcId="{4FF977F2-8A8B-4F32-9057-4A4FD1E4D69D}" destId="{0E0F2471-B8C4-4E8E-B776-26CC322B59FA}" srcOrd="0" destOrd="0" parTransId="{3A46A7E9-F69D-47AE-9E54-7A8F90853FB1}" sibTransId="{6CE6E9AC-7014-4F0E-A6FE-4FBA5CFA8BD9}"/>
    <dgm:cxn modelId="{76F3E32B-1E01-4F72-B16F-DA29D39D437D}" type="presOf" srcId="{CA975606-766C-47E6-A34B-5CA898C1BCDF}" destId="{BCCEB3F5-776F-4D62-A047-82D8E22010A5}" srcOrd="0" destOrd="0" presId="urn:microsoft.com/office/officeart/2005/8/layout/radial2"/>
    <dgm:cxn modelId="{2F6A2651-60FB-4583-B825-B058CA46134B}" type="presOf" srcId="{669B8BEB-EB69-4B72-84F0-DE5B6808A489}" destId="{61473F56-BCB5-4EEC-AC0A-E3FEF977DCDC}" srcOrd="0" destOrd="0" presId="urn:microsoft.com/office/officeart/2005/8/layout/radial2"/>
    <dgm:cxn modelId="{26516B55-67DD-4BCC-B395-07C70636D4DD}" type="presOf" srcId="{99ED0AA8-AB1E-4D9B-8F6E-3B695124E41C}" destId="{F3FA0C96-206C-472A-8AA2-51605B8CDE65}" srcOrd="0" destOrd="0" presId="urn:microsoft.com/office/officeart/2005/8/layout/radial2"/>
    <dgm:cxn modelId="{17FF1C39-3690-4A7F-881D-DBCEBAF48670}" type="presOf" srcId="{3A46A7E9-F69D-47AE-9E54-7A8F90853FB1}" destId="{C2267931-7008-4E06-8E2D-168564774BAF}" srcOrd="0" destOrd="0" presId="urn:microsoft.com/office/officeart/2005/8/layout/radial2"/>
    <dgm:cxn modelId="{2BEB009E-CC45-4621-8B82-5789D9F9C109}" type="presOf" srcId="{825E46AD-700C-4225-A733-CF6065DC9F9F}" destId="{B0F3388D-7567-4ED4-AC78-A739B08B3246}" srcOrd="0" destOrd="0" presId="urn:microsoft.com/office/officeart/2005/8/layout/radial2"/>
    <dgm:cxn modelId="{E34717B8-BD70-4828-96A6-EA72000307FE}" srcId="{4FF977F2-8A8B-4F32-9057-4A4FD1E4D69D}" destId="{CA975606-766C-47E6-A34B-5CA898C1BCDF}" srcOrd="2" destOrd="0" parTransId="{669B8BEB-EB69-4B72-84F0-DE5B6808A489}" sibTransId="{BB19CEEC-C6D8-4863-ADCD-2F1DBA38B30F}"/>
    <dgm:cxn modelId="{42CBA64E-28A5-4322-B905-675E60FA9243}" type="presOf" srcId="{4FF977F2-8A8B-4F32-9057-4A4FD1E4D69D}" destId="{B667B49A-B518-4057-8D39-113500DE6547}" srcOrd="0" destOrd="0" presId="urn:microsoft.com/office/officeart/2005/8/layout/radial2"/>
    <dgm:cxn modelId="{43A6AE53-C132-480F-A227-CB6BC2AA1EAD}" srcId="{4FF977F2-8A8B-4F32-9057-4A4FD1E4D69D}" destId="{825E46AD-700C-4225-A733-CF6065DC9F9F}" srcOrd="1" destOrd="0" parTransId="{99ED0AA8-AB1E-4D9B-8F6E-3B695124E41C}" sibTransId="{BEBB9774-6C1F-4060-94DB-51C9654B841A}"/>
    <dgm:cxn modelId="{C1802C2B-B0CB-4AD2-A794-81CB3B3F0DF4}" type="presOf" srcId="{0E0F2471-B8C4-4E8E-B776-26CC322B59FA}" destId="{66F292D9-E32B-47BB-9096-E0578307CC91}" srcOrd="0" destOrd="0" presId="urn:microsoft.com/office/officeart/2005/8/layout/radial2"/>
    <dgm:cxn modelId="{ADE8D94F-2930-4FC9-9AD5-82BB3D164239}" type="presParOf" srcId="{B667B49A-B518-4057-8D39-113500DE6547}" destId="{62875F6D-7EFE-41C7-A72D-B83ECF195FDF}" srcOrd="0" destOrd="0" presId="urn:microsoft.com/office/officeart/2005/8/layout/radial2"/>
    <dgm:cxn modelId="{41A2477F-68DD-4700-A47F-C23949A91F27}" type="presParOf" srcId="{62875F6D-7EFE-41C7-A72D-B83ECF195FDF}" destId="{D23F5842-F8F8-4D1A-AF19-CCE30C3391C3}" srcOrd="0" destOrd="0" presId="urn:microsoft.com/office/officeart/2005/8/layout/radial2"/>
    <dgm:cxn modelId="{C179140C-918E-4DE3-9CB8-A30089807438}" type="presParOf" srcId="{D23F5842-F8F8-4D1A-AF19-CCE30C3391C3}" destId="{77C0D6BE-D22A-4D07-A50E-1B931A4C193E}" srcOrd="0" destOrd="0" presId="urn:microsoft.com/office/officeart/2005/8/layout/radial2"/>
    <dgm:cxn modelId="{1AC5E610-23AB-49F7-8311-F54E17DF235B}" type="presParOf" srcId="{D23F5842-F8F8-4D1A-AF19-CCE30C3391C3}" destId="{655E0D77-5780-411B-9444-8032837007E0}" srcOrd="1" destOrd="0" presId="urn:microsoft.com/office/officeart/2005/8/layout/radial2"/>
    <dgm:cxn modelId="{B5368DB0-60E8-41EE-869D-70614686B5E4}" type="presParOf" srcId="{62875F6D-7EFE-41C7-A72D-B83ECF195FDF}" destId="{C2267931-7008-4E06-8E2D-168564774BAF}" srcOrd="1" destOrd="0" presId="urn:microsoft.com/office/officeart/2005/8/layout/radial2"/>
    <dgm:cxn modelId="{DFFFE8F0-3BCF-41FB-9C72-576E8C48ED2A}" type="presParOf" srcId="{62875F6D-7EFE-41C7-A72D-B83ECF195FDF}" destId="{F717F19F-B1A6-4489-932E-8571613C7752}" srcOrd="2" destOrd="0" presId="urn:microsoft.com/office/officeart/2005/8/layout/radial2"/>
    <dgm:cxn modelId="{7D251C06-793D-40EA-A50B-A4CB6E46CEC9}" type="presParOf" srcId="{F717F19F-B1A6-4489-932E-8571613C7752}" destId="{66F292D9-E32B-47BB-9096-E0578307CC91}" srcOrd="0" destOrd="0" presId="urn:microsoft.com/office/officeart/2005/8/layout/radial2"/>
    <dgm:cxn modelId="{42A6A8A3-678C-4DD9-AB4C-04A078FB036D}" type="presParOf" srcId="{F717F19F-B1A6-4489-932E-8571613C7752}" destId="{6D4A8C25-2E9E-495E-BAA1-2C0FC22A6412}" srcOrd="1" destOrd="0" presId="urn:microsoft.com/office/officeart/2005/8/layout/radial2"/>
    <dgm:cxn modelId="{03C8142B-4755-482C-84E3-EB5180262A53}" type="presParOf" srcId="{62875F6D-7EFE-41C7-A72D-B83ECF195FDF}" destId="{F3FA0C96-206C-472A-8AA2-51605B8CDE65}" srcOrd="3" destOrd="0" presId="urn:microsoft.com/office/officeart/2005/8/layout/radial2"/>
    <dgm:cxn modelId="{D0BF5F74-7A17-4B8C-A99C-D7498AB4F412}" type="presParOf" srcId="{62875F6D-7EFE-41C7-A72D-B83ECF195FDF}" destId="{C2B3FAD2-077F-48D0-8CE3-721FBEC987C5}" srcOrd="4" destOrd="0" presId="urn:microsoft.com/office/officeart/2005/8/layout/radial2"/>
    <dgm:cxn modelId="{2845B254-4B8D-49A7-87A6-20C160288B2B}" type="presParOf" srcId="{C2B3FAD2-077F-48D0-8CE3-721FBEC987C5}" destId="{B0F3388D-7567-4ED4-AC78-A739B08B3246}" srcOrd="0" destOrd="0" presId="urn:microsoft.com/office/officeart/2005/8/layout/radial2"/>
    <dgm:cxn modelId="{9B05EACE-3D95-48CD-8A22-230D067C666F}" type="presParOf" srcId="{C2B3FAD2-077F-48D0-8CE3-721FBEC987C5}" destId="{AD124A39-B7FC-478C-83AB-630935559D1B}" srcOrd="1" destOrd="0" presId="urn:microsoft.com/office/officeart/2005/8/layout/radial2"/>
    <dgm:cxn modelId="{5884EE8B-0F3E-4A8E-A0C5-62D57851F547}" type="presParOf" srcId="{62875F6D-7EFE-41C7-A72D-B83ECF195FDF}" destId="{61473F56-BCB5-4EEC-AC0A-E3FEF977DCDC}" srcOrd="5" destOrd="0" presId="urn:microsoft.com/office/officeart/2005/8/layout/radial2"/>
    <dgm:cxn modelId="{0CEAE4C2-B7EB-49BE-BE4A-22590AB2E5E9}" type="presParOf" srcId="{62875F6D-7EFE-41C7-A72D-B83ECF195FDF}" destId="{AA9C2641-3E8C-4A95-A7DC-05246087FC76}" srcOrd="6" destOrd="0" presId="urn:microsoft.com/office/officeart/2005/8/layout/radial2"/>
    <dgm:cxn modelId="{23EE62A1-FE04-46FD-AE50-970E12ADD66E}" type="presParOf" srcId="{AA9C2641-3E8C-4A95-A7DC-05246087FC76}" destId="{BCCEB3F5-776F-4D62-A047-82D8E22010A5}" srcOrd="0" destOrd="0" presId="urn:microsoft.com/office/officeart/2005/8/layout/radial2"/>
    <dgm:cxn modelId="{9E88D1DE-EB3C-4BD1-9C97-2A22FEF5230A}" type="presParOf" srcId="{AA9C2641-3E8C-4A95-A7DC-05246087FC76}" destId="{CE34F256-7719-4DA9-8183-A953129248C2}"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49833-57B0-4371-A39E-FC681AE763D5}">
      <dsp:nvSpPr>
        <dsp:cNvPr id="0" name=""/>
        <dsp:cNvSpPr/>
      </dsp:nvSpPr>
      <dsp:spPr>
        <a:xfrm>
          <a:off x="2766059" y="46672"/>
          <a:ext cx="2240280" cy="224028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r>
            <a:rPr lang="en-US" sz="2700" kern="1200" dirty="0" smtClean="0"/>
            <a:t>Durability</a:t>
          </a:r>
          <a:endParaRPr lang="en-US" sz="2700" kern="1200" dirty="0"/>
        </a:p>
      </dsp:txBody>
      <dsp:txXfrm>
        <a:off x="3064764" y="438721"/>
        <a:ext cx="1642872" cy="1008126"/>
      </dsp:txXfrm>
    </dsp:sp>
    <dsp:sp modelId="{849341FE-0E79-449D-BB0A-A3D60EB7D1AB}">
      <dsp:nvSpPr>
        <dsp:cNvPr id="0" name=""/>
        <dsp:cNvSpPr/>
      </dsp:nvSpPr>
      <dsp:spPr>
        <a:xfrm>
          <a:off x="3574427" y="1446847"/>
          <a:ext cx="2240280" cy="224028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r>
            <a:rPr lang="en-US" sz="2700" kern="1200" dirty="0" smtClean="0"/>
            <a:t>Speed</a:t>
          </a:r>
          <a:endParaRPr lang="en-US" sz="2700" kern="1200" dirty="0"/>
        </a:p>
      </dsp:txBody>
      <dsp:txXfrm>
        <a:off x="4259580" y="2025586"/>
        <a:ext cx="1344168" cy="1232154"/>
      </dsp:txXfrm>
    </dsp:sp>
    <dsp:sp modelId="{8F8934BB-8985-4360-A1A8-A30BA095DDF9}">
      <dsp:nvSpPr>
        <dsp:cNvPr id="0" name=""/>
        <dsp:cNvSpPr/>
      </dsp:nvSpPr>
      <dsp:spPr>
        <a:xfrm>
          <a:off x="1957692" y="1446847"/>
          <a:ext cx="2240280" cy="224028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r>
            <a:rPr lang="en-US" sz="2700" kern="1200" dirty="0" smtClean="0"/>
            <a:t>Reliability</a:t>
          </a:r>
          <a:endParaRPr lang="en-US" sz="2700" kern="1200" dirty="0"/>
        </a:p>
      </dsp:txBody>
      <dsp:txXfrm>
        <a:off x="2168652" y="2025586"/>
        <a:ext cx="1344168" cy="1232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473F56-BCB5-4EEC-AC0A-E3FEF977DCDC}">
      <dsp:nvSpPr>
        <dsp:cNvPr id="0" name=""/>
        <dsp:cNvSpPr/>
      </dsp:nvSpPr>
      <dsp:spPr>
        <a:xfrm rot="18443">
          <a:off x="2267997" y="1842750"/>
          <a:ext cx="1579913" cy="67763"/>
        </a:xfrm>
        <a:custGeom>
          <a:avLst/>
          <a:gdLst/>
          <a:ahLst/>
          <a:cxnLst/>
          <a:rect l="0" t="0" r="0" b="0"/>
          <a:pathLst>
            <a:path>
              <a:moveTo>
                <a:pt x="0" y="33881"/>
              </a:moveTo>
              <a:lnTo>
                <a:pt x="1579913" y="33881"/>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5E0D77-5780-411B-9444-8032837007E0}">
      <dsp:nvSpPr>
        <dsp:cNvPr id="0" name=""/>
        <dsp:cNvSpPr/>
      </dsp:nvSpPr>
      <dsp:spPr>
        <a:xfrm>
          <a:off x="313943" y="990596"/>
          <a:ext cx="1859905" cy="175260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CEB3F5-776F-4D62-A047-82D8E22010A5}">
      <dsp:nvSpPr>
        <dsp:cNvPr id="0" name=""/>
        <dsp:cNvSpPr/>
      </dsp:nvSpPr>
      <dsp:spPr>
        <a:xfrm>
          <a:off x="3847886" y="1007769"/>
          <a:ext cx="1755621" cy="175562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r>
            <a:rPr lang="en-US" sz="6500" kern="1200" dirty="0" smtClean="0"/>
            <a:t>?</a:t>
          </a:r>
          <a:endParaRPr lang="en-US" sz="6500" kern="1200" dirty="0"/>
        </a:p>
      </dsp:txBody>
      <dsp:txXfrm>
        <a:off x="4104991" y="1264874"/>
        <a:ext cx="1241411" cy="12414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473F56-BCB5-4EEC-AC0A-E3FEF977DCDC}">
      <dsp:nvSpPr>
        <dsp:cNvPr id="0" name=""/>
        <dsp:cNvSpPr/>
      </dsp:nvSpPr>
      <dsp:spPr>
        <a:xfrm rot="18443">
          <a:off x="2267997" y="1842750"/>
          <a:ext cx="1579913" cy="67763"/>
        </a:xfrm>
        <a:custGeom>
          <a:avLst/>
          <a:gdLst/>
          <a:ahLst/>
          <a:cxnLst/>
          <a:rect l="0" t="0" r="0" b="0"/>
          <a:pathLst>
            <a:path>
              <a:moveTo>
                <a:pt x="0" y="33881"/>
              </a:moveTo>
              <a:lnTo>
                <a:pt x="1579913" y="33881"/>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5E0D77-5780-411B-9444-8032837007E0}">
      <dsp:nvSpPr>
        <dsp:cNvPr id="0" name=""/>
        <dsp:cNvSpPr/>
      </dsp:nvSpPr>
      <dsp:spPr>
        <a:xfrm>
          <a:off x="313943" y="990596"/>
          <a:ext cx="1859905" cy="175260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CEB3F5-776F-4D62-A047-82D8E22010A5}">
      <dsp:nvSpPr>
        <dsp:cNvPr id="0" name=""/>
        <dsp:cNvSpPr/>
      </dsp:nvSpPr>
      <dsp:spPr>
        <a:xfrm>
          <a:off x="3847886" y="1007769"/>
          <a:ext cx="1755621" cy="175562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Respond</a:t>
          </a:r>
          <a:endParaRPr lang="en-US" sz="2600" kern="1200" dirty="0"/>
        </a:p>
      </dsp:txBody>
      <dsp:txXfrm>
        <a:off x="4104991" y="1264874"/>
        <a:ext cx="1241411" cy="12414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473F56-BCB5-4EEC-AC0A-E3FEF977DCDC}">
      <dsp:nvSpPr>
        <dsp:cNvPr id="0" name=""/>
        <dsp:cNvSpPr/>
      </dsp:nvSpPr>
      <dsp:spPr>
        <a:xfrm rot="2043872">
          <a:off x="2843798" y="2571884"/>
          <a:ext cx="1074611" cy="41572"/>
        </a:xfrm>
        <a:custGeom>
          <a:avLst/>
          <a:gdLst/>
          <a:ahLst/>
          <a:cxnLst/>
          <a:rect l="0" t="0" r="0" b="0"/>
          <a:pathLst>
            <a:path>
              <a:moveTo>
                <a:pt x="0" y="20786"/>
              </a:moveTo>
              <a:lnTo>
                <a:pt x="1074611" y="2078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FA0C96-206C-472A-8AA2-51605B8CDE65}">
      <dsp:nvSpPr>
        <dsp:cNvPr id="0" name=""/>
        <dsp:cNvSpPr/>
      </dsp:nvSpPr>
      <dsp:spPr>
        <a:xfrm rot="14662">
          <a:off x="2935990" y="1851469"/>
          <a:ext cx="1255016" cy="41572"/>
        </a:xfrm>
        <a:custGeom>
          <a:avLst/>
          <a:gdLst/>
          <a:ahLst/>
          <a:cxnLst/>
          <a:rect l="0" t="0" r="0" b="0"/>
          <a:pathLst>
            <a:path>
              <a:moveTo>
                <a:pt x="0" y="20786"/>
              </a:moveTo>
              <a:lnTo>
                <a:pt x="1255016" y="2078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267931-7008-4E06-8E2D-168564774BAF}">
      <dsp:nvSpPr>
        <dsp:cNvPr id="0" name=""/>
        <dsp:cNvSpPr/>
      </dsp:nvSpPr>
      <dsp:spPr>
        <a:xfrm rot="19556134">
          <a:off x="2843799" y="1120345"/>
          <a:ext cx="1074609" cy="41572"/>
        </a:xfrm>
        <a:custGeom>
          <a:avLst/>
          <a:gdLst/>
          <a:ahLst/>
          <a:cxnLst/>
          <a:rect l="0" t="0" r="0" b="0"/>
          <a:pathLst>
            <a:path>
              <a:moveTo>
                <a:pt x="0" y="20786"/>
              </a:moveTo>
              <a:lnTo>
                <a:pt x="1074609" y="2078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5E0D77-5780-411B-9444-8032837007E0}">
      <dsp:nvSpPr>
        <dsp:cNvPr id="0" name=""/>
        <dsp:cNvSpPr/>
      </dsp:nvSpPr>
      <dsp:spPr>
        <a:xfrm>
          <a:off x="1410169" y="969354"/>
          <a:ext cx="1795090" cy="17950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F292D9-E32B-47BB-9096-E0578307CC91}">
      <dsp:nvSpPr>
        <dsp:cNvPr id="0" name=""/>
        <dsp:cNvSpPr/>
      </dsp:nvSpPr>
      <dsp:spPr>
        <a:xfrm>
          <a:off x="3733804" y="4"/>
          <a:ext cx="1077054" cy="10770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Subscriber</a:t>
          </a:r>
          <a:endParaRPr lang="en-US" sz="1300" kern="1200" dirty="0"/>
        </a:p>
      </dsp:txBody>
      <dsp:txXfrm>
        <a:off x="3891535" y="157735"/>
        <a:ext cx="761592" cy="761592"/>
      </dsp:txXfrm>
    </dsp:sp>
    <dsp:sp modelId="{B0F3388D-7567-4ED4-AC78-A739B08B3246}">
      <dsp:nvSpPr>
        <dsp:cNvPr id="0" name=""/>
        <dsp:cNvSpPr/>
      </dsp:nvSpPr>
      <dsp:spPr>
        <a:xfrm>
          <a:off x="4190996" y="1338701"/>
          <a:ext cx="1077054" cy="10770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Subscriber</a:t>
          </a:r>
          <a:endParaRPr lang="en-US" sz="1300" kern="1200" dirty="0"/>
        </a:p>
      </dsp:txBody>
      <dsp:txXfrm>
        <a:off x="4348727" y="1496432"/>
        <a:ext cx="761592" cy="761592"/>
      </dsp:txXfrm>
    </dsp:sp>
    <dsp:sp modelId="{BCCEB3F5-776F-4D62-A047-82D8E22010A5}">
      <dsp:nvSpPr>
        <dsp:cNvPr id="0" name=""/>
        <dsp:cNvSpPr/>
      </dsp:nvSpPr>
      <dsp:spPr>
        <a:xfrm>
          <a:off x="3733804" y="2656745"/>
          <a:ext cx="1077054" cy="10770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Subscriber</a:t>
          </a:r>
          <a:endParaRPr lang="en-US" sz="1300" kern="1200" dirty="0"/>
        </a:p>
      </dsp:txBody>
      <dsp:txXfrm>
        <a:off x="3891535" y="2814476"/>
        <a:ext cx="761592" cy="761592"/>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0.32188</cdr:x>
      <cdr:y>0.05556</cdr:y>
    </cdr:from>
    <cdr:to>
      <cdr:x>0.52188</cdr:x>
      <cdr:y>0.38889</cdr:y>
    </cdr:to>
    <cdr:sp macro="" textlink="">
      <cdr:nvSpPr>
        <cdr:cNvPr id="2" name="TextBox 1"/>
        <cdr:cNvSpPr txBox="1"/>
      </cdr:nvSpPr>
      <cdr:spPr>
        <a:xfrm xmlns:a="http://schemas.openxmlformats.org/drawingml/2006/main">
          <a:off x="1471613" y="1524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4CCEE5C-0195-48FC-A8EA-C4CF7619EA75}" type="datetimeFigureOut">
              <a:rPr lang="en-US" smtClean="0"/>
              <a:t>9/30/2012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BC5AA23E-9D7D-4BB6-A26B-1D8D3098025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CCEE5C-0195-48FC-A8EA-C4CF7619EA75}" type="datetimeFigureOut">
              <a:rPr lang="en-US" smtClean="0"/>
              <a:t>9/30/2012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AA23E-9D7D-4BB6-A26B-1D8D3098025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CCEE5C-0195-48FC-A8EA-C4CF7619EA75}" type="datetimeFigureOut">
              <a:rPr lang="en-US" smtClean="0"/>
              <a:t>9/30/2012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AA23E-9D7D-4BB6-A26B-1D8D3098025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4CCEE5C-0195-48FC-A8EA-C4CF7619EA75}" type="datetimeFigureOut">
              <a:rPr lang="en-US" smtClean="0"/>
              <a:t>9/30/2012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AA23E-9D7D-4BB6-A26B-1D8D3098025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4CCEE5C-0195-48FC-A8EA-C4CF7619EA75}" type="datetimeFigureOut">
              <a:rPr lang="en-US" smtClean="0"/>
              <a:t>9/30/2012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AA23E-9D7D-4BB6-A26B-1D8D3098025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4CCEE5C-0195-48FC-A8EA-C4CF7619EA75}" type="datetimeFigureOut">
              <a:rPr lang="en-US" smtClean="0"/>
              <a:t>9/30/2012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5AA23E-9D7D-4BB6-A26B-1D8D30980259}" type="slidenum">
              <a:rPr lang="en-US" smtClean="0"/>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F4CCEE5C-0195-48FC-A8EA-C4CF7619EA75}" type="datetimeFigureOut">
              <a:rPr lang="en-US" smtClean="0"/>
              <a:t>9/30/2012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5AA23E-9D7D-4BB6-A26B-1D8D30980259}" type="slidenum">
              <a:rPr lang="en-US" smtClean="0"/>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F4CCEE5C-0195-48FC-A8EA-C4CF7619EA75}" type="datetimeFigureOut">
              <a:rPr lang="en-US" smtClean="0"/>
              <a:t>9/30/2012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5AA23E-9D7D-4BB6-A26B-1D8D3098025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F4CCEE5C-0195-48FC-A8EA-C4CF7619EA75}" type="datetimeFigureOut">
              <a:rPr lang="en-US" smtClean="0"/>
              <a:t>9/30/2012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5AA23E-9D7D-4BB6-A26B-1D8D3098025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4CCEE5C-0195-48FC-A8EA-C4CF7619EA75}" type="datetimeFigureOut">
              <a:rPr lang="en-US" smtClean="0"/>
              <a:t>9/30/2012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5AA23E-9D7D-4BB6-A26B-1D8D30980259}" type="slidenum">
              <a:rPr lang="en-US" smtClean="0"/>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4CCEE5C-0195-48FC-A8EA-C4CF7619EA75}" type="datetimeFigureOut">
              <a:rPr lang="en-US" smtClean="0"/>
              <a:t>9/30/2012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5AA23E-9D7D-4BB6-A26B-1D8D30980259}" type="slidenum">
              <a:rPr lang="en-US" smtClean="0"/>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F4CCEE5C-0195-48FC-A8EA-C4CF7619EA75}" type="datetimeFigureOut">
              <a:rPr lang="en-US" smtClean="0"/>
              <a:t>9/30/2012</a:t>
            </a:fld>
            <a:endParaRPr lang="en-US"/>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BC5AA23E-9D7D-4BB6-A26B-1D8D3098025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Queues and message based architecture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778077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Ring buffer </a:t>
            </a:r>
            <a:endParaRPr lang="en-US" dirty="0"/>
          </a:p>
        </p:txBody>
      </p:sp>
      <p:sp>
        <p:nvSpPr>
          <p:cNvPr id="5" name="Rectangle 4"/>
          <p:cNvSpPr/>
          <p:nvPr/>
        </p:nvSpPr>
        <p:spPr>
          <a:xfrm>
            <a:off x="1976629" y="2544618"/>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821756" y="1495072"/>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50556" y="1537794"/>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564956" y="2544618"/>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10" idx="3"/>
            <a:endCxn id="5" idx="1"/>
          </p:cNvCxnSpPr>
          <p:nvPr/>
        </p:nvCxnSpPr>
        <p:spPr>
          <a:xfrm>
            <a:off x="1637433" y="2887518"/>
            <a:ext cx="3391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59042" y="2702852"/>
            <a:ext cx="678391" cy="369332"/>
          </a:xfrm>
          <a:prstGeom prst="rect">
            <a:avLst/>
          </a:prstGeom>
          <a:noFill/>
        </p:spPr>
        <p:txBody>
          <a:bodyPr wrap="none" rtlCol="0">
            <a:spAutoFit/>
          </a:bodyPr>
          <a:lstStyle/>
          <a:p>
            <a:r>
              <a:rPr lang="en-US" dirty="0" smtClean="0"/>
              <a:t>Head</a:t>
            </a:r>
            <a:endParaRPr lang="en-US" dirty="0"/>
          </a:p>
        </p:txBody>
      </p:sp>
      <p:sp>
        <p:nvSpPr>
          <p:cNvPr id="11" name="Rectangle 10"/>
          <p:cNvSpPr/>
          <p:nvPr/>
        </p:nvSpPr>
        <p:spPr>
          <a:xfrm>
            <a:off x="4655221" y="357897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13" idx="1"/>
            <a:endCxn id="8" idx="3"/>
          </p:cNvCxnSpPr>
          <p:nvPr/>
        </p:nvCxnSpPr>
        <p:spPr>
          <a:xfrm flipH="1" flipV="1">
            <a:off x="6784156" y="2887518"/>
            <a:ext cx="766712" cy="13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550868" y="2716828"/>
            <a:ext cx="495649" cy="369332"/>
          </a:xfrm>
          <a:prstGeom prst="rect">
            <a:avLst/>
          </a:prstGeom>
          <a:noFill/>
        </p:spPr>
        <p:txBody>
          <a:bodyPr wrap="none" rtlCol="0">
            <a:spAutoFit/>
          </a:bodyPr>
          <a:lstStyle/>
          <a:p>
            <a:r>
              <a:rPr lang="en-US" dirty="0" smtClean="0"/>
              <a:t>Tail</a:t>
            </a:r>
            <a:endParaRPr lang="en-US" dirty="0"/>
          </a:p>
        </p:txBody>
      </p:sp>
      <p:sp>
        <p:nvSpPr>
          <p:cNvPr id="19" name="Rectangle 18"/>
          <p:cNvSpPr/>
          <p:nvPr/>
        </p:nvSpPr>
        <p:spPr>
          <a:xfrm>
            <a:off x="2959519" y="35814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4872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Messages</a:t>
            </a:r>
            <a:endParaRPr lang="en-US" dirty="0"/>
          </a:p>
        </p:txBody>
      </p:sp>
      <p:sp>
        <p:nvSpPr>
          <p:cNvPr id="3" name="Content Placeholder 2"/>
          <p:cNvSpPr>
            <a:spLocks noGrp="1"/>
          </p:cNvSpPr>
          <p:nvPr>
            <p:ph idx="1"/>
          </p:nvPr>
        </p:nvSpPr>
        <p:spPr/>
        <p:txBody>
          <a:bodyPr/>
          <a:lstStyle/>
          <a:p>
            <a:r>
              <a:rPr lang="en-US" dirty="0" err="1" smtClean="0"/>
              <a:t>CreateUser</a:t>
            </a:r>
            <a:endParaRPr lang="en-US" dirty="0" smtClean="0"/>
          </a:p>
          <a:p>
            <a:pPr lvl="1"/>
            <a:r>
              <a:rPr lang="en-US" dirty="0" smtClean="0"/>
              <a:t>ID</a:t>
            </a:r>
          </a:p>
          <a:p>
            <a:pPr lvl="1"/>
            <a:r>
              <a:rPr lang="en-US" dirty="0" smtClean="0"/>
              <a:t>First Name</a:t>
            </a:r>
          </a:p>
          <a:p>
            <a:pPr lvl="1"/>
            <a:r>
              <a:rPr lang="en-US" dirty="0" smtClean="0"/>
              <a:t>Last Name</a:t>
            </a:r>
          </a:p>
          <a:p>
            <a:pPr lvl="1"/>
            <a:r>
              <a:rPr lang="en-US" dirty="0" smtClean="0"/>
              <a:t>Email Address</a:t>
            </a:r>
          </a:p>
          <a:p>
            <a:pPr lvl="1"/>
            <a:r>
              <a:rPr lang="en-US" dirty="0" smtClean="0"/>
              <a:t>Phone Number</a:t>
            </a:r>
          </a:p>
          <a:p>
            <a:pPr lvl="1"/>
            <a:r>
              <a:rPr lang="en-US" dirty="0" smtClean="0"/>
              <a:t>….</a:t>
            </a:r>
            <a:endParaRPr lang="en-US" dirty="0"/>
          </a:p>
        </p:txBody>
      </p:sp>
    </p:spTree>
    <p:extLst>
      <p:ext uri="{BB962C8B-B14F-4D97-AF65-F5344CB8AC3E}">
        <p14:creationId xmlns:p14="http://schemas.microsoft.com/office/powerpoint/2010/main" val="8099238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Serializing messages</a:t>
            </a:r>
            <a:endParaRPr lang="en-US" dirty="0"/>
          </a:p>
        </p:txBody>
      </p:sp>
      <p:sp>
        <p:nvSpPr>
          <p:cNvPr id="3" name="Content Placeholder 2"/>
          <p:cNvSpPr>
            <a:spLocks noGrp="1"/>
          </p:cNvSpPr>
          <p:nvPr>
            <p:ph idx="1"/>
          </p:nvPr>
        </p:nvSpPr>
        <p:spPr/>
        <p:txBody>
          <a:bodyPr/>
          <a:lstStyle/>
          <a:p>
            <a:r>
              <a:rPr lang="en-US" dirty="0" smtClean="0"/>
              <a:t>0110101011011011001010110110</a:t>
            </a:r>
          </a:p>
          <a:p>
            <a:r>
              <a:rPr lang="en-US" dirty="0" smtClean="0"/>
              <a:t>XML</a:t>
            </a:r>
          </a:p>
          <a:p>
            <a:r>
              <a:rPr lang="en-US" dirty="0" smtClean="0"/>
              <a:t>JSON</a:t>
            </a:r>
          </a:p>
          <a:p>
            <a:r>
              <a:rPr lang="en-US" dirty="0" smtClean="0"/>
              <a:t>Protocol Buffers</a:t>
            </a:r>
            <a:endParaRPr lang="en-US" dirty="0"/>
          </a:p>
        </p:txBody>
      </p:sp>
    </p:spTree>
    <p:extLst>
      <p:ext uri="{BB962C8B-B14F-4D97-AF65-F5344CB8AC3E}">
        <p14:creationId xmlns:p14="http://schemas.microsoft.com/office/powerpoint/2010/main" val="376874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t>
            </a:r>
            <a:r>
              <a:rPr lang="en-US" smtClean="0"/>
              <a:t>process queues</a:t>
            </a:r>
            <a:endParaRPr lang="en-US"/>
          </a:p>
        </p:txBody>
      </p:sp>
      <p:sp>
        <p:nvSpPr>
          <p:cNvPr id="3" name="Content Placeholder 2"/>
          <p:cNvSpPr>
            <a:spLocks noGrp="1"/>
          </p:cNvSpPr>
          <p:nvPr>
            <p:ph idx="1"/>
          </p:nvPr>
        </p:nvSpPr>
        <p:spPr/>
        <p:txBody>
          <a:bodyPr/>
          <a:lstStyle/>
          <a:p>
            <a:r>
              <a:rPr lang="en-US" dirty="0" smtClean="0"/>
              <a:t>Let’s look at some code</a:t>
            </a:r>
            <a:endParaRPr lang="en-US" dirty="0"/>
          </a:p>
          <a:p>
            <a:r>
              <a:rPr lang="en-US" dirty="0" smtClean="0"/>
              <a:t>Things to look out for</a:t>
            </a:r>
          </a:p>
          <a:p>
            <a:pPr lvl="1"/>
            <a:r>
              <a:rPr lang="en-US" dirty="0" smtClean="0"/>
              <a:t>Producers</a:t>
            </a:r>
          </a:p>
          <a:p>
            <a:pPr lvl="1"/>
            <a:r>
              <a:rPr lang="en-US" dirty="0" smtClean="0"/>
              <a:t>Consumers</a:t>
            </a:r>
          </a:p>
          <a:p>
            <a:pPr lvl="1"/>
            <a:r>
              <a:rPr lang="en-US" dirty="0" smtClean="0"/>
              <a:t>Blocking vs. non-blocking queue</a:t>
            </a:r>
          </a:p>
        </p:txBody>
      </p:sp>
    </p:spTree>
    <p:extLst>
      <p:ext uri="{BB962C8B-B14F-4D97-AF65-F5344CB8AC3E}">
        <p14:creationId xmlns:p14="http://schemas.microsoft.com/office/powerpoint/2010/main" val="317175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the code!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20418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 of process queues</a:t>
            </a:r>
            <a:endParaRPr lang="en-US" dirty="0"/>
          </a:p>
        </p:txBody>
      </p:sp>
      <p:sp>
        <p:nvSpPr>
          <p:cNvPr id="3" name="Content Placeholder 2"/>
          <p:cNvSpPr>
            <a:spLocks noGrp="1"/>
          </p:cNvSpPr>
          <p:nvPr>
            <p:ph idx="1"/>
          </p:nvPr>
        </p:nvSpPr>
        <p:spPr/>
        <p:txBody>
          <a:bodyPr/>
          <a:lstStyle/>
          <a:p>
            <a:r>
              <a:rPr lang="en-US" dirty="0" smtClean="0"/>
              <a:t>There are a million queues out there</a:t>
            </a:r>
          </a:p>
          <a:p>
            <a:pPr lvl="1"/>
            <a:r>
              <a:rPr lang="en-US" dirty="0" smtClean="0"/>
              <a:t>MSMQ</a:t>
            </a:r>
          </a:p>
          <a:p>
            <a:pPr lvl="1"/>
            <a:r>
              <a:rPr lang="en-US" dirty="0" err="1" smtClean="0"/>
              <a:t>RabbitMQ</a:t>
            </a:r>
            <a:endParaRPr lang="en-US" dirty="0" smtClean="0"/>
          </a:p>
          <a:p>
            <a:pPr lvl="1"/>
            <a:r>
              <a:rPr lang="en-US" dirty="0" err="1" smtClean="0"/>
              <a:t>ZeroMQ</a:t>
            </a:r>
            <a:endParaRPr lang="en-US" dirty="0" smtClean="0"/>
          </a:p>
          <a:p>
            <a:pPr lvl="1"/>
            <a:r>
              <a:rPr lang="en-US" dirty="0" err="1" smtClean="0"/>
              <a:t>WebSphere</a:t>
            </a:r>
            <a:r>
              <a:rPr lang="en-US" dirty="0" smtClean="0"/>
              <a:t> MQ</a:t>
            </a:r>
          </a:p>
          <a:p>
            <a:pPr lvl="1"/>
            <a:r>
              <a:rPr lang="en-US" dirty="0" smtClean="0"/>
              <a:t>BizTalk (mumble, mumble)</a:t>
            </a:r>
          </a:p>
          <a:p>
            <a:pPr lvl="1"/>
            <a:endParaRPr lang="en-US" dirty="0"/>
          </a:p>
        </p:txBody>
      </p:sp>
    </p:spTree>
    <p:extLst>
      <p:ext uri="{BB962C8B-B14F-4D97-AF65-F5344CB8AC3E}">
        <p14:creationId xmlns:p14="http://schemas.microsoft.com/office/powerpoint/2010/main" val="100618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msmq</a:t>
            </a:r>
            <a:endParaRPr lang="en-US" dirty="0"/>
          </a:p>
        </p:txBody>
      </p:sp>
      <p:sp>
        <p:nvSpPr>
          <p:cNvPr id="3" name="Content Placeholder 2"/>
          <p:cNvSpPr>
            <a:spLocks noGrp="1"/>
          </p:cNvSpPr>
          <p:nvPr>
            <p:ph idx="1"/>
          </p:nvPr>
        </p:nvSpPr>
        <p:spPr/>
        <p:txBody>
          <a:bodyPr/>
          <a:lstStyle/>
          <a:p>
            <a:r>
              <a:rPr lang="en-US" dirty="0"/>
              <a:t>Let’s look at some code</a:t>
            </a:r>
          </a:p>
          <a:p>
            <a:r>
              <a:rPr lang="en-US" dirty="0"/>
              <a:t>Things to look out for</a:t>
            </a:r>
          </a:p>
          <a:p>
            <a:pPr lvl="1"/>
            <a:r>
              <a:rPr lang="en-US" dirty="0" smtClean="0"/>
              <a:t>Multiple producers</a:t>
            </a:r>
            <a:endParaRPr lang="en-US" dirty="0"/>
          </a:p>
          <a:p>
            <a:pPr lvl="1"/>
            <a:r>
              <a:rPr lang="en-US" dirty="0" smtClean="0"/>
              <a:t>Multiple consumers</a:t>
            </a:r>
            <a:endParaRPr lang="en-US" dirty="0"/>
          </a:p>
          <a:p>
            <a:pPr lvl="1"/>
            <a:endParaRPr lang="en-US" dirty="0"/>
          </a:p>
          <a:p>
            <a:endParaRPr lang="en-US" dirty="0"/>
          </a:p>
        </p:txBody>
      </p:sp>
    </p:spTree>
    <p:extLst>
      <p:ext uri="{BB962C8B-B14F-4D97-AF65-F5344CB8AC3E}">
        <p14:creationId xmlns:p14="http://schemas.microsoft.com/office/powerpoint/2010/main" val="24831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Ugh, I hate your </a:t>
            </a:r>
            <a:r>
              <a:rPr lang="en-US" dirty="0" err="1" smtClean="0"/>
              <a:t>powerpoint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74886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queues</a:t>
            </a:r>
            <a:endParaRPr lang="en-US" dirty="0"/>
          </a:p>
        </p:txBody>
      </p:sp>
      <p:sp>
        <p:nvSpPr>
          <p:cNvPr id="3" name="Content Placeholder 2"/>
          <p:cNvSpPr>
            <a:spLocks noGrp="1"/>
          </p:cNvSpPr>
          <p:nvPr>
            <p:ph idx="1"/>
          </p:nvPr>
        </p:nvSpPr>
        <p:spPr/>
        <p:txBody>
          <a:bodyPr/>
          <a:lstStyle/>
          <a:p>
            <a:r>
              <a:rPr lang="en-US" dirty="0" smtClean="0"/>
              <a:t>Azure Queues</a:t>
            </a:r>
          </a:p>
          <a:p>
            <a:r>
              <a:rPr lang="en-US" dirty="0" smtClean="0"/>
              <a:t>Amazon Simple Queue Service</a:t>
            </a:r>
            <a:endParaRPr lang="en-US" dirty="0"/>
          </a:p>
        </p:txBody>
      </p:sp>
    </p:spTree>
    <p:extLst>
      <p:ext uri="{BB962C8B-B14F-4D97-AF65-F5344CB8AC3E}">
        <p14:creationId xmlns:p14="http://schemas.microsoft.com/office/powerpoint/2010/main" val="14139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 don’t believe you without code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87649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queue?</a:t>
            </a:r>
            <a:endParaRPr lang="en-US" dirty="0"/>
          </a:p>
        </p:txBody>
      </p:sp>
      <p:sp>
        <p:nvSpPr>
          <p:cNvPr id="3" name="Content Placeholder 2"/>
          <p:cNvSpPr>
            <a:spLocks noGrp="1"/>
          </p:cNvSpPr>
          <p:nvPr>
            <p:ph idx="1"/>
          </p:nvPr>
        </p:nvSpPr>
        <p:spPr/>
        <p:txBody>
          <a:bodyPr/>
          <a:lstStyle/>
          <a:p>
            <a:r>
              <a:rPr lang="en-US" dirty="0" smtClean="0"/>
              <a:t>Infinite loaf of bread</a:t>
            </a:r>
          </a:p>
          <a:p>
            <a:r>
              <a:rPr lang="en-US" dirty="0" smtClean="0"/>
              <a:t>Maybe an infinite bread bin with a finite amount of bread</a:t>
            </a:r>
            <a:endParaRPr lang="en-US" dirty="0"/>
          </a:p>
        </p:txBody>
      </p:sp>
    </p:spTree>
    <p:extLst>
      <p:ext uri="{BB962C8B-B14F-4D97-AF65-F5344CB8AC3E}">
        <p14:creationId xmlns:p14="http://schemas.microsoft.com/office/powerpoint/2010/main" val="415048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queues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17146015"/>
              </p:ext>
            </p:extLst>
          </p:nvPr>
        </p:nvGraphicFramePr>
        <p:xfrm>
          <a:off x="685800" y="1600200"/>
          <a:ext cx="7772400" cy="373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02451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Durability</a:t>
            </a:r>
            <a:endParaRPr lang="en-US" dirty="0"/>
          </a:p>
        </p:txBody>
      </p:sp>
      <p:sp>
        <p:nvSpPr>
          <p:cNvPr id="3" name="Content Placeholder 2"/>
          <p:cNvSpPr>
            <a:spLocks noGrp="1"/>
          </p:cNvSpPr>
          <p:nvPr>
            <p:ph idx="1"/>
          </p:nvPr>
        </p:nvSpPr>
        <p:spPr/>
        <p:txBody>
          <a:bodyPr/>
          <a:lstStyle/>
          <a:p>
            <a:r>
              <a:rPr lang="en-US" dirty="0" smtClean="0"/>
              <a:t>Messages are written to persistent store</a:t>
            </a:r>
          </a:p>
          <a:p>
            <a:r>
              <a:rPr lang="en-US" dirty="0" smtClean="0"/>
              <a:t>Recoverable in the event of power outage</a:t>
            </a:r>
            <a:endParaRPr lang="en-US" dirty="0"/>
          </a:p>
        </p:txBody>
      </p:sp>
    </p:spTree>
    <p:extLst>
      <p:ext uri="{BB962C8B-B14F-4D97-AF65-F5344CB8AC3E}">
        <p14:creationId xmlns:p14="http://schemas.microsoft.com/office/powerpoint/2010/main" val="2985907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t>
            </a:r>
            <a:endParaRPr lang="en-US" dirty="0"/>
          </a:p>
        </p:txBody>
      </p:sp>
      <p:sp>
        <p:nvSpPr>
          <p:cNvPr id="3" name="Content Placeholder 2"/>
          <p:cNvSpPr>
            <a:spLocks noGrp="1"/>
          </p:cNvSpPr>
          <p:nvPr>
            <p:ph idx="1"/>
          </p:nvPr>
        </p:nvSpPr>
        <p:spPr/>
        <p:txBody>
          <a:bodyPr/>
          <a:lstStyle/>
          <a:p>
            <a:r>
              <a:rPr lang="en-US" dirty="0" smtClean="0"/>
              <a:t>Messages are delivered at least once</a:t>
            </a:r>
          </a:p>
          <a:p>
            <a:r>
              <a:rPr lang="en-US" dirty="0" smtClean="0"/>
              <a:t>In many queues messages can be delivered more than once</a:t>
            </a:r>
          </a:p>
          <a:p>
            <a:r>
              <a:rPr lang="en-US" dirty="0" smtClean="0"/>
              <a:t>Distributed transaction support</a:t>
            </a:r>
            <a:endParaRPr lang="en-US" dirty="0"/>
          </a:p>
        </p:txBody>
      </p:sp>
    </p:spTree>
    <p:extLst>
      <p:ext uri="{BB962C8B-B14F-4D97-AF65-F5344CB8AC3E}">
        <p14:creationId xmlns:p14="http://schemas.microsoft.com/office/powerpoint/2010/main" val="151243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Speed</a:t>
            </a:r>
            <a:endParaRPr lang="en-US" dirty="0"/>
          </a:p>
        </p:txBody>
      </p:sp>
      <p:sp>
        <p:nvSpPr>
          <p:cNvPr id="3" name="Content Placeholder 2"/>
          <p:cNvSpPr>
            <a:spLocks noGrp="1"/>
          </p:cNvSpPr>
          <p:nvPr>
            <p:ph idx="1"/>
          </p:nvPr>
        </p:nvSpPr>
        <p:spPr/>
        <p:txBody>
          <a:bodyPr/>
          <a:lstStyle/>
          <a:p>
            <a:r>
              <a:rPr lang="en-US" dirty="0" smtClean="0"/>
              <a:t>Thousands of messages a second can be processed</a:t>
            </a:r>
          </a:p>
          <a:p>
            <a:r>
              <a:rPr lang="en-US" dirty="0" smtClean="0"/>
              <a:t>Doesn’t encounter the trashing issues common with web services</a:t>
            </a:r>
          </a:p>
          <a:p>
            <a:r>
              <a:rPr lang="en-US" dirty="0" smtClean="0"/>
              <a:t>Not as fast as just calling methods</a:t>
            </a:r>
          </a:p>
          <a:p>
            <a:r>
              <a:rPr lang="en-US" dirty="0" smtClean="0"/>
              <a:t>Some queues allow </a:t>
            </a:r>
            <a:r>
              <a:rPr lang="en-US" smtClean="0"/>
              <a:t>for batching</a:t>
            </a:r>
            <a:endParaRPr lang="en-US" dirty="0"/>
          </a:p>
        </p:txBody>
      </p:sp>
    </p:spTree>
    <p:extLst>
      <p:ext uri="{BB962C8B-B14F-4D97-AF65-F5344CB8AC3E}">
        <p14:creationId xmlns:p14="http://schemas.microsoft.com/office/powerpoint/2010/main" val="79962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vs. Web services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89732804"/>
              </p:ext>
            </p:extLst>
          </p:nvPr>
        </p:nvGraphicFramePr>
        <p:xfrm>
          <a:off x="685800" y="1600200"/>
          <a:ext cx="7772400" cy="37338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3183673" y="5376075"/>
            <a:ext cx="1936749" cy="369332"/>
          </a:xfrm>
          <a:prstGeom prst="rect">
            <a:avLst/>
          </a:prstGeom>
          <a:noFill/>
        </p:spPr>
        <p:txBody>
          <a:bodyPr wrap="none" rtlCol="0">
            <a:spAutoFit/>
          </a:bodyPr>
          <a:lstStyle/>
          <a:p>
            <a:r>
              <a:rPr lang="en-US" dirty="0" smtClean="0"/>
              <a:t>Incoming Requests</a:t>
            </a:r>
            <a:endParaRPr lang="en-US" dirty="0"/>
          </a:p>
        </p:txBody>
      </p:sp>
      <p:sp>
        <p:nvSpPr>
          <p:cNvPr id="7" name="TextBox 6"/>
          <p:cNvSpPr txBox="1"/>
          <p:nvPr/>
        </p:nvSpPr>
        <p:spPr>
          <a:xfrm rot="5400000">
            <a:off x="-300437" y="2667001"/>
            <a:ext cx="1732205" cy="369332"/>
          </a:xfrm>
          <a:prstGeom prst="rect">
            <a:avLst/>
          </a:prstGeom>
          <a:noFill/>
        </p:spPr>
        <p:txBody>
          <a:bodyPr wrap="none" rtlCol="0">
            <a:spAutoFit/>
          </a:bodyPr>
          <a:lstStyle/>
          <a:p>
            <a:r>
              <a:rPr lang="en-US" dirty="0" smtClean="0"/>
              <a:t>Requests Served</a:t>
            </a:r>
            <a:endParaRPr lang="en-US" dirty="0"/>
          </a:p>
        </p:txBody>
      </p:sp>
    </p:spTree>
    <p:extLst>
      <p:ext uri="{BB962C8B-B14F-4D97-AF65-F5344CB8AC3E}">
        <p14:creationId xmlns:p14="http://schemas.microsoft.com/office/powerpoint/2010/main" val="29219027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messaging patterns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7749133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Fire and forget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46382451"/>
              </p:ext>
            </p:extLst>
          </p:nvPr>
        </p:nvGraphicFramePr>
        <p:xfrm>
          <a:off x="914400" y="1579721"/>
          <a:ext cx="7772400" cy="373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1447800" y="3211551"/>
            <a:ext cx="1447800" cy="492443"/>
          </a:xfrm>
          <a:prstGeom prst="rect">
            <a:avLst/>
          </a:prstGeom>
          <a:noFill/>
        </p:spPr>
        <p:txBody>
          <a:bodyPr wrap="square" rtlCol="0">
            <a:spAutoFit/>
          </a:bodyPr>
          <a:lstStyle/>
          <a:p>
            <a:r>
              <a:rPr lang="en-US" sz="2600" dirty="0" smtClean="0"/>
              <a:t>Request</a:t>
            </a:r>
            <a:endParaRPr lang="en-US" sz="2600" dirty="0"/>
          </a:p>
        </p:txBody>
      </p:sp>
      <p:cxnSp>
        <p:nvCxnSpPr>
          <p:cNvPr id="4" name="Straight Arrow Connector 3"/>
          <p:cNvCxnSpPr/>
          <p:nvPr/>
        </p:nvCxnSpPr>
        <p:spPr>
          <a:xfrm>
            <a:off x="3124200" y="3429000"/>
            <a:ext cx="160020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50959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Request and response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94678515"/>
              </p:ext>
            </p:extLst>
          </p:nvPr>
        </p:nvGraphicFramePr>
        <p:xfrm>
          <a:off x="914400" y="1579721"/>
          <a:ext cx="7772400" cy="373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1447800" y="3211551"/>
            <a:ext cx="1447800" cy="492443"/>
          </a:xfrm>
          <a:prstGeom prst="rect">
            <a:avLst/>
          </a:prstGeom>
          <a:noFill/>
        </p:spPr>
        <p:txBody>
          <a:bodyPr wrap="square" rtlCol="0">
            <a:spAutoFit/>
          </a:bodyPr>
          <a:lstStyle/>
          <a:p>
            <a:r>
              <a:rPr lang="en-US" sz="2600" dirty="0" smtClean="0"/>
              <a:t>Request</a:t>
            </a:r>
            <a:endParaRPr lang="en-US" sz="2600" dirty="0"/>
          </a:p>
        </p:txBody>
      </p:sp>
    </p:spTree>
    <p:extLst>
      <p:ext uri="{BB962C8B-B14F-4D97-AF65-F5344CB8AC3E}">
        <p14:creationId xmlns:p14="http://schemas.microsoft.com/office/powerpoint/2010/main" val="19028183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Publish and subscribe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23890554"/>
              </p:ext>
            </p:extLst>
          </p:nvPr>
        </p:nvGraphicFramePr>
        <p:xfrm>
          <a:off x="685800" y="1600200"/>
          <a:ext cx="7772400" cy="373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2438400" y="3292764"/>
            <a:ext cx="1040670" cy="369332"/>
          </a:xfrm>
          <a:prstGeom prst="rect">
            <a:avLst/>
          </a:prstGeom>
          <a:noFill/>
        </p:spPr>
        <p:txBody>
          <a:bodyPr wrap="none" rtlCol="0">
            <a:spAutoFit/>
          </a:bodyPr>
          <a:lstStyle/>
          <a:p>
            <a:r>
              <a:rPr lang="en-US" dirty="0" smtClean="0"/>
              <a:t>Publisher</a:t>
            </a:r>
            <a:endParaRPr lang="en-US" dirty="0"/>
          </a:p>
        </p:txBody>
      </p:sp>
    </p:spTree>
    <p:extLst>
      <p:ext uri="{BB962C8B-B14F-4D97-AF65-F5344CB8AC3E}">
        <p14:creationId xmlns:p14="http://schemas.microsoft.com/office/powerpoint/2010/main" val="14822219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your application with messages</a:t>
            </a:r>
            <a:endParaRPr lang="en-US" dirty="0"/>
          </a:p>
        </p:txBody>
      </p:sp>
      <p:sp>
        <p:nvSpPr>
          <p:cNvPr id="3" name="Content Placeholder 2"/>
          <p:cNvSpPr>
            <a:spLocks noGrp="1"/>
          </p:cNvSpPr>
          <p:nvPr>
            <p:ph idx="1"/>
          </p:nvPr>
        </p:nvSpPr>
        <p:spPr/>
        <p:txBody>
          <a:bodyPr/>
          <a:lstStyle/>
          <a:p>
            <a:r>
              <a:rPr lang="en-US" dirty="0" smtClean="0"/>
              <a:t>Creates a well defined API</a:t>
            </a:r>
          </a:p>
          <a:p>
            <a:r>
              <a:rPr lang="en-US" dirty="0" smtClean="0"/>
              <a:t>Promotes low coupling </a:t>
            </a:r>
          </a:p>
          <a:p>
            <a:r>
              <a:rPr lang="en-US" dirty="0" smtClean="0"/>
              <a:t>Easy to scale</a:t>
            </a:r>
          </a:p>
          <a:p>
            <a:r>
              <a:rPr lang="en-US" dirty="0" smtClean="0"/>
              <a:t>Easy to swap components</a:t>
            </a:r>
          </a:p>
          <a:p>
            <a:r>
              <a:rPr lang="en-US" dirty="0" smtClean="0"/>
              <a:t>Creates great extensibility points</a:t>
            </a:r>
          </a:p>
          <a:p>
            <a:r>
              <a:rPr lang="en-US" dirty="0" smtClean="0"/>
              <a:t>Language and </a:t>
            </a:r>
            <a:r>
              <a:rPr lang="en-US" dirty="0"/>
              <a:t>t</a:t>
            </a:r>
            <a:r>
              <a:rPr lang="en-US" dirty="0" smtClean="0"/>
              <a:t>echnology agnostic</a:t>
            </a:r>
          </a:p>
          <a:p>
            <a:r>
              <a:rPr lang="en-US" dirty="0" smtClean="0"/>
              <a:t>Easy to add in </a:t>
            </a:r>
            <a:r>
              <a:rPr lang="en-US" smtClean="0"/>
              <a:t>new functionality </a:t>
            </a:r>
            <a:endParaRPr lang="en-US" dirty="0" smtClean="0"/>
          </a:p>
          <a:p>
            <a:endParaRPr lang="en-US" dirty="0"/>
          </a:p>
        </p:txBody>
      </p:sp>
    </p:spTree>
    <p:extLst>
      <p:ext uri="{BB962C8B-B14F-4D97-AF65-F5344CB8AC3E}">
        <p14:creationId xmlns:p14="http://schemas.microsoft.com/office/powerpoint/2010/main" val="57704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Bread?</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676400"/>
            <a:ext cx="43815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eft Arrow 4"/>
          <p:cNvSpPr/>
          <p:nvPr/>
        </p:nvSpPr>
        <p:spPr>
          <a:xfrm rot="21060348">
            <a:off x="6921512" y="2037964"/>
            <a:ext cx="1295400" cy="914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eft Arrow 5"/>
          <p:cNvSpPr/>
          <p:nvPr/>
        </p:nvSpPr>
        <p:spPr>
          <a:xfrm rot="21326287">
            <a:off x="796312" y="3250467"/>
            <a:ext cx="1295400" cy="914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90600" y="4419600"/>
            <a:ext cx="1066510" cy="369332"/>
          </a:xfrm>
          <a:prstGeom prst="rect">
            <a:avLst/>
          </a:prstGeom>
          <a:noFill/>
        </p:spPr>
        <p:txBody>
          <a:bodyPr wrap="none" rtlCol="0">
            <a:spAutoFit/>
          </a:bodyPr>
          <a:lstStyle/>
          <a:p>
            <a:r>
              <a:rPr lang="en-US" dirty="0" smtClean="0"/>
              <a:t>Eat bread</a:t>
            </a:r>
            <a:endParaRPr lang="en-US" dirty="0"/>
          </a:p>
        </p:txBody>
      </p:sp>
      <p:sp>
        <p:nvSpPr>
          <p:cNvPr id="8" name="TextBox 7"/>
          <p:cNvSpPr txBox="1"/>
          <p:nvPr/>
        </p:nvSpPr>
        <p:spPr>
          <a:xfrm>
            <a:off x="7315200" y="3015734"/>
            <a:ext cx="1268039" cy="369332"/>
          </a:xfrm>
          <a:prstGeom prst="rect">
            <a:avLst/>
          </a:prstGeom>
          <a:noFill/>
        </p:spPr>
        <p:txBody>
          <a:bodyPr wrap="none" rtlCol="0">
            <a:spAutoFit/>
          </a:bodyPr>
          <a:lstStyle/>
          <a:p>
            <a:r>
              <a:rPr lang="en-US" dirty="0" smtClean="0"/>
              <a:t>Make bread</a:t>
            </a:r>
            <a:endParaRPr lang="en-US" dirty="0"/>
          </a:p>
        </p:txBody>
      </p:sp>
    </p:spTree>
    <p:extLst>
      <p:ext uri="{BB962C8B-B14F-4D97-AF65-F5344CB8AC3E}">
        <p14:creationId xmlns:p14="http://schemas.microsoft.com/office/powerpoint/2010/main" val="8930483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1219201"/>
            <a:ext cx="6705600" cy="838200"/>
          </a:xfrm>
          <a:prstGeom prst="rect">
            <a:avLst/>
          </a:prstGeom>
        </p:spPr>
        <p:txBody>
          <a:bodyPr wrap="square">
            <a:spAutoFit/>
          </a:bodyPr>
          <a:lstStyle/>
          <a:p>
            <a:r>
              <a:rPr lang="en-US" sz="2400" i="1" dirty="0" smtClean="0"/>
              <a:t>No</a:t>
            </a:r>
            <a:r>
              <a:rPr lang="en-US" sz="2400" i="1" dirty="0"/>
              <a:t>, you can write large programs in </a:t>
            </a:r>
            <a:r>
              <a:rPr lang="en-US" sz="2400" i="1" dirty="0" smtClean="0"/>
              <a:t>any language. </a:t>
            </a:r>
            <a:r>
              <a:rPr lang="en-US" sz="2400" i="1" dirty="0"/>
              <a:t>You just can’t maintain them.</a:t>
            </a:r>
          </a:p>
        </p:txBody>
      </p:sp>
      <p:sp>
        <p:nvSpPr>
          <p:cNvPr id="5" name="Rectangle 4"/>
          <p:cNvSpPr/>
          <p:nvPr/>
        </p:nvSpPr>
        <p:spPr>
          <a:xfrm>
            <a:off x="5867400" y="2045787"/>
            <a:ext cx="1425134" cy="369332"/>
          </a:xfrm>
          <a:prstGeom prst="rect">
            <a:avLst/>
          </a:prstGeom>
        </p:spPr>
        <p:txBody>
          <a:bodyPr wrap="none">
            <a:spAutoFit/>
          </a:bodyPr>
          <a:lstStyle/>
          <a:p>
            <a:pPr fontAlgn="base"/>
            <a:r>
              <a:rPr lang="en-US" dirty="0"/>
              <a:t>Derick Bailey</a:t>
            </a:r>
          </a:p>
        </p:txBody>
      </p:sp>
      <p:sp>
        <p:nvSpPr>
          <p:cNvPr id="6" name="Rectangle 5"/>
          <p:cNvSpPr/>
          <p:nvPr/>
        </p:nvSpPr>
        <p:spPr>
          <a:xfrm>
            <a:off x="1143000" y="2690336"/>
            <a:ext cx="6324600" cy="1569660"/>
          </a:xfrm>
          <a:prstGeom prst="rect">
            <a:avLst/>
          </a:prstGeom>
        </p:spPr>
        <p:txBody>
          <a:bodyPr wrap="square">
            <a:spAutoFit/>
          </a:bodyPr>
          <a:lstStyle/>
          <a:p>
            <a:r>
              <a:rPr lang="en-US" sz="2400" i="1" dirty="0"/>
              <a:t>Most software today is very much like an Egyptian pyramid with millions of bricks piled on top of each other, with no structural integrity, but just done by brute force and thousands of slaves.</a:t>
            </a:r>
          </a:p>
        </p:txBody>
      </p:sp>
      <p:sp>
        <p:nvSpPr>
          <p:cNvPr id="7" name="Rectangle 6"/>
          <p:cNvSpPr/>
          <p:nvPr/>
        </p:nvSpPr>
        <p:spPr>
          <a:xfrm>
            <a:off x="6285142" y="4248958"/>
            <a:ext cx="1007392" cy="369332"/>
          </a:xfrm>
          <a:prstGeom prst="rect">
            <a:avLst/>
          </a:prstGeom>
        </p:spPr>
        <p:txBody>
          <a:bodyPr wrap="none">
            <a:spAutoFit/>
          </a:bodyPr>
          <a:lstStyle/>
          <a:p>
            <a:pPr fontAlgn="base"/>
            <a:r>
              <a:rPr lang="en-US" dirty="0" smtClean="0"/>
              <a:t>Alan Kay</a:t>
            </a:r>
            <a:endParaRPr lang="en-US" dirty="0"/>
          </a:p>
        </p:txBody>
      </p:sp>
    </p:spTree>
    <p:extLst>
      <p:ext uri="{BB962C8B-B14F-4D97-AF65-F5344CB8AC3E}">
        <p14:creationId xmlns:p14="http://schemas.microsoft.com/office/powerpoint/2010/main" val="11193877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63125" y="990600"/>
            <a:ext cx="7696200" cy="461665"/>
          </a:xfrm>
          <a:prstGeom prst="rect">
            <a:avLst/>
          </a:prstGeom>
        </p:spPr>
        <p:txBody>
          <a:bodyPr wrap="square">
            <a:spAutoFit/>
          </a:bodyPr>
          <a:lstStyle/>
          <a:p>
            <a:r>
              <a:rPr lang="en-US" sz="2400" i="1" dirty="0"/>
              <a:t>Controlling complexity is the essence of computer programming.</a:t>
            </a:r>
          </a:p>
        </p:txBody>
      </p:sp>
      <p:sp>
        <p:nvSpPr>
          <p:cNvPr id="5" name="Rectangle 4"/>
          <p:cNvSpPr/>
          <p:nvPr/>
        </p:nvSpPr>
        <p:spPr>
          <a:xfrm>
            <a:off x="6553200" y="1600200"/>
            <a:ext cx="1462132" cy="369332"/>
          </a:xfrm>
          <a:prstGeom prst="rect">
            <a:avLst/>
          </a:prstGeom>
        </p:spPr>
        <p:txBody>
          <a:bodyPr wrap="none">
            <a:spAutoFit/>
          </a:bodyPr>
          <a:lstStyle/>
          <a:p>
            <a:r>
              <a:rPr lang="en-US" i="1" dirty="0"/>
              <a:t>Brian Kernigan</a:t>
            </a:r>
            <a:endParaRPr lang="en-US" dirty="0"/>
          </a:p>
        </p:txBody>
      </p:sp>
      <p:sp>
        <p:nvSpPr>
          <p:cNvPr id="6" name="Rectangle 5"/>
          <p:cNvSpPr/>
          <p:nvPr/>
        </p:nvSpPr>
        <p:spPr>
          <a:xfrm>
            <a:off x="990600" y="2690336"/>
            <a:ext cx="7315200" cy="1569660"/>
          </a:xfrm>
          <a:prstGeom prst="rect">
            <a:avLst/>
          </a:prstGeom>
        </p:spPr>
        <p:txBody>
          <a:bodyPr wrap="square">
            <a:spAutoFit/>
          </a:bodyPr>
          <a:lstStyle/>
          <a:p>
            <a:r>
              <a:rPr lang="en-US" sz="2400" i="1" dirty="0"/>
              <a:t>Complexity kills.  It sucks the life out of developers, it makes products difficult to plan, build and test, it introduces security challenges, and it causes end-user and administrator frustration.</a:t>
            </a:r>
          </a:p>
        </p:txBody>
      </p:sp>
      <p:sp>
        <p:nvSpPr>
          <p:cNvPr id="7" name="Rectangle 6"/>
          <p:cNvSpPr/>
          <p:nvPr/>
        </p:nvSpPr>
        <p:spPr>
          <a:xfrm>
            <a:off x="6942602" y="4282566"/>
            <a:ext cx="1072730" cy="369332"/>
          </a:xfrm>
          <a:prstGeom prst="rect">
            <a:avLst/>
          </a:prstGeom>
        </p:spPr>
        <p:txBody>
          <a:bodyPr wrap="none">
            <a:spAutoFit/>
          </a:bodyPr>
          <a:lstStyle/>
          <a:p>
            <a:r>
              <a:rPr lang="en-US" i="1" dirty="0"/>
              <a:t>Ray Ozzie</a:t>
            </a:r>
            <a:endParaRPr lang="en-US" dirty="0"/>
          </a:p>
        </p:txBody>
      </p:sp>
    </p:spTree>
    <p:extLst>
      <p:ext uri="{BB962C8B-B14F-4D97-AF65-F5344CB8AC3E}">
        <p14:creationId xmlns:p14="http://schemas.microsoft.com/office/powerpoint/2010/main" val="10145767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	</a:t>
            </a:r>
            <a:endParaRPr lang="en-US" dirty="0"/>
          </a:p>
        </p:txBody>
      </p:sp>
      <p:sp>
        <p:nvSpPr>
          <p:cNvPr id="3" name="Content Placeholder 2"/>
          <p:cNvSpPr>
            <a:spLocks noGrp="1"/>
          </p:cNvSpPr>
          <p:nvPr>
            <p:ph idx="1"/>
          </p:nvPr>
        </p:nvSpPr>
        <p:spPr/>
        <p:txBody>
          <a:bodyPr/>
          <a:lstStyle/>
          <a:p>
            <a:r>
              <a:rPr lang="en-US" dirty="0" smtClean="0"/>
              <a:t>Don’t write large programs</a:t>
            </a:r>
          </a:p>
          <a:p>
            <a:r>
              <a:rPr lang="en-US" dirty="0" smtClean="0"/>
              <a:t>Write small programs with well defined interactions</a:t>
            </a:r>
            <a:endParaRPr lang="en-US" dirty="0"/>
          </a:p>
        </p:txBody>
      </p:sp>
    </p:spTree>
    <p:extLst>
      <p:ext uri="{BB962C8B-B14F-4D97-AF65-F5344CB8AC3E}">
        <p14:creationId xmlns:p14="http://schemas.microsoft.com/office/powerpoint/2010/main" val="22897242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change</a:t>
            </a:r>
            <a:endParaRPr lang="en-US" dirty="0"/>
          </a:p>
        </p:txBody>
      </p:sp>
      <p:sp>
        <p:nvSpPr>
          <p:cNvPr id="3" name="Content Placeholder 2"/>
          <p:cNvSpPr>
            <a:spLocks noGrp="1"/>
          </p:cNvSpPr>
          <p:nvPr>
            <p:ph idx="1"/>
          </p:nvPr>
        </p:nvSpPr>
        <p:spPr/>
        <p:txBody>
          <a:bodyPr/>
          <a:lstStyle/>
          <a:p>
            <a:r>
              <a:rPr lang="en-US" dirty="0" smtClean="0"/>
              <a:t>Loose coupling </a:t>
            </a:r>
          </a:p>
          <a:p>
            <a:r>
              <a:rPr lang="en-US" dirty="0" smtClean="0"/>
              <a:t>Message storage</a:t>
            </a:r>
          </a:p>
          <a:p>
            <a:r>
              <a:rPr lang="en-US" dirty="0" smtClean="0"/>
              <a:t>Message versioning</a:t>
            </a:r>
          </a:p>
          <a:p>
            <a:r>
              <a:rPr lang="en-US" dirty="0" smtClean="0"/>
              <a:t>Message upgrading</a:t>
            </a:r>
            <a:endParaRPr lang="en-US" dirty="0"/>
          </a:p>
        </p:txBody>
      </p:sp>
    </p:spTree>
    <p:extLst>
      <p:ext uri="{BB962C8B-B14F-4D97-AF65-F5344CB8AC3E}">
        <p14:creationId xmlns:p14="http://schemas.microsoft.com/office/powerpoint/2010/main" val="344597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or simple application?</a:t>
            </a:r>
            <a:endParaRPr lang="en-US" dirty="0"/>
          </a:p>
        </p:txBody>
      </p:sp>
      <p:sp>
        <p:nvSpPr>
          <p:cNvPr id="3" name="Content Placeholder 2"/>
          <p:cNvSpPr>
            <a:spLocks noGrp="1"/>
          </p:cNvSpPr>
          <p:nvPr>
            <p:ph idx="1"/>
          </p:nvPr>
        </p:nvSpPr>
        <p:spPr/>
        <p:txBody>
          <a:bodyPr/>
          <a:lstStyle/>
          <a:p>
            <a:r>
              <a:rPr lang="en-US" dirty="0" smtClean="0"/>
              <a:t>If you’ve got questions let deal with ‘</a:t>
            </a:r>
            <a:r>
              <a:rPr lang="en-US" dirty="0" err="1" smtClean="0"/>
              <a:t>em</a:t>
            </a:r>
            <a:endParaRPr lang="en-US" dirty="0" smtClean="0"/>
          </a:p>
          <a:p>
            <a:r>
              <a:rPr lang="en-US" dirty="0" smtClean="0"/>
              <a:t>If not let’s go crazy and build a quick application</a:t>
            </a:r>
            <a:endParaRPr lang="en-US" dirty="0"/>
          </a:p>
        </p:txBody>
      </p:sp>
    </p:spTree>
    <p:extLst>
      <p:ext uri="{BB962C8B-B14F-4D97-AF65-F5344CB8AC3E}">
        <p14:creationId xmlns:p14="http://schemas.microsoft.com/office/powerpoint/2010/main" val="1636839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Oh bread.</a:t>
            </a:r>
            <a:endParaRPr lang="en-US" dirty="0"/>
          </a:p>
        </p:txBody>
      </p:sp>
      <p:sp>
        <p:nvSpPr>
          <p:cNvPr id="3" name="Content Placeholder 2"/>
          <p:cNvSpPr>
            <a:spLocks noGrp="1"/>
          </p:cNvSpPr>
          <p:nvPr>
            <p:ph idx="1"/>
          </p:nvPr>
        </p:nvSpPr>
        <p:spPr/>
        <p:txBody>
          <a:bodyPr/>
          <a:lstStyle/>
          <a:p>
            <a:r>
              <a:rPr lang="en-US" dirty="0" smtClean="0"/>
              <a:t>Each slice of bread is a slice of data</a:t>
            </a:r>
          </a:p>
          <a:p>
            <a:endParaRPr lang="en-US" dirty="0"/>
          </a:p>
        </p:txBody>
      </p:sp>
    </p:spTree>
    <p:extLst>
      <p:ext uri="{BB962C8B-B14F-4D97-AF65-F5344CB8AC3E}">
        <p14:creationId xmlns:p14="http://schemas.microsoft.com/office/powerpoint/2010/main" val="1143825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don’t have any bread</a:t>
            </a:r>
            <a:endParaRPr lang="en-US" dirty="0"/>
          </a:p>
        </p:txBody>
      </p:sp>
      <p:sp>
        <p:nvSpPr>
          <p:cNvPr id="3" name="Content Placeholder 2"/>
          <p:cNvSpPr>
            <a:spLocks noGrp="1"/>
          </p:cNvSpPr>
          <p:nvPr>
            <p:ph idx="1"/>
          </p:nvPr>
        </p:nvSpPr>
        <p:spPr/>
        <p:txBody>
          <a:bodyPr/>
          <a:lstStyle/>
          <a:p>
            <a:r>
              <a:rPr lang="en-US" dirty="0" smtClean="0"/>
              <a:t>Okay, so put some other things in the queue</a:t>
            </a:r>
          </a:p>
          <a:p>
            <a:pPr lvl="1"/>
            <a:r>
              <a:rPr lang="en-US" dirty="0" smtClean="0"/>
              <a:t>Tasks</a:t>
            </a:r>
          </a:p>
          <a:p>
            <a:pPr lvl="1"/>
            <a:r>
              <a:rPr lang="en-US" dirty="0" smtClean="0"/>
              <a:t>Messages</a:t>
            </a:r>
          </a:p>
          <a:p>
            <a:pPr lvl="1"/>
            <a:endParaRPr lang="en-US" dirty="0"/>
          </a:p>
        </p:txBody>
      </p:sp>
    </p:spTree>
    <p:extLst>
      <p:ext uri="{BB962C8B-B14F-4D97-AF65-F5344CB8AC3E}">
        <p14:creationId xmlns:p14="http://schemas.microsoft.com/office/powerpoint/2010/main" val="2867982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methods</a:t>
            </a:r>
            <a:endParaRPr lang="en-US" dirty="0"/>
          </a:p>
        </p:txBody>
      </p:sp>
      <p:sp>
        <p:nvSpPr>
          <p:cNvPr id="3" name="Content Placeholder 2"/>
          <p:cNvSpPr>
            <a:spLocks noGrp="1"/>
          </p:cNvSpPr>
          <p:nvPr>
            <p:ph idx="1"/>
          </p:nvPr>
        </p:nvSpPr>
        <p:spPr/>
        <p:txBody>
          <a:bodyPr/>
          <a:lstStyle/>
          <a:p>
            <a:r>
              <a:rPr lang="en-US" dirty="0" smtClean="0"/>
              <a:t>Push/Put/Add</a:t>
            </a:r>
          </a:p>
          <a:p>
            <a:r>
              <a:rPr lang="en-US" dirty="0" smtClean="0"/>
              <a:t>Pop/Get</a:t>
            </a:r>
          </a:p>
          <a:p>
            <a:r>
              <a:rPr lang="en-US" dirty="0" smtClean="0"/>
              <a:t>Peek (not in all queues, try to avoid)</a:t>
            </a:r>
            <a:endParaRPr lang="en-US" dirty="0"/>
          </a:p>
        </p:txBody>
      </p:sp>
    </p:spTree>
    <p:extLst>
      <p:ext uri="{BB962C8B-B14F-4D97-AF65-F5344CB8AC3E}">
        <p14:creationId xmlns:p14="http://schemas.microsoft.com/office/powerpoint/2010/main" val="4160976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Really easy to make</a:t>
            </a:r>
            <a:endParaRPr lang="en-US" dirty="0"/>
          </a:p>
        </p:txBody>
      </p:sp>
      <p:sp>
        <p:nvSpPr>
          <p:cNvPr id="3" name="Content Placeholder 2"/>
          <p:cNvSpPr>
            <a:spLocks noGrp="1"/>
          </p:cNvSpPr>
          <p:nvPr>
            <p:ph idx="1"/>
          </p:nvPr>
        </p:nvSpPr>
        <p:spPr/>
        <p:txBody>
          <a:bodyPr/>
          <a:lstStyle/>
          <a:p>
            <a:r>
              <a:rPr lang="en-US" dirty="0" smtClean="0"/>
              <a:t>Typically implemented as a linked list</a:t>
            </a:r>
          </a:p>
          <a:p>
            <a:r>
              <a:rPr lang="en-US" dirty="0" smtClean="0"/>
              <a:t>Depending on access patterns arrays may be more efficient</a:t>
            </a:r>
          </a:p>
          <a:p>
            <a:r>
              <a:rPr lang="en-US" dirty="0" smtClean="0"/>
              <a:t>Can be implemented as a ring buffer</a:t>
            </a:r>
            <a:endParaRPr lang="en-US" dirty="0"/>
          </a:p>
        </p:txBody>
      </p:sp>
    </p:spTree>
    <p:extLst>
      <p:ext uri="{BB962C8B-B14F-4D97-AF65-F5344CB8AC3E}">
        <p14:creationId xmlns:p14="http://schemas.microsoft.com/office/powerpoint/2010/main" val="33314477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a:t>
            </a:r>
            <a:endParaRPr lang="en-US" dirty="0"/>
          </a:p>
        </p:txBody>
      </p:sp>
      <p:grpSp>
        <p:nvGrpSpPr>
          <p:cNvPr id="27" name="Group 26"/>
          <p:cNvGrpSpPr/>
          <p:nvPr/>
        </p:nvGrpSpPr>
        <p:grpSpPr>
          <a:xfrm>
            <a:off x="1023372" y="2124838"/>
            <a:ext cx="6428635" cy="2257755"/>
            <a:chOff x="1023372" y="2124838"/>
            <a:chExt cx="6428635" cy="2257755"/>
          </a:xfrm>
        </p:grpSpPr>
        <p:sp>
          <p:nvSpPr>
            <p:cNvPr id="4" name="Rectangle 3"/>
            <p:cNvSpPr/>
            <p:nvPr/>
          </p:nvSpPr>
          <p:spPr>
            <a:xfrm>
              <a:off x="1143000" y="25146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895600" y="25146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495800" y="2501898"/>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156036" y="25146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4" idx="3"/>
            </p:cNvCxnSpPr>
            <p:nvPr/>
          </p:nvCxnSpPr>
          <p:spPr>
            <a:xfrm>
              <a:off x="2362200" y="2857500"/>
              <a:ext cx="53340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6" idx="1"/>
            </p:cNvCxnSpPr>
            <p:nvPr/>
          </p:nvCxnSpPr>
          <p:spPr>
            <a:xfrm flipV="1">
              <a:off x="4114800" y="2844798"/>
              <a:ext cx="381000" cy="127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a:endCxn id="7" idx="1"/>
            </p:cNvCxnSpPr>
            <p:nvPr/>
          </p:nvCxnSpPr>
          <p:spPr>
            <a:xfrm>
              <a:off x="5715000" y="2844798"/>
              <a:ext cx="441036" cy="127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752600" y="320040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371600" y="4013261"/>
              <a:ext cx="678391" cy="369332"/>
            </a:xfrm>
            <a:prstGeom prst="rect">
              <a:avLst/>
            </a:prstGeom>
            <a:noFill/>
          </p:spPr>
          <p:txBody>
            <a:bodyPr wrap="none" rtlCol="0">
              <a:spAutoFit/>
            </a:bodyPr>
            <a:lstStyle/>
            <a:p>
              <a:r>
                <a:rPr lang="en-US" dirty="0" smtClean="0"/>
                <a:t>Head</a:t>
              </a:r>
              <a:endParaRPr lang="en-US" dirty="0"/>
            </a:p>
          </p:txBody>
        </p:sp>
        <p:cxnSp>
          <p:nvCxnSpPr>
            <p:cNvPr id="21" name="Straight Arrow Connector 20"/>
            <p:cNvCxnSpPr/>
            <p:nvPr/>
          </p:nvCxnSpPr>
          <p:spPr>
            <a:xfrm flipV="1">
              <a:off x="6807440" y="320040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426440" y="4013261"/>
              <a:ext cx="495649" cy="369332"/>
            </a:xfrm>
            <a:prstGeom prst="rect">
              <a:avLst/>
            </a:prstGeom>
            <a:noFill/>
          </p:spPr>
          <p:txBody>
            <a:bodyPr wrap="none" rtlCol="0">
              <a:spAutoFit/>
            </a:bodyPr>
            <a:lstStyle/>
            <a:p>
              <a:r>
                <a:rPr lang="en-US" dirty="0" smtClean="0"/>
                <a:t>Tail</a:t>
              </a:r>
              <a:endParaRPr lang="en-US" dirty="0"/>
            </a:p>
          </p:txBody>
        </p:sp>
        <p:sp>
          <p:nvSpPr>
            <p:cNvPr id="23" name="TextBox 22"/>
            <p:cNvSpPr txBox="1"/>
            <p:nvPr/>
          </p:nvSpPr>
          <p:spPr>
            <a:xfrm>
              <a:off x="1023372" y="2131528"/>
              <a:ext cx="1377300" cy="369332"/>
            </a:xfrm>
            <a:prstGeom prst="rect">
              <a:avLst/>
            </a:prstGeom>
            <a:noFill/>
          </p:spPr>
          <p:txBody>
            <a:bodyPr wrap="none" rtlCol="0">
              <a:spAutoFit/>
            </a:bodyPr>
            <a:lstStyle/>
            <a:p>
              <a:r>
                <a:rPr lang="en-US" dirty="0" smtClean="0"/>
                <a:t>0x254A5830</a:t>
              </a:r>
              <a:endParaRPr lang="en-US" dirty="0"/>
            </a:p>
          </p:txBody>
        </p:sp>
        <p:sp>
          <p:nvSpPr>
            <p:cNvPr id="24" name="TextBox 23"/>
            <p:cNvSpPr txBox="1"/>
            <p:nvPr/>
          </p:nvSpPr>
          <p:spPr>
            <a:xfrm>
              <a:off x="2816550" y="2124838"/>
              <a:ext cx="1459054" cy="369332"/>
            </a:xfrm>
            <a:prstGeom prst="rect">
              <a:avLst/>
            </a:prstGeom>
            <a:noFill/>
          </p:spPr>
          <p:txBody>
            <a:bodyPr wrap="none" rtlCol="0">
              <a:spAutoFit/>
            </a:bodyPr>
            <a:lstStyle/>
            <a:p>
              <a:r>
                <a:rPr lang="en-US" dirty="0" smtClean="0"/>
                <a:t>0x864B58CD</a:t>
              </a:r>
              <a:endParaRPr lang="en-US" dirty="0"/>
            </a:p>
          </p:txBody>
        </p:sp>
        <p:sp>
          <p:nvSpPr>
            <p:cNvPr id="25" name="TextBox 24"/>
            <p:cNvSpPr txBox="1"/>
            <p:nvPr/>
          </p:nvSpPr>
          <p:spPr>
            <a:xfrm>
              <a:off x="4428004" y="2124838"/>
              <a:ext cx="1443024" cy="369332"/>
            </a:xfrm>
            <a:prstGeom prst="rect">
              <a:avLst/>
            </a:prstGeom>
            <a:noFill/>
          </p:spPr>
          <p:txBody>
            <a:bodyPr wrap="none" rtlCol="0">
              <a:spAutoFit/>
            </a:bodyPr>
            <a:lstStyle/>
            <a:p>
              <a:r>
                <a:rPr lang="en-US" dirty="0" smtClean="0"/>
                <a:t>0xA64B54FD</a:t>
              </a:r>
              <a:endParaRPr lang="en-US" dirty="0"/>
            </a:p>
          </p:txBody>
        </p:sp>
        <p:sp>
          <p:nvSpPr>
            <p:cNvPr id="26" name="TextBox 25"/>
            <p:cNvSpPr txBox="1"/>
            <p:nvPr/>
          </p:nvSpPr>
          <p:spPr>
            <a:xfrm>
              <a:off x="6077913" y="2124838"/>
              <a:ext cx="1374094" cy="369332"/>
            </a:xfrm>
            <a:prstGeom prst="rect">
              <a:avLst/>
            </a:prstGeom>
            <a:noFill/>
          </p:spPr>
          <p:txBody>
            <a:bodyPr wrap="none" rtlCol="0">
              <a:spAutoFit/>
            </a:bodyPr>
            <a:lstStyle/>
            <a:p>
              <a:r>
                <a:rPr lang="en-US" dirty="0" smtClean="0"/>
                <a:t>0xC0FFE142</a:t>
              </a:r>
              <a:endParaRPr lang="en-US" dirty="0"/>
            </a:p>
          </p:txBody>
        </p:sp>
      </p:grpSp>
    </p:spTree>
    <p:extLst>
      <p:ext uri="{BB962C8B-B14F-4D97-AF65-F5344CB8AC3E}">
        <p14:creationId xmlns:p14="http://schemas.microsoft.com/office/powerpoint/2010/main" val="17919403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grpSp>
        <p:nvGrpSpPr>
          <p:cNvPr id="21" name="Group 20"/>
          <p:cNvGrpSpPr/>
          <p:nvPr/>
        </p:nvGrpSpPr>
        <p:grpSpPr>
          <a:xfrm>
            <a:off x="1023372" y="2131528"/>
            <a:ext cx="6672116" cy="2260362"/>
            <a:chOff x="1023372" y="2131528"/>
            <a:chExt cx="6672116" cy="2260362"/>
          </a:xfrm>
        </p:grpSpPr>
        <p:sp>
          <p:nvSpPr>
            <p:cNvPr id="4" name="Rectangle 3"/>
            <p:cNvSpPr/>
            <p:nvPr/>
          </p:nvSpPr>
          <p:spPr>
            <a:xfrm>
              <a:off x="1143000" y="25146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438400" y="2501896"/>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733800" y="25146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029200" y="25146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V="1">
              <a:off x="1752600" y="320040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71600" y="4013261"/>
              <a:ext cx="678391" cy="369332"/>
            </a:xfrm>
            <a:prstGeom prst="rect">
              <a:avLst/>
            </a:prstGeom>
            <a:noFill/>
          </p:spPr>
          <p:txBody>
            <a:bodyPr wrap="none" rtlCol="0">
              <a:spAutoFit/>
            </a:bodyPr>
            <a:lstStyle/>
            <a:p>
              <a:r>
                <a:rPr lang="en-US" dirty="0" smtClean="0"/>
                <a:t>Head</a:t>
              </a:r>
              <a:endParaRPr lang="en-US" dirty="0"/>
            </a:p>
          </p:txBody>
        </p:sp>
        <p:sp>
          <p:nvSpPr>
            <p:cNvPr id="13" name="Rectangle 12"/>
            <p:cNvSpPr/>
            <p:nvPr/>
          </p:nvSpPr>
          <p:spPr>
            <a:xfrm>
              <a:off x="6324600" y="25146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V="1">
              <a:off x="6858000" y="3209697"/>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477000" y="4022558"/>
              <a:ext cx="495649" cy="369332"/>
            </a:xfrm>
            <a:prstGeom prst="rect">
              <a:avLst/>
            </a:prstGeom>
            <a:noFill/>
          </p:spPr>
          <p:txBody>
            <a:bodyPr wrap="none" rtlCol="0">
              <a:spAutoFit/>
            </a:bodyPr>
            <a:lstStyle/>
            <a:p>
              <a:r>
                <a:rPr lang="en-US" dirty="0" smtClean="0"/>
                <a:t>Tail</a:t>
              </a:r>
              <a:endParaRPr lang="en-US" dirty="0"/>
            </a:p>
          </p:txBody>
        </p:sp>
        <p:sp>
          <p:nvSpPr>
            <p:cNvPr id="16" name="TextBox 15"/>
            <p:cNvSpPr txBox="1"/>
            <p:nvPr/>
          </p:nvSpPr>
          <p:spPr>
            <a:xfrm>
              <a:off x="1023372" y="2131528"/>
              <a:ext cx="1377300" cy="369332"/>
            </a:xfrm>
            <a:prstGeom prst="rect">
              <a:avLst/>
            </a:prstGeom>
            <a:noFill/>
          </p:spPr>
          <p:txBody>
            <a:bodyPr wrap="none" rtlCol="0">
              <a:spAutoFit/>
            </a:bodyPr>
            <a:lstStyle/>
            <a:p>
              <a:r>
                <a:rPr lang="en-US" dirty="0" smtClean="0"/>
                <a:t>0x254A5830</a:t>
              </a:r>
              <a:endParaRPr lang="en-US" dirty="0"/>
            </a:p>
          </p:txBody>
        </p:sp>
        <p:sp>
          <p:nvSpPr>
            <p:cNvPr id="17" name="TextBox 16"/>
            <p:cNvSpPr txBox="1"/>
            <p:nvPr/>
          </p:nvSpPr>
          <p:spPr>
            <a:xfrm>
              <a:off x="2394972" y="2132564"/>
              <a:ext cx="1377300" cy="369332"/>
            </a:xfrm>
            <a:prstGeom prst="rect">
              <a:avLst/>
            </a:prstGeom>
            <a:noFill/>
          </p:spPr>
          <p:txBody>
            <a:bodyPr wrap="none" rtlCol="0">
              <a:spAutoFit/>
            </a:bodyPr>
            <a:lstStyle/>
            <a:p>
              <a:r>
                <a:rPr lang="en-US" dirty="0" smtClean="0"/>
                <a:t>0x254A5838</a:t>
              </a:r>
              <a:endParaRPr lang="en-US" dirty="0"/>
            </a:p>
          </p:txBody>
        </p:sp>
        <p:sp>
          <p:nvSpPr>
            <p:cNvPr id="18" name="TextBox 17"/>
            <p:cNvSpPr txBox="1"/>
            <p:nvPr/>
          </p:nvSpPr>
          <p:spPr>
            <a:xfrm>
              <a:off x="3657600" y="2133600"/>
              <a:ext cx="1370888" cy="369332"/>
            </a:xfrm>
            <a:prstGeom prst="rect">
              <a:avLst/>
            </a:prstGeom>
            <a:noFill/>
          </p:spPr>
          <p:txBody>
            <a:bodyPr wrap="none" rtlCol="0">
              <a:spAutoFit/>
            </a:bodyPr>
            <a:lstStyle/>
            <a:p>
              <a:r>
                <a:rPr lang="en-US" dirty="0" smtClean="0"/>
                <a:t>0x254A583F</a:t>
              </a:r>
              <a:endParaRPr lang="en-US" dirty="0"/>
            </a:p>
          </p:txBody>
        </p:sp>
        <p:sp>
          <p:nvSpPr>
            <p:cNvPr id="19" name="TextBox 18"/>
            <p:cNvSpPr txBox="1"/>
            <p:nvPr/>
          </p:nvSpPr>
          <p:spPr>
            <a:xfrm>
              <a:off x="4993852" y="2133600"/>
              <a:ext cx="1377300" cy="369332"/>
            </a:xfrm>
            <a:prstGeom prst="rect">
              <a:avLst/>
            </a:prstGeom>
            <a:noFill/>
          </p:spPr>
          <p:txBody>
            <a:bodyPr wrap="none" rtlCol="0">
              <a:spAutoFit/>
            </a:bodyPr>
            <a:lstStyle/>
            <a:p>
              <a:r>
                <a:rPr lang="en-US" dirty="0" smtClean="0"/>
                <a:t>0x254A5848</a:t>
              </a:r>
              <a:endParaRPr lang="en-US" dirty="0"/>
            </a:p>
          </p:txBody>
        </p:sp>
        <p:sp>
          <p:nvSpPr>
            <p:cNvPr id="20" name="TextBox 19"/>
            <p:cNvSpPr txBox="1"/>
            <p:nvPr/>
          </p:nvSpPr>
          <p:spPr>
            <a:xfrm>
              <a:off x="6324600" y="2133600"/>
              <a:ext cx="1370888" cy="369332"/>
            </a:xfrm>
            <a:prstGeom prst="rect">
              <a:avLst/>
            </a:prstGeom>
            <a:noFill/>
          </p:spPr>
          <p:txBody>
            <a:bodyPr wrap="none" rtlCol="0">
              <a:spAutoFit/>
            </a:bodyPr>
            <a:lstStyle/>
            <a:p>
              <a:r>
                <a:rPr lang="en-US" dirty="0" smtClean="0"/>
                <a:t>0x254A584F</a:t>
              </a:r>
              <a:endParaRPr lang="en-US" dirty="0"/>
            </a:p>
          </p:txBody>
        </p:sp>
      </p:grpSp>
    </p:spTree>
    <p:extLst>
      <p:ext uri="{BB962C8B-B14F-4D97-AF65-F5344CB8AC3E}">
        <p14:creationId xmlns:p14="http://schemas.microsoft.com/office/powerpoint/2010/main" val="287415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 Pop</Template>
  <TotalTime>5332</TotalTime>
  <Words>469</Words>
  <Application>Microsoft Office PowerPoint</Application>
  <PresentationFormat>On-screen Show (4:3)</PresentationFormat>
  <Paragraphs>134</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Urban Pop</vt:lpstr>
      <vt:lpstr>Queues and message based architecture</vt:lpstr>
      <vt:lpstr>What is a queue?</vt:lpstr>
      <vt:lpstr>Bread?</vt:lpstr>
      <vt:lpstr>Oh bread.</vt:lpstr>
      <vt:lpstr>I don’t have any bread</vt:lpstr>
      <vt:lpstr>Queue methods</vt:lpstr>
      <vt:lpstr>Really easy to make</vt:lpstr>
      <vt:lpstr>Linked list</vt:lpstr>
      <vt:lpstr>Array</vt:lpstr>
      <vt:lpstr>Ring buffer </vt:lpstr>
      <vt:lpstr>Messages</vt:lpstr>
      <vt:lpstr>Serializing messages</vt:lpstr>
      <vt:lpstr>In process queues</vt:lpstr>
      <vt:lpstr>To the code!</vt:lpstr>
      <vt:lpstr>Out of process queues</vt:lpstr>
      <vt:lpstr>msmq</vt:lpstr>
      <vt:lpstr>Ugh, I hate your powerpoint</vt:lpstr>
      <vt:lpstr>Cloud queues</vt:lpstr>
      <vt:lpstr>I don’t believe you without code</vt:lpstr>
      <vt:lpstr>Properties of queues</vt:lpstr>
      <vt:lpstr>Durability</vt:lpstr>
      <vt:lpstr>Reliability </vt:lpstr>
      <vt:lpstr>Speed</vt:lpstr>
      <vt:lpstr>Scalability vs. Web services</vt:lpstr>
      <vt:lpstr>Different messaging patterns</vt:lpstr>
      <vt:lpstr>Fire and forget</vt:lpstr>
      <vt:lpstr>Request and response</vt:lpstr>
      <vt:lpstr>Publish and subscribe</vt:lpstr>
      <vt:lpstr>Building your application with messages</vt:lpstr>
      <vt:lpstr>PowerPoint Presentation</vt:lpstr>
      <vt:lpstr>PowerPoint Presentation</vt:lpstr>
      <vt:lpstr>What to do? </vt:lpstr>
      <vt:lpstr>Dealing with change</vt:lpstr>
      <vt:lpstr>Questions or simple application?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Queues and message based architecture</dc:title>
  <dc:creator>stimms</dc:creator>
  <cp:lastModifiedBy>SEMIR</cp:lastModifiedBy>
  <cp:revision>40</cp:revision>
  <dcterms:created xsi:type="dcterms:W3CDTF">2012-09-01T21:58:52Z</dcterms:created>
  <dcterms:modified xsi:type="dcterms:W3CDTF">2012-09-30T20:37:11Z</dcterms:modified>
</cp:coreProperties>
</file>