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60" r:id="rId16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9BE"/>
    <a:srgbClr val="A3D988"/>
    <a:srgbClr val="59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1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46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>
              <a:latin typeface="Miso Light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F0FE9-12E9-AD44-8B14-7210A3CE4B4A}" type="datetime1">
              <a:rPr lang="sv-SE" smtClean="0">
                <a:latin typeface="Miso Light"/>
              </a:rPr>
              <a:t>2014-06-18</a:t>
            </a:fld>
            <a:endParaRPr lang="sv-SE" dirty="0">
              <a:latin typeface="Miso Light"/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>
              <a:latin typeface="Miso Light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6ADC0-514A-6342-9D52-CCCBD7CC6F7E}" type="slidenum">
              <a:rPr lang="sv-SE" smtClean="0">
                <a:latin typeface="Miso Light"/>
              </a:rPr>
              <a:t>‹#›</a:t>
            </a:fld>
            <a:endParaRPr lang="sv-SE" dirty="0">
              <a:latin typeface="Mis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81330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so Light"/>
              </a:defRPr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so Light"/>
              </a:defRPr>
            </a:lvl1pPr>
          </a:lstStyle>
          <a:p>
            <a:fld id="{FBDE38AB-E778-F34C-BF3A-55111871F2C9}" type="datetime1">
              <a:rPr lang="sv-SE" smtClean="0"/>
              <a:pPr/>
              <a:t>2014-06-18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so Light"/>
              </a:defRPr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so Light"/>
              </a:defRPr>
            </a:lvl1pPr>
          </a:lstStyle>
          <a:p>
            <a:fld id="{358A090B-1F6F-B345-9018-B55504AE28DE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300665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Miso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iso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iso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iso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iso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A090B-1F6F-B345-9018-B55504AE28D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5219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A090B-1F6F-B345-9018-B55504AE28DE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10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A090B-1F6F-B345-9018-B55504AE28D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497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A090B-1F6F-B345-9018-B55504AE28DE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501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A090B-1F6F-B345-9018-B55504AE28DE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966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A090B-1F6F-B345-9018-B55504AE28DE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1506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A090B-1F6F-B345-9018-B55504AE28DE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9695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A090B-1F6F-B345-9018-B55504AE28DE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680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A090B-1F6F-B345-9018-B55504AE28DE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051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A090B-1F6F-B345-9018-B55504AE28DE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529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56F4-D2FD-F943-AF87-5866F4E8770C}" type="datetime1">
              <a:rPr lang="sv-SE" smtClean="0"/>
              <a:t>2014-06-18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dd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B7A0-9676-9247-BAA1-8B68551673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656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3EDA-AAE6-7542-86CA-52B721174212}" type="datetime1">
              <a:rPr lang="sv-SE" smtClean="0"/>
              <a:t>2014-06-18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dd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B7A0-9676-9247-BAA1-8B68551673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936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AC96-78B9-0445-855D-9E2017EFF35C}" type="datetime1">
              <a:rPr lang="sv-SE" smtClean="0"/>
              <a:t>2014-06-18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dd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B7A0-9676-9247-BAA1-8B68551673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987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F905-2F1D-2F42-96E5-8F3D5FF95477}" type="datetime1">
              <a:rPr lang="sv-SE" smtClean="0"/>
              <a:t>2014-06-18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dd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B7A0-9676-9247-BAA1-8B68551673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23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9757-9C92-8641-91EC-1EEF3C418A67}" type="datetime1">
              <a:rPr lang="sv-SE" smtClean="0"/>
              <a:t>2014-06-18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dd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B7A0-9676-9247-BAA1-8B68551673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026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82-833E-A543-A5ED-C117FA62C41D}" type="datetime1">
              <a:rPr lang="sv-SE" smtClean="0"/>
              <a:t>2014-06-18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dd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B7A0-9676-9247-BAA1-8B68551673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62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8DAC-E7C6-BE44-9CFC-BDA7CDB4EEB5}" type="datetime1">
              <a:rPr lang="sv-SE" smtClean="0"/>
              <a:t>2014-06-18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dd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B7A0-9676-9247-BAA1-8B68551673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796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5124-074F-AE4E-B600-89054A390A39}" type="datetime1">
              <a:rPr lang="sv-SE" smtClean="0"/>
              <a:t>2014-06-18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dd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B7A0-9676-9247-BAA1-8B68551673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79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ED3A-53B7-4749-B9D9-F54FC5DB7A76}" type="datetime1">
              <a:rPr lang="sv-SE" smtClean="0"/>
              <a:t>2014-06-18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dd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B7A0-9676-9247-BAA1-8B68551673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874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317A-2519-7347-BB01-F6F7F415CBD1}" type="datetime1">
              <a:rPr lang="sv-SE" smtClean="0"/>
              <a:t>2014-06-18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dd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B7A0-9676-9247-BAA1-8B68551673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764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D7EF-D23B-1A42-AE3C-35A015FBB530}" type="datetime1">
              <a:rPr lang="sv-SE" smtClean="0"/>
              <a:t>2014-06-18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dd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B7A0-9676-9247-BAA1-8B68551673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935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so Light"/>
              </a:defRPr>
            </a:lvl1pPr>
          </a:lstStyle>
          <a:p>
            <a:fld id="{EBF39447-AE8B-6441-ACFA-0CE84025D661}" type="datetime1">
              <a:rPr lang="sv-SE" smtClean="0"/>
              <a:pPr/>
              <a:t>2014-06-18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so Light"/>
              </a:defRPr>
            </a:lvl1pPr>
          </a:lstStyle>
          <a:p>
            <a:r>
              <a:rPr lang="sv-SE" dirty="0" err="1" smtClean="0"/>
              <a:t>dd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so Light"/>
              </a:defRPr>
            </a:lvl1pPr>
          </a:lstStyle>
          <a:p>
            <a:fld id="{1A47B7A0-9676-9247-BAA1-8B685516733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88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so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so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so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so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so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627017" y="2282651"/>
            <a:ext cx="7781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05088" indent="-2605088" algn="ctr"/>
            <a:r>
              <a:rPr lang="sv-SE" sz="7200" dirty="0" smtClean="0">
                <a:solidFill>
                  <a:schemeClr val="bg1"/>
                </a:solidFill>
                <a:latin typeface="Miso Light"/>
                <a:cs typeface="Miso Light"/>
              </a:rPr>
              <a:t>CSS </a:t>
            </a:r>
            <a:r>
              <a:rPr lang="sv-SE" sz="7200" dirty="0" err="1" smtClean="0">
                <a:solidFill>
                  <a:schemeClr val="bg1"/>
                </a:solidFill>
                <a:latin typeface="Miso Light"/>
                <a:cs typeface="Miso Light"/>
              </a:rPr>
              <a:t>Specificity</a:t>
            </a:r>
            <a:endParaRPr lang="sv-SE" sz="7200" dirty="0">
              <a:solidFill>
                <a:schemeClr val="bg1"/>
              </a:solidFill>
              <a:latin typeface="Miso Light"/>
              <a:cs typeface="Miso Light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1816742" y="3482980"/>
            <a:ext cx="54019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05088" indent="-2605088" algn="ctr"/>
            <a:r>
              <a:rPr lang="sv-SE" sz="3800" dirty="0" smtClean="0">
                <a:solidFill>
                  <a:srgbClr val="CDE9BE"/>
                </a:solidFill>
                <a:latin typeface="Miso Light"/>
                <a:cs typeface="Miso Light"/>
              </a:rPr>
              <a:t>Hur man räknar</a:t>
            </a:r>
            <a:endParaRPr lang="sv-SE" sz="3800" dirty="0">
              <a:solidFill>
                <a:srgbClr val="CDE9BE"/>
              </a:solidFill>
              <a:latin typeface="Miso Light"/>
              <a:cs typeface="Miso Light"/>
            </a:endParaRPr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dd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683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welovesharepoint,andyou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73" y="338248"/>
            <a:ext cx="2873416" cy="355621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6022" y="1173476"/>
            <a:ext cx="7459897" cy="562624"/>
          </a:xfrm>
        </p:spPr>
        <p:txBody>
          <a:bodyPr>
            <a:noAutofit/>
          </a:bodyPr>
          <a:lstStyle/>
          <a:p>
            <a:pPr algn="l"/>
            <a:r>
              <a:rPr lang="sv-SE" cap="all" dirty="0" smtClean="0">
                <a:solidFill>
                  <a:srgbClr val="599900"/>
                </a:solidFill>
                <a:latin typeface="Miso Light"/>
                <a:cs typeface="Miso Light"/>
              </a:rPr>
              <a:t>Hur man räknar - exempel</a:t>
            </a:r>
            <a:endParaRPr lang="sv-SE" cap="all" dirty="0">
              <a:solidFill>
                <a:srgbClr val="599900"/>
              </a:solidFill>
              <a:latin typeface="Miso Light"/>
              <a:cs typeface="Miso Light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82244" y="1712135"/>
            <a:ext cx="7367452" cy="594486"/>
          </a:xfrm>
        </p:spPr>
        <p:txBody>
          <a:bodyPr>
            <a:normAutofit/>
          </a:bodyPr>
          <a:lstStyle/>
          <a:p>
            <a:pPr marL="0" indent="0">
              <a:buClr>
                <a:srgbClr val="599900"/>
              </a:buClr>
              <a:buSzPct val="80000"/>
              <a:buNone/>
            </a:pPr>
            <a:r>
              <a:rPr lang="sv-SE" sz="2800" dirty="0" smtClean="0">
                <a:cs typeface="Miso Light"/>
              </a:rPr>
              <a:t>#</a:t>
            </a:r>
            <a:r>
              <a:rPr lang="sv-SE" sz="2800" dirty="0" err="1" smtClean="0">
                <a:cs typeface="Miso Light"/>
              </a:rPr>
              <a:t>mylaunch</a:t>
            </a:r>
            <a:r>
              <a:rPr lang="sv-SE" sz="2800" dirty="0" smtClean="0">
                <a:cs typeface="Miso Light"/>
              </a:rPr>
              <a:t> div li input</a:t>
            </a:r>
          </a:p>
          <a:p>
            <a:pPr marL="0" indent="0">
              <a:buClr>
                <a:srgbClr val="599900"/>
              </a:buClr>
              <a:buSzPct val="80000"/>
              <a:buNone/>
            </a:pPr>
            <a:endParaRPr lang="sv-SE" sz="2800" dirty="0" smtClean="0">
              <a:latin typeface="Miso Light"/>
              <a:cs typeface="Miso Light"/>
            </a:endParaRPr>
          </a:p>
        </p:txBody>
      </p:sp>
      <p:pic>
        <p:nvPicPr>
          <p:cNvPr id="13" name="Bildobjekt 12" descr="bool_rgb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83" y="6309038"/>
            <a:ext cx="755636" cy="340036"/>
          </a:xfrm>
          <a:prstGeom prst="rect">
            <a:avLst/>
          </a:prstGeom>
        </p:spPr>
      </p:pic>
      <p:pic>
        <p:nvPicPr>
          <p:cNvPr id="14" name="Bildobjekt 13" descr="linj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5290"/>
            <a:ext cx="9143800" cy="4571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97277"/>
              </p:ext>
            </p:extLst>
          </p:nvPr>
        </p:nvGraphicFramePr>
        <p:xfrm>
          <a:off x="653141" y="2274759"/>
          <a:ext cx="7837715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4893"/>
                <a:gridCol w="2037806"/>
                <a:gridCol w="1802674"/>
                <a:gridCol w="18723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 smtClean="0">
                          <a:latin typeface="Miso Light" pitchFamily="2" charset="0"/>
                        </a:rPr>
                        <a:t>Styleattribut</a:t>
                      </a:r>
                      <a:endParaRPr lang="sv-SE" sz="20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 smtClean="0">
                          <a:latin typeface="Miso Light" pitchFamily="2" charset="0"/>
                        </a:rPr>
                        <a:t>ID</a:t>
                      </a:r>
                      <a:endParaRPr lang="sv-SE" sz="20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 smtClean="0">
                          <a:latin typeface="Miso Light" pitchFamily="2" charset="0"/>
                        </a:rPr>
                        <a:t>Klasser</a:t>
                      </a:r>
                      <a:r>
                        <a:rPr lang="sv-SE" sz="2000" baseline="0" dirty="0" smtClean="0">
                          <a:latin typeface="Miso Light" pitchFamily="2" charset="0"/>
                        </a:rPr>
                        <a:t> mm</a:t>
                      </a:r>
                      <a:endParaRPr lang="sv-SE" sz="20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 smtClean="0">
                          <a:latin typeface="Miso Light" pitchFamily="2" charset="0"/>
                        </a:rPr>
                        <a:t>Elements</a:t>
                      </a:r>
                      <a:endParaRPr lang="sv-SE" sz="2000" dirty="0">
                        <a:latin typeface="Miso Light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7200" dirty="0" smtClean="0">
                          <a:latin typeface="Miso Light" pitchFamily="2" charset="0"/>
                        </a:rPr>
                        <a:t>0</a:t>
                      </a:r>
                      <a:endParaRPr lang="sv-SE" sz="7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200" dirty="0" smtClean="0">
                          <a:latin typeface="Miso Light" pitchFamily="2" charset="0"/>
                        </a:rPr>
                        <a:t>1</a:t>
                      </a:r>
                      <a:endParaRPr lang="sv-SE" sz="7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200" dirty="0" smtClean="0">
                          <a:latin typeface="Miso Light" pitchFamily="2" charset="0"/>
                        </a:rPr>
                        <a:t>2</a:t>
                      </a:r>
                      <a:endParaRPr lang="sv-SE" sz="7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200" dirty="0" smtClean="0">
                          <a:latin typeface="Miso Light" pitchFamily="2" charset="0"/>
                        </a:rPr>
                        <a:t>1</a:t>
                      </a:r>
                      <a:endParaRPr lang="sv-SE" sz="7200" dirty="0">
                        <a:latin typeface="Miso Light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Bildobjekt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905" y="4288769"/>
            <a:ext cx="925421" cy="1013437"/>
          </a:xfrm>
          <a:prstGeom prst="rect">
            <a:avLst/>
          </a:prstGeom>
        </p:spPr>
      </p:pic>
      <p:pic>
        <p:nvPicPr>
          <p:cNvPr id="10" name="Picture 3" descr="http://images6.fanpop.com/image/photos/32800000/Draco-Malfoy-draco-malfoy-32824233-526-7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460" y="4096207"/>
            <a:ext cx="1030313" cy="139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http://images6.fanpop.com/image/photos/32800000/Draco-Malfoy-draco-malfoy-32824233-526-7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081" y="4096206"/>
            <a:ext cx="1030313" cy="139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img1.wikia.nocookie.net/__cb20091025060911/harrypotter/images/f/f9/Dolores_Umbridge_(Promo_still_from_HP5_movie)_10-15-2009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197" y="4096206"/>
            <a:ext cx="1115675" cy="139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3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welovesharepoint,andyou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73" y="338248"/>
            <a:ext cx="2873416" cy="355621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6022" y="1173476"/>
            <a:ext cx="7459897" cy="562624"/>
          </a:xfrm>
        </p:spPr>
        <p:txBody>
          <a:bodyPr>
            <a:noAutofit/>
          </a:bodyPr>
          <a:lstStyle/>
          <a:p>
            <a:pPr algn="l"/>
            <a:r>
              <a:rPr lang="sv-SE" cap="all" dirty="0" smtClean="0">
                <a:solidFill>
                  <a:srgbClr val="599900"/>
                </a:solidFill>
                <a:latin typeface="Miso Light"/>
                <a:cs typeface="Miso Light"/>
              </a:rPr>
              <a:t>Hur man räknar - exempel</a:t>
            </a:r>
            <a:endParaRPr lang="sv-SE" cap="all" dirty="0">
              <a:solidFill>
                <a:srgbClr val="599900"/>
              </a:solidFill>
              <a:latin typeface="Miso Light"/>
              <a:cs typeface="Miso Light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82244" y="1712135"/>
            <a:ext cx="7367452" cy="594486"/>
          </a:xfrm>
        </p:spPr>
        <p:txBody>
          <a:bodyPr>
            <a:normAutofit fontScale="92500"/>
          </a:bodyPr>
          <a:lstStyle/>
          <a:p>
            <a:pPr marL="0" indent="0">
              <a:buClr>
                <a:srgbClr val="599900"/>
              </a:buClr>
              <a:buSzPct val="80000"/>
              <a:buNone/>
            </a:pPr>
            <a:r>
              <a:rPr lang="sv-SE" sz="2800" dirty="0" smtClean="0">
                <a:cs typeface="Miso Light"/>
              </a:rPr>
              <a:t>&lt;style=”</a:t>
            </a:r>
            <a:r>
              <a:rPr lang="sv-SE" sz="2800" dirty="0" err="1" smtClean="0">
                <a:cs typeface="Miso Light"/>
              </a:rPr>
              <a:t>color:red</a:t>
            </a:r>
            <a:r>
              <a:rPr lang="sv-SE" sz="2800" dirty="0" smtClean="0">
                <a:cs typeface="Miso Light"/>
              </a:rPr>
              <a:t>”&gt;         #ett #två #tre p div :</a:t>
            </a:r>
            <a:r>
              <a:rPr lang="sv-SE" sz="2800" dirty="0" err="1" smtClean="0">
                <a:cs typeface="Miso Light"/>
              </a:rPr>
              <a:t>first-of-type</a:t>
            </a:r>
            <a:r>
              <a:rPr lang="sv-SE" sz="2800" dirty="0" smtClean="0">
                <a:cs typeface="Miso Light"/>
              </a:rPr>
              <a:t> :</a:t>
            </a:r>
            <a:r>
              <a:rPr lang="sv-SE" sz="2800" dirty="0" err="1" smtClean="0">
                <a:cs typeface="Miso Light"/>
              </a:rPr>
              <a:t>hover</a:t>
            </a:r>
            <a:endParaRPr lang="sv-SE" sz="2800" dirty="0" smtClean="0">
              <a:cs typeface="Miso Light"/>
            </a:endParaRPr>
          </a:p>
          <a:p>
            <a:pPr marL="0" indent="0">
              <a:buClr>
                <a:srgbClr val="599900"/>
              </a:buClr>
              <a:buSzPct val="80000"/>
              <a:buNone/>
            </a:pPr>
            <a:endParaRPr lang="sv-SE" sz="2800" dirty="0" smtClean="0">
              <a:latin typeface="Miso Light"/>
              <a:cs typeface="Miso Light"/>
            </a:endParaRPr>
          </a:p>
        </p:txBody>
      </p:sp>
      <p:pic>
        <p:nvPicPr>
          <p:cNvPr id="13" name="Bildobjekt 12" descr="bool_rgb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83" y="6309038"/>
            <a:ext cx="755636" cy="340036"/>
          </a:xfrm>
          <a:prstGeom prst="rect">
            <a:avLst/>
          </a:prstGeom>
        </p:spPr>
      </p:pic>
      <p:pic>
        <p:nvPicPr>
          <p:cNvPr id="14" name="Bildobjekt 13" descr="linj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5290"/>
            <a:ext cx="9143800" cy="4571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37811"/>
              </p:ext>
            </p:extLst>
          </p:nvPr>
        </p:nvGraphicFramePr>
        <p:xfrm>
          <a:off x="653141" y="2274759"/>
          <a:ext cx="7837715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4893"/>
                <a:gridCol w="2037806"/>
                <a:gridCol w="1802674"/>
                <a:gridCol w="18723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 smtClean="0">
                          <a:latin typeface="Miso Light" pitchFamily="2" charset="0"/>
                        </a:rPr>
                        <a:t>Styleattribut</a:t>
                      </a:r>
                      <a:endParaRPr lang="sv-SE" sz="20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 smtClean="0">
                          <a:latin typeface="Miso Light" pitchFamily="2" charset="0"/>
                        </a:rPr>
                        <a:t>ID</a:t>
                      </a:r>
                      <a:endParaRPr lang="sv-SE" sz="20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 smtClean="0">
                          <a:latin typeface="Miso Light" pitchFamily="2" charset="0"/>
                        </a:rPr>
                        <a:t>Klasser</a:t>
                      </a:r>
                      <a:r>
                        <a:rPr lang="sv-SE" sz="2000" baseline="0" dirty="0" smtClean="0">
                          <a:latin typeface="Miso Light" pitchFamily="2" charset="0"/>
                        </a:rPr>
                        <a:t> mm</a:t>
                      </a:r>
                      <a:endParaRPr lang="sv-SE" sz="20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 smtClean="0">
                          <a:latin typeface="Miso Light" pitchFamily="2" charset="0"/>
                        </a:rPr>
                        <a:t>Elements</a:t>
                      </a:r>
                      <a:endParaRPr lang="sv-SE" sz="2000" dirty="0">
                        <a:latin typeface="Miso Light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7200" dirty="0" smtClean="0">
                          <a:latin typeface="Miso Light" pitchFamily="2" charset="0"/>
                        </a:rPr>
                        <a:t>1</a:t>
                      </a:r>
                      <a:endParaRPr lang="sv-SE" sz="7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200" dirty="0" smtClean="0">
                          <a:latin typeface="Miso Light" pitchFamily="2" charset="0"/>
                        </a:rPr>
                        <a:t>3</a:t>
                      </a:r>
                      <a:endParaRPr lang="sv-SE" sz="7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200" dirty="0" smtClean="0">
                          <a:latin typeface="Miso Light" pitchFamily="2" charset="0"/>
                        </a:rPr>
                        <a:t>1</a:t>
                      </a:r>
                      <a:endParaRPr lang="sv-SE" sz="7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200" dirty="0" smtClean="0">
                          <a:latin typeface="Miso Light" pitchFamily="2" charset="0"/>
                        </a:rPr>
                        <a:t>3</a:t>
                      </a:r>
                      <a:endParaRPr lang="sv-SE" sz="7200" dirty="0">
                        <a:latin typeface="Miso Light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Bildobjekt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905" y="4288769"/>
            <a:ext cx="925421" cy="1013437"/>
          </a:xfrm>
          <a:prstGeom prst="rect">
            <a:avLst/>
          </a:prstGeom>
        </p:spPr>
      </p:pic>
      <p:pic>
        <p:nvPicPr>
          <p:cNvPr id="10" name="Picture 3" descr="http://images6.fanpop.com/image/photos/32800000/Draco-Malfoy-draco-malfoy-32824233-526-7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460" y="4096207"/>
            <a:ext cx="1030313" cy="139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http://images6.fanpop.com/image/photos/32800000/Draco-Malfoy-draco-malfoy-32824233-526-7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081" y="4096206"/>
            <a:ext cx="1030313" cy="139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img1.wikia.nocookie.net/__cb20091025060911/harrypotter/images/f/f9/Dolores_Umbridge_(Promo_still_from_HP5_movie)_10-15-2009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197" y="4096206"/>
            <a:ext cx="1115675" cy="139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8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dd</a:t>
            </a:r>
            <a:endParaRPr lang="sv-SE"/>
          </a:p>
        </p:txBody>
      </p:sp>
      <p:pic>
        <p:nvPicPr>
          <p:cNvPr id="5" name="Bildobjekt 4" descr="läsmer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40" y="2791023"/>
            <a:ext cx="4503012" cy="15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welovesharepoint,andyou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73" y="338248"/>
            <a:ext cx="2873416" cy="355621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6022" y="1173476"/>
            <a:ext cx="7459897" cy="562624"/>
          </a:xfrm>
        </p:spPr>
        <p:txBody>
          <a:bodyPr>
            <a:noAutofit/>
          </a:bodyPr>
          <a:lstStyle/>
          <a:p>
            <a:pPr algn="l"/>
            <a:r>
              <a:rPr lang="sv-SE" cap="all" dirty="0" err="1" smtClean="0">
                <a:solidFill>
                  <a:srgbClr val="599900"/>
                </a:solidFill>
                <a:latin typeface="Miso Light"/>
                <a:cs typeface="Miso Light"/>
              </a:rPr>
              <a:t>Css</a:t>
            </a:r>
            <a:r>
              <a:rPr lang="sv-SE" cap="all" dirty="0" smtClean="0">
                <a:solidFill>
                  <a:srgbClr val="599900"/>
                </a:solidFill>
                <a:latin typeface="Miso Light"/>
                <a:cs typeface="Miso Light"/>
              </a:rPr>
              <a:t> </a:t>
            </a:r>
            <a:r>
              <a:rPr lang="sv-SE" cap="all" dirty="0" err="1" smtClean="0">
                <a:solidFill>
                  <a:srgbClr val="599900"/>
                </a:solidFill>
                <a:latin typeface="Miso Light"/>
                <a:cs typeface="Miso Light"/>
              </a:rPr>
              <a:t>specificity</a:t>
            </a:r>
            <a:endParaRPr lang="sv-SE" cap="all" dirty="0">
              <a:solidFill>
                <a:srgbClr val="599900"/>
              </a:solidFill>
              <a:latin typeface="Miso Light"/>
              <a:cs typeface="Miso Light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6022" y="2009377"/>
            <a:ext cx="7459897" cy="3761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800" dirty="0" smtClean="0">
                <a:cs typeface="Miso Light"/>
              </a:rPr>
              <a:t>Finns följande regler som har olika </a:t>
            </a:r>
            <a:r>
              <a:rPr lang="sv-SE" sz="2800" dirty="0" err="1" smtClean="0">
                <a:cs typeface="Miso Light"/>
              </a:rPr>
              <a:t>specificity</a:t>
            </a:r>
            <a:endParaRPr lang="sv-SE" sz="2800" dirty="0" smtClean="0">
              <a:latin typeface="Miso Light"/>
              <a:cs typeface="Miso Light"/>
            </a:endParaRP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latin typeface="Miso Light"/>
                <a:cs typeface="Miso Light"/>
              </a:rPr>
              <a:t>Element och </a:t>
            </a:r>
            <a:r>
              <a:rPr lang="sv-SE" sz="2800" dirty="0" err="1" smtClean="0">
                <a:latin typeface="Miso Light"/>
                <a:cs typeface="Miso Light"/>
              </a:rPr>
              <a:t>pseudoelement</a:t>
            </a:r>
            <a:endParaRPr lang="sv-SE" sz="2800" dirty="0" smtClean="0">
              <a:latin typeface="Miso Light"/>
              <a:cs typeface="Miso Light"/>
            </a:endParaRP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cs typeface="Miso Light"/>
              </a:rPr>
              <a:t>Klasser, </a:t>
            </a:r>
            <a:r>
              <a:rPr lang="sv-SE" sz="2800" dirty="0" err="1" smtClean="0">
                <a:cs typeface="Miso Light"/>
              </a:rPr>
              <a:t>pseudoklasser</a:t>
            </a:r>
            <a:r>
              <a:rPr lang="sv-SE" sz="2800" dirty="0" smtClean="0">
                <a:cs typeface="Miso Light"/>
              </a:rPr>
              <a:t> och attribut</a:t>
            </a:r>
            <a:endParaRPr lang="sv-SE" sz="2800" dirty="0" smtClean="0">
              <a:latin typeface="Miso Light"/>
              <a:cs typeface="Miso Light"/>
            </a:endParaRP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latin typeface="Miso Light"/>
                <a:cs typeface="Miso Light"/>
              </a:rPr>
              <a:t>Id</a:t>
            </a:r>
            <a:endParaRPr lang="sv-SE" sz="2800" dirty="0" smtClean="0">
              <a:latin typeface="Miso Light"/>
              <a:cs typeface="Miso Light"/>
            </a:endParaRP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latin typeface="Miso Light"/>
                <a:cs typeface="Miso Light"/>
              </a:rPr>
              <a:t>Styleattribut</a:t>
            </a:r>
          </a:p>
          <a:p>
            <a:pPr marL="0" indent="0">
              <a:buClr>
                <a:srgbClr val="599900"/>
              </a:buClr>
              <a:buSzPct val="80000"/>
              <a:buNone/>
            </a:pPr>
            <a:r>
              <a:rPr lang="sv-SE" sz="2800" dirty="0" smtClean="0">
                <a:cs typeface="Miso Light"/>
              </a:rPr>
              <a:t>Och undantaget:</a:t>
            </a: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err="1" smtClean="0">
                <a:cs typeface="Miso Light"/>
              </a:rPr>
              <a:t>Important</a:t>
            </a:r>
            <a:endParaRPr lang="sv-SE" sz="2800" dirty="0">
              <a:cs typeface="Miso Light"/>
            </a:endParaRPr>
          </a:p>
        </p:txBody>
      </p:sp>
      <p:pic>
        <p:nvPicPr>
          <p:cNvPr id="13" name="Bildobjekt 12" descr="bool_rgb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83" y="6309038"/>
            <a:ext cx="755636" cy="340036"/>
          </a:xfrm>
          <a:prstGeom prst="rect">
            <a:avLst/>
          </a:prstGeom>
        </p:spPr>
      </p:pic>
      <p:pic>
        <p:nvPicPr>
          <p:cNvPr id="14" name="Bildobjekt 13" descr="linj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5290"/>
            <a:ext cx="91438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welovesharepoint,andyou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73" y="338248"/>
            <a:ext cx="2873416" cy="355621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6022" y="1173476"/>
            <a:ext cx="7459897" cy="562624"/>
          </a:xfrm>
        </p:spPr>
        <p:txBody>
          <a:bodyPr>
            <a:noAutofit/>
          </a:bodyPr>
          <a:lstStyle/>
          <a:p>
            <a:pPr algn="l"/>
            <a:r>
              <a:rPr lang="sv-SE" cap="all" dirty="0" err="1" smtClean="0">
                <a:solidFill>
                  <a:srgbClr val="599900"/>
                </a:solidFill>
                <a:latin typeface="Miso Light"/>
                <a:cs typeface="Miso Light"/>
              </a:rPr>
              <a:t>ELEments</a:t>
            </a:r>
            <a:r>
              <a:rPr lang="sv-SE" cap="all" dirty="0" smtClean="0">
                <a:solidFill>
                  <a:srgbClr val="599900"/>
                </a:solidFill>
                <a:latin typeface="Miso Light"/>
                <a:cs typeface="Miso Light"/>
              </a:rPr>
              <a:t> &amp; PSEUDOELEMENT</a:t>
            </a:r>
            <a:endParaRPr lang="sv-SE" cap="all" dirty="0">
              <a:solidFill>
                <a:srgbClr val="599900"/>
              </a:solidFill>
              <a:latin typeface="Miso Light"/>
              <a:cs typeface="Miso Light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6022" y="2009377"/>
            <a:ext cx="7459897" cy="3761551"/>
          </a:xfrm>
        </p:spPr>
        <p:txBody>
          <a:bodyPr>
            <a:normAutofit/>
          </a:bodyPr>
          <a:lstStyle/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latin typeface="Miso Light"/>
                <a:cs typeface="Miso Light"/>
              </a:rPr>
              <a:t>input</a:t>
            </a: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cs typeface="Miso Light"/>
              </a:rPr>
              <a:t>::</a:t>
            </a:r>
            <a:r>
              <a:rPr lang="sv-SE" sz="2800" dirty="0" err="1" smtClean="0">
                <a:cs typeface="Miso Light"/>
              </a:rPr>
              <a:t>after</a:t>
            </a:r>
            <a:endParaRPr lang="sv-SE" sz="2800" dirty="0" smtClean="0">
              <a:cs typeface="Miso Light"/>
            </a:endParaRP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cs typeface="Miso Light"/>
              </a:rPr>
              <a:t>::</a:t>
            </a:r>
            <a:r>
              <a:rPr lang="sv-SE" sz="2800" dirty="0" err="1" smtClean="0">
                <a:cs typeface="Miso Light"/>
              </a:rPr>
              <a:t>before</a:t>
            </a:r>
            <a:endParaRPr lang="sv-SE" sz="2800" dirty="0" smtClean="0">
              <a:cs typeface="Miso Light"/>
            </a:endParaRP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err="1" smtClean="0">
                <a:latin typeface="Miso Light"/>
                <a:cs typeface="Miso Light"/>
              </a:rPr>
              <a:t>body</a:t>
            </a:r>
            <a:endParaRPr lang="sv-SE" sz="2800" dirty="0" smtClean="0">
              <a:latin typeface="Miso Light"/>
              <a:cs typeface="Miso Light"/>
            </a:endParaRP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cs typeface="Miso Light"/>
              </a:rPr>
              <a:t>h2</a:t>
            </a: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latin typeface="Miso Light"/>
                <a:cs typeface="Miso Light"/>
              </a:rPr>
              <a:t>::</a:t>
            </a:r>
            <a:r>
              <a:rPr lang="sv-SE" sz="2800" dirty="0" err="1" smtClean="0">
                <a:latin typeface="Miso Light"/>
                <a:cs typeface="Miso Light"/>
              </a:rPr>
              <a:t>first</a:t>
            </a:r>
            <a:r>
              <a:rPr lang="sv-SE" sz="2800" dirty="0" smtClean="0">
                <a:latin typeface="Miso Light"/>
                <a:cs typeface="Miso Light"/>
              </a:rPr>
              <a:t>-letter</a:t>
            </a:r>
          </a:p>
        </p:txBody>
      </p:sp>
      <p:pic>
        <p:nvPicPr>
          <p:cNvPr id="13" name="Bildobjekt 12" descr="bool_rgb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83" y="6309038"/>
            <a:ext cx="755636" cy="340036"/>
          </a:xfrm>
          <a:prstGeom prst="rect">
            <a:avLst/>
          </a:prstGeom>
        </p:spPr>
      </p:pic>
      <p:pic>
        <p:nvPicPr>
          <p:cNvPr id="14" name="Bildobjekt 13" descr="linj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5290"/>
            <a:ext cx="9143800" cy="457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48" y="2215707"/>
            <a:ext cx="2717265" cy="2975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8133" y="2226733"/>
            <a:ext cx="2503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latin typeface="Miso Light"/>
                <a:cs typeface="Miso Light"/>
              </a:rPr>
              <a:t>Ondskefull, men inte särskilt stark och inflytelserik</a:t>
            </a:r>
            <a:endParaRPr lang="sv-SE" sz="2800" dirty="0" smtClean="0">
              <a:latin typeface="Miso Light"/>
              <a:cs typeface="Miso Light"/>
            </a:endParaRP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latin typeface="Miso Light"/>
                <a:cs typeface="Miso Light"/>
              </a:rPr>
              <a:t>Med </a:t>
            </a:r>
            <a:r>
              <a:rPr lang="sv-SE" sz="2800" dirty="0" smtClean="0">
                <a:latin typeface="Miso Light"/>
                <a:cs typeface="Miso Light"/>
              </a:rPr>
              <a:t>andra ord att jämställa med </a:t>
            </a:r>
            <a:r>
              <a:rPr lang="sv-SE" sz="2800" dirty="0" err="1" smtClean="0">
                <a:latin typeface="Miso Light"/>
                <a:cs typeface="Miso Light"/>
              </a:rPr>
              <a:t>Filch</a:t>
            </a:r>
            <a:r>
              <a:rPr lang="sv-SE" sz="2800" dirty="0" smtClean="0">
                <a:latin typeface="Miso Light"/>
                <a:cs typeface="Miso Light"/>
              </a:rPr>
              <a:t> och </a:t>
            </a:r>
            <a:r>
              <a:rPr lang="sv-SE" sz="2800" dirty="0" err="1" smtClean="0">
                <a:latin typeface="Miso Light"/>
                <a:cs typeface="Miso Light"/>
              </a:rPr>
              <a:t>Mrs</a:t>
            </a:r>
            <a:r>
              <a:rPr lang="sv-SE" sz="2800" dirty="0" smtClean="0">
                <a:latin typeface="Miso Light"/>
                <a:cs typeface="Miso Light"/>
              </a:rPr>
              <a:t> Norris</a:t>
            </a:r>
          </a:p>
        </p:txBody>
      </p:sp>
    </p:spTree>
    <p:extLst>
      <p:ext uri="{BB962C8B-B14F-4D97-AF65-F5344CB8AC3E}">
        <p14:creationId xmlns:p14="http://schemas.microsoft.com/office/powerpoint/2010/main" val="326525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welovesharepoint,andyou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73" y="338248"/>
            <a:ext cx="2873416" cy="355621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6022" y="1173476"/>
            <a:ext cx="7459897" cy="562624"/>
          </a:xfrm>
        </p:spPr>
        <p:txBody>
          <a:bodyPr>
            <a:noAutofit/>
          </a:bodyPr>
          <a:lstStyle/>
          <a:p>
            <a:pPr algn="l"/>
            <a:r>
              <a:rPr lang="sv-SE" cap="all" dirty="0" smtClean="0">
                <a:solidFill>
                  <a:srgbClr val="599900"/>
                </a:solidFill>
                <a:latin typeface="Miso Light"/>
                <a:cs typeface="Miso Light"/>
              </a:rPr>
              <a:t>Klasser, </a:t>
            </a:r>
            <a:r>
              <a:rPr lang="sv-SE" cap="all" dirty="0" err="1" smtClean="0">
                <a:solidFill>
                  <a:srgbClr val="599900"/>
                </a:solidFill>
                <a:latin typeface="Miso Light"/>
                <a:cs typeface="Miso Light"/>
              </a:rPr>
              <a:t>pseudoklasser</a:t>
            </a:r>
            <a:r>
              <a:rPr lang="sv-SE" cap="all" dirty="0" smtClean="0">
                <a:solidFill>
                  <a:srgbClr val="599900"/>
                </a:solidFill>
                <a:latin typeface="Miso Light"/>
                <a:cs typeface="Miso Light"/>
              </a:rPr>
              <a:t> &amp; attribut</a:t>
            </a:r>
            <a:endParaRPr lang="sv-SE" cap="all" dirty="0">
              <a:solidFill>
                <a:srgbClr val="599900"/>
              </a:solidFill>
              <a:latin typeface="Miso Light"/>
              <a:cs typeface="Miso Light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6022" y="2009377"/>
            <a:ext cx="7459897" cy="3761551"/>
          </a:xfrm>
        </p:spPr>
        <p:txBody>
          <a:bodyPr>
            <a:normAutofit/>
          </a:bodyPr>
          <a:lstStyle/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latin typeface="Miso Light"/>
                <a:cs typeface="Miso Light"/>
              </a:rPr>
              <a:t>.</a:t>
            </a:r>
            <a:r>
              <a:rPr lang="sv-SE" sz="2800" dirty="0" err="1" smtClean="0">
                <a:latin typeface="Miso Light"/>
                <a:cs typeface="Miso Light"/>
              </a:rPr>
              <a:t>some-class</a:t>
            </a:r>
            <a:endParaRPr lang="sv-SE" sz="2800" dirty="0" smtClean="0">
              <a:latin typeface="Miso Light"/>
              <a:cs typeface="Miso Light"/>
            </a:endParaRP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cs typeface="Miso Light"/>
              </a:rPr>
              <a:t>:</a:t>
            </a:r>
            <a:r>
              <a:rPr lang="sv-SE" sz="2800" dirty="0" err="1" smtClean="0">
                <a:cs typeface="Miso Light"/>
              </a:rPr>
              <a:t>hover</a:t>
            </a:r>
            <a:endParaRPr lang="sv-SE" sz="2800" dirty="0" smtClean="0">
              <a:cs typeface="Miso Light"/>
            </a:endParaRP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cs typeface="Miso Light"/>
              </a:rPr>
              <a:t>:focus</a:t>
            </a:r>
            <a:endParaRPr lang="sv-SE" sz="2800" dirty="0" smtClean="0">
              <a:cs typeface="Miso Light"/>
            </a:endParaRP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latin typeface="Miso Light"/>
                <a:cs typeface="Miso Light"/>
              </a:rPr>
              <a:t>[</a:t>
            </a:r>
            <a:r>
              <a:rPr lang="sv-SE" sz="2800" dirty="0" err="1" smtClean="0">
                <a:latin typeface="Miso Light"/>
                <a:cs typeface="Miso Light"/>
              </a:rPr>
              <a:t>type</a:t>
            </a:r>
            <a:r>
              <a:rPr lang="sv-SE" sz="2800" dirty="0" smtClean="0">
                <a:latin typeface="Miso Light"/>
                <a:cs typeface="Miso Light"/>
              </a:rPr>
              <a:t>=”text”]</a:t>
            </a:r>
            <a:endParaRPr lang="sv-SE" sz="2800" dirty="0" smtClean="0">
              <a:latin typeface="Miso Light"/>
              <a:cs typeface="Miso Light"/>
            </a:endParaRP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cs typeface="Miso Light"/>
              </a:rPr>
              <a:t>[id*=”post”]</a:t>
            </a:r>
            <a:endParaRPr lang="sv-SE" sz="2800" dirty="0" smtClean="0">
              <a:cs typeface="Miso Light"/>
            </a:endParaRPr>
          </a:p>
          <a:p>
            <a:pPr marL="0" indent="0">
              <a:buClr>
                <a:srgbClr val="599900"/>
              </a:buClr>
              <a:buSzPct val="80000"/>
              <a:buNone/>
            </a:pPr>
            <a:endParaRPr lang="sv-SE" sz="2800" dirty="0" smtClean="0">
              <a:latin typeface="Miso Light"/>
              <a:cs typeface="Miso Light"/>
            </a:endParaRPr>
          </a:p>
        </p:txBody>
      </p:sp>
      <p:pic>
        <p:nvPicPr>
          <p:cNvPr id="13" name="Bildobjekt 12" descr="bool_rgb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83" y="6309038"/>
            <a:ext cx="755636" cy="340036"/>
          </a:xfrm>
          <a:prstGeom prst="rect">
            <a:avLst/>
          </a:prstGeom>
        </p:spPr>
      </p:pic>
      <p:pic>
        <p:nvPicPr>
          <p:cNvPr id="14" name="Bildobjekt 13" descr="linj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5290"/>
            <a:ext cx="9143800" cy="45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8133" y="2226733"/>
            <a:ext cx="2503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latin typeface="Miso Light"/>
                <a:cs typeface="Miso Light"/>
              </a:rPr>
              <a:t>Ondskefull och har en del att säga till om</a:t>
            </a: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latin typeface="Miso Light"/>
                <a:cs typeface="Miso Light"/>
              </a:rPr>
              <a:t>Med </a:t>
            </a:r>
            <a:r>
              <a:rPr lang="sv-SE" sz="2800" dirty="0" smtClean="0">
                <a:latin typeface="Miso Light"/>
                <a:cs typeface="Miso Light"/>
              </a:rPr>
              <a:t>andra ord att jämställa med </a:t>
            </a:r>
            <a:r>
              <a:rPr lang="sv-SE" sz="2800" dirty="0" err="1" smtClean="0">
                <a:latin typeface="Miso Light"/>
                <a:cs typeface="Miso Light"/>
              </a:rPr>
              <a:t>Draco</a:t>
            </a:r>
            <a:r>
              <a:rPr lang="sv-SE" sz="2800" dirty="0" smtClean="0">
                <a:latin typeface="Miso Light"/>
                <a:cs typeface="Miso Light"/>
              </a:rPr>
              <a:t> </a:t>
            </a:r>
            <a:r>
              <a:rPr lang="sv-SE" sz="2800" dirty="0" err="1" smtClean="0">
                <a:latin typeface="Miso Light"/>
                <a:cs typeface="Miso Light"/>
              </a:rPr>
              <a:t>Malfoy</a:t>
            </a:r>
            <a:endParaRPr lang="sv-SE" sz="2800" dirty="0" smtClean="0">
              <a:latin typeface="Miso Light"/>
              <a:cs typeface="Miso Light"/>
            </a:endParaRPr>
          </a:p>
        </p:txBody>
      </p:sp>
      <p:pic>
        <p:nvPicPr>
          <p:cNvPr id="1027" name="Picture 3" descr="http://images6.fanpop.com/image/photos/32800000/Draco-Malfoy-draco-malfoy-32824233-526-71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053" y="2215707"/>
            <a:ext cx="2217377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welovesharepoint,andyou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73" y="338248"/>
            <a:ext cx="2873416" cy="355621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6022" y="1173476"/>
            <a:ext cx="7459897" cy="562624"/>
          </a:xfrm>
        </p:spPr>
        <p:txBody>
          <a:bodyPr>
            <a:noAutofit/>
          </a:bodyPr>
          <a:lstStyle/>
          <a:p>
            <a:pPr algn="l"/>
            <a:r>
              <a:rPr lang="sv-SE" cap="all" dirty="0" smtClean="0">
                <a:solidFill>
                  <a:srgbClr val="599900"/>
                </a:solidFill>
                <a:latin typeface="Miso Light"/>
                <a:cs typeface="Miso Light"/>
              </a:rPr>
              <a:t>ID</a:t>
            </a:r>
            <a:endParaRPr lang="sv-SE" cap="all" dirty="0">
              <a:solidFill>
                <a:srgbClr val="599900"/>
              </a:solidFill>
              <a:latin typeface="Miso Light"/>
              <a:cs typeface="Miso Light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6022" y="2009377"/>
            <a:ext cx="7459897" cy="3761551"/>
          </a:xfrm>
        </p:spPr>
        <p:txBody>
          <a:bodyPr>
            <a:normAutofit/>
          </a:bodyPr>
          <a:lstStyle/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cs typeface="Miso Light"/>
              </a:rPr>
              <a:t>#</a:t>
            </a:r>
            <a:r>
              <a:rPr lang="sv-SE" sz="2800" dirty="0" err="1" smtClean="0">
                <a:cs typeface="Miso Light"/>
              </a:rPr>
              <a:t>some</a:t>
            </a:r>
            <a:r>
              <a:rPr lang="sv-SE" sz="2800" dirty="0" smtClean="0">
                <a:cs typeface="Miso Light"/>
              </a:rPr>
              <a:t>-id</a:t>
            </a:r>
          </a:p>
          <a:p>
            <a:pPr marL="0" indent="0">
              <a:buClr>
                <a:srgbClr val="599900"/>
              </a:buClr>
              <a:buSzPct val="80000"/>
              <a:buNone/>
            </a:pPr>
            <a:endParaRPr lang="sv-SE" sz="2800" dirty="0" smtClean="0">
              <a:latin typeface="Miso Light"/>
              <a:cs typeface="Miso Light"/>
            </a:endParaRPr>
          </a:p>
        </p:txBody>
      </p:sp>
      <p:pic>
        <p:nvPicPr>
          <p:cNvPr id="13" name="Bildobjekt 12" descr="bool_rgb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83" y="6309038"/>
            <a:ext cx="755636" cy="340036"/>
          </a:xfrm>
          <a:prstGeom prst="rect">
            <a:avLst/>
          </a:prstGeom>
        </p:spPr>
      </p:pic>
      <p:pic>
        <p:nvPicPr>
          <p:cNvPr id="14" name="Bildobjekt 13" descr="linj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5290"/>
            <a:ext cx="9143800" cy="45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8133" y="2226733"/>
            <a:ext cx="25036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latin typeface="Miso Light"/>
                <a:cs typeface="Miso Light"/>
              </a:rPr>
              <a:t>Sjukt ond och inflytelserik</a:t>
            </a: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latin typeface="Miso Light"/>
                <a:cs typeface="Miso Light"/>
              </a:rPr>
              <a:t>Med </a:t>
            </a:r>
            <a:r>
              <a:rPr lang="sv-SE" sz="2800" dirty="0" smtClean="0">
                <a:latin typeface="Miso Light"/>
                <a:cs typeface="Miso Light"/>
              </a:rPr>
              <a:t>andra ord att jämställa med </a:t>
            </a:r>
            <a:r>
              <a:rPr lang="sv-SE" sz="2800" dirty="0" smtClean="0">
                <a:latin typeface="Miso Light"/>
                <a:cs typeface="Miso Light"/>
              </a:rPr>
              <a:t>Dolores </a:t>
            </a:r>
            <a:r>
              <a:rPr lang="sv-SE" sz="2800" dirty="0" err="1" smtClean="0">
                <a:latin typeface="Miso Light"/>
                <a:cs typeface="Miso Light"/>
              </a:rPr>
              <a:t>Umbridge</a:t>
            </a:r>
            <a:endParaRPr lang="sv-SE" sz="2800" dirty="0" smtClean="0">
              <a:latin typeface="Miso Light"/>
              <a:cs typeface="Miso Light"/>
            </a:endParaRPr>
          </a:p>
        </p:txBody>
      </p:sp>
      <p:pic>
        <p:nvPicPr>
          <p:cNvPr id="2050" name="Picture 2" descr="http://img1.wikia.nocookie.net/__cb20091025060911/harrypotter/images/f/f9/Dolores_Umbridge_(Promo_still_from_HP5_movie)_10-15-200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773" y="1934129"/>
            <a:ext cx="2901604" cy="363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0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welovesharepoint,andyou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73" y="338248"/>
            <a:ext cx="2873416" cy="355621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6022" y="1173476"/>
            <a:ext cx="7459897" cy="562624"/>
          </a:xfrm>
        </p:spPr>
        <p:txBody>
          <a:bodyPr>
            <a:noAutofit/>
          </a:bodyPr>
          <a:lstStyle/>
          <a:p>
            <a:pPr algn="l"/>
            <a:r>
              <a:rPr lang="sv-SE" cap="all" dirty="0" smtClean="0">
                <a:solidFill>
                  <a:srgbClr val="599900"/>
                </a:solidFill>
                <a:latin typeface="Miso Light"/>
                <a:cs typeface="Miso Light"/>
              </a:rPr>
              <a:t>Style </a:t>
            </a:r>
            <a:r>
              <a:rPr lang="sv-SE" cap="all" dirty="0" err="1" smtClean="0">
                <a:solidFill>
                  <a:srgbClr val="599900"/>
                </a:solidFill>
                <a:latin typeface="Miso Light"/>
                <a:cs typeface="Miso Light"/>
              </a:rPr>
              <a:t>attribute</a:t>
            </a:r>
            <a:endParaRPr lang="sv-SE" cap="all" dirty="0">
              <a:solidFill>
                <a:srgbClr val="599900"/>
              </a:solidFill>
              <a:latin typeface="Miso Light"/>
              <a:cs typeface="Miso Light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6022" y="2009377"/>
            <a:ext cx="2555819" cy="3761551"/>
          </a:xfrm>
        </p:spPr>
        <p:txBody>
          <a:bodyPr>
            <a:normAutofit/>
          </a:bodyPr>
          <a:lstStyle/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400" dirty="0" smtClean="0">
                <a:cs typeface="Miso Light"/>
              </a:rPr>
              <a:t>&lt;div style=”</a:t>
            </a:r>
            <a:r>
              <a:rPr lang="sv-SE" sz="2400" dirty="0" err="1" smtClean="0">
                <a:cs typeface="Miso Light"/>
              </a:rPr>
              <a:t>color:red</a:t>
            </a:r>
            <a:r>
              <a:rPr lang="sv-SE" sz="2400" dirty="0" smtClean="0">
                <a:cs typeface="Miso Light"/>
              </a:rPr>
              <a:t>;”&gt;</a:t>
            </a:r>
          </a:p>
          <a:p>
            <a:pPr marL="0" indent="0">
              <a:buClr>
                <a:srgbClr val="599900"/>
              </a:buClr>
              <a:buSzPct val="80000"/>
              <a:buNone/>
            </a:pPr>
            <a:endParaRPr lang="sv-SE" sz="2800" dirty="0" smtClean="0">
              <a:latin typeface="Miso Light"/>
              <a:cs typeface="Miso Light"/>
            </a:endParaRPr>
          </a:p>
        </p:txBody>
      </p:sp>
      <p:pic>
        <p:nvPicPr>
          <p:cNvPr id="13" name="Bildobjekt 12" descr="bool_rgb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83" y="6309038"/>
            <a:ext cx="755636" cy="340036"/>
          </a:xfrm>
          <a:prstGeom prst="rect">
            <a:avLst/>
          </a:prstGeom>
        </p:spPr>
      </p:pic>
      <p:pic>
        <p:nvPicPr>
          <p:cNvPr id="14" name="Bildobjekt 13" descr="linj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5290"/>
            <a:ext cx="9143800" cy="45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4225" y="2215707"/>
            <a:ext cx="2503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latin typeface="Miso Light"/>
                <a:cs typeface="Miso Light"/>
              </a:rPr>
              <a:t>Mest ond av alla och har makten att förstöra världen</a:t>
            </a: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latin typeface="Miso Light"/>
                <a:cs typeface="Miso Light"/>
              </a:rPr>
              <a:t>Med </a:t>
            </a:r>
            <a:r>
              <a:rPr lang="sv-SE" sz="2800" dirty="0" smtClean="0">
                <a:latin typeface="Miso Light"/>
                <a:cs typeface="Miso Light"/>
              </a:rPr>
              <a:t>andra ord att jämställa med </a:t>
            </a:r>
            <a:r>
              <a:rPr lang="sv-SE" sz="2800" dirty="0" err="1" smtClean="0">
                <a:latin typeface="Miso Light"/>
                <a:cs typeface="Miso Light"/>
              </a:rPr>
              <a:t>Voldemort</a:t>
            </a:r>
            <a:endParaRPr lang="sv-SE" sz="2800" dirty="0" smtClean="0">
              <a:latin typeface="Miso Light"/>
              <a:cs typeface="Miso Light"/>
            </a:endParaRPr>
          </a:p>
        </p:txBody>
      </p:sp>
      <p:pic>
        <p:nvPicPr>
          <p:cNvPr id="3074" name="Picture 2" descr="http://img.timeinc.net/time/photoessays/2011/twitter_cuts/fiction/fiction_voldemor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249" y="2098883"/>
            <a:ext cx="2455699" cy="24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0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welovesharepoint,andyou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73" y="338248"/>
            <a:ext cx="2873416" cy="355621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6022" y="1173476"/>
            <a:ext cx="7459897" cy="562624"/>
          </a:xfrm>
        </p:spPr>
        <p:txBody>
          <a:bodyPr>
            <a:noAutofit/>
          </a:bodyPr>
          <a:lstStyle/>
          <a:p>
            <a:pPr algn="l"/>
            <a:r>
              <a:rPr lang="sv-SE" cap="all" dirty="0" smtClean="0">
                <a:solidFill>
                  <a:srgbClr val="599900"/>
                </a:solidFill>
                <a:latin typeface="Miso Light"/>
                <a:cs typeface="Miso Light"/>
              </a:rPr>
              <a:t>The </a:t>
            </a:r>
            <a:r>
              <a:rPr lang="sv-SE" cap="all" dirty="0" err="1" smtClean="0">
                <a:solidFill>
                  <a:srgbClr val="599900"/>
                </a:solidFill>
                <a:latin typeface="Miso Light"/>
                <a:cs typeface="Miso Light"/>
              </a:rPr>
              <a:t>one</a:t>
            </a:r>
            <a:r>
              <a:rPr lang="sv-SE" cap="all" dirty="0" smtClean="0">
                <a:solidFill>
                  <a:srgbClr val="599900"/>
                </a:solidFill>
                <a:latin typeface="Miso Light"/>
                <a:cs typeface="Miso Light"/>
              </a:rPr>
              <a:t> </a:t>
            </a:r>
            <a:r>
              <a:rPr lang="sv-SE" cap="all" dirty="0" err="1" smtClean="0">
                <a:solidFill>
                  <a:srgbClr val="599900"/>
                </a:solidFill>
                <a:latin typeface="Miso Light"/>
                <a:cs typeface="Miso Light"/>
              </a:rPr>
              <a:t>who</a:t>
            </a:r>
            <a:r>
              <a:rPr lang="sv-SE" cap="all" dirty="0" smtClean="0">
                <a:solidFill>
                  <a:srgbClr val="599900"/>
                </a:solidFill>
                <a:latin typeface="Miso Light"/>
                <a:cs typeface="Miso Light"/>
              </a:rPr>
              <a:t> beats </a:t>
            </a:r>
            <a:r>
              <a:rPr lang="sv-SE" cap="all" dirty="0" err="1" smtClean="0">
                <a:solidFill>
                  <a:srgbClr val="599900"/>
                </a:solidFill>
                <a:latin typeface="Miso Light"/>
                <a:cs typeface="Miso Light"/>
              </a:rPr>
              <a:t>them</a:t>
            </a:r>
            <a:r>
              <a:rPr lang="sv-SE" cap="all" dirty="0" smtClean="0">
                <a:solidFill>
                  <a:srgbClr val="599900"/>
                </a:solidFill>
                <a:latin typeface="Miso Light"/>
                <a:cs typeface="Miso Light"/>
              </a:rPr>
              <a:t> all</a:t>
            </a:r>
            <a:endParaRPr lang="sv-SE" cap="all" dirty="0">
              <a:solidFill>
                <a:srgbClr val="599900"/>
              </a:solidFill>
              <a:latin typeface="Miso Light"/>
              <a:cs typeface="Miso Light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6022" y="2009377"/>
            <a:ext cx="2432111" cy="3761551"/>
          </a:xfrm>
        </p:spPr>
        <p:txBody>
          <a:bodyPr>
            <a:normAutofit/>
          </a:bodyPr>
          <a:lstStyle/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cs typeface="Miso Light"/>
              </a:rPr>
              <a:t>!</a:t>
            </a:r>
            <a:r>
              <a:rPr lang="sv-SE" sz="2800" dirty="0" err="1" smtClean="0">
                <a:cs typeface="Miso Light"/>
              </a:rPr>
              <a:t>important</a:t>
            </a:r>
            <a:endParaRPr lang="sv-SE" sz="2800" dirty="0" smtClean="0">
              <a:cs typeface="Miso Light"/>
            </a:endParaRP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endParaRPr lang="sv-SE" sz="2800" dirty="0" smtClean="0">
              <a:cs typeface="Miso Light"/>
            </a:endParaRPr>
          </a:p>
          <a:p>
            <a:pPr marL="0" indent="0">
              <a:buClr>
                <a:srgbClr val="599900"/>
              </a:buClr>
              <a:buSzPct val="80000"/>
              <a:buNone/>
            </a:pPr>
            <a:endParaRPr lang="sv-SE" sz="2800" dirty="0" smtClean="0">
              <a:latin typeface="Miso Light"/>
              <a:cs typeface="Miso Light"/>
            </a:endParaRPr>
          </a:p>
        </p:txBody>
      </p:sp>
      <p:pic>
        <p:nvPicPr>
          <p:cNvPr id="13" name="Bildobjekt 12" descr="bool_rgb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83" y="6309038"/>
            <a:ext cx="755636" cy="340036"/>
          </a:xfrm>
          <a:prstGeom prst="rect">
            <a:avLst/>
          </a:prstGeom>
        </p:spPr>
      </p:pic>
      <p:pic>
        <p:nvPicPr>
          <p:cNvPr id="14" name="Bildobjekt 13" descr="linj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5290"/>
            <a:ext cx="9143800" cy="45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8133" y="2030462"/>
            <a:ext cx="25036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latin typeface="Miso Light"/>
                <a:cs typeface="Miso Light"/>
              </a:rPr>
              <a:t>Är inte ond alls</a:t>
            </a: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latin typeface="Miso Light"/>
                <a:cs typeface="Miso Light"/>
              </a:rPr>
              <a:t>Kan övermanna alla de andra</a:t>
            </a: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latin typeface="Miso Light"/>
                <a:cs typeface="Miso Light"/>
              </a:rPr>
              <a:t>Är ett undantag</a:t>
            </a: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latin typeface="Miso Light"/>
                <a:cs typeface="Miso Light"/>
              </a:rPr>
              <a:t>Borde INTE användas</a:t>
            </a: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latin typeface="Miso Light"/>
                <a:cs typeface="Miso Light"/>
              </a:rPr>
              <a:t>”</a:t>
            </a:r>
            <a:r>
              <a:rPr lang="sv-SE" sz="2800" dirty="0" err="1" smtClean="0">
                <a:latin typeface="Miso Light"/>
                <a:cs typeface="Miso Light"/>
              </a:rPr>
              <a:t>Cascadar</a:t>
            </a:r>
            <a:r>
              <a:rPr lang="sv-SE" sz="2800" dirty="0" smtClean="0">
                <a:latin typeface="Miso Light"/>
                <a:cs typeface="Miso Light"/>
              </a:rPr>
              <a:t>” inte</a:t>
            </a:r>
          </a:p>
          <a:p>
            <a:pPr>
              <a:buClr>
                <a:srgbClr val="599900"/>
              </a:buClr>
              <a:buSzPct val="80000"/>
              <a:buFont typeface="Lucida Grande"/>
              <a:buChar char="›"/>
            </a:pPr>
            <a:r>
              <a:rPr lang="sv-SE" sz="2800" dirty="0" smtClean="0">
                <a:latin typeface="Miso Light"/>
                <a:cs typeface="Miso Light"/>
              </a:rPr>
              <a:t>Alltså: Harry Potter</a:t>
            </a:r>
          </a:p>
        </p:txBody>
      </p:sp>
      <p:pic>
        <p:nvPicPr>
          <p:cNvPr id="4098" name="Picture 2" descr="http://www.nicewalpaper.com/wallpapers/harry-potter-10-nice-wallpaper-1024x76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829" y="2774465"/>
            <a:ext cx="3003278" cy="225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welovesharepoint,andyou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73" y="338248"/>
            <a:ext cx="2873416" cy="355621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6022" y="1173476"/>
            <a:ext cx="7459897" cy="562624"/>
          </a:xfrm>
        </p:spPr>
        <p:txBody>
          <a:bodyPr>
            <a:noAutofit/>
          </a:bodyPr>
          <a:lstStyle/>
          <a:p>
            <a:pPr algn="l"/>
            <a:r>
              <a:rPr lang="sv-SE" cap="all" dirty="0" smtClean="0">
                <a:solidFill>
                  <a:srgbClr val="599900"/>
                </a:solidFill>
                <a:latin typeface="Miso Light"/>
                <a:cs typeface="Miso Light"/>
              </a:rPr>
              <a:t>Hur man räknar</a:t>
            </a:r>
            <a:endParaRPr lang="sv-SE" cap="all" dirty="0">
              <a:solidFill>
                <a:srgbClr val="599900"/>
              </a:solidFill>
              <a:latin typeface="Miso Light"/>
              <a:cs typeface="Miso Light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6022" y="2009378"/>
            <a:ext cx="7367452" cy="594486"/>
          </a:xfrm>
        </p:spPr>
        <p:txBody>
          <a:bodyPr>
            <a:normAutofit/>
          </a:bodyPr>
          <a:lstStyle/>
          <a:p>
            <a:pPr marL="0" indent="0">
              <a:buClr>
                <a:srgbClr val="599900"/>
              </a:buClr>
              <a:buSzPct val="80000"/>
              <a:buNone/>
            </a:pPr>
            <a:r>
              <a:rPr lang="sv-SE" sz="2800" dirty="0" smtClean="0">
                <a:cs typeface="Miso Light"/>
              </a:rPr>
              <a:t>Varje typ av selektor får sedan ett värde </a:t>
            </a:r>
          </a:p>
          <a:p>
            <a:pPr marL="0" indent="0">
              <a:buClr>
                <a:srgbClr val="599900"/>
              </a:buClr>
              <a:buSzPct val="80000"/>
              <a:buNone/>
            </a:pPr>
            <a:endParaRPr lang="sv-SE" sz="2800" dirty="0" smtClean="0">
              <a:latin typeface="Miso Light"/>
              <a:cs typeface="Miso Light"/>
            </a:endParaRPr>
          </a:p>
        </p:txBody>
      </p:sp>
      <p:pic>
        <p:nvPicPr>
          <p:cNvPr id="13" name="Bildobjekt 12" descr="bool_rgb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83" y="6309038"/>
            <a:ext cx="755636" cy="340036"/>
          </a:xfrm>
          <a:prstGeom prst="rect">
            <a:avLst/>
          </a:prstGeom>
        </p:spPr>
      </p:pic>
      <p:pic>
        <p:nvPicPr>
          <p:cNvPr id="14" name="Bildobjekt 13" descr="linj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5290"/>
            <a:ext cx="9143800" cy="4571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41471"/>
              </p:ext>
            </p:extLst>
          </p:nvPr>
        </p:nvGraphicFramePr>
        <p:xfrm>
          <a:off x="653142" y="2903583"/>
          <a:ext cx="774192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81637"/>
                <a:gridCol w="2181637"/>
                <a:gridCol w="830181"/>
                <a:gridCol w="849489"/>
                <a:gridCol w="849489"/>
                <a:gridCol w="849489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Miso Light" pitchFamily="2" charset="0"/>
                        </a:rPr>
                        <a:t>Typ</a:t>
                      </a:r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Miso Light" pitchFamily="2" charset="0"/>
                        </a:rPr>
                        <a:t>Namn</a:t>
                      </a:r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Miso Light" pitchFamily="2" charset="0"/>
                        </a:rPr>
                        <a:t>Värde kol 1</a:t>
                      </a:r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Miso Light" pitchFamily="2" charset="0"/>
                        </a:rPr>
                        <a:t>Värde kol 2</a:t>
                      </a:r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Miso Light" pitchFamily="2" charset="0"/>
                        </a:rPr>
                        <a:t>Värde kol 3</a:t>
                      </a:r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Miso Light" pitchFamily="2" charset="0"/>
                        </a:rPr>
                        <a:t>Värde kol 4</a:t>
                      </a:r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Miso Light" pitchFamily="2" charset="0"/>
                        </a:rPr>
                        <a:t>Elements &amp; </a:t>
                      </a:r>
                      <a:r>
                        <a:rPr lang="sv-SE" sz="1200" dirty="0" err="1" smtClean="0">
                          <a:latin typeface="Miso Light" pitchFamily="2" charset="0"/>
                        </a:rPr>
                        <a:t>pseudoelement</a:t>
                      </a:r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smtClean="0">
                          <a:latin typeface="Miso Light" pitchFamily="2" charset="0"/>
                        </a:rPr>
                        <a:t>Filch</a:t>
                      </a:r>
                      <a:r>
                        <a:rPr lang="sv-SE" sz="1200" baseline="0" smtClean="0">
                          <a:latin typeface="Miso Light" pitchFamily="2" charset="0"/>
                        </a:rPr>
                        <a:t> &amp; Mrs Norris</a:t>
                      </a:r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Miso Light" pitchFamily="2" charset="0"/>
                        </a:rPr>
                        <a:t>1</a:t>
                      </a:r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Miso Light" pitchFamily="2" charset="0"/>
                        </a:rPr>
                        <a:t>Klasser, </a:t>
                      </a:r>
                      <a:r>
                        <a:rPr lang="sv-SE" sz="1200" dirty="0" err="1" smtClean="0">
                          <a:latin typeface="Miso Light" pitchFamily="2" charset="0"/>
                        </a:rPr>
                        <a:t>pseudoklasser</a:t>
                      </a:r>
                      <a:r>
                        <a:rPr lang="sv-SE" sz="1200" dirty="0" smtClean="0">
                          <a:latin typeface="Miso Light" pitchFamily="2" charset="0"/>
                        </a:rPr>
                        <a:t> &amp; attribut</a:t>
                      </a:r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 smtClean="0">
                          <a:latin typeface="Miso Light" pitchFamily="2" charset="0"/>
                        </a:rPr>
                        <a:t>Draco</a:t>
                      </a:r>
                      <a:r>
                        <a:rPr lang="sv-SE" sz="1200" dirty="0" smtClean="0">
                          <a:latin typeface="Miso Light" pitchFamily="2" charset="0"/>
                        </a:rPr>
                        <a:t> </a:t>
                      </a:r>
                      <a:r>
                        <a:rPr lang="sv-SE" sz="1200" dirty="0" err="1" smtClean="0">
                          <a:latin typeface="Miso Light" pitchFamily="2" charset="0"/>
                        </a:rPr>
                        <a:t>Malfoy</a:t>
                      </a:r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Miso Light" pitchFamily="2" charset="0"/>
                        </a:rPr>
                        <a:t>1</a:t>
                      </a:r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Miso Light" pitchFamily="2" charset="0"/>
                        </a:rPr>
                        <a:t>Id</a:t>
                      </a:r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Miso Light" pitchFamily="2" charset="0"/>
                        </a:rPr>
                        <a:t>Dolores </a:t>
                      </a:r>
                      <a:r>
                        <a:rPr lang="sv-SE" sz="1200" dirty="0" err="1" smtClean="0">
                          <a:latin typeface="Miso Light" pitchFamily="2" charset="0"/>
                        </a:rPr>
                        <a:t>Umbridge</a:t>
                      </a:r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Miso Light" pitchFamily="2" charset="0"/>
                        </a:rPr>
                        <a:t>1</a:t>
                      </a:r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200" dirty="0" err="1" smtClean="0">
                          <a:latin typeface="Miso Light" pitchFamily="2" charset="0"/>
                        </a:rPr>
                        <a:t>Styleatrribut</a:t>
                      </a:r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 smtClean="0">
                          <a:latin typeface="Miso Light" pitchFamily="2" charset="0"/>
                        </a:rPr>
                        <a:t>Voldemort</a:t>
                      </a:r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Miso Light" pitchFamily="2" charset="0"/>
                        </a:rPr>
                        <a:t>1</a:t>
                      </a:r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>
                        <a:latin typeface="Miso Light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1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welovesharepoint,andyou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73" y="338248"/>
            <a:ext cx="2873416" cy="355621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6022" y="1173476"/>
            <a:ext cx="7459897" cy="562624"/>
          </a:xfrm>
        </p:spPr>
        <p:txBody>
          <a:bodyPr>
            <a:noAutofit/>
          </a:bodyPr>
          <a:lstStyle/>
          <a:p>
            <a:pPr algn="l"/>
            <a:r>
              <a:rPr lang="sv-SE" cap="all" dirty="0" smtClean="0">
                <a:solidFill>
                  <a:srgbClr val="599900"/>
                </a:solidFill>
                <a:latin typeface="Miso Light"/>
                <a:cs typeface="Miso Light"/>
              </a:rPr>
              <a:t>Hur man räknar - exempel</a:t>
            </a:r>
            <a:endParaRPr lang="sv-SE" cap="all" dirty="0">
              <a:solidFill>
                <a:srgbClr val="599900"/>
              </a:solidFill>
              <a:latin typeface="Miso Light"/>
              <a:cs typeface="Miso Light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82244" y="1712135"/>
            <a:ext cx="7367452" cy="594486"/>
          </a:xfrm>
        </p:spPr>
        <p:txBody>
          <a:bodyPr>
            <a:normAutofit/>
          </a:bodyPr>
          <a:lstStyle/>
          <a:p>
            <a:pPr marL="0" indent="0">
              <a:buClr>
                <a:srgbClr val="599900"/>
              </a:buClr>
              <a:buSzPct val="80000"/>
              <a:buNone/>
            </a:pPr>
            <a:r>
              <a:rPr lang="sv-SE" sz="2800" dirty="0" err="1" smtClean="0">
                <a:cs typeface="Miso Light"/>
              </a:rPr>
              <a:t>p.content-wrapper</a:t>
            </a:r>
            <a:endParaRPr lang="sv-SE" sz="2800" dirty="0" smtClean="0">
              <a:cs typeface="Miso Light"/>
            </a:endParaRPr>
          </a:p>
          <a:p>
            <a:pPr marL="0" indent="0">
              <a:buClr>
                <a:srgbClr val="599900"/>
              </a:buClr>
              <a:buSzPct val="80000"/>
              <a:buNone/>
            </a:pPr>
            <a:endParaRPr lang="sv-SE" sz="2800" dirty="0" smtClean="0">
              <a:latin typeface="Miso Light"/>
              <a:cs typeface="Miso Light"/>
            </a:endParaRPr>
          </a:p>
        </p:txBody>
      </p:sp>
      <p:pic>
        <p:nvPicPr>
          <p:cNvPr id="13" name="Bildobjekt 12" descr="bool_rgb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83" y="6309038"/>
            <a:ext cx="755636" cy="340036"/>
          </a:xfrm>
          <a:prstGeom prst="rect">
            <a:avLst/>
          </a:prstGeom>
        </p:spPr>
      </p:pic>
      <p:pic>
        <p:nvPicPr>
          <p:cNvPr id="14" name="Bildobjekt 13" descr="linj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5290"/>
            <a:ext cx="9143800" cy="4571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685932"/>
              </p:ext>
            </p:extLst>
          </p:nvPr>
        </p:nvGraphicFramePr>
        <p:xfrm>
          <a:off x="653141" y="2274759"/>
          <a:ext cx="7837715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4893"/>
                <a:gridCol w="2037806"/>
                <a:gridCol w="1802674"/>
                <a:gridCol w="18723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000" dirty="0" smtClean="0">
                          <a:latin typeface="Miso Light" pitchFamily="2" charset="0"/>
                        </a:rPr>
                        <a:t>Styleattribut</a:t>
                      </a:r>
                      <a:endParaRPr lang="sv-SE" sz="20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 smtClean="0">
                          <a:latin typeface="Miso Light" pitchFamily="2" charset="0"/>
                        </a:rPr>
                        <a:t>ID</a:t>
                      </a:r>
                      <a:endParaRPr lang="sv-SE" sz="20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 smtClean="0">
                          <a:latin typeface="Miso Light" pitchFamily="2" charset="0"/>
                        </a:rPr>
                        <a:t>Klasser</a:t>
                      </a:r>
                      <a:r>
                        <a:rPr lang="sv-SE" sz="2000" baseline="0" dirty="0" smtClean="0">
                          <a:latin typeface="Miso Light" pitchFamily="2" charset="0"/>
                        </a:rPr>
                        <a:t> mm</a:t>
                      </a:r>
                      <a:endParaRPr lang="sv-SE" sz="20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000" dirty="0" smtClean="0">
                          <a:latin typeface="Miso Light" pitchFamily="2" charset="0"/>
                        </a:rPr>
                        <a:t>Elements</a:t>
                      </a:r>
                      <a:endParaRPr lang="sv-SE" sz="2000" dirty="0">
                        <a:latin typeface="Miso Light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7200" dirty="0" smtClean="0">
                          <a:latin typeface="Miso Light" pitchFamily="2" charset="0"/>
                        </a:rPr>
                        <a:t>0</a:t>
                      </a:r>
                      <a:endParaRPr lang="sv-SE" sz="7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200" dirty="0" smtClean="0">
                          <a:latin typeface="Miso Light" pitchFamily="2" charset="0"/>
                        </a:rPr>
                        <a:t>0</a:t>
                      </a:r>
                      <a:endParaRPr lang="sv-SE" sz="7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200" dirty="0" smtClean="0">
                          <a:latin typeface="Miso Light" pitchFamily="2" charset="0"/>
                        </a:rPr>
                        <a:t>1</a:t>
                      </a:r>
                      <a:endParaRPr lang="sv-SE" sz="7200" dirty="0">
                        <a:latin typeface="Miso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200" dirty="0" smtClean="0">
                          <a:latin typeface="Miso Light" pitchFamily="2" charset="0"/>
                        </a:rPr>
                        <a:t>1</a:t>
                      </a:r>
                      <a:endParaRPr lang="sv-SE" sz="7200" dirty="0">
                        <a:latin typeface="Miso Light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Bildobjekt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39" y="4326017"/>
            <a:ext cx="925421" cy="1013437"/>
          </a:xfrm>
          <a:prstGeom prst="rect">
            <a:avLst/>
          </a:prstGeom>
        </p:spPr>
      </p:pic>
      <p:pic>
        <p:nvPicPr>
          <p:cNvPr id="10" name="Picture 3" descr="http://images6.fanpop.com/image/photos/32800000/Draco-Malfoy-draco-malfoy-32824233-526-7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460" y="4096207"/>
            <a:ext cx="1030313" cy="139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5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ränsand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AA90538C02FB41AE05E00CCF22F1AC" ma:contentTypeVersion="1" ma:contentTypeDescription="Create a new document." ma:contentTypeScope="" ma:versionID="8b303afc52587887e95b34336b09f10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DF6080-7644-47A4-B4FC-6B9AE951C9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CC0D8B0-D853-488B-93F7-757DD886D1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FB162E-F9E6-490F-BE6B-BB3B438E76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CSS Specificity</Template>
  <TotalTime>1758</TotalTime>
  <Words>292</Words>
  <Application>Microsoft Office PowerPoint</Application>
  <PresentationFormat>On-screen Show (4:3)</PresentationFormat>
  <Paragraphs>105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</vt:lpstr>
      <vt:lpstr>Lucida Grande</vt:lpstr>
      <vt:lpstr>Miso Light</vt:lpstr>
      <vt:lpstr>Office-tema</vt:lpstr>
      <vt:lpstr>PowerPoint Presentation</vt:lpstr>
      <vt:lpstr>Css specificity</vt:lpstr>
      <vt:lpstr>ELEments &amp; PSEUDOELEMENT</vt:lpstr>
      <vt:lpstr>Klasser, pseudoklasser &amp; attribut</vt:lpstr>
      <vt:lpstr>ID</vt:lpstr>
      <vt:lpstr>Style attribute</vt:lpstr>
      <vt:lpstr>The one who beats them all</vt:lpstr>
      <vt:lpstr>Hur man räknar</vt:lpstr>
      <vt:lpstr>Hur man räknar - exempel</vt:lpstr>
      <vt:lpstr>Hur man räknar - exempel</vt:lpstr>
      <vt:lpstr>Hur man räknar - exempel</vt:lpstr>
      <vt:lpstr>PowerPoint Presentation</vt:lpstr>
    </vt:vector>
  </TitlesOfParts>
  <Company>Bool Nordic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Stina Qvarnström</dc:creator>
  <cp:lastModifiedBy>Stina Qvarnström</cp:lastModifiedBy>
  <cp:revision>17</cp:revision>
  <dcterms:created xsi:type="dcterms:W3CDTF">2014-05-15T13:09:30Z</dcterms:created>
  <dcterms:modified xsi:type="dcterms:W3CDTF">2014-06-18T16:06:20Z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0x010100E1AA90538C02FB41AE05E00CCF22F1AC</vt:lpwstr>
  </property>
</Properties>
</file>