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theme/theme7.xml" ContentType="application/vnd.openxmlformats-officedocument.theme+xml"/>
  <Override PartName="/ppt/slideLayouts/slideLayout17.xml" ContentType="application/vnd.openxmlformats-officedocument.presentationml.slideLayout+xml"/>
  <Override PartName="/ppt/theme/theme8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8" r:id="rId1"/>
    <p:sldMasterId id="2147483684" r:id="rId2"/>
    <p:sldMasterId id="2147483694" r:id="rId3"/>
    <p:sldMasterId id="2147483736" r:id="rId4"/>
    <p:sldMasterId id="2147483748" r:id="rId5"/>
    <p:sldMasterId id="2147483782" r:id="rId6"/>
    <p:sldMasterId id="2147483784" r:id="rId7"/>
    <p:sldMasterId id="2147483786" r:id="rId8"/>
    <p:sldMasterId id="2147483797" r:id="rId9"/>
  </p:sldMasterIdLst>
  <p:notesMasterIdLst>
    <p:notesMasterId r:id="rId43"/>
  </p:notesMasterIdLst>
  <p:sldIdLst>
    <p:sldId id="458" r:id="rId10"/>
    <p:sldId id="460" r:id="rId11"/>
    <p:sldId id="462" r:id="rId12"/>
    <p:sldId id="461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6" d="100"/>
          <a:sy n="126" d="100"/>
        </p:scale>
        <p:origin x="2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theme" Target="theme/theme1.xml"/><Relationship Id="rId20" Type="http://schemas.openxmlformats.org/officeDocument/2006/relationships/slide" Target="slides/slide11.xml"/><Relationship Id="rId41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521AC-195B-5F46-8E44-8B1C06291F4F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72E40-DF71-6E41-B031-EB10B1CC8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4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D0438-3FF5-4F0A-9F0A-F5D39C2D8F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1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5D0438-3FF5-4F0A-9F0A-F5D39C2D8F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984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72E40-DF71-6E41-B031-EB10B1CC89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9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D9CA7C88-759A-4D41-9D57-67323A88ED4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6"/>
          </p:nvPr>
        </p:nvSpPr>
        <p:spPr/>
        <p:txBody>
          <a:bodyPr/>
          <a:lstStyle/>
          <a:p>
            <a:fld id="{FFD49BF6-B90A-4EE3-BDE0-56979CBAF5B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lstStyle/>
          <a:p>
            <a:fld id="{91A6D0AD-4022-42A5-BFE8-E2E0C1DBB71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9"/>
          </p:nvPr>
        </p:nvSpPr>
        <p:spPr/>
        <p:txBody>
          <a:bodyPr/>
          <a:lstStyle/>
          <a:p>
            <a:fld id="{4D3C0181-2391-4E42-A588-D6E21DC3FB1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2"/>
          </p:nvPr>
        </p:nvSpPr>
        <p:spPr/>
        <p:txBody>
          <a:bodyPr/>
          <a:lstStyle/>
          <a:p>
            <a:fld id="{20FB7978-11EA-4023-9E64-31F8936BB59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0"/>
          </p:nvPr>
        </p:nvSpPr>
        <p:spPr/>
        <p:txBody>
          <a:bodyPr/>
          <a:lstStyle/>
          <a:p>
            <a:fld id="{00A8D0FD-FAB2-4BCD-816D-F9F3E496046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4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91"/>
          </p:nvPr>
        </p:nvSpPr>
        <p:spPr/>
        <p:txBody>
          <a:bodyPr/>
          <a:lstStyle/>
          <a:p>
            <a:fld id="{98BFAD93-8BCA-4253-A577-11FBF69CE07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9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94"/>
          </p:nvPr>
        </p:nvSpPr>
        <p:spPr/>
        <p:txBody>
          <a:bodyPr/>
          <a:lstStyle/>
          <a:p>
            <a:fld id="{7D719056-D14A-47B7-BD21-325B069B41E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9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97"/>
          </p:nvPr>
        </p:nvSpPr>
        <p:spPr/>
        <p:txBody>
          <a:bodyPr/>
          <a:lstStyle/>
          <a:p>
            <a:fld id="{49AF7343-3882-451C-AB73-18C7AFD3B82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9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761549"/>
            <a:ext cx="8568531" cy="12154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3213311"/>
            <a:ext cx="7056438" cy="14491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C39A-4470-3543-A97C-7AD8582E5988}" type="datetime1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Linux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466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54" baseline="0"/>
            </a:lvl2pPr>
            <a:lvl3pPr>
              <a:defRPr sz="1654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325DE-4927-AA4A-A23C-E554B1DEAA3C}" type="datetime1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Linux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95127" y="1245921"/>
            <a:ext cx="9546996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33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3643856"/>
            <a:ext cx="8568531" cy="1126234"/>
          </a:xfrm>
        </p:spPr>
        <p:txBody>
          <a:bodyPr anchor="t"/>
          <a:lstStyle>
            <a:lvl1pPr algn="l">
              <a:defRPr sz="330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2403422"/>
            <a:ext cx="8568531" cy="1240432"/>
          </a:xfrm>
        </p:spPr>
        <p:txBody>
          <a:bodyPr anchor="b"/>
          <a:lstStyle>
            <a:lvl1pPr marL="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D881-38E9-2941-BBC6-9FB084F0064A}" type="datetime1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Linux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340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3643856"/>
            <a:ext cx="8568531" cy="1126234"/>
          </a:xfrm>
        </p:spPr>
        <p:txBody>
          <a:bodyPr anchor="t"/>
          <a:lstStyle>
            <a:lvl1pPr algn="l">
              <a:defRPr sz="330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2403422"/>
            <a:ext cx="8568531" cy="1240432"/>
          </a:xfrm>
        </p:spPr>
        <p:txBody>
          <a:bodyPr anchor="b"/>
          <a:lstStyle>
            <a:lvl1pPr marL="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D881-38E9-2941-BBC6-9FB084F0064A}" type="datetime1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Linux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75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323131"/>
            <a:ext cx="4452276" cy="3742301"/>
          </a:xfrm>
        </p:spPr>
        <p:txBody>
          <a:bodyPr/>
          <a:lstStyle>
            <a:lvl1pPr>
              <a:defRPr sz="2315"/>
            </a:lvl1pPr>
            <a:lvl2pPr>
              <a:defRPr sz="1984"/>
            </a:lvl2pPr>
            <a:lvl3pPr>
              <a:defRPr sz="1654"/>
            </a:lvl3pPr>
            <a:lvl4pPr>
              <a:defRPr sz="1488"/>
            </a:lvl4pPr>
            <a:lvl5pPr>
              <a:defRPr sz="1488"/>
            </a:lvl5pPr>
            <a:lvl6pPr>
              <a:defRPr sz="1488"/>
            </a:lvl6pPr>
            <a:lvl7pPr>
              <a:defRPr sz="1488"/>
            </a:lvl7pPr>
            <a:lvl8pPr>
              <a:defRPr sz="1488"/>
            </a:lvl8pPr>
            <a:lvl9pPr>
              <a:defRPr sz="14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323131"/>
            <a:ext cx="4452276" cy="3742301"/>
          </a:xfrm>
        </p:spPr>
        <p:txBody>
          <a:bodyPr/>
          <a:lstStyle>
            <a:lvl1pPr>
              <a:defRPr sz="2315"/>
            </a:lvl1pPr>
            <a:lvl2pPr>
              <a:defRPr sz="1984"/>
            </a:lvl2pPr>
            <a:lvl3pPr>
              <a:defRPr sz="1654"/>
            </a:lvl3pPr>
            <a:lvl4pPr>
              <a:defRPr sz="1488"/>
            </a:lvl4pPr>
            <a:lvl5pPr>
              <a:defRPr sz="1488"/>
            </a:lvl5pPr>
            <a:lvl6pPr>
              <a:defRPr sz="1488"/>
            </a:lvl6pPr>
            <a:lvl7pPr>
              <a:defRPr sz="1488"/>
            </a:lvl7pPr>
            <a:lvl8pPr>
              <a:defRPr sz="1488"/>
            </a:lvl8pPr>
            <a:lvl9pPr>
              <a:defRPr sz="14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1792-96F3-6D41-A396-D3DA76D9B618}" type="datetime1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Linux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95127" y="1245921"/>
            <a:ext cx="9546996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34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2" y="1269311"/>
            <a:ext cx="4454026" cy="528988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2" y="1798299"/>
            <a:ext cx="4454026" cy="3267130"/>
          </a:xfrm>
        </p:spPr>
        <p:txBody>
          <a:bodyPr/>
          <a:lstStyle>
            <a:lvl1pPr>
              <a:defRPr sz="1984"/>
            </a:lvl1pPr>
            <a:lvl2pPr>
              <a:defRPr sz="1654"/>
            </a:lvl2pPr>
            <a:lvl3pPr>
              <a:defRPr sz="1488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20" y="1269311"/>
            <a:ext cx="4455776" cy="528988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20" y="1798299"/>
            <a:ext cx="4455776" cy="3267130"/>
          </a:xfrm>
        </p:spPr>
        <p:txBody>
          <a:bodyPr/>
          <a:lstStyle>
            <a:lvl1pPr>
              <a:defRPr sz="1984"/>
            </a:lvl1pPr>
            <a:lvl2pPr>
              <a:defRPr sz="1654"/>
            </a:lvl2pPr>
            <a:lvl3pPr>
              <a:defRPr sz="1488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0AAC-B302-E946-89C8-F08C8C987898}" type="datetime1">
              <a:rPr lang="en-US" smtClean="0"/>
              <a:t>11/15/24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Linux Overview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95127" y="1220185"/>
            <a:ext cx="9546996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097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78CE-D503-CB4F-B14F-AA21270E26A2}" type="datetime1">
              <a:rPr lang="en-US" smtClean="0"/>
              <a:t>11/15/24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Linux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95127" y="1245921"/>
            <a:ext cx="9546996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040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05FE-B94E-F948-84BC-9AE1A45A66D9}" type="datetime1">
              <a:rPr lang="en-US" smtClean="0"/>
              <a:t>11/15/24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Linux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149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225772"/>
            <a:ext cx="3316456" cy="960843"/>
          </a:xfrm>
        </p:spPr>
        <p:txBody>
          <a:bodyPr anchor="b"/>
          <a:lstStyle>
            <a:lvl1pPr algn="l">
              <a:defRPr sz="165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4" y="225774"/>
            <a:ext cx="5635350" cy="4839657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186617"/>
            <a:ext cx="3316456" cy="3878814"/>
          </a:xfrm>
        </p:spPr>
        <p:txBody>
          <a:bodyPr/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0A3B-0F10-404D-834B-4DD13576BEF7}" type="datetime1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Linux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75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3969385"/>
            <a:ext cx="6048375" cy="468608"/>
          </a:xfrm>
        </p:spPr>
        <p:txBody>
          <a:bodyPr anchor="b"/>
          <a:lstStyle>
            <a:lvl1pPr algn="l">
              <a:defRPr sz="165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506674"/>
            <a:ext cx="6048375" cy="3402330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4437993"/>
            <a:ext cx="6048375" cy="665502"/>
          </a:xfrm>
        </p:spPr>
        <p:txBody>
          <a:bodyPr/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A715-750B-7342-84AE-F8AD43843372}" type="datetime1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Linux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650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DC60-C740-4046-B39F-9B37312878B5}" type="datetime1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Linux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95127" y="1235627"/>
            <a:ext cx="9546996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282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227087"/>
            <a:ext cx="2268141" cy="48383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227087"/>
            <a:ext cx="6636411" cy="4838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67FD-6B6E-BC4B-8F7A-7001346A6FF6}" type="datetime1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Linux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2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6"/>
          </p:nvPr>
        </p:nvSpPr>
        <p:spPr/>
        <p:txBody>
          <a:bodyPr/>
          <a:lstStyle/>
          <a:p>
            <a:fld id="{93DEFE57-3614-4F00-B062-B56778B731C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6"/>
          </p:nvPr>
        </p:nvSpPr>
        <p:spPr/>
        <p:txBody>
          <a:bodyPr/>
          <a:lstStyle/>
          <a:p>
            <a:fld id="{68233C98-7360-4ACB-AF96-36BC713043A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6"/>
          </p:nvPr>
        </p:nvSpPr>
        <p:spPr/>
        <p:txBody>
          <a:bodyPr/>
          <a:lstStyle/>
          <a:p>
            <a:fld id="{C249CB24-83C5-449A-8D63-8DC679FD2DB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lstStyle/>
          <a:p>
            <a:fld id="{8E4122FE-EEFA-4E6C-97D2-B9B7B9372F6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344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1960" y="304344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6"/>
          </p:nvPr>
        </p:nvSpPr>
        <p:spPr/>
        <p:txBody>
          <a:bodyPr/>
          <a:lstStyle/>
          <a:p>
            <a:fld id="{E20F2245-11F2-4980-B036-F256F2646FF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5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6"/>
          </p:nvPr>
        </p:nvSpPr>
        <p:spPr/>
        <p:txBody>
          <a:bodyPr/>
          <a:lstStyle/>
          <a:p>
            <a:fld id="{81C84AA0-3DE7-401A-B233-5DF0A65307B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151960" y="132660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504000" y="304344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6"/>
          </p:nvPr>
        </p:nvSpPr>
        <p:spPr/>
        <p:txBody>
          <a:bodyPr/>
          <a:lstStyle/>
          <a:p>
            <a:fld id="{6332E40A-D151-4256-B5FC-C63BA5140BE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6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ftr" idx="16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sldNum" idx="17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4E51332-7AAE-4878-B948-D9826A9170C3}" type="slidenum"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dt" idx="18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9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40" name="PlaceHolder 3"/>
          <p:cNvSpPr>
            <a:spLocks noGrp="1"/>
          </p:cNvSpPr>
          <p:nvPr>
            <p:ph type="ftr" idx="55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41" name="PlaceHolder 4"/>
          <p:cNvSpPr>
            <a:spLocks noGrp="1"/>
          </p:cNvSpPr>
          <p:nvPr>
            <p:ph type="sldNum" idx="56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C951078-1CEC-4E0E-BEF0-A37D64CC0818}" type="slidenum"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dt" idx="57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71" name="PlaceHolder 3"/>
          <p:cNvSpPr>
            <a:spLocks noGrp="1"/>
          </p:cNvSpPr>
          <p:nvPr>
            <p:ph type="ftr" idx="58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72" name="PlaceHolder 4"/>
          <p:cNvSpPr>
            <a:spLocks noGrp="1"/>
          </p:cNvSpPr>
          <p:nvPr>
            <p:ph type="sldNum" idx="59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A70B20E-8330-461E-9578-232778EE281E}" type="slidenum"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dt" idx="60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43" name="PlaceHolder 4"/>
          <p:cNvSpPr>
            <a:spLocks noGrp="1"/>
          </p:cNvSpPr>
          <p:nvPr>
            <p:ph type="ftr" idx="121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44" name="PlaceHolder 5"/>
          <p:cNvSpPr>
            <a:spLocks noGrp="1"/>
          </p:cNvSpPr>
          <p:nvPr>
            <p:ph type="sldNum" idx="122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577AC5E-1F76-4D18-AAC8-753E02BB87E3}" type="slidenum"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5" name="PlaceHolder 6"/>
          <p:cNvSpPr>
            <a:spLocks noGrp="1"/>
          </p:cNvSpPr>
          <p:nvPr>
            <p:ph type="dt" idx="123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93" name="PlaceHolder 4"/>
          <p:cNvSpPr>
            <a:spLocks noGrp="1"/>
          </p:cNvSpPr>
          <p:nvPr>
            <p:ph type="ftr" idx="139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sldNum" idx="140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508BC70-21B1-4E1E-B9AC-9DE84CFD7A21}" type="slidenum"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5" name="PlaceHolder 6"/>
          <p:cNvSpPr>
            <a:spLocks noGrp="1"/>
          </p:cNvSpPr>
          <p:nvPr>
            <p:ph type="dt" idx="141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519" name="PlaceHolder 3"/>
          <p:cNvSpPr>
            <a:spLocks noGrp="1"/>
          </p:cNvSpPr>
          <p:nvPr>
            <p:ph type="ftr" idx="190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520" name="PlaceHolder 4"/>
          <p:cNvSpPr>
            <a:spLocks noGrp="1"/>
          </p:cNvSpPr>
          <p:nvPr>
            <p:ph type="sldNum" idx="191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B9F4A21-4DC2-419F-A98E-5DDC223C5C5A}" type="slidenum"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1" name="PlaceHolder 5"/>
          <p:cNvSpPr>
            <a:spLocks noGrp="1"/>
          </p:cNvSpPr>
          <p:nvPr>
            <p:ph type="dt" idx="192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526" name="PlaceHolder 3"/>
          <p:cNvSpPr>
            <a:spLocks noGrp="1"/>
          </p:cNvSpPr>
          <p:nvPr>
            <p:ph type="ftr" idx="193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527" name="PlaceHolder 4"/>
          <p:cNvSpPr>
            <a:spLocks noGrp="1"/>
          </p:cNvSpPr>
          <p:nvPr>
            <p:ph type="sldNum" idx="194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7D91DE6-AA4F-483B-8EF3-3A1AA716B666}" type="slidenum"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dt" idx="195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533" name="PlaceHolder 3"/>
          <p:cNvSpPr>
            <a:spLocks noGrp="1"/>
          </p:cNvSpPr>
          <p:nvPr>
            <p:ph type="body"/>
          </p:nvPr>
        </p:nvSpPr>
        <p:spPr>
          <a:xfrm>
            <a:off x="5151960" y="1326600"/>
            <a:ext cx="442584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534" name="PlaceHolder 4"/>
          <p:cNvSpPr>
            <a:spLocks noGrp="1"/>
          </p:cNvSpPr>
          <p:nvPr>
            <p:ph type="ftr" idx="196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535" name="PlaceHolder 5"/>
          <p:cNvSpPr>
            <a:spLocks noGrp="1"/>
          </p:cNvSpPr>
          <p:nvPr>
            <p:ph type="sldNum" idx="197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2A19744-0CB8-4DC0-B6C7-D8B7B6FA4F29}" type="slidenum"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6" name="PlaceHolder 6"/>
          <p:cNvSpPr>
            <a:spLocks noGrp="1"/>
          </p:cNvSpPr>
          <p:nvPr>
            <p:ph type="dt" idx="198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227085"/>
            <a:ext cx="9072563" cy="945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323131"/>
            <a:ext cx="9072563" cy="3742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5255763"/>
            <a:ext cx="2352146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0AEDA-151C-4148-ABD2-EBA42A8127E5}" type="datetime1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5255763"/>
            <a:ext cx="3192198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Linux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5255763"/>
            <a:ext cx="2352146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13668-E756-4AF5-8027-6D071A299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0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ftr="0" dt="0"/>
  <p:txStyles>
    <p:titleStyle>
      <a:lvl1pPr algn="ctr" defTabSz="378013" rtl="0" eaLnBrk="1" latinLnBrk="0" hangingPunct="1"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510" indent="-283510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614271" indent="-236258" algn="l" defTabSz="378013" rtl="0" eaLnBrk="1" latinLnBrk="0" hangingPunct="1">
        <a:spcBef>
          <a:spcPct val="20000"/>
        </a:spcBef>
        <a:buFont typeface="Arial"/>
        <a:buChar char="–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378013" rtl="0" eaLnBrk="1" latinLnBrk="0" hangingPunct="1">
        <a:spcBef>
          <a:spcPct val="20000"/>
        </a:spcBef>
        <a:buFont typeface="Arial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378013" rtl="0" eaLnBrk="1" latinLnBrk="0" hangingPunct="1">
        <a:spcBef>
          <a:spcPct val="20000"/>
        </a:spcBef>
        <a:buFont typeface="Arial"/>
        <a:buNone/>
        <a:defRPr sz="1654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378013" rtl="0" eaLnBrk="1" latinLnBrk="0" hangingPunct="1">
        <a:spcBef>
          <a:spcPct val="20000"/>
        </a:spcBef>
        <a:buFont typeface="Arial"/>
        <a:buNone/>
        <a:defRPr sz="1654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datasets.fetch_openml.html#sklearn.datasets.fetch_openml" TargetMode="External"/><Relationship Id="rId2" Type="http://schemas.openxmlformats.org/officeDocument/2006/relationships/hyperlink" Target="https://openml.org/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series.html" TargetMode="External"/><Relationship Id="rId2" Type="http://schemas.openxmlformats.org/officeDocument/2006/relationships/hyperlink" Target="https://pandas.pydata.org/pandas-docs/stable/reference/frame.html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analytics-vidhya/top-20-pandas-functions-which-are-commonly-used-for-exploratory-data-analysis-3cb817a60f46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pyplot_summary.html" TargetMode="External"/><Relationship Id="rId2" Type="http://schemas.openxmlformats.org/officeDocument/2006/relationships/hyperlink" Target="https://matplotlib.org/stable/index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hyperlink" Target="https://matplotlib.org/stable/api/_as_gen/matplotlib.colors.Colormap.html#matplotlib.colors.Colormap" TargetMode="External"/><Relationship Id="rId4" Type="http://schemas.openxmlformats.org/officeDocument/2006/relationships/hyperlink" Target="https://matplotlib.org/stable/api/_as_gen/matplotlib.pyplot.imshow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cikit-learn.org/stable/modules/generated/sklearn.model_selection.train_test_split.html#sklearn.model_selection.train_test_split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unsupervised_learning.html" TargetMode="External"/><Relationship Id="rId2" Type="http://schemas.openxmlformats.org/officeDocument/2006/relationships/hyperlink" Target="https://scikit-learn.org/stable/supervised_learning.html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pytorch.org/docs/stable/optim.html" TargetMode="External"/><Relationship Id="rId3" Type="http://schemas.openxmlformats.org/officeDocument/2006/relationships/hyperlink" Target="https://scikit-learn.org/stable/modules/linear_model.html#logistic-regression" TargetMode="External"/><Relationship Id="rId7" Type="http://schemas.openxmlformats.org/officeDocument/2006/relationships/hyperlink" Target="https://pytorch.org/docs/stable/nn.html" TargetMode="External"/><Relationship Id="rId2" Type="http://schemas.openxmlformats.org/officeDocument/2006/relationships/hyperlink" Target="https://scikit-learn.org/stable/api/sklearn.linear_model.html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pytorch.org/docs/stable/torch.html" TargetMode="External"/><Relationship Id="rId5" Type="http://schemas.openxmlformats.org/officeDocument/2006/relationships/hyperlink" Target="https://scikit-learn.org/stable/modules/generated/sklearn.linear_model.SGDClassifier.html#sklearn.linear_model.SGDClassifier" TargetMode="External"/><Relationship Id="rId4" Type="http://schemas.openxmlformats.org/officeDocument/2006/relationships/hyperlink" Target="https://scikit-learn.org/stable/modules/generated/sklearn.linear_model.RidgeClassifier.html#sklearn.linear_model.RidgeClassifier" TargetMode="External"/><Relationship Id="rId9" Type="http://schemas.openxmlformats.org/officeDocument/2006/relationships/hyperlink" Target="https://pytorch.org/docs/stable/data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ikit-learn/scikit-learn/blob/6e9039160f0dfc3153643143af4cfdca941d2045/sklearn/linear_model/_logistic.py#L81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optim.html#module-torch.optim" TargetMode="External"/><Relationship Id="rId2" Type="http://schemas.openxmlformats.org/officeDocument/2006/relationships/hyperlink" Target="https://pytorch.org/docs/stable/nn.html#module-torch.nn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pytorch.org/docs/stable/data.html#torch.utils.data.DataLoader" TargetMode="External"/><Relationship Id="rId4" Type="http://schemas.openxmlformats.org/officeDocument/2006/relationships/hyperlink" Target="https://pytorch.org/docs/stable/data.html#module-torch.utils.data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generated/torch.tensor.html#torch-tensor" TargetMode="External"/><Relationship Id="rId2" Type="http://schemas.openxmlformats.org/officeDocument/2006/relationships/hyperlink" Target="https://pytorch.org/docs/stable/data.html#torch.utils.data.DataLoader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pytorch.org/docs/stable/data.html#torch.utils.data.TensorDataset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generated/torch.nn.CrossEntropyLoss.html#torch.nn.CrossEntropyLoss" TargetMode="Externa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s.prairielearn.com/p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user_guide.html" TargetMode="External"/><Relationship Id="rId2" Type="http://schemas.openxmlformats.org/officeDocument/2006/relationships/hyperlink" Target="https://pytorch.org/docs/stable/torch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andas.pydata.org/pandas-docs/stable/reference/index.html" TargetMode="External"/><Relationship Id="rId5" Type="http://schemas.openxmlformats.org/officeDocument/2006/relationships/hyperlink" Target="https://matplotlib.org/stable/index.html" TargetMode="External"/><Relationship Id="rId4" Type="http://schemas.openxmlformats.org/officeDocument/2006/relationships/hyperlink" Target="https://numpy.org/doc/1.26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7113" y="1638204"/>
            <a:ext cx="6426398" cy="1126195"/>
          </a:xfrm>
        </p:spPr>
        <p:txBody>
          <a:bodyPr>
            <a:noAutofit/>
          </a:bodyPr>
          <a:lstStyle/>
          <a:p>
            <a:pPr algn="ctr"/>
            <a:r>
              <a:rPr lang="en-US" sz="2315" b="0" dirty="0"/>
              <a:t>ECEN 4010/50X0: PROJECT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827113" y="2898279"/>
            <a:ext cx="6426398" cy="1717264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Thomas Kidd and James E. Stine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Oklahoma State University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Python Encouragement and Proliferation Group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November 15, 2024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ECE47B-8C1D-BF46-8170-F59813B07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85" y="238989"/>
            <a:ext cx="1711606" cy="8820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Sklearn functions</a:t>
            </a:r>
          </a:p>
        </p:txBody>
      </p:sp>
      <p:sp>
        <p:nvSpPr>
          <p:cNvPr id="5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70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Step 1 is to bring in some data!</a:t>
            </a:r>
          </a:p>
          <a:p>
            <a:pPr marL="864000" lvl="1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Section 7.4.3. Downloading datasets from the openml.org repository</a:t>
            </a:r>
          </a:p>
          <a:p>
            <a:pPr marL="864000" lvl="1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u="sng" strike="noStrike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2"/>
              </a:rPr>
              <a:t>openml.org</a:t>
            </a: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 is a public repository for machine learning data and experiments, that allows everybody to upload open datasets</a:t>
            </a:r>
          </a:p>
          <a:p>
            <a:pPr marL="864000" lvl="1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The </a:t>
            </a:r>
            <a:r>
              <a:rPr lang="en-US" sz="2800" b="1" u="none" strike="noStrike">
                <a:solidFill>
                  <a:srgbClr val="000000"/>
                </a:solidFill>
                <a:uFillTx/>
                <a:latin typeface="Arial"/>
              </a:rPr>
              <a:t>sklearn.datasets</a:t>
            </a: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 package is able to download datasets from the repository using the function: 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sng" strike="noStrike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3"/>
              </a:rPr>
              <a:t>sklearn.datasets.fetch_openml.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Sklearn functions</a:t>
            </a:r>
          </a:p>
        </p:txBody>
      </p:sp>
      <p:sp>
        <p:nvSpPr>
          <p:cNvPr id="5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 lnSpcReduction="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What does fetch_openml return?</a:t>
            </a:r>
          </a:p>
          <a:p>
            <a:pPr marL="864000" lvl="1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Type: &lt;class 'sklearn.utils._bunch.Bunch'&gt;</a:t>
            </a:r>
          </a:p>
          <a:p>
            <a:pPr marL="1296000" lvl="2" indent="-288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highlight>
                  <a:srgbClr val="FFA6A6"/>
                </a:highlight>
                <a:uFillTx/>
                <a:latin typeface="Arial"/>
              </a:rPr>
              <a:t>Data	IMPORTANT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highlight>
                  <a:srgbClr val="FFA6A6"/>
                </a:highlight>
                <a:uFillTx/>
                <a:latin typeface="Arial"/>
              </a:rPr>
              <a:t>Target	IMPORTANT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DESCR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feature_names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target_names</a:t>
            </a:r>
          </a:p>
          <a:p>
            <a:pPr marL="1296000" indent="0">
              <a:lnSpc>
                <a:spcPct val="100000"/>
              </a:lnSpc>
              <a:spcBef>
                <a:spcPts val="850"/>
              </a:spcBef>
              <a:buNone/>
              <a:tabLst>
                <a:tab pos="0" algn="l"/>
              </a:tabLst>
            </a:pP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90" name="Picture 589"/>
          <p:cNvPicPr/>
          <p:nvPr/>
        </p:nvPicPr>
        <p:blipFill>
          <a:blip r:embed="rId2"/>
          <a:stretch/>
        </p:blipFill>
        <p:spPr>
          <a:xfrm rot="7800">
            <a:off x="5183640" y="2435040"/>
            <a:ext cx="4527720" cy="696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Pandas</a:t>
            </a:r>
          </a:p>
        </p:txBody>
      </p:sp>
      <p:sp>
        <p:nvSpPr>
          <p:cNvPr id="5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5480" cy="410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2000" b="1" u="sng" strike="noStrike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2"/>
              </a:rPr>
              <a:t>pandas.core.frame.DataFrame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Properties: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1400" b="1" u="none" strike="noStrike">
                <a:solidFill>
                  <a:srgbClr val="000000"/>
                </a:solidFill>
                <a:uFillTx/>
                <a:latin typeface="Arial"/>
              </a:rPr>
              <a:t>2-dimensional:</a:t>
            </a:r>
            <a:r>
              <a:rPr lang="en-US" sz="1400" b="0" u="none" strike="noStrike">
                <a:solidFill>
                  <a:srgbClr val="000000"/>
                </a:solidFill>
                <a:uFillTx/>
                <a:latin typeface="Arial"/>
              </a:rPr>
              <a:t> It has rows and columns.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1400" b="1" u="none" strike="noStrike">
                <a:solidFill>
                  <a:srgbClr val="000000"/>
                </a:solidFill>
                <a:uFillTx/>
                <a:latin typeface="Arial"/>
              </a:rPr>
              <a:t>Labeled axes:</a:t>
            </a:r>
            <a:r>
              <a:rPr lang="en-US" sz="1400" b="0" u="none" strike="noStrike">
                <a:solidFill>
                  <a:srgbClr val="000000"/>
                </a:solidFill>
                <a:uFillTx/>
                <a:latin typeface="Arial"/>
              </a:rPr>
              <a:t> Both rows and columns have labels.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1400" b="1" u="none" strike="noStrike">
                <a:solidFill>
                  <a:srgbClr val="000000"/>
                </a:solidFill>
                <a:uFillTx/>
                <a:latin typeface="Arial"/>
              </a:rPr>
              <a:t>Heterogeneous data:</a:t>
            </a:r>
            <a:r>
              <a:rPr lang="en-US" sz="1400" b="0" u="none" strike="noStrike">
                <a:solidFill>
                  <a:srgbClr val="000000"/>
                </a:solidFill>
                <a:uFillTx/>
                <a:latin typeface="Arial"/>
              </a:rPr>
              <a:t> Can contain different data types (e.g., integers, floats, strings) in different columns.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1400" b="1" u="none" strike="noStrike">
                <a:solidFill>
                  <a:srgbClr val="000000"/>
                </a:solidFill>
                <a:uFillTx/>
                <a:latin typeface="Arial"/>
              </a:rPr>
              <a:t>Indexing:</a:t>
            </a:r>
            <a:r>
              <a:rPr lang="en-US" sz="1400" b="0" u="none" strike="noStrike">
                <a:solidFill>
                  <a:srgbClr val="000000"/>
                </a:solidFill>
                <a:uFillTx/>
                <a:latin typeface="Arial"/>
              </a:rPr>
              <a:t> Supports various types of indexing (label-based, integer-based, boolean indexing).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1400" b="1" u="none" strike="noStrike">
                <a:solidFill>
                  <a:srgbClr val="000000"/>
                </a:solidFill>
                <a:uFillTx/>
                <a:latin typeface="Arial"/>
              </a:rPr>
              <a:t>Methods:</a:t>
            </a:r>
            <a:r>
              <a:rPr lang="en-US" sz="1400" b="0" u="none" strike="noStrike">
                <a:solidFill>
                  <a:srgbClr val="000000"/>
                </a:solidFill>
                <a:uFillTx/>
                <a:latin typeface="Arial"/>
              </a:rPr>
              <a:t> Provides a wide range of methods for data manipulation, aggregation, and analysis.</a:t>
            </a: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pos="0" algn="l"/>
              </a:tabLst>
            </a:pP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5480" cy="407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2000" b="1" u="sng" strike="noStrike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3"/>
              </a:rPr>
              <a:t>Type: pandas.core.series.Series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Properties: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1400" b="1" u="none" strike="noStrike">
                <a:solidFill>
                  <a:srgbClr val="000000"/>
                </a:solidFill>
                <a:uFillTx/>
                <a:latin typeface="Arial"/>
              </a:rPr>
              <a:t>1-dimensional:</a:t>
            </a:r>
            <a:r>
              <a:rPr lang="en-US" sz="1400" b="0" u="none" strike="noStrike">
                <a:solidFill>
                  <a:srgbClr val="000000"/>
                </a:solidFill>
                <a:uFillTx/>
                <a:latin typeface="Arial"/>
              </a:rPr>
              <a:t> It has a single axis (either rows or columns).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1400" b="1" u="none" strike="noStrike">
                <a:solidFill>
                  <a:srgbClr val="000000"/>
                </a:solidFill>
                <a:uFillTx/>
                <a:latin typeface="Arial"/>
              </a:rPr>
              <a:t>Labeled axis: </a:t>
            </a:r>
            <a:r>
              <a:rPr lang="en-US" sz="1400" b="0" u="none" strike="noStrike">
                <a:solidFill>
                  <a:srgbClr val="000000"/>
                </a:solidFill>
                <a:uFillTx/>
                <a:latin typeface="Arial"/>
              </a:rPr>
              <a:t>The axis has labels (index).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1400" b="1" u="none" strike="noStrike">
                <a:solidFill>
                  <a:srgbClr val="000000"/>
                </a:solidFill>
                <a:uFillTx/>
                <a:latin typeface="Arial"/>
              </a:rPr>
              <a:t>Homogeneous data:</a:t>
            </a:r>
            <a:r>
              <a:rPr lang="en-US" sz="1400" b="0" u="none" strike="noStrike">
                <a:solidFill>
                  <a:srgbClr val="000000"/>
                </a:solidFill>
                <a:uFillTx/>
                <a:latin typeface="Arial"/>
              </a:rPr>
              <a:t> Contains data of a single data type.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1400" b="1" u="none" strike="noStrike">
                <a:solidFill>
                  <a:srgbClr val="000000"/>
                </a:solidFill>
                <a:uFillTx/>
                <a:latin typeface="Arial"/>
              </a:rPr>
              <a:t>Indexing:</a:t>
            </a:r>
            <a:r>
              <a:rPr lang="en-US" sz="1400" b="0" u="none" strike="noStrike">
                <a:solidFill>
                  <a:srgbClr val="000000"/>
                </a:solidFill>
                <a:uFillTx/>
                <a:latin typeface="Arial"/>
              </a:rPr>
              <a:t> Supports label-based and integer-based indexing.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1400" b="1" u="none" strike="noStrike">
                <a:solidFill>
                  <a:srgbClr val="000000"/>
                </a:solidFill>
                <a:uFillTx/>
                <a:latin typeface="Arial"/>
              </a:rPr>
              <a:t>Methods:</a:t>
            </a:r>
            <a:r>
              <a:rPr lang="en-US" sz="1400" b="0" u="none" strike="noStrike">
                <a:solidFill>
                  <a:srgbClr val="000000"/>
                </a:solidFill>
                <a:uFillTx/>
                <a:latin typeface="Arial"/>
              </a:rPr>
              <a:t> Provides methods for data manipulation and analysis similar to those available for DataFrame but specific to 1-dimensional data.</a:t>
            </a: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pos="0" algn="l"/>
              </a:tabLst>
            </a:pP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Class / Object Recap</a:t>
            </a:r>
          </a:p>
        </p:txBody>
      </p:sp>
      <p:sp>
        <p:nvSpPr>
          <p:cNvPr id="5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156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Classes have </a:t>
            </a:r>
            <a:r>
              <a:rPr lang="en-US" sz="3200" b="0" u="none" strike="noStrike">
                <a:solidFill>
                  <a:srgbClr val="000000"/>
                </a:solidFill>
                <a:highlight>
                  <a:srgbClr val="FFA6A6"/>
                </a:highlight>
                <a:uFillTx/>
                <a:latin typeface="Arial"/>
              </a:rPr>
              <a:t>attributes: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1" u="none" strike="noStrike">
                <a:solidFill>
                  <a:srgbClr val="000000"/>
                </a:solidFill>
                <a:uFillTx/>
                <a:latin typeface="Arial"/>
              </a:rPr>
              <a:t>info = Object.data </a:t>
            </a: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assigns the objects data attribute to the info variable</a:t>
            </a:r>
            <a:r>
              <a:rPr lang="en-US" sz="2800" b="1" u="none" strike="noStrik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 </a:t>
            </a:r>
          </a:p>
        </p:txBody>
      </p:sp>
      <p:sp>
        <p:nvSpPr>
          <p:cNvPr id="596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0200" cy="156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Classes have </a:t>
            </a:r>
            <a:r>
              <a:rPr lang="en-US" sz="3200" b="0" u="none" strike="noStrike">
                <a:solidFill>
                  <a:srgbClr val="000000"/>
                </a:solidFill>
                <a:highlight>
                  <a:srgbClr val="FFA6A6"/>
                </a:highlight>
                <a:uFillTx/>
                <a:latin typeface="Arial"/>
              </a:rPr>
              <a:t>functions: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1" u="none" strike="noStrike">
                <a:solidFill>
                  <a:srgbClr val="000000"/>
                </a:solidFill>
                <a:uFillTx/>
                <a:latin typeface="Arial"/>
              </a:rPr>
              <a:t>Object.function()</a:t>
            </a: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 will execute a function of the class that the object belongs to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sng" strike="noStrike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2"/>
              </a:rPr>
              <a:t>Pandas Important Functions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548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20000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X.info()</a:t>
            </a: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u="none" strike="noStrike">
                <a:solidFill>
                  <a:srgbClr val="000000"/>
                </a:solidFill>
                <a:uFillTx/>
                <a:latin typeface="Arial"/>
              </a:rPr>
              <a:t>Feature matrix info:</a:t>
            </a: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 &lt;class 'pandas.core.frame.DataFrame'&gt;</a:t>
            </a: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1" u="none" strike="noStrike">
                <a:solidFill>
                  <a:srgbClr val="000000"/>
                </a:solidFill>
                <a:uFillTx/>
                <a:latin typeface="Arial"/>
              </a:rPr>
              <a:t>RangeIndex:</a:t>
            </a: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 70000 entries, 0 to 69999 </a:t>
            </a: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u="none" strike="noStrike">
                <a:solidFill>
                  <a:srgbClr val="000000"/>
                </a:solidFill>
                <a:uFillTx/>
                <a:latin typeface="Arial"/>
              </a:rPr>
              <a:t>Columns:</a:t>
            </a: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 784 entries, pixel1 to pixel784 </a:t>
            </a: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u="none" strike="noStrike">
                <a:solidFill>
                  <a:srgbClr val="000000"/>
                </a:solidFill>
                <a:uFillTx/>
                <a:latin typeface="Arial"/>
              </a:rPr>
              <a:t>dtypes:</a:t>
            </a: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 int64(784) </a:t>
            </a: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u="none" strike="noStrike">
                <a:solidFill>
                  <a:srgbClr val="000000"/>
                </a:solidFill>
                <a:uFillTx/>
                <a:latin typeface="Arial"/>
              </a:rPr>
              <a:t>memory usage:</a:t>
            </a: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 418.7 MB </a:t>
            </a: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u="none" strike="noStrike">
                <a:solidFill>
                  <a:srgbClr val="000000"/>
                </a:solidFill>
                <a:uFillTx/>
                <a:latin typeface="Arial"/>
              </a:rPr>
              <a:t>None: </a:t>
            </a: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function returns None</a:t>
            </a:r>
          </a:p>
        </p:txBody>
      </p:sp>
      <p:sp>
        <p:nvSpPr>
          <p:cNvPr id="5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548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y.info()</a:t>
            </a: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u="none" strike="noStrike">
                <a:solidFill>
                  <a:srgbClr val="000000"/>
                </a:solidFill>
                <a:uFillTx/>
                <a:latin typeface="Arial"/>
              </a:rPr>
              <a:t>Labels info:</a:t>
            </a: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 &lt;class 'pandas.core.series.Series'&gt; </a:t>
            </a: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u="none" strike="noStrike">
                <a:solidFill>
                  <a:srgbClr val="000000"/>
                </a:solidFill>
                <a:uFillTx/>
                <a:latin typeface="Arial"/>
              </a:rPr>
              <a:t>RangeIndex:</a:t>
            </a: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 70000 entries, 0 to 69999 Series </a:t>
            </a: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u="none" strike="noStrike">
                <a:solidFill>
                  <a:srgbClr val="000000"/>
                </a:solidFill>
                <a:uFillTx/>
                <a:latin typeface="Arial"/>
              </a:rPr>
              <a:t>name</a:t>
            </a: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: class Non-Null Count Dtype 70000 non-null int64 </a:t>
            </a: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u="none" strike="noStrike">
                <a:solidFill>
                  <a:srgbClr val="000000"/>
                </a:solidFill>
                <a:uFillTx/>
                <a:latin typeface="Arial"/>
              </a:rPr>
              <a:t>dtypes:</a:t>
            </a: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 int64(1) memory usage: 547.0 KB </a:t>
            </a: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None</a:t>
            </a:r>
          </a:p>
        </p:txBody>
      </p:sp>
      <p:sp>
        <p:nvSpPr>
          <p:cNvPr id="600" name="Straight Connector 599"/>
          <p:cNvSpPr/>
          <p:nvPr/>
        </p:nvSpPr>
        <p:spPr>
          <a:xfrm flipH="1" flipV="1">
            <a:off x="3327480" y="4000320"/>
            <a:ext cx="1104840" cy="9018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01" name="Rectangle 600"/>
          <p:cNvSpPr/>
          <p:nvPr/>
        </p:nvSpPr>
        <p:spPr>
          <a:xfrm>
            <a:off x="4051080" y="4927680"/>
            <a:ext cx="228816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u="none" strike="noStrike">
                <a:solidFill>
                  <a:srgbClr val="000000"/>
                </a:solidFill>
                <a:highlight>
                  <a:srgbClr val="F7D1D5"/>
                </a:highlight>
                <a:uFillTx/>
                <a:latin typeface="Arial"/>
                <a:ea typeface="DejaVu Sans"/>
              </a:rPr>
              <a:t>In RAM!! Be careful!!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2" name="Straight Connector 601"/>
          <p:cNvSpPr/>
          <p:nvPr/>
        </p:nvSpPr>
        <p:spPr>
          <a:xfrm flipV="1">
            <a:off x="6235560" y="3962520"/>
            <a:ext cx="2629080" cy="90144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Two fun functions</a:t>
            </a:r>
          </a:p>
        </p:txBody>
      </p:sp>
      <p:sp>
        <p:nvSpPr>
          <p:cNvPr id="6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548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 lnSpcReduction="20000"/>
          </a:bodyPr>
          <a:lstStyle/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u="none" strike="noStrike">
                <a:solidFill>
                  <a:srgbClr val="000000"/>
                </a:solidFill>
                <a:uFillTx/>
                <a:latin typeface="Arial"/>
              </a:rPr>
              <a:t>DataFrame.memory_usage()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Data memory usage: </a:t>
            </a: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Index 132 </a:t>
            </a: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pixel1 560000 </a:t>
            </a: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pixel2 560000 </a:t>
            </a: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pixel3 560000...</a:t>
            </a: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dtype: int64 </a:t>
            </a: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Labels memory usage: 560132</a:t>
            </a:r>
          </a:p>
        </p:txBody>
      </p:sp>
      <p:sp>
        <p:nvSpPr>
          <p:cNvPr id="6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548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Visualize the DATA!</a:t>
            </a:r>
          </a:p>
        </p:txBody>
      </p:sp>
      <p:sp>
        <p:nvSpPr>
          <p:cNvPr id="6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u="none" strike="noStrike">
                <a:solidFill>
                  <a:srgbClr val="000000"/>
                </a:solidFill>
                <a:uFillTx/>
                <a:latin typeface="Arial"/>
              </a:rPr>
              <a:t>From</a:t>
            </a: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3200" b="0" u="sng" strike="noStrike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2"/>
              </a:rPr>
              <a:t>matplotlib</a:t>
            </a: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 import </a:t>
            </a:r>
            <a:r>
              <a:rPr lang="en-US" sz="3200" b="0" u="sng" strike="noStrike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3"/>
              </a:rPr>
              <a:t>pyplot</a:t>
            </a: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 as </a:t>
            </a:r>
            <a:r>
              <a:rPr lang="en-US" sz="3200" b="1" u="none" strike="noStrike">
                <a:solidFill>
                  <a:srgbClr val="000000"/>
                </a:solidFill>
                <a:uFillTx/>
                <a:latin typeface="Arial"/>
              </a:rPr>
              <a:t>plt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We can use the </a:t>
            </a:r>
            <a:r>
              <a:rPr lang="en-US" sz="3200" b="0" u="sng" strike="noStrike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4"/>
              </a:rPr>
              <a:t>imshow()</a:t>
            </a: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 function!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First argument: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2D array of data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en-US" sz="2800" b="0" u="none" strike="noStrike">
                <a:solidFill>
                  <a:srgbClr val="000000"/>
                </a:solidFill>
                <a:highlight>
                  <a:srgbClr val="FFA6A6"/>
                </a:highlight>
                <a:uFillTx/>
                <a:latin typeface="Arial"/>
              </a:rPr>
              <a:t>MUST reshape data</a:t>
            </a: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 from 784 1D to (28x28) 2D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Second argument: colormap or </a:t>
            </a:r>
            <a:r>
              <a:rPr lang="en-US" sz="3200" b="0" u="sng" strike="noStrike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5"/>
              </a:rPr>
              <a:t>cmap</a:t>
            </a: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=’gray’</a:t>
            </a:r>
          </a:p>
        </p:txBody>
      </p:sp>
      <p:pic>
        <p:nvPicPr>
          <p:cNvPr id="608" name="Picture 607"/>
          <p:cNvPicPr/>
          <p:nvPr/>
        </p:nvPicPr>
        <p:blipFill>
          <a:blip r:embed="rId6"/>
          <a:stretch/>
        </p:blipFill>
        <p:spPr>
          <a:xfrm>
            <a:off x="7503480" y="892440"/>
            <a:ext cx="2528640" cy="2671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Split the data</a:t>
            </a:r>
          </a:p>
        </p:txBody>
      </p:sp>
      <p:sp>
        <p:nvSpPr>
          <p:cNvPr id="6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sng" strike="noStrike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2"/>
              </a:rPr>
              <a:t>Train_test_split</a:t>
            </a: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: Split arrays or matrices into random train and test subsets.</a:t>
            </a: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Parameters: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Arrays: numpy, scipy, pandas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train_sizel: 0-1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test_size: 0-1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random_state: int</a:t>
            </a:r>
          </a:p>
        </p:txBody>
      </p:sp>
      <p:pic>
        <p:nvPicPr>
          <p:cNvPr id="611" name="Picture 610"/>
          <p:cNvPicPr/>
          <p:nvPr/>
        </p:nvPicPr>
        <p:blipFill>
          <a:blip r:embed="rId3"/>
          <a:srcRect l="33660" b="49487"/>
          <a:stretch/>
        </p:blipFill>
        <p:spPr>
          <a:xfrm>
            <a:off x="5205960" y="2680920"/>
            <a:ext cx="4239000" cy="2163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Types of learning</a:t>
            </a:r>
          </a:p>
        </p:txBody>
      </p:sp>
      <p:sp>
        <p:nvSpPr>
          <p:cNvPr id="6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548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sng" strike="noStrike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2"/>
              </a:rPr>
              <a:t>Supervised</a:t>
            </a: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	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Classification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Regression</a:t>
            </a:r>
          </a:p>
        </p:txBody>
      </p:sp>
      <p:sp>
        <p:nvSpPr>
          <p:cNvPr id="61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548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sng" strike="noStrike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3"/>
              </a:rPr>
              <a:t>Unsupervised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Clustering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Dimensionality Reduction</a:t>
            </a:r>
          </a:p>
        </p:txBody>
      </p:sp>
      <p:pic>
        <p:nvPicPr>
          <p:cNvPr id="615" name="Picture 614"/>
          <p:cNvPicPr/>
          <p:nvPr/>
        </p:nvPicPr>
        <p:blipFill>
          <a:blip r:embed="rId4"/>
          <a:stretch/>
        </p:blipFill>
        <p:spPr>
          <a:xfrm>
            <a:off x="468720" y="3013560"/>
            <a:ext cx="3831120" cy="2516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AI prediction types</a:t>
            </a: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u="none" strike="noStrike">
                <a:solidFill>
                  <a:srgbClr val="000000"/>
                </a:solidFill>
                <a:uFillTx/>
                <a:latin typeface="Arial"/>
              </a:rPr>
              <a:t>Classification:</a:t>
            </a: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 predicts discrete label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u="none" strike="noStrike">
                <a:solidFill>
                  <a:srgbClr val="000000"/>
                </a:solidFill>
                <a:uFillTx/>
                <a:latin typeface="Arial"/>
              </a:rPr>
              <a:t>Regression:</a:t>
            </a: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 predicts a continuous value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u="none" strike="noStrike">
                <a:solidFill>
                  <a:srgbClr val="000000"/>
                </a:solidFill>
                <a:uFillTx/>
                <a:latin typeface="Arial"/>
              </a:rPr>
              <a:t>Natural Language Processing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u="none" strike="noStrike">
                <a:solidFill>
                  <a:srgbClr val="000000"/>
                </a:solidFill>
                <a:uFillTx/>
                <a:latin typeface="Arial"/>
              </a:rPr>
              <a:t>Time Series Forecasting:</a:t>
            </a: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 predict the future based on observed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8184F2-5927-1832-0918-A33D5293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C0FF2-A14A-8DA5-72BC-378C4A225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31" y="1323131"/>
            <a:ext cx="9072563" cy="1989029"/>
          </a:xfrm>
        </p:spPr>
        <p:txBody>
          <a:bodyPr>
            <a:normAutofit/>
          </a:bodyPr>
          <a:lstStyle/>
          <a:p>
            <a:r>
              <a:rPr lang="en-US" dirty="0"/>
              <a:t>Our goal is to have you be proficient</a:t>
            </a:r>
          </a:p>
          <a:p>
            <a:pPr lvl="1"/>
            <a:r>
              <a:rPr lang="en-US" dirty="0"/>
              <a:t>Yes, we know there are other tools available, but we feel its important you know how to handle the data.</a:t>
            </a:r>
          </a:p>
          <a:p>
            <a:pPr lvl="1"/>
            <a:r>
              <a:rPr lang="en-US" dirty="0"/>
              <a:t>We are still going through data and will adjust scores to give students the benefit of the doubt.</a:t>
            </a:r>
          </a:p>
          <a:p>
            <a:pPr lvl="1"/>
            <a:r>
              <a:rPr lang="en-US" dirty="0"/>
              <a:t>Still there are students that are struggling with doing this in a timed environment and the only solution is practice!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5209E-E4FA-0E21-F9CC-86F9BB15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026"/>
            <a:fld id="{36313668-E756-4AF5-8027-6D071A299BAF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756026"/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A90176-C027-48A5-C856-96B6FF974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12" y="3409313"/>
            <a:ext cx="7772400" cy="134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54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Two options</a:t>
            </a: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548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Use pre existing algorithms using sklearn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sng" strike="noStrike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2"/>
              </a:rPr>
              <a:t>Sklearn.linear_model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sng" strike="noStrike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3"/>
              </a:rPr>
              <a:t>Logistic Regression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sng" strike="noStrike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4"/>
              </a:rPr>
              <a:t>Ridge Classifier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sng" strike="noStrike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5"/>
              </a:rPr>
              <a:t>SGD Classifier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 </a:t>
            </a:r>
          </a:p>
        </p:txBody>
      </p:sp>
      <p:sp>
        <p:nvSpPr>
          <p:cNvPr id="620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548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20000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Create custom algorithms using torch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sng" strike="noStrike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6"/>
              </a:rPr>
              <a:t>Torch</a:t>
            </a:r>
            <a:r>
              <a:rPr lang="en-US" sz="3200" b="0" u="none" strike="noStrike">
                <a:solidFill>
                  <a:srgbClr val="000000"/>
                </a:solidFill>
                <a:highlight>
                  <a:srgbClr val="FF8000"/>
                </a:highlight>
                <a:uFillTx/>
                <a:latin typeface="Arial"/>
              </a:rPr>
              <a:t> 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sng" strike="noStrike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7"/>
              </a:rPr>
              <a:t>Torch.nn</a:t>
            </a: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:basic building blocks for graphs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sng" strike="noStrike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8"/>
              </a:rPr>
              <a:t>Torch.optim</a:t>
            </a: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: is a package implementing various optimization algorithms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sng" strike="noStrike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9"/>
              </a:rPr>
              <a:t>Torch.utils.data</a:t>
            </a: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: help load data for tensors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Logistic Regression</a:t>
            </a:r>
          </a:p>
        </p:txBody>
      </p:sp>
      <p:sp>
        <p:nvSpPr>
          <p:cNvPr id="6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28152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u="none" strike="noStrike">
                <a:solidFill>
                  <a:srgbClr val="000000"/>
                </a:solidFill>
                <a:uFillTx/>
                <a:latin typeface="Arial"/>
              </a:rPr>
              <a:t>Purpose</a:t>
            </a: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: used for classification tasks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u="none" strike="noStrike">
                <a:solidFill>
                  <a:srgbClr val="000000"/>
                </a:solidFill>
                <a:uFillTx/>
                <a:latin typeface="Arial"/>
              </a:rPr>
              <a:t>Output</a:t>
            </a: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: Predicts the probability of an instance belonging to a class, often 0 or 1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u="none" strike="noStrike">
                <a:solidFill>
                  <a:srgbClr val="000000"/>
                </a:solidFill>
                <a:uFillTx/>
                <a:latin typeface="Arial"/>
              </a:rPr>
              <a:t>Decision Rule: </a:t>
            </a: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If P(X) &gt; 0.5 classify as 1 else classify as 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Key Parameters</a:t>
            </a:r>
          </a:p>
        </p:txBody>
      </p:sp>
      <p:sp>
        <p:nvSpPr>
          <p:cNvPr id="6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u="none" strike="noStrike">
                <a:solidFill>
                  <a:srgbClr val="000000"/>
                </a:solidFill>
                <a:uFillTx/>
                <a:latin typeface="Arial"/>
              </a:rPr>
              <a:t>max_iter</a:t>
            </a: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: the maximum number of iterations for the optimization solver to </a:t>
            </a:r>
            <a:r>
              <a:rPr lang="en-US" sz="3200" b="1" u="none" strike="noStrike">
                <a:solidFill>
                  <a:srgbClr val="000000"/>
                </a:solidFill>
                <a:uFillTx/>
                <a:latin typeface="Arial"/>
              </a:rPr>
              <a:t>converge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u="none" strike="noStrike">
                <a:solidFill>
                  <a:srgbClr val="000000"/>
                </a:solidFill>
                <a:uFillTx/>
                <a:latin typeface="Arial"/>
              </a:rPr>
              <a:t>Solver</a:t>
            </a: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: Optimization algorithm (e.g. lbfgs)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Some solvers a better for certain data types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u="none" strike="noStrike">
                <a:solidFill>
                  <a:srgbClr val="000000"/>
                </a:solidFill>
                <a:uFillTx/>
                <a:latin typeface="Arial"/>
              </a:rPr>
              <a:t>Penalty</a:t>
            </a: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: a way to prevent </a:t>
            </a:r>
            <a:r>
              <a:rPr lang="en-US" sz="3200" b="1" u="none" strike="noStrike">
                <a:solidFill>
                  <a:srgbClr val="000000"/>
                </a:solidFill>
                <a:uFillTx/>
                <a:latin typeface="Arial"/>
              </a:rPr>
              <a:t>overfitting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Usage in Sklearn</a:t>
            </a:r>
          </a:p>
        </p:txBody>
      </p:sp>
      <p:pic>
        <p:nvPicPr>
          <p:cNvPr id="626" name="Picture 625"/>
          <p:cNvPicPr/>
          <p:nvPr/>
        </p:nvPicPr>
        <p:blipFill>
          <a:blip r:embed="rId2"/>
          <a:stretch/>
        </p:blipFill>
        <p:spPr>
          <a:xfrm>
            <a:off x="457200" y="1794960"/>
            <a:ext cx="9372240" cy="490680"/>
          </a:xfrm>
          <a:prstGeom prst="rect">
            <a:avLst/>
          </a:prstGeom>
          <a:ln w="0">
            <a:noFill/>
          </a:ln>
        </p:spPr>
      </p:pic>
      <p:sp>
        <p:nvSpPr>
          <p:cNvPr id="627" name="Rectangle 626"/>
          <p:cNvSpPr/>
          <p:nvPr/>
        </p:nvSpPr>
        <p:spPr>
          <a:xfrm>
            <a:off x="914400" y="2514600"/>
            <a:ext cx="8915040" cy="37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&lt;class 'sklearn.linear_model._logistic.LogisticRegression'&gt;</a:t>
            </a:r>
          </a:p>
        </p:txBody>
      </p:sp>
      <p:sp>
        <p:nvSpPr>
          <p:cNvPr id="628" name="Straight Connector 627"/>
          <p:cNvSpPr/>
          <p:nvPr/>
        </p:nvSpPr>
        <p:spPr>
          <a:xfrm flipV="1">
            <a:off x="914400" y="2286000"/>
            <a:ext cx="360" cy="457200"/>
          </a:xfrm>
          <a:prstGeom prst="line">
            <a:avLst/>
          </a:prstGeom>
          <a:ln w="381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080" tIns="64080" rIns="109080" bIns="64080" anchor="ctr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29" name="Rectangle 628"/>
          <p:cNvSpPr/>
          <p:nvPr/>
        </p:nvSpPr>
        <p:spPr>
          <a:xfrm>
            <a:off x="7794720" y="2460960"/>
            <a:ext cx="2285640" cy="42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u="none" strike="noStrike">
                <a:solidFill>
                  <a:srgbClr val="0000EE"/>
                </a:solidFill>
                <a:highlight>
                  <a:srgbClr val="FF8000"/>
                </a:highlight>
                <a:uFillTx/>
                <a:latin typeface="Times New Roman"/>
                <a:hlinkClick r:id="rId3"/>
              </a:rPr>
              <a:t>Logi Reg Github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30" name="Picture 629"/>
          <p:cNvPicPr/>
          <p:nvPr/>
        </p:nvPicPr>
        <p:blipFill>
          <a:blip r:embed="rId4"/>
          <a:stretch/>
        </p:blipFill>
        <p:spPr>
          <a:xfrm>
            <a:off x="485280" y="1171440"/>
            <a:ext cx="7743960" cy="394560"/>
          </a:xfrm>
          <a:prstGeom prst="rect">
            <a:avLst/>
          </a:prstGeom>
          <a:ln w="0">
            <a:noFill/>
          </a:ln>
        </p:spPr>
      </p:pic>
      <p:sp>
        <p:nvSpPr>
          <p:cNvPr id="631" name="Rectangle 630"/>
          <p:cNvSpPr/>
          <p:nvPr/>
        </p:nvSpPr>
        <p:spPr>
          <a:xfrm>
            <a:off x="5029200" y="3200400"/>
            <a:ext cx="3975120" cy="2057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This class has the following </a:t>
            </a:r>
          </a:p>
          <a:p>
            <a:pPr>
              <a:lnSpc>
                <a:spcPct val="100000"/>
              </a:lnSpc>
            </a:pPr>
            <a:r>
              <a:rPr lang="en-US" sz="2400" b="1" u="none" strike="noStrike">
                <a:solidFill>
                  <a:srgbClr val="000000"/>
                </a:solidFill>
                <a:uFillTx/>
                <a:latin typeface="Arial"/>
              </a:rPr>
              <a:t>functions</a:t>
            </a: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 we will use: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Fit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Predict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Score</a:t>
            </a:r>
          </a:p>
        </p:txBody>
      </p:sp>
      <p:sp>
        <p:nvSpPr>
          <p:cNvPr id="632" name="Rectangle 631"/>
          <p:cNvSpPr/>
          <p:nvPr/>
        </p:nvSpPr>
        <p:spPr>
          <a:xfrm>
            <a:off x="596520" y="3200400"/>
            <a:ext cx="3975120" cy="2129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This class has the following </a:t>
            </a:r>
          </a:p>
          <a:p>
            <a:pPr>
              <a:lnSpc>
                <a:spcPct val="100000"/>
              </a:lnSpc>
            </a:pPr>
            <a:r>
              <a:rPr lang="en-US" sz="2400" b="1" u="none" strike="noStrike">
                <a:solidFill>
                  <a:srgbClr val="000000"/>
                </a:solidFill>
                <a:uFillTx/>
                <a:latin typeface="Arial"/>
              </a:rPr>
              <a:t>attributes</a:t>
            </a: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 we will use: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Classes_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Coef_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Intercept_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n_features_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Moving on to custom NN</a:t>
            </a:r>
          </a:p>
        </p:txBody>
      </p:sp>
      <p:pic>
        <p:nvPicPr>
          <p:cNvPr id="634" name="Picture 633"/>
          <p:cNvPicPr/>
          <p:nvPr/>
        </p:nvPicPr>
        <p:blipFill>
          <a:blip r:embed="rId2"/>
          <a:stretch/>
        </p:blipFill>
        <p:spPr>
          <a:xfrm>
            <a:off x="1143000" y="1074960"/>
            <a:ext cx="7543800" cy="4182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Torch functions</a:t>
            </a:r>
          </a:p>
        </p:txBody>
      </p:sp>
      <p:sp>
        <p:nvSpPr>
          <p:cNvPr id="6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u="sng" strike="noStrike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2"/>
              </a:rPr>
              <a:t>Torch.nn</a:t>
            </a:r>
            <a:r>
              <a:rPr lang="en-US" sz="3200" b="1" u="none" strike="noStrike">
                <a:solidFill>
                  <a:srgbClr val="000000"/>
                </a:solidFill>
                <a:highlight>
                  <a:srgbClr val="FF8000"/>
                </a:highlight>
                <a:uFillTx/>
                <a:latin typeface="Arial"/>
              </a:rPr>
              <a:t>:</a:t>
            </a:r>
            <a:r>
              <a:rPr lang="en-US" sz="3200" b="1" u="none" strike="noStrik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These are the basic building blocks for graphs</a:t>
            </a: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u="sng" strike="noStrike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3"/>
              </a:rPr>
              <a:t>Torch.optim</a:t>
            </a:r>
            <a:r>
              <a:rPr lang="en-US" sz="3200" b="1" u="none" strike="noStrike">
                <a:solidFill>
                  <a:srgbClr val="000000"/>
                </a:solidFill>
                <a:uFillTx/>
                <a:latin typeface="Arial"/>
              </a:rPr>
              <a:t>:</a:t>
            </a: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is a package implementing various optimization algorithms.</a:t>
            </a: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u="sng" strike="noStrike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4"/>
              </a:rPr>
              <a:t>Torch.utils.data:</a:t>
            </a:r>
            <a:r>
              <a:rPr lang="en-US" sz="3200" b="1" u="none" strike="noStrik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At the heart of PyTorch data loading utility is the: 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1" u="sng" strike="noStrike">
                <a:solidFill>
                  <a:srgbClr val="0000EE"/>
                </a:solidFill>
                <a:uFillTx/>
                <a:latin typeface="Arial"/>
                <a:hlinkClick r:id="rId5"/>
              </a:rPr>
              <a:t>torch.utils.data.DataLoader</a:t>
            </a: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 class.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Freeform 636"/>
          <p:cNvSpPr/>
          <p:nvPr/>
        </p:nvSpPr>
        <p:spPr>
          <a:xfrm>
            <a:off x="3886560" y="1143000"/>
            <a:ext cx="5943240" cy="3885840"/>
          </a:xfrm>
          <a:custGeom>
            <a:avLst/>
            <a:gdLst>
              <a:gd name="textAreaLeft" fmla="*/ 290160 w 5943240"/>
              <a:gd name="textAreaRight" fmla="*/ 5653440 w 5943240"/>
              <a:gd name="textAreaTop" fmla="*/ 156240 h 3885840"/>
              <a:gd name="textAreaBottom" fmla="*/ 3729960 h 3885840"/>
            </a:gdLst>
            <a:ahLst/>
            <a:cxnLst/>
            <a:rect l="textAreaLeft" t="textAreaTop" r="textAreaRight" b="textAreaBottom"/>
            <a:pathLst>
              <a:path w="21600" h="26228">
                <a:moveTo>
                  <a:pt x="3600" y="0"/>
                </a:moveTo>
                <a:arcTo wR="3600" hR="3600" stAng="16200000" swAng="-5400000"/>
                <a:lnTo>
                  <a:pt x="0" y="22628"/>
                </a:lnTo>
                <a:arcTo wR="3600" hR="3600" stAng="10800000" swAng="-5400000"/>
                <a:lnTo>
                  <a:pt x="18000" y="262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FFAA95"/>
          </a:solidFill>
          <a:ln w="0">
            <a:solidFill>
              <a:srgbClr val="FFAA9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Pytorch</a:t>
            </a:r>
            <a:endParaRPr lang="en-US" sz="3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8" name="Freeform 637"/>
          <p:cNvSpPr/>
          <p:nvPr/>
        </p:nvSpPr>
        <p:spPr>
          <a:xfrm>
            <a:off x="228600" y="1143000"/>
            <a:ext cx="3200040" cy="3885840"/>
          </a:xfrm>
          <a:custGeom>
            <a:avLst/>
            <a:gdLst>
              <a:gd name="textAreaLeft" fmla="*/ 156240 w 3200040"/>
              <a:gd name="textAreaRight" fmla="*/ 3044160 w 3200040"/>
              <a:gd name="textAreaTop" fmla="*/ 156240 h 3885840"/>
              <a:gd name="textAreaBottom" fmla="*/ 3729960 h 3885840"/>
            </a:gdLst>
            <a:ahLst/>
            <a:cxnLst/>
            <a:rect l="textAreaLeft" t="textAreaTop" r="textAreaRight" b="textAreaBottom"/>
            <a:pathLst>
              <a:path w="21600" h="26228">
                <a:moveTo>
                  <a:pt x="3600" y="0"/>
                </a:moveTo>
                <a:arcTo wR="3600" hR="3600" stAng="16200000" swAng="-5400000"/>
                <a:lnTo>
                  <a:pt x="0" y="22628"/>
                </a:lnTo>
                <a:arcTo wR="3600" hR="3600" stAng="10800000" swAng="-5400000"/>
                <a:lnTo>
                  <a:pt x="18000" y="262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FFAA95"/>
          </a:solidFill>
          <a:ln w="0">
            <a:solidFill>
              <a:srgbClr val="FFAA9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Sklearn</a:t>
            </a:r>
            <a:endParaRPr lang="en-US" sz="3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Always start with Data</a:t>
            </a:r>
          </a:p>
        </p:txBody>
      </p:sp>
      <p:sp>
        <p:nvSpPr>
          <p:cNvPr id="640" name="Rounded Rectangle 639"/>
          <p:cNvSpPr/>
          <p:nvPr/>
        </p:nvSpPr>
        <p:spPr>
          <a:xfrm>
            <a:off x="504360" y="1829880"/>
            <a:ext cx="2696040" cy="13712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Training and Test Data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Pandas DataFrame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1" name="Rounded Rectangle 640"/>
          <p:cNvSpPr/>
          <p:nvPr/>
        </p:nvSpPr>
        <p:spPr>
          <a:xfrm>
            <a:off x="4398120" y="1829160"/>
            <a:ext cx="2002680" cy="13712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Training and Test Data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Pytorch tensor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2" name="Straight Connector 641"/>
          <p:cNvSpPr/>
          <p:nvPr/>
        </p:nvSpPr>
        <p:spPr>
          <a:xfrm>
            <a:off x="3200400" y="2514600"/>
            <a:ext cx="1197720" cy="0"/>
          </a:xfrm>
          <a:prstGeom prst="line">
            <a:avLst/>
          </a:prstGeom>
          <a:ln w="763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-83160" rIns="128160" bIns="-83160" anchor="ctr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43" name="Rounded Rectangle 642"/>
          <p:cNvSpPr/>
          <p:nvPr/>
        </p:nvSpPr>
        <p:spPr>
          <a:xfrm>
            <a:off x="7543800" y="2057400"/>
            <a:ext cx="2002680" cy="27432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u="none" strike="noStrike">
                <a:solidFill>
                  <a:srgbClr val="000000"/>
                </a:solidFill>
                <a:highlight>
                  <a:srgbClr val="FF8000"/>
                </a:highlight>
                <a:uFillTx/>
                <a:latin typeface="Arial"/>
                <a:ea typeface="DejaVu Sans"/>
                <a:hlinkClick r:id="rId2"/>
              </a:rPr>
              <a:t>DataLoader</a:t>
            </a: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 object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4" name="TextBox 643"/>
          <p:cNvSpPr txBox="1"/>
          <p:nvPr/>
        </p:nvSpPr>
        <p:spPr>
          <a:xfrm>
            <a:off x="2971800" y="1829880"/>
            <a:ext cx="1849680" cy="45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400" b="0" u="none" strike="noStrike">
                <a:solidFill>
                  <a:srgbClr val="000000"/>
                </a:solidFill>
                <a:highlight>
                  <a:srgbClr val="FF8000"/>
                </a:highlight>
                <a:uFillTx/>
                <a:latin typeface="Times New Roman"/>
                <a:hlinkClick r:id="rId3"/>
              </a:rPr>
              <a:t>torch.tensor</a:t>
            </a:r>
            <a:endParaRPr lang="en-US" sz="2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5" name="Rounded Rectangle 644"/>
          <p:cNvSpPr/>
          <p:nvPr/>
        </p:nvSpPr>
        <p:spPr>
          <a:xfrm>
            <a:off x="4398120" y="3429360"/>
            <a:ext cx="2002680" cy="13712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u="none" strike="noStrike">
                <a:solidFill>
                  <a:srgbClr val="000000"/>
                </a:solidFill>
                <a:highlight>
                  <a:srgbClr val="FF8000"/>
                </a:highlight>
                <a:uFillTx/>
                <a:latin typeface="Arial"/>
                <a:ea typeface="DejaVu Sans"/>
                <a:hlinkClick r:id="rId4"/>
              </a:rPr>
              <a:t>TensorDataset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T’s that have the same size of the first dimension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6" name="Straight Connector 645"/>
          <p:cNvSpPr/>
          <p:nvPr/>
        </p:nvSpPr>
        <p:spPr>
          <a:xfrm>
            <a:off x="4114800" y="2743200"/>
            <a:ext cx="0" cy="1600200"/>
          </a:xfrm>
          <a:prstGeom prst="line">
            <a:avLst/>
          </a:prstGeom>
          <a:ln w="763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83160" rIns="128160" bIns="83160" anchor="ctr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7" name="Straight Connector 646"/>
          <p:cNvSpPr/>
          <p:nvPr/>
        </p:nvSpPr>
        <p:spPr>
          <a:xfrm>
            <a:off x="6400800" y="4343400"/>
            <a:ext cx="1197720" cy="0"/>
          </a:xfrm>
          <a:prstGeom prst="line">
            <a:avLst/>
          </a:prstGeom>
          <a:ln w="7632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-83160" rIns="128160" bIns="-83160" anchor="ctr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Create DataLoaders</a:t>
            </a:r>
          </a:p>
        </p:txBody>
      </p:sp>
      <p:sp>
        <p:nvSpPr>
          <p:cNvPr id="649" name="PlaceHolder 2"/>
          <p:cNvSpPr>
            <a:spLocks noGrp="1"/>
          </p:cNvSpPr>
          <p:nvPr>
            <p:ph/>
          </p:nvPr>
        </p:nvSpPr>
        <p:spPr>
          <a:xfrm>
            <a:off x="603000" y="3004560"/>
            <a:ext cx="4426200" cy="202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 lnSpcReduction="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Parameters: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tensor_dataset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batch_size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Shuffle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num_workers (default 0)</a:t>
            </a:r>
          </a:p>
        </p:txBody>
      </p:sp>
      <p:sp>
        <p:nvSpPr>
          <p:cNvPr id="650" name="PlaceHolder 3"/>
          <p:cNvSpPr>
            <a:spLocks noGrp="1"/>
          </p:cNvSpPr>
          <p:nvPr>
            <p:ph/>
          </p:nvPr>
        </p:nvSpPr>
        <p:spPr>
          <a:xfrm>
            <a:off x="5175000" y="3004560"/>
            <a:ext cx="4426200" cy="156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Provides an iterable way to train on your dataset</a:t>
            </a:r>
          </a:p>
        </p:txBody>
      </p:sp>
      <p:sp>
        <p:nvSpPr>
          <p:cNvPr id="651" name="PlaceHolder 4"/>
          <p:cNvSpPr>
            <a:spLocks noGrp="1"/>
          </p:cNvSpPr>
          <p:nvPr>
            <p:ph/>
          </p:nvPr>
        </p:nvSpPr>
        <p:spPr>
          <a:xfrm>
            <a:off x="457200" y="1143000"/>
            <a:ext cx="9070200" cy="156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 train_loader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test_loader</a:t>
            </a:r>
          </a:p>
        </p:txBody>
      </p:sp>
      <p:pic>
        <p:nvPicPr>
          <p:cNvPr id="652" name="Picture 651"/>
          <p:cNvPicPr/>
          <p:nvPr/>
        </p:nvPicPr>
        <p:blipFill>
          <a:blip r:embed="rId2"/>
          <a:srcRect r="43117"/>
          <a:stretch/>
        </p:blipFill>
        <p:spPr>
          <a:xfrm>
            <a:off x="3429000" y="1143000"/>
            <a:ext cx="6219720" cy="1413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Why is this so important</a:t>
            </a:r>
          </a:p>
        </p:txBody>
      </p:sp>
      <p:pic>
        <p:nvPicPr>
          <p:cNvPr id="654" name="Picture 653"/>
          <p:cNvPicPr/>
          <p:nvPr/>
        </p:nvPicPr>
        <p:blipFill>
          <a:blip r:embed="rId2"/>
          <a:stretch/>
        </p:blipFill>
        <p:spPr>
          <a:xfrm>
            <a:off x="1116360" y="970560"/>
            <a:ext cx="8027640" cy="4515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Define Neural Network Model</a:t>
            </a:r>
          </a:p>
        </p:txBody>
      </p:sp>
      <p:sp>
        <p:nvSpPr>
          <p:cNvPr id="6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-324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200" b="0" u="none" strike="noStrike">
                <a:solidFill>
                  <a:srgbClr val="000000"/>
                </a:solidFill>
                <a:uFillTx/>
                <a:latin typeface="Arial"/>
              </a:rPr>
              <a:t>Remember our images are 1D 784 tensors</a:t>
            </a:r>
          </a:p>
          <a:p>
            <a:pPr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lang="en-US" sz="2200" b="1" u="none" strike="noStrike">
                <a:solidFill>
                  <a:srgbClr val="000000"/>
                </a:solidFill>
                <a:uFillTx/>
                <a:latin typeface="Arial"/>
              </a:rPr>
              <a:t>Purpose</a:t>
            </a:r>
            <a:r>
              <a:rPr lang="en-US" sz="2200" b="0" u="none" strike="noStrike">
                <a:solidFill>
                  <a:srgbClr val="000000"/>
                </a:solidFill>
                <a:uFillTx/>
                <a:latin typeface="Arial"/>
              </a:rPr>
              <a:t>: </a:t>
            </a:r>
            <a:r>
              <a:rPr lang="en-US" sz="2200" b="1" u="none" strike="noStrike">
                <a:solidFill>
                  <a:srgbClr val="000000"/>
                </a:solidFill>
                <a:uFillTx/>
                <a:latin typeface="Arial"/>
              </a:rPr>
              <a:t>SimpleNN</a:t>
            </a:r>
            <a:r>
              <a:rPr lang="en-US" sz="2200" b="0" u="none" strike="noStrike">
                <a:solidFill>
                  <a:srgbClr val="000000"/>
                </a:solidFill>
                <a:uFillTx/>
                <a:latin typeface="Arial"/>
              </a:rPr>
              <a:t> is a fully connected neural network (also called a feedforward neural network) designed to classify input data</a:t>
            </a:r>
          </a:p>
          <a:p>
            <a:pPr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lang="en-US" sz="2200" b="1" u="none" strike="noStrike">
                <a:solidFill>
                  <a:srgbClr val="000000"/>
                </a:solidFill>
                <a:uFillTx/>
                <a:latin typeface="Arial"/>
              </a:rPr>
              <a:t>Structure </a:t>
            </a:r>
            <a:endParaRPr lang="en-US" sz="2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864000" lvl="1" indent="0">
              <a:lnSpc>
                <a:spcPct val="100000"/>
              </a:lnSpc>
              <a:spcBef>
                <a:spcPts val="1134"/>
              </a:spcBef>
              <a:buNone/>
            </a:pPr>
            <a:r>
              <a:rPr lang="en-US" sz="2200" b="0" u="none" strike="noStrike">
                <a:solidFill>
                  <a:srgbClr val="000000"/>
                </a:solidFill>
                <a:uFillTx/>
                <a:latin typeface="Arial"/>
              </a:rPr>
              <a:t>                      </a:t>
            </a:r>
          </a:p>
        </p:txBody>
      </p:sp>
      <p:pic>
        <p:nvPicPr>
          <p:cNvPr id="657" name="Picture 656"/>
          <p:cNvPicPr/>
          <p:nvPr/>
        </p:nvPicPr>
        <p:blipFill>
          <a:blip r:embed="rId2"/>
          <a:stretch/>
        </p:blipFill>
        <p:spPr>
          <a:xfrm>
            <a:off x="849960" y="3962880"/>
            <a:ext cx="4636440" cy="1294920"/>
          </a:xfrm>
          <a:prstGeom prst="rect">
            <a:avLst/>
          </a:prstGeom>
          <a:ln w="0">
            <a:noFill/>
          </a:ln>
        </p:spPr>
      </p:pic>
      <p:sp>
        <p:nvSpPr>
          <p:cNvPr id="658" name="TextBox 657"/>
          <p:cNvSpPr txBox="1"/>
          <p:nvPr/>
        </p:nvSpPr>
        <p:spPr>
          <a:xfrm>
            <a:off x="5748840" y="3094920"/>
            <a:ext cx="3172680" cy="859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34"/>
              </a:spcBef>
            </a:pPr>
            <a:r>
              <a:rPr lang="en-US" sz="2200" b="0" u="none" strike="noStrike">
                <a:solidFill>
                  <a:srgbClr val="000000"/>
                </a:solidFill>
                <a:uFillTx/>
                <a:latin typeface="Arial"/>
              </a:rPr>
              <a:t>forward method defines </a:t>
            </a: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lang="en-US" sz="2200" b="0" u="none" strike="noStrike">
                <a:solidFill>
                  <a:srgbClr val="000000"/>
                </a:solidFill>
                <a:uFillTx/>
                <a:latin typeface="Arial"/>
              </a:rPr>
              <a:t>how data flows</a:t>
            </a:r>
          </a:p>
        </p:txBody>
      </p:sp>
      <p:pic>
        <p:nvPicPr>
          <p:cNvPr id="659" name="Picture 658"/>
          <p:cNvPicPr/>
          <p:nvPr/>
        </p:nvPicPr>
        <p:blipFill>
          <a:blip r:embed="rId3"/>
          <a:stretch/>
        </p:blipFill>
        <p:spPr>
          <a:xfrm>
            <a:off x="5679000" y="3972240"/>
            <a:ext cx="4137120" cy="1442160"/>
          </a:xfrm>
          <a:prstGeom prst="rect">
            <a:avLst/>
          </a:prstGeom>
          <a:ln w="0">
            <a:noFill/>
          </a:ln>
        </p:spPr>
      </p:pic>
      <p:sp>
        <p:nvSpPr>
          <p:cNvPr id="660" name="TextBox 659"/>
          <p:cNvSpPr txBox="1"/>
          <p:nvPr/>
        </p:nvSpPr>
        <p:spPr>
          <a:xfrm>
            <a:off x="1073880" y="3103560"/>
            <a:ext cx="3498120" cy="859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34"/>
              </a:spcBef>
            </a:pPr>
            <a:r>
              <a:rPr lang="en-US" sz="2200" b="0" u="none" strike="noStrike">
                <a:solidFill>
                  <a:srgbClr val="000000"/>
                </a:solidFill>
                <a:uFillTx/>
                <a:latin typeface="Arial"/>
              </a:rPr>
              <a:t>Initialize the class __init__ </a:t>
            </a: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lang="en-US" sz="2200" b="0" u="none" strike="noStrike">
                <a:solidFill>
                  <a:srgbClr val="000000"/>
                </a:solidFill>
                <a:uFillTx/>
                <a:latin typeface="Arial"/>
              </a:rPr>
              <a:t>to define your layer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9005B-48C8-8824-00EB-0A631FB7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66E9C-1B95-8EE6-F717-61BD4DCA0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12" y="496129"/>
            <a:ext cx="7772400" cy="467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11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Define loss function and optimizer</a:t>
            </a:r>
          </a:p>
        </p:txBody>
      </p:sp>
      <p:sp>
        <p:nvSpPr>
          <p:cNvPr id="6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All the loss functions aim to </a:t>
            </a:r>
            <a:r>
              <a:rPr lang="en-US" sz="3200" b="1" u="none" strike="noStrike">
                <a:solidFill>
                  <a:srgbClr val="000000"/>
                </a:solidFill>
                <a:highlight>
                  <a:srgbClr val="FFA6A6"/>
                </a:highlight>
                <a:uFillTx/>
                <a:latin typeface="Arial"/>
              </a:rPr>
              <a:t>quantify how “wrong” the models predictions</a:t>
            </a: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 are and guide the optimizer to minimize this error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Use nn.</a:t>
            </a:r>
            <a:r>
              <a:rPr lang="en-US" sz="3200" b="0" u="none" strike="noStrike">
                <a:solidFill>
                  <a:srgbClr val="000000"/>
                </a:solidFill>
                <a:highlight>
                  <a:srgbClr val="FF8000"/>
                </a:highlight>
                <a:uFillTx/>
                <a:latin typeface="Arial"/>
                <a:hlinkClick r:id="rId2"/>
              </a:rPr>
              <a:t>CrossEntropyLoss()</a:t>
            </a: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 for multi classification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u="none" strike="noStrike">
                <a:solidFill>
                  <a:srgbClr val="000000"/>
                </a:solidFill>
                <a:highlight>
                  <a:srgbClr val="FFA6A6"/>
                </a:highlight>
                <a:uFillTx/>
                <a:latin typeface="Arial"/>
              </a:rPr>
              <a:t>All optimizers adjust model weights to minimize the loss function</a:t>
            </a: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 during training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Use </a:t>
            </a:r>
            <a:r>
              <a:rPr lang="en-US" sz="3200" b="1" u="none" strike="noStrike">
                <a:solidFill>
                  <a:srgbClr val="000000"/>
                </a:solidFill>
                <a:uFillTx/>
                <a:latin typeface="Arial"/>
              </a:rPr>
              <a:t>Adam</a:t>
            </a: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 os </a:t>
            </a:r>
            <a:r>
              <a:rPr lang="en-US" sz="3200" b="1" u="none" strike="noStrike">
                <a:solidFill>
                  <a:srgbClr val="000000"/>
                </a:solidFill>
                <a:uFillTx/>
                <a:latin typeface="Arial"/>
              </a:rPr>
              <a:t>SGD</a:t>
            </a: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 optimizers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Train Model in a loop</a:t>
            </a:r>
          </a:p>
        </p:txBody>
      </p:sp>
      <p:sp>
        <p:nvSpPr>
          <p:cNvPr id="6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-324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We do training in </a:t>
            </a:r>
            <a:r>
              <a:rPr lang="en-US" sz="2400" b="1" u="none" strike="noStrike">
                <a:solidFill>
                  <a:srgbClr val="000000"/>
                </a:solidFill>
                <a:uFillTx/>
                <a:latin typeface="Arial"/>
              </a:rPr>
              <a:t>epochs: </a:t>
            </a: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meaning that in one epoch all of the training data has been passed through the network once during training. </a:t>
            </a:r>
          </a:p>
          <a:p>
            <a:pPr indent="0">
              <a:lnSpc>
                <a:spcPct val="100000"/>
              </a:lnSpc>
              <a:buNone/>
            </a:pP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Each epoch consists of several batches. Once all of the batches of data went through the network, one epoch is finished.  </a:t>
            </a:r>
          </a:p>
          <a:p>
            <a:pPr indent="0">
              <a:lnSpc>
                <a:spcPct val="100000"/>
              </a:lnSpc>
              <a:buNone/>
            </a:pP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5" name="TextBox 664"/>
          <p:cNvSpPr txBox="1"/>
          <p:nvPr/>
        </p:nvSpPr>
        <p:spPr>
          <a:xfrm>
            <a:off x="914400" y="4114800"/>
            <a:ext cx="2598120" cy="40284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en-US" sz="2200" b="1" u="none" strike="noStrike">
                <a:solidFill>
                  <a:srgbClr val="000000"/>
                </a:solidFill>
                <a:uFillTx/>
                <a:latin typeface="Arial"/>
              </a:rPr>
              <a:t>Zero the optimizer</a:t>
            </a:r>
          </a:p>
        </p:txBody>
      </p:sp>
      <p:sp>
        <p:nvSpPr>
          <p:cNvPr id="666" name="TextBox 665"/>
          <p:cNvSpPr txBox="1"/>
          <p:nvPr/>
        </p:nvSpPr>
        <p:spPr>
          <a:xfrm>
            <a:off x="4343400" y="4114800"/>
            <a:ext cx="2009880" cy="457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b="1" u="none" strike="noStrike">
                <a:solidFill>
                  <a:srgbClr val="000000"/>
                </a:solidFill>
                <a:uFillTx/>
                <a:latin typeface="Arial"/>
              </a:rPr>
              <a:t>Forward Pass</a:t>
            </a:r>
          </a:p>
        </p:txBody>
      </p:sp>
      <p:sp>
        <p:nvSpPr>
          <p:cNvPr id="667" name="TextBox 666"/>
          <p:cNvSpPr txBox="1"/>
          <p:nvPr/>
        </p:nvSpPr>
        <p:spPr>
          <a:xfrm>
            <a:off x="6905520" y="4114800"/>
            <a:ext cx="2467080" cy="457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b="1" u="none" strike="noStrike">
                <a:solidFill>
                  <a:srgbClr val="000000"/>
                </a:solidFill>
                <a:uFillTx/>
                <a:latin typeface="Arial"/>
              </a:rPr>
              <a:t>Compute loss</a:t>
            </a:r>
          </a:p>
        </p:txBody>
      </p:sp>
      <p:sp>
        <p:nvSpPr>
          <p:cNvPr id="668" name="TextBox 667"/>
          <p:cNvSpPr txBox="1"/>
          <p:nvPr/>
        </p:nvSpPr>
        <p:spPr>
          <a:xfrm>
            <a:off x="6932520" y="5029200"/>
            <a:ext cx="2211480" cy="40284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en-US" sz="2200" b="1" u="none" strike="noStrike">
                <a:solidFill>
                  <a:srgbClr val="000000"/>
                </a:solidFill>
                <a:uFillTx/>
                <a:latin typeface="Arial"/>
              </a:rPr>
              <a:t>Backward pass</a:t>
            </a:r>
          </a:p>
        </p:txBody>
      </p:sp>
      <p:sp>
        <p:nvSpPr>
          <p:cNvPr id="669" name="TextBox 668"/>
          <p:cNvSpPr txBox="1"/>
          <p:nvPr/>
        </p:nvSpPr>
        <p:spPr>
          <a:xfrm>
            <a:off x="4189320" y="5029200"/>
            <a:ext cx="2241720" cy="40284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en-US" sz="2200" b="1" u="none" strike="noStrike">
                <a:solidFill>
                  <a:srgbClr val="000000"/>
                </a:solidFill>
                <a:uFillTx/>
                <a:latin typeface="Arial"/>
              </a:rPr>
              <a:t>Update weights</a:t>
            </a:r>
          </a:p>
        </p:txBody>
      </p:sp>
      <p:sp>
        <p:nvSpPr>
          <p:cNvPr id="670" name="Straight Connector 669"/>
          <p:cNvSpPr/>
          <p:nvPr/>
        </p:nvSpPr>
        <p:spPr>
          <a:xfrm>
            <a:off x="3512520" y="4343400"/>
            <a:ext cx="83088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1" name="Straight Connector 670"/>
          <p:cNvSpPr/>
          <p:nvPr/>
        </p:nvSpPr>
        <p:spPr>
          <a:xfrm>
            <a:off x="6353280" y="4343400"/>
            <a:ext cx="55224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2" name="Straight Connector 671"/>
          <p:cNvSpPr/>
          <p:nvPr/>
        </p:nvSpPr>
        <p:spPr>
          <a:xfrm>
            <a:off x="8229600" y="457200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3" name="Straight Connector 672"/>
          <p:cNvSpPr/>
          <p:nvPr/>
        </p:nvSpPr>
        <p:spPr>
          <a:xfrm flipH="1">
            <a:off x="6431040" y="5257800"/>
            <a:ext cx="50148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4" name="Straight Connector 673"/>
          <p:cNvSpPr/>
          <p:nvPr/>
        </p:nvSpPr>
        <p:spPr>
          <a:xfrm flipH="1" flipV="1">
            <a:off x="2514600" y="4517640"/>
            <a:ext cx="1674720" cy="74016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5" name="TextBox 674"/>
          <p:cNvSpPr txBox="1"/>
          <p:nvPr/>
        </p:nvSpPr>
        <p:spPr>
          <a:xfrm>
            <a:off x="504000" y="3657600"/>
            <a:ext cx="4753800" cy="71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b="1" u="none" strike="noStrike">
                <a:solidFill>
                  <a:srgbClr val="000000"/>
                </a:solidFill>
                <a:uFillTx/>
                <a:latin typeface="Arial"/>
              </a:rPr>
              <a:t>Loop using the train_loader</a:t>
            </a:r>
            <a:endParaRPr lang="en-US" sz="2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6" name="Rectangle 675"/>
          <p:cNvSpPr/>
          <p:nvPr/>
        </p:nvSpPr>
        <p:spPr>
          <a:xfrm>
            <a:off x="303840" y="4060440"/>
            <a:ext cx="9297360" cy="1425960"/>
          </a:xfrm>
          <a:prstGeom prst="rect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080" tIns="64080" rIns="109080" bIns="64080" anchor="ctr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Evaluate the model</a:t>
            </a:r>
          </a:p>
        </p:txBody>
      </p:sp>
      <p:sp>
        <p:nvSpPr>
          <p:cNvPr id="678" name="TextBox 677"/>
          <p:cNvSpPr txBox="1"/>
          <p:nvPr/>
        </p:nvSpPr>
        <p:spPr>
          <a:xfrm>
            <a:off x="839160" y="2286000"/>
            <a:ext cx="2086200" cy="40284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en-US" sz="2200" b="1" u="none" strike="noStrike">
                <a:solidFill>
                  <a:srgbClr val="000000"/>
                </a:solidFill>
                <a:uFillTx/>
                <a:latin typeface="Arial"/>
              </a:rPr>
              <a:t>Get the output</a:t>
            </a:r>
          </a:p>
        </p:txBody>
      </p:sp>
      <p:sp>
        <p:nvSpPr>
          <p:cNvPr id="679" name="TextBox 678"/>
          <p:cNvSpPr txBox="1"/>
          <p:nvPr/>
        </p:nvSpPr>
        <p:spPr>
          <a:xfrm>
            <a:off x="3886200" y="2286000"/>
            <a:ext cx="2743200" cy="71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b="1" u="none" strike="noStrike">
                <a:solidFill>
                  <a:srgbClr val="000000"/>
                </a:solidFill>
                <a:uFillTx/>
                <a:latin typeface="Arial"/>
              </a:rPr>
              <a:t>Get the prediction</a:t>
            </a:r>
          </a:p>
        </p:txBody>
      </p:sp>
      <p:sp>
        <p:nvSpPr>
          <p:cNvPr id="680" name="TextBox 679"/>
          <p:cNvSpPr txBox="1"/>
          <p:nvPr/>
        </p:nvSpPr>
        <p:spPr>
          <a:xfrm>
            <a:off x="6830280" y="2286000"/>
            <a:ext cx="2467080" cy="457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b="1" u="none" strike="noStrike">
                <a:solidFill>
                  <a:srgbClr val="000000"/>
                </a:solidFill>
                <a:uFillTx/>
                <a:latin typeface="Arial"/>
              </a:rPr>
              <a:t>Compare to label</a:t>
            </a:r>
          </a:p>
        </p:txBody>
      </p:sp>
      <p:sp>
        <p:nvSpPr>
          <p:cNvPr id="681" name="TextBox 680"/>
          <p:cNvSpPr txBox="1"/>
          <p:nvPr/>
        </p:nvSpPr>
        <p:spPr>
          <a:xfrm>
            <a:off x="3657600" y="3200400"/>
            <a:ext cx="2691000" cy="40284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en-US" sz="2200" b="1" u="none" strike="noStrike">
                <a:solidFill>
                  <a:srgbClr val="000000"/>
                </a:solidFill>
                <a:uFillTx/>
                <a:latin typeface="Arial"/>
              </a:rPr>
              <a:t>Count correct pred</a:t>
            </a:r>
          </a:p>
        </p:txBody>
      </p:sp>
      <p:sp>
        <p:nvSpPr>
          <p:cNvPr id="682" name="Straight Connector 681"/>
          <p:cNvSpPr/>
          <p:nvPr/>
        </p:nvSpPr>
        <p:spPr>
          <a:xfrm>
            <a:off x="2925360" y="2514600"/>
            <a:ext cx="83088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3" name="Straight Connector 682"/>
          <p:cNvSpPr/>
          <p:nvPr/>
        </p:nvSpPr>
        <p:spPr>
          <a:xfrm>
            <a:off x="6400800" y="2514600"/>
            <a:ext cx="55224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4" name="Straight Connector 683"/>
          <p:cNvSpPr/>
          <p:nvPr/>
        </p:nvSpPr>
        <p:spPr>
          <a:xfrm flipH="1">
            <a:off x="6348600" y="2743200"/>
            <a:ext cx="1805760" cy="4572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5" name="TextBox 684"/>
          <p:cNvSpPr txBox="1"/>
          <p:nvPr/>
        </p:nvSpPr>
        <p:spPr>
          <a:xfrm>
            <a:off x="428760" y="1828800"/>
            <a:ext cx="4753800" cy="457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b="1" u="none" strike="noStrike">
                <a:solidFill>
                  <a:srgbClr val="000000"/>
                </a:solidFill>
                <a:uFillTx/>
                <a:latin typeface="Arial"/>
              </a:rPr>
              <a:t>Loop using the test_loader</a:t>
            </a:r>
            <a:endParaRPr lang="en-US" sz="2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6" name="Rectangle 685"/>
          <p:cNvSpPr/>
          <p:nvPr/>
        </p:nvSpPr>
        <p:spPr>
          <a:xfrm>
            <a:off x="228600" y="2231640"/>
            <a:ext cx="9297360" cy="1425960"/>
          </a:xfrm>
          <a:prstGeom prst="rect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080" tIns="64080" rIns="109080" bIns="64080" anchor="ctr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7" name="Straight Connector 686"/>
          <p:cNvSpPr/>
          <p:nvPr/>
        </p:nvSpPr>
        <p:spPr>
          <a:xfrm flipH="1" flipV="1">
            <a:off x="2057400" y="2688840"/>
            <a:ext cx="1600200" cy="51156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Recap</a:t>
            </a:r>
          </a:p>
        </p:txBody>
      </p:sp>
      <p:sp>
        <p:nvSpPr>
          <p:cNvPr id="6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Fetching, using, and manipulating datasets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Requires knowing sklearn, numpy, matplotlib, and pandas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Baseline ML training with sklearn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Use sklearn to train and evaluate your model on the data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Create your own SimpleNN and CNN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Use pytorch to pull in data, train your model and evaluate it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Compare Sklearn and your custom models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2C43-74A6-D0B0-D48A-16D9467A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13AAB-C08E-787D-87CA-A4289883E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Overall, we do not want to penalize students who did well.</a:t>
            </a:r>
          </a:p>
          <a:p>
            <a:r>
              <a:rPr lang="en-US" dirty="0"/>
              <a:t>If you did sufficiently well, you have the option of taking the final exam which will be like the last exam.</a:t>
            </a:r>
          </a:p>
          <a:p>
            <a:pPr lvl="1"/>
            <a:r>
              <a:rPr lang="en-US" dirty="0"/>
              <a:t>We have yet to figure out how that will modify the overall course percentages.</a:t>
            </a:r>
          </a:p>
          <a:p>
            <a:pPr lvl="1"/>
            <a:r>
              <a:rPr lang="en-US" dirty="0"/>
              <a:t>We promise to make the score percentages known before next Wednesday</a:t>
            </a:r>
          </a:p>
          <a:p>
            <a:r>
              <a:rPr lang="en-US" dirty="0"/>
              <a:t>There will be an additional homework to help students with grades who did not do well on something initially.</a:t>
            </a:r>
          </a:p>
          <a:p>
            <a:pPr lvl="1"/>
            <a:r>
              <a:rPr lang="en-US" dirty="0"/>
              <a:t>There will also be some required last homework that will be out we hope Wednesday</a:t>
            </a:r>
          </a:p>
          <a:p>
            <a:pPr lvl="1"/>
            <a:r>
              <a:rPr lang="en-US" dirty="0"/>
              <a:t>This will be an additional optional but encouraged for many students.</a:t>
            </a:r>
          </a:p>
          <a:p>
            <a:pPr lvl="1"/>
            <a:r>
              <a:rPr lang="en-US" dirty="0"/>
              <a:t>Again, we try to penalize people incorrectly and we do care that you do well.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62463-A6D1-81B5-6D7F-1C087BC0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3668-E756-4AF5-8027-6D071A299B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8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Project Intro</a:t>
            </a:r>
          </a:p>
        </p:txBody>
      </p:sp>
      <p:sp>
        <p:nvSpPr>
          <p:cNvPr id="573" name="PlaceHolder 2"/>
          <p:cNvSpPr>
            <a:spLocks noGrp="1"/>
          </p:cNvSpPr>
          <p:nvPr>
            <p:ph type="subTitle"/>
          </p:nvPr>
        </p:nvSpPr>
        <p:spPr>
          <a:xfrm>
            <a:off x="504000" y="3886200"/>
            <a:ext cx="3839040" cy="72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Labels: 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u="sng" strike="noStrike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2"/>
              </a:rPr>
              <a:t>THIS IS A LINK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rgbClr val="000000"/>
                </a:solidFill>
                <a:highlight>
                  <a:srgbClr val="FFA6A6"/>
                </a:highlight>
                <a:uFillTx/>
                <a:latin typeface="Arial"/>
              </a:rPr>
              <a:t>This is IMPORTANT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4" name="Rectangle 573"/>
          <p:cNvSpPr/>
          <p:nvPr/>
        </p:nvSpPr>
        <p:spPr>
          <a:xfrm>
            <a:off x="457200" y="1371600"/>
            <a:ext cx="8314200" cy="82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0" u="none" strike="noStrike">
                <a:solidFill>
                  <a:srgbClr val="000000"/>
                </a:solidFill>
                <a:uFillTx/>
                <a:latin typeface="Arial"/>
              </a:rPr>
              <a:t>You are tasked with </a:t>
            </a:r>
            <a:r>
              <a:rPr lang="en-US" sz="2600" b="1" u="none" strike="noStrike">
                <a:solidFill>
                  <a:srgbClr val="000000"/>
                </a:solidFill>
                <a:uFillTx/>
                <a:latin typeface="Arial"/>
              </a:rPr>
              <a:t>completing</a:t>
            </a:r>
            <a:r>
              <a:rPr lang="en-US" sz="2600" b="0" u="none" strike="noStrike">
                <a:solidFill>
                  <a:srgbClr val="000000"/>
                </a:solidFill>
                <a:uFillTx/>
                <a:latin typeface="Arial"/>
              </a:rPr>
              <a:t> the jupyter notebook </a:t>
            </a:r>
          </a:p>
          <a:p>
            <a:pPr>
              <a:lnSpc>
                <a:spcPct val="100000"/>
              </a:lnSpc>
            </a:pPr>
            <a:r>
              <a:rPr lang="en-US" sz="2600" b="1" u="none" strike="noStrike">
                <a:solidFill>
                  <a:srgbClr val="000000"/>
                </a:solidFill>
                <a:uFillTx/>
                <a:latin typeface="Arial"/>
              </a:rPr>
              <a:t>Due the day of the final exam, turned in on CANVAS</a:t>
            </a:r>
            <a:endParaRPr lang="en-US" sz="2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5" name="Rectangle 574"/>
          <p:cNvSpPr/>
          <p:nvPr/>
        </p:nvSpPr>
        <p:spPr>
          <a:xfrm>
            <a:off x="457200" y="2250000"/>
            <a:ext cx="8176680" cy="91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0" u="none" strike="noStrike">
                <a:solidFill>
                  <a:srgbClr val="000000"/>
                </a:solidFill>
                <a:uFillTx/>
                <a:latin typeface="Arial"/>
              </a:rPr>
              <a:t>The </a:t>
            </a:r>
            <a:r>
              <a:rPr lang="en-US" sz="2600" b="1" u="none" strike="noStrike">
                <a:solidFill>
                  <a:srgbClr val="000000"/>
                </a:solidFill>
                <a:uFillTx/>
                <a:latin typeface="Arial"/>
              </a:rPr>
              <a:t>goal</a:t>
            </a:r>
            <a:r>
              <a:rPr lang="en-US" sz="2600" b="0" u="none" strike="noStrike">
                <a:solidFill>
                  <a:srgbClr val="000000"/>
                </a:solidFill>
                <a:uFillTx/>
                <a:latin typeface="Arial"/>
              </a:rPr>
              <a:t> of the project is to help you learn </a:t>
            </a:r>
            <a:r>
              <a:rPr lang="en-US" sz="2600" b="1" u="none" strike="noStrike">
                <a:solidFill>
                  <a:srgbClr val="000000"/>
                </a:solidFill>
                <a:uFillTx/>
                <a:latin typeface="Arial"/>
              </a:rPr>
              <a:t>how to use many libraries together</a:t>
            </a:r>
            <a:r>
              <a:rPr lang="en-US" sz="2600" b="0" u="none" strike="noStrike">
                <a:solidFill>
                  <a:srgbClr val="000000"/>
                </a:solidFill>
                <a:uFillTx/>
                <a:latin typeface="Arial"/>
              </a:rPr>
              <a:t>. This is a skill!!</a:t>
            </a:r>
          </a:p>
        </p:txBody>
      </p:sp>
      <p:sp>
        <p:nvSpPr>
          <p:cNvPr id="576" name="Rectangle 575"/>
          <p:cNvSpPr/>
          <p:nvPr/>
        </p:nvSpPr>
        <p:spPr>
          <a:xfrm>
            <a:off x="457200" y="3128400"/>
            <a:ext cx="8176680" cy="91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0" u="none" strike="noStrike">
                <a:solidFill>
                  <a:srgbClr val="000000"/>
                </a:solidFill>
                <a:uFillTx/>
                <a:latin typeface="Arial"/>
              </a:rPr>
              <a:t>The project </a:t>
            </a:r>
            <a:r>
              <a:rPr lang="en-US" sz="2600" b="1" u="none" strike="noStrike">
                <a:solidFill>
                  <a:srgbClr val="000000"/>
                </a:solidFill>
                <a:uFillTx/>
                <a:latin typeface="Arial"/>
              </a:rPr>
              <a:t>requires</a:t>
            </a:r>
            <a:r>
              <a:rPr lang="en-US" sz="2600" b="0" u="none" strike="noStrik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600" b="1" u="none" strike="noStrike">
                <a:solidFill>
                  <a:srgbClr val="000000"/>
                </a:solidFill>
                <a:uFillTx/>
                <a:latin typeface="Arial"/>
              </a:rPr>
              <a:t>your understanding</a:t>
            </a:r>
            <a:r>
              <a:rPr lang="en-US" sz="2600" b="0" u="none" strike="noStrike">
                <a:solidFill>
                  <a:srgbClr val="000000"/>
                </a:solidFill>
                <a:uFillTx/>
                <a:latin typeface="Arial"/>
              </a:rPr>
              <a:t> of the basic functionalities of these libraries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Project Outline</a:t>
            </a:r>
          </a:p>
        </p:txBody>
      </p:sp>
      <p:sp>
        <p:nvSpPr>
          <p:cNvPr id="5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93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Fetching, using, and manipulating datasets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Requires knowing sklearn, numpy, matplotlib, and pandas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Baseline ML training with sklearn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Use sklearn to train and evaluate your model on the data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Create your own SimpleNN and CNN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Use pytorch to pull in data, train your model and evaluate it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Compare Sklearn and your custom models</a:t>
            </a: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Why python?</a:t>
            </a:r>
          </a:p>
        </p:txBody>
      </p:sp>
      <p:sp>
        <p:nvSpPr>
          <p:cNvPr id="5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For simplicity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For cross platform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For the extensive number of libraries that are out there: </a:t>
            </a:r>
          </a:p>
        </p:txBody>
      </p:sp>
      <p:pic>
        <p:nvPicPr>
          <p:cNvPr id="581" name="Picture 580"/>
          <p:cNvPicPr/>
          <p:nvPr/>
        </p:nvPicPr>
        <p:blipFill>
          <a:blip r:embed="rId2"/>
          <a:stretch/>
        </p:blipFill>
        <p:spPr>
          <a:xfrm>
            <a:off x="228600" y="3886200"/>
            <a:ext cx="9751320" cy="1370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What libraries will we use?</a:t>
            </a:r>
          </a:p>
        </p:txBody>
      </p:sp>
      <p:sp>
        <p:nvSpPr>
          <p:cNvPr id="5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High level: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Torch (version 2.5.1+cu124): </a:t>
            </a:r>
            <a:r>
              <a:rPr lang="en-US" sz="2800" b="0" u="sng" strike="noStrike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2"/>
              </a:rPr>
              <a:t>pytorch docs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Sklearn (version 1.5.2): </a:t>
            </a:r>
            <a:r>
              <a:rPr lang="en-US" sz="2800" b="0" u="sng" strike="noStrike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3"/>
              </a:rPr>
              <a:t>Scikit-learn docs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Numpy (verison 1.26.4): </a:t>
            </a:r>
            <a:r>
              <a:rPr lang="en-US" sz="2800" b="0" u="sng" strike="noStrike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4"/>
              </a:rPr>
              <a:t>numpy docs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Matplotlib (version 3.9.2): </a:t>
            </a:r>
            <a:r>
              <a:rPr lang="en-US" sz="2800" b="0" u="sng" strike="noStrike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5"/>
              </a:rPr>
              <a:t>matplotlib docs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Pandas (version 2.2.3): </a:t>
            </a:r>
            <a:r>
              <a:rPr lang="en-US" sz="2800" b="0" u="sng" strike="noStrike">
                <a:solidFill>
                  <a:srgbClr val="0000EE"/>
                </a:solidFill>
                <a:highlight>
                  <a:srgbClr val="FF8000"/>
                </a:highlight>
                <a:uFillTx/>
                <a:latin typeface="Arial"/>
                <a:hlinkClick r:id="rId6"/>
              </a:rPr>
              <a:t>pandas docs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Why many libraries? →</a:t>
            </a:r>
            <a:r>
              <a:rPr lang="en-US" sz="5400" b="0" u="none" strike="noStrik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Data Flow</a:t>
            </a:r>
          </a:p>
        </p:txBody>
      </p:sp>
      <p:pic>
        <p:nvPicPr>
          <p:cNvPr id="585" name="Picture 584"/>
          <p:cNvPicPr/>
          <p:nvPr/>
        </p:nvPicPr>
        <p:blipFill>
          <a:blip r:embed="rId2"/>
          <a:stretch/>
        </p:blipFill>
        <p:spPr>
          <a:xfrm>
            <a:off x="1828800" y="1199520"/>
            <a:ext cx="6391440" cy="4285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su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1568</Words>
  <Application>Microsoft Macintosh PowerPoint</Application>
  <PresentationFormat>Custom</PresentationFormat>
  <Paragraphs>244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33</vt:i4>
      </vt:variant>
    </vt:vector>
  </HeadingPairs>
  <TitlesOfParts>
    <vt:vector size="49" baseType="lpstr">
      <vt:lpstr>Aptos</vt:lpstr>
      <vt:lpstr>Arial</vt:lpstr>
      <vt:lpstr>Calibri</vt:lpstr>
      <vt:lpstr>OpenSymbol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osu_template</vt:lpstr>
      <vt:lpstr>ECEN 4010/50X0: PROJECT</vt:lpstr>
      <vt:lpstr>Exam</vt:lpstr>
      <vt:lpstr>PowerPoint Presentation</vt:lpstr>
      <vt:lpstr>Exam Projections</vt:lpstr>
      <vt:lpstr>Project Intro</vt:lpstr>
      <vt:lpstr>Project Outline</vt:lpstr>
      <vt:lpstr>Why python?</vt:lpstr>
      <vt:lpstr>What libraries will we use?</vt:lpstr>
      <vt:lpstr>Why many libraries? → Data Flow</vt:lpstr>
      <vt:lpstr>Sklearn functions</vt:lpstr>
      <vt:lpstr>Sklearn functions</vt:lpstr>
      <vt:lpstr>Pandas</vt:lpstr>
      <vt:lpstr>Class / Object Recap</vt:lpstr>
      <vt:lpstr>Pandas Important Functions</vt:lpstr>
      <vt:lpstr>Two fun functions</vt:lpstr>
      <vt:lpstr>Visualize the DATA!</vt:lpstr>
      <vt:lpstr>Split the data</vt:lpstr>
      <vt:lpstr>Types of learning</vt:lpstr>
      <vt:lpstr>AI prediction types</vt:lpstr>
      <vt:lpstr>Two options</vt:lpstr>
      <vt:lpstr>Logistic Regression</vt:lpstr>
      <vt:lpstr>Key Parameters</vt:lpstr>
      <vt:lpstr>Usage in Sklearn</vt:lpstr>
      <vt:lpstr>Moving on to custom NN</vt:lpstr>
      <vt:lpstr>Torch functions</vt:lpstr>
      <vt:lpstr>Always start with Data</vt:lpstr>
      <vt:lpstr>Create DataLoaders</vt:lpstr>
      <vt:lpstr>Why is this so important</vt:lpstr>
      <vt:lpstr>Define Neural Network Model</vt:lpstr>
      <vt:lpstr>Define loss function and optimizer</vt:lpstr>
      <vt:lpstr>Train Model in a loop</vt:lpstr>
      <vt:lpstr>Evaluate the model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Stine, James</cp:lastModifiedBy>
  <cp:revision>28</cp:revision>
  <dcterms:created xsi:type="dcterms:W3CDTF">2024-11-13T11:50:44Z</dcterms:created>
  <dcterms:modified xsi:type="dcterms:W3CDTF">2024-11-15T19:49:08Z</dcterms:modified>
  <dc:language>en-US</dc:language>
</cp:coreProperties>
</file>