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478" r:id="rId3"/>
    <p:sldId id="476" r:id="rId4"/>
    <p:sldId id="394" r:id="rId5"/>
    <p:sldId id="260" r:id="rId6"/>
    <p:sldId id="383" r:id="rId7"/>
    <p:sldId id="288" r:id="rId8"/>
    <p:sldId id="384" r:id="rId9"/>
    <p:sldId id="479" r:id="rId10"/>
    <p:sldId id="311" r:id="rId11"/>
    <p:sldId id="480" r:id="rId12"/>
    <p:sldId id="395" r:id="rId13"/>
    <p:sldId id="392" r:id="rId14"/>
    <p:sldId id="477" r:id="rId15"/>
    <p:sldId id="475" r:id="rId16"/>
    <p:sldId id="393" r:id="rId17"/>
    <p:sldId id="474" r:id="rId18"/>
    <p:sldId id="389" r:id="rId19"/>
    <p:sldId id="481" r:id="rId20"/>
    <p:sldId id="396" r:id="rId21"/>
    <p:sldId id="320" r:id="rId22"/>
    <p:sldId id="317" r:id="rId23"/>
    <p:sldId id="398" r:id="rId24"/>
    <p:sldId id="39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p:restoredTop sz="95982"/>
  </p:normalViewPr>
  <p:slideViewPr>
    <p:cSldViewPr snapToGrid="0" snapToObjects="1">
      <p:cViewPr varScale="1">
        <p:scale>
          <a:sx n="128" d="100"/>
          <a:sy n="128" d="100"/>
        </p:scale>
        <p:origin x="8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3FED87-4262-6B47-8848-B73CC3C3B451}" type="datetimeFigureOut">
              <a:rPr lang="en-US" smtClean="0"/>
              <a:t>12/10/21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8B3BA0-9131-F34D-B384-0B0A633FCDEB}" type="slidenum">
              <a:rPr lang="en-US" smtClean="0"/>
              <a:t>‹#›</a:t>
            </a:fld>
            <a:endParaRPr lang="en-US"/>
          </a:p>
        </p:txBody>
      </p:sp>
    </p:spTree>
    <p:extLst>
      <p:ext uri="{BB962C8B-B14F-4D97-AF65-F5344CB8AC3E}">
        <p14:creationId xmlns:p14="http://schemas.microsoft.com/office/powerpoint/2010/main" val="3194540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7754B2-C3AA-4477-9ADD-08F4E2B003FF}" type="slidenum">
              <a:rPr lang="en-US" smtClean="0"/>
              <a:t>4</a:t>
            </a:fld>
            <a:endParaRPr lang="en-US"/>
          </a:p>
        </p:txBody>
      </p:sp>
    </p:spTree>
    <p:extLst>
      <p:ext uri="{BB962C8B-B14F-4D97-AF65-F5344CB8AC3E}">
        <p14:creationId xmlns:p14="http://schemas.microsoft.com/office/powerpoint/2010/main" val="3352713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8B3BA0-9131-F34D-B384-0B0A633FCDEB}" type="slidenum">
              <a:rPr lang="en-US" smtClean="0"/>
              <a:t>6</a:t>
            </a:fld>
            <a:endParaRPr lang="en-US"/>
          </a:p>
        </p:txBody>
      </p:sp>
    </p:spTree>
    <p:extLst>
      <p:ext uri="{BB962C8B-B14F-4D97-AF65-F5344CB8AC3E}">
        <p14:creationId xmlns:p14="http://schemas.microsoft.com/office/powerpoint/2010/main" val="1986744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54932-00E3-9E49-BFE3-C1D7C826F9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D4EF08-1701-054C-943C-1C6976CCFB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DA7759-93CA-F346-BB5D-060A490DCE11}"/>
              </a:ext>
            </a:extLst>
          </p:cNvPr>
          <p:cNvSpPr>
            <a:spLocks noGrp="1"/>
          </p:cNvSpPr>
          <p:nvPr>
            <p:ph type="dt" sz="half" idx="10"/>
          </p:nvPr>
        </p:nvSpPr>
        <p:spPr/>
        <p:txBody>
          <a:bodyPr/>
          <a:lstStyle/>
          <a:p>
            <a:fld id="{F49E1D63-A129-2B4B-BC68-085575D50802}" type="datetimeFigureOut">
              <a:rPr lang="en-US" smtClean="0"/>
              <a:t>12/10/21</a:t>
            </a:fld>
            <a:endParaRPr lang="en-US"/>
          </a:p>
        </p:txBody>
      </p:sp>
      <p:sp>
        <p:nvSpPr>
          <p:cNvPr id="5" name="Footer Placeholder 4">
            <a:extLst>
              <a:ext uri="{FF2B5EF4-FFF2-40B4-BE49-F238E27FC236}">
                <a16:creationId xmlns:a16="http://schemas.microsoft.com/office/drawing/2014/main" id="{76EB5356-5279-FE4F-A429-E7DEC7FD57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A6F2F-34C2-AF4D-9223-160BCB2A2D42}"/>
              </a:ext>
            </a:extLst>
          </p:cNvPr>
          <p:cNvSpPr>
            <a:spLocks noGrp="1"/>
          </p:cNvSpPr>
          <p:nvPr>
            <p:ph type="sldNum" sz="quarter" idx="12"/>
          </p:nvPr>
        </p:nvSpPr>
        <p:spPr/>
        <p:txBody>
          <a:bodyPr/>
          <a:lstStyle/>
          <a:p>
            <a:fld id="{74AC4333-13FB-C044-A22D-6E8D55ED809B}" type="slidenum">
              <a:rPr lang="en-US" smtClean="0"/>
              <a:t>‹#›</a:t>
            </a:fld>
            <a:endParaRPr lang="en-US"/>
          </a:p>
        </p:txBody>
      </p:sp>
    </p:spTree>
    <p:extLst>
      <p:ext uri="{BB962C8B-B14F-4D97-AF65-F5344CB8AC3E}">
        <p14:creationId xmlns:p14="http://schemas.microsoft.com/office/powerpoint/2010/main" val="1692360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F40B9-2A52-424E-BE5D-F400FAC0AA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32C848-1949-1044-ADDA-A697C24F82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DB2E35-77A3-FB44-8F27-8FE2605AFF86}"/>
              </a:ext>
            </a:extLst>
          </p:cNvPr>
          <p:cNvSpPr>
            <a:spLocks noGrp="1"/>
          </p:cNvSpPr>
          <p:nvPr>
            <p:ph type="dt" sz="half" idx="10"/>
          </p:nvPr>
        </p:nvSpPr>
        <p:spPr/>
        <p:txBody>
          <a:bodyPr/>
          <a:lstStyle/>
          <a:p>
            <a:fld id="{F49E1D63-A129-2B4B-BC68-085575D50802}" type="datetimeFigureOut">
              <a:rPr lang="en-US" smtClean="0"/>
              <a:t>12/10/21</a:t>
            </a:fld>
            <a:endParaRPr lang="en-US"/>
          </a:p>
        </p:txBody>
      </p:sp>
      <p:sp>
        <p:nvSpPr>
          <p:cNvPr id="5" name="Footer Placeholder 4">
            <a:extLst>
              <a:ext uri="{FF2B5EF4-FFF2-40B4-BE49-F238E27FC236}">
                <a16:creationId xmlns:a16="http://schemas.microsoft.com/office/drawing/2014/main" id="{6B0DCD9C-4AD6-E849-863D-E647EC2F4C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3DCFB-61F6-CC46-9F89-5E6EC92F3284}"/>
              </a:ext>
            </a:extLst>
          </p:cNvPr>
          <p:cNvSpPr>
            <a:spLocks noGrp="1"/>
          </p:cNvSpPr>
          <p:nvPr>
            <p:ph type="sldNum" sz="quarter" idx="12"/>
          </p:nvPr>
        </p:nvSpPr>
        <p:spPr/>
        <p:txBody>
          <a:bodyPr/>
          <a:lstStyle/>
          <a:p>
            <a:fld id="{74AC4333-13FB-C044-A22D-6E8D55ED809B}" type="slidenum">
              <a:rPr lang="en-US" smtClean="0"/>
              <a:t>‹#›</a:t>
            </a:fld>
            <a:endParaRPr lang="en-US"/>
          </a:p>
        </p:txBody>
      </p:sp>
    </p:spTree>
    <p:extLst>
      <p:ext uri="{BB962C8B-B14F-4D97-AF65-F5344CB8AC3E}">
        <p14:creationId xmlns:p14="http://schemas.microsoft.com/office/powerpoint/2010/main" val="1950015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1F1A19-2773-2A4E-A6B7-B7B9B05C2D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42234A-4779-4744-B3F8-B2961A5363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68F3E-F785-5B43-964C-5FD41B9FA17E}"/>
              </a:ext>
            </a:extLst>
          </p:cNvPr>
          <p:cNvSpPr>
            <a:spLocks noGrp="1"/>
          </p:cNvSpPr>
          <p:nvPr>
            <p:ph type="dt" sz="half" idx="10"/>
          </p:nvPr>
        </p:nvSpPr>
        <p:spPr/>
        <p:txBody>
          <a:bodyPr/>
          <a:lstStyle/>
          <a:p>
            <a:fld id="{F49E1D63-A129-2B4B-BC68-085575D50802}" type="datetimeFigureOut">
              <a:rPr lang="en-US" smtClean="0"/>
              <a:t>12/10/21</a:t>
            </a:fld>
            <a:endParaRPr lang="en-US"/>
          </a:p>
        </p:txBody>
      </p:sp>
      <p:sp>
        <p:nvSpPr>
          <p:cNvPr id="5" name="Footer Placeholder 4">
            <a:extLst>
              <a:ext uri="{FF2B5EF4-FFF2-40B4-BE49-F238E27FC236}">
                <a16:creationId xmlns:a16="http://schemas.microsoft.com/office/drawing/2014/main" id="{288814B0-B2E1-CB4A-A0CF-B246B9137E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219D66-CCC4-DE44-AF5D-8F8EC5767884}"/>
              </a:ext>
            </a:extLst>
          </p:cNvPr>
          <p:cNvSpPr>
            <a:spLocks noGrp="1"/>
          </p:cNvSpPr>
          <p:nvPr>
            <p:ph type="sldNum" sz="quarter" idx="12"/>
          </p:nvPr>
        </p:nvSpPr>
        <p:spPr/>
        <p:txBody>
          <a:bodyPr/>
          <a:lstStyle/>
          <a:p>
            <a:fld id="{74AC4333-13FB-C044-A22D-6E8D55ED809B}" type="slidenum">
              <a:rPr lang="en-US" smtClean="0"/>
              <a:t>‹#›</a:t>
            </a:fld>
            <a:endParaRPr lang="en-US"/>
          </a:p>
        </p:txBody>
      </p:sp>
    </p:spTree>
    <p:extLst>
      <p:ext uri="{BB962C8B-B14F-4D97-AF65-F5344CB8AC3E}">
        <p14:creationId xmlns:p14="http://schemas.microsoft.com/office/powerpoint/2010/main" val="1318702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B1B45-E533-5D4D-8EE9-4DD150F316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B918F1-74FD-0346-9D99-E23798EE09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18F177-5EDD-F249-AD8C-46858F0EBB97}"/>
              </a:ext>
            </a:extLst>
          </p:cNvPr>
          <p:cNvSpPr>
            <a:spLocks noGrp="1"/>
          </p:cNvSpPr>
          <p:nvPr>
            <p:ph type="dt" sz="half" idx="10"/>
          </p:nvPr>
        </p:nvSpPr>
        <p:spPr/>
        <p:txBody>
          <a:bodyPr/>
          <a:lstStyle/>
          <a:p>
            <a:fld id="{F49E1D63-A129-2B4B-BC68-085575D50802}" type="datetimeFigureOut">
              <a:rPr lang="en-US" smtClean="0"/>
              <a:t>12/10/21</a:t>
            </a:fld>
            <a:endParaRPr lang="en-US"/>
          </a:p>
        </p:txBody>
      </p:sp>
      <p:sp>
        <p:nvSpPr>
          <p:cNvPr id="5" name="Footer Placeholder 4">
            <a:extLst>
              <a:ext uri="{FF2B5EF4-FFF2-40B4-BE49-F238E27FC236}">
                <a16:creationId xmlns:a16="http://schemas.microsoft.com/office/drawing/2014/main" id="{D436FA35-68A8-0B42-94E1-D71540107C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207B5C-19F8-E849-BD14-FB44DCFCAB77}"/>
              </a:ext>
            </a:extLst>
          </p:cNvPr>
          <p:cNvSpPr>
            <a:spLocks noGrp="1"/>
          </p:cNvSpPr>
          <p:nvPr>
            <p:ph type="sldNum" sz="quarter" idx="12"/>
          </p:nvPr>
        </p:nvSpPr>
        <p:spPr/>
        <p:txBody>
          <a:bodyPr/>
          <a:lstStyle/>
          <a:p>
            <a:fld id="{74AC4333-13FB-C044-A22D-6E8D55ED809B}" type="slidenum">
              <a:rPr lang="en-US" smtClean="0"/>
              <a:t>‹#›</a:t>
            </a:fld>
            <a:endParaRPr lang="en-US"/>
          </a:p>
        </p:txBody>
      </p:sp>
    </p:spTree>
    <p:extLst>
      <p:ext uri="{BB962C8B-B14F-4D97-AF65-F5344CB8AC3E}">
        <p14:creationId xmlns:p14="http://schemas.microsoft.com/office/powerpoint/2010/main" val="297128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FE4F9-4257-B344-9461-57DB58B183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E6FFA3-D6FA-9A47-AE0C-72B059456C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54A103-5849-524B-B02B-4DE69259F32E}"/>
              </a:ext>
            </a:extLst>
          </p:cNvPr>
          <p:cNvSpPr>
            <a:spLocks noGrp="1"/>
          </p:cNvSpPr>
          <p:nvPr>
            <p:ph type="dt" sz="half" idx="10"/>
          </p:nvPr>
        </p:nvSpPr>
        <p:spPr/>
        <p:txBody>
          <a:bodyPr/>
          <a:lstStyle/>
          <a:p>
            <a:fld id="{F49E1D63-A129-2B4B-BC68-085575D50802}" type="datetimeFigureOut">
              <a:rPr lang="en-US" smtClean="0"/>
              <a:t>12/10/21</a:t>
            </a:fld>
            <a:endParaRPr lang="en-US"/>
          </a:p>
        </p:txBody>
      </p:sp>
      <p:sp>
        <p:nvSpPr>
          <p:cNvPr id="5" name="Footer Placeholder 4">
            <a:extLst>
              <a:ext uri="{FF2B5EF4-FFF2-40B4-BE49-F238E27FC236}">
                <a16:creationId xmlns:a16="http://schemas.microsoft.com/office/drawing/2014/main" id="{CEBC4A34-BA20-874D-B939-687170101C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231F65-BF75-E249-8760-101A3B3EC901}"/>
              </a:ext>
            </a:extLst>
          </p:cNvPr>
          <p:cNvSpPr>
            <a:spLocks noGrp="1"/>
          </p:cNvSpPr>
          <p:nvPr>
            <p:ph type="sldNum" sz="quarter" idx="12"/>
          </p:nvPr>
        </p:nvSpPr>
        <p:spPr/>
        <p:txBody>
          <a:bodyPr/>
          <a:lstStyle/>
          <a:p>
            <a:fld id="{74AC4333-13FB-C044-A22D-6E8D55ED809B}" type="slidenum">
              <a:rPr lang="en-US" smtClean="0"/>
              <a:t>‹#›</a:t>
            </a:fld>
            <a:endParaRPr lang="en-US"/>
          </a:p>
        </p:txBody>
      </p:sp>
    </p:spTree>
    <p:extLst>
      <p:ext uri="{BB962C8B-B14F-4D97-AF65-F5344CB8AC3E}">
        <p14:creationId xmlns:p14="http://schemas.microsoft.com/office/powerpoint/2010/main" val="2611538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7E5CC-F366-3F4C-A3AE-9BDD4F0115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85541F-FCF8-194E-B84C-C9D042267F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DD2E08-22C7-F049-941C-5F458B229B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2EB23D-7D68-8749-A23C-425D95149397}"/>
              </a:ext>
            </a:extLst>
          </p:cNvPr>
          <p:cNvSpPr>
            <a:spLocks noGrp="1"/>
          </p:cNvSpPr>
          <p:nvPr>
            <p:ph type="dt" sz="half" idx="10"/>
          </p:nvPr>
        </p:nvSpPr>
        <p:spPr/>
        <p:txBody>
          <a:bodyPr/>
          <a:lstStyle/>
          <a:p>
            <a:fld id="{F49E1D63-A129-2B4B-BC68-085575D50802}" type="datetimeFigureOut">
              <a:rPr lang="en-US" smtClean="0"/>
              <a:t>12/10/21</a:t>
            </a:fld>
            <a:endParaRPr lang="en-US"/>
          </a:p>
        </p:txBody>
      </p:sp>
      <p:sp>
        <p:nvSpPr>
          <p:cNvPr id="6" name="Footer Placeholder 5">
            <a:extLst>
              <a:ext uri="{FF2B5EF4-FFF2-40B4-BE49-F238E27FC236}">
                <a16:creationId xmlns:a16="http://schemas.microsoft.com/office/drawing/2014/main" id="{7A11865C-E3C6-2148-A039-7761596199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B2C4C2-D071-A649-AC51-E9EEC18DC747}"/>
              </a:ext>
            </a:extLst>
          </p:cNvPr>
          <p:cNvSpPr>
            <a:spLocks noGrp="1"/>
          </p:cNvSpPr>
          <p:nvPr>
            <p:ph type="sldNum" sz="quarter" idx="12"/>
          </p:nvPr>
        </p:nvSpPr>
        <p:spPr/>
        <p:txBody>
          <a:bodyPr/>
          <a:lstStyle/>
          <a:p>
            <a:fld id="{74AC4333-13FB-C044-A22D-6E8D55ED809B}" type="slidenum">
              <a:rPr lang="en-US" smtClean="0"/>
              <a:t>‹#›</a:t>
            </a:fld>
            <a:endParaRPr lang="en-US"/>
          </a:p>
        </p:txBody>
      </p:sp>
    </p:spTree>
    <p:extLst>
      <p:ext uri="{BB962C8B-B14F-4D97-AF65-F5344CB8AC3E}">
        <p14:creationId xmlns:p14="http://schemas.microsoft.com/office/powerpoint/2010/main" val="2190112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9F77D-8615-2645-840D-BA96A435BA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A9C862-4861-984B-8DA3-DC91D54778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02D56F-6576-4540-ACE5-65336A419B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8B175A-4FFB-804E-95BE-4249110BF8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E093D8-D70D-C84A-B12B-6E14710C6B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BF11F2-A809-8048-A4F7-AA7FA6E20CF7}"/>
              </a:ext>
            </a:extLst>
          </p:cNvPr>
          <p:cNvSpPr>
            <a:spLocks noGrp="1"/>
          </p:cNvSpPr>
          <p:nvPr>
            <p:ph type="dt" sz="half" idx="10"/>
          </p:nvPr>
        </p:nvSpPr>
        <p:spPr/>
        <p:txBody>
          <a:bodyPr/>
          <a:lstStyle/>
          <a:p>
            <a:fld id="{F49E1D63-A129-2B4B-BC68-085575D50802}" type="datetimeFigureOut">
              <a:rPr lang="en-US" smtClean="0"/>
              <a:t>12/10/21</a:t>
            </a:fld>
            <a:endParaRPr lang="en-US"/>
          </a:p>
        </p:txBody>
      </p:sp>
      <p:sp>
        <p:nvSpPr>
          <p:cNvPr id="8" name="Footer Placeholder 7">
            <a:extLst>
              <a:ext uri="{FF2B5EF4-FFF2-40B4-BE49-F238E27FC236}">
                <a16:creationId xmlns:a16="http://schemas.microsoft.com/office/drawing/2014/main" id="{69B6F7F1-E4C6-814F-A83F-AC0CE8CF71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F9A1E9-4309-994D-9E73-CC6A557161D5}"/>
              </a:ext>
            </a:extLst>
          </p:cNvPr>
          <p:cNvSpPr>
            <a:spLocks noGrp="1"/>
          </p:cNvSpPr>
          <p:nvPr>
            <p:ph type="sldNum" sz="quarter" idx="12"/>
          </p:nvPr>
        </p:nvSpPr>
        <p:spPr/>
        <p:txBody>
          <a:bodyPr/>
          <a:lstStyle/>
          <a:p>
            <a:fld id="{74AC4333-13FB-C044-A22D-6E8D55ED809B}" type="slidenum">
              <a:rPr lang="en-US" smtClean="0"/>
              <a:t>‹#›</a:t>
            </a:fld>
            <a:endParaRPr lang="en-US"/>
          </a:p>
        </p:txBody>
      </p:sp>
    </p:spTree>
    <p:extLst>
      <p:ext uri="{BB962C8B-B14F-4D97-AF65-F5344CB8AC3E}">
        <p14:creationId xmlns:p14="http://schemas.microsoft.com/office/powerpoint/2010/main" val="3859825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4C38-A4C3-5045-AA4E-9E59F82A61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336B6D-AAD7-B14E-A0F0-5C620602196D}"/>
              </a:ext>
            </a:extLst>
          </p:cNvPr>
          <p:cNvSpPr>
            <a:spLocks noGrp="1"/>
          </p:cNvSpPr>
          <p:nvPr>
            <p:ph type="dt" sz="half" idx="10"/>
          </p:nvPr>
        </p:nvSpPr>
        <p:spPr/>
        <p:txBody>
          <a:bodyPr/>
          <a:lstStyle/>
          <a:p>
            <a:fld id="{F49E1D63-A129-2B4B-BC68-085575D50802}" type="datetimeFigureOut">
              <a:rPr lang="en-US" smtClean="0"/>
              <a:t>12/10/21</a:t>
            </a:fld>
            <a:endParaRPr lang="en-US"/>
          </a:p>
        </p:txBody>
      </p:sp>
      <p:sp>
        <p:nvSpPr>
          <p:cNvPr id="4" name="Footer Placeholder 3">
            <a:extLst>
              <a:ext uri="{FF2B5EF4-FFF2-40B4-BE49-F238E27FC236}">
                <a16:creationId xmlns:a16="http://schemas.microsoft.com/office/drawing/2014/main" id="{D5C66ED2-A331-1F45-9FA7-553071259C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EF3988-1599-3C44-8A0C-AA3F2A34C307}"/>
              </a:ext>
            </a:extLst>
          </p:cNvPr>
          <p:cNvSpPr>
            <a:spLocks noGrp="1"/>
          </p:cNvSpPr>
          <p:nvPr>
            <p:ph type="sldNum" sz="quarter" idx="12"/>
          </p:nvPr>
        </p:nvSpPr>
        <p:spPr/>
        <p:txBody>
          <a:bodyPr/>
          <a:lstStyle/>
          <a:p>
            <a:fld id="{74AC4333-13FB-C044-A22D-6E8D55ED809B}" type="slidenum">
              <a:rPr lang="en-US" smtClean="0"/>
              <a:t>‹#›</a:t>
            </a:fld>
            <a:endParaRPr lang="en-US"/>
          </a:p>
        </p:txBody>
      </p:sp>
    </p:spTree>
    <p:extLst>
      <p:ext uri="{BB962C8B-B14F-4D97-AF65-F5344CB8AC3E}">
        <p14:creationId xmlns:p14="http://schemas.microsoft.com/office/powerpoint/2010/main" val="382273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CF5251-5176-614A-9829-DEA6D3AD3856}"/>
              </a:ext>
            </a:extLst>
          </p:cNvPr>
          <p:cNvSpPr>
            <a:spLocks noGrp="1"/>
          </p:cNvSpPr>
          <p:nvPr>
            <p:ph type="dt" sz="half" idx="10"/>
          </p:nvPr>
        </p:nvSpPr>
        <p:spPr/>
        <p:txBody>
          <a:bodyPr/>
          <a:lstStyle/>
          <a:p>
            <a:fld id="{F49E1D63-A129-2B4B-BC68-085575D50802}" type="datetimeFigureOut">
              <a:rPr lang="en-US" smtClean="0"/>
              <a:t>12/10/21</a:t>
            </a:fld>
            <a:endParaRPr lang="en-US"/>
          </a:p>
        </p:txBody>
      </p:sp>
      <p:sp>
        <p:nvSpPr>
          <p:cNvPr id="3" name="Footer Placeholder 2">
            <a:extLst>
              <a:ext uri="{FF2B5EF4-FFF2-40B4-BE49-F238E27FC236}">
                <a16:creationId xmlns:a16="http://schemas.microsoft.com/office/drawing/2014/main" id="{956EAB92-A553-2643-8A8E-8B9E4F6965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FA27A6-0A07-0A4A-BC77-E0D27E8BA23D}"/>
              </a:ext>
            </a:extLst>
          </p:cNvPr>
          <p:cNvSpPr>
            <a:spLocks noGrp="1"/>
          </p:cNvSpPr>
          <p:nvPr>
            <p:ph type="sldNum" sz="quarter" idx="12"/>
          </p:nvPr>
        </p:nvSpPr>
        <p:spPr/>
        <p:txBody>
          <a:bodyPr/>
          <a:lstStyle/>
          <a:p>
            <a:fld id="{74AC4333-13FB-C044-A22D-6E8D55ED809B}" type="slidenum">
              <a:rPr lang="en-US" smtClean="0"/>
              <a:t>‹#›</a:t>
            </a:fld>
            <a:endParaRPr lang="en-US"/>
          </a:p>
        </p:txBody>
      </p:sp>
    </p:spTree>
    <p:extLst>
      <p:ext uri="{BB962C8B-B14F-4D97-AF65-F5344CB8AC3E}">
        <p14:creationId xmlns:p14="http://schemas.microsoft.com/office/powerpoint/2010/main" val="111655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40D68-99A1-FB46-A06A-3CA51649A4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20D116-22E1-EC48-9013-E6EE3CC75A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495BB2-BDD1-904B-8191-BE4364BC33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AF89D-123C-7946-A6D0-243EEA5B8F60}"/>
              </a:ext>
            </a:extLst>
          </p:cNvPr>
          <p:cNvSpPr>
            <a:spLocks noGrp="1"/>
          </p:cNvSpPr>
          <p:nvPr>
            <p:ph type="dt" sz="half" idx="10"/>
          </p:nvPr>
        </p:nvSpPr>
        <p:spPr/>
        <p:txBody>
          <a:bodyPr/>
          <a:lstStyle/>
          <a:p>
            <a:fld id="{F49E1D63-A129-2B4B-BC68-085575D50802}" type="datetimeFigureOut">
              <a:rPr lang="en-US" smtClean="0"/>
              <a:t>12/10/21</a:t>
            </a:fld>
            <a:endParaRPr lang="en-US"/>
          </a:p>
        </p:txBody>
      </p:sp>
      <p:sp>
        <p:nvSpPr>
          <p:cNvPr id="6" name="Footer Placeholder 5">
            <a:extLst>
              <a:ext uri="{FF2B5EF4-FFF2-40B4-BE49-F238E27FC236}">
                <a16:creationId xmlns:a16="http://schemas.microsoft.com/office/drawing/2014/main" id="{70DA3919-E91A-6944-A5F8-D3D9D2502C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8C3274-10CB-A048-8FE0-5E489E20F150}"/>
              </a:ext>
            </a:extLst>
          </p:cNvPr>
          <p:cNvSpPr>
            <a:spLocks noGrp="1"/>
          </p:cNvSpPr>
          <p:nvPr>
            <p:ph type="sldNum" sz="quarter" idx="12"/>
          </p:nvPr>
        </p:nvSpPr>
        <p:spPr/>
        <p:txBody>
          <a:bodyPr/>
          <a:lstStyle/>
          <a:p>
            <a:fld id="{74AC4333-13FB-C044-A22D-6E8D55ED809B}" type="slidenum">
              <a:rPr lang="en-US" smtClean="0"/>
              <a:t>‹#›</a:t>
            </a:fld>
            <a:endParaRPr lang="en-US"/>
          </a:p>
        </p:txBody>
      </p:sp>
    </p:spTree>
    <p:extLst>
      <p:ext uri="{BB962C8B-B14F-4D97-AF65-F5344CB8AC3E}">
        <p14:creationId xmlns:p14="http://schemas.microsoft.com/office/powerpoint/2010/main" val="976355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E92A-9F0E-8249-879C-E7562721CD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18C454-403B-214F-87B4-2A5003334E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FD6B5D-8371-D145-AE4D-9617062B2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1629BA-B415-F141-B3CC-0D26435EF3E5}"/>
              </a:ext>
            </a:extLst>
          </p:cNvPr>
          <p:cNvSpPr>
            <a:spLocks noGrp="1"/>
          </p:cNvSpPr>
          <p:nvPr>
            <p:ph type="dt" sz="half" idx="10"/>
          </p:nvPr>
        </p:nvSpPr>
        <p:spPr/>
        <p:txBody>
          <a:bodyPr/>
          <a:lstStyle/>
          <a:p>
            <a:fld id="{F49E1D63-A129-2B4B-BC68-085575D50802}" type="datetimeFigureOut">
              <a:rPr lang="en-US" smtClean="0"/>
              <a:t>12/10/21</a:t>
            </a:fld>
            <a:endParaRPr lang="en-US"/>
          </a:p>
        </p:txBody>
      </p:sp>
      <p:sp>
        <p:nvSpPr>
          <p:cNvPr id="6" name="Footer Placeholder 5">
            <a:extLst>
              <a:ext uri="{FF2B5EF4-FFF2-40B4-BE49-F238E27FC236}">
                <a16:creationId xmlns:a16="http://schemas.microsoft.com/office/drawing/2014/main" id="{8FDDA3EB-8674-E04D-B53D-8190D7F9FC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5321EA-7E6B-5443-BA1B-548FA6DF594A}"/>
              </a:ext>
            </a:extLst>
          </p:cNvPr>
          <p:cNvSpPr>
            <a:spLocks noGrp="1"/>
          </p:cNvSpPr>
          <p:nvPr>
            <p:ph type="sldNum" sz="quarter" idx="12"/>
          </p:nvPr>
        </p:nvSpPr>
        <p:spPr/>
        <p:txBody>
          <a:bodyPr/>
          <a:lstStyle/>
          <a:p>
            <a:fld id="{74AC4333-13FB-C044-A22D-6E8D55ED809B}" type="slidenum">
              <a:rPr lang="en-US" smtClean="0"/>
              <a:t>‹#›</a:t>
            </a:fld>
            <a:endParaRPr lang="en-US"/>
          </a:p>
        </p:txBody>
      </p:sp>
    </p:spTree>
    <p:extLst>
      <p:ext uri="{BB962C8B-B14F-4D97-AF65-F5344CB8AC3E}">
        <p14:creationId xmlns:p14="http://schemas.microsoft.com/office/powerpoint/2010/main" val="307089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53031D-95D0-0C44-96C2-D183545B42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9F6FC1-E00A-D048-91A2-E0C5EF12E9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DED7C6-387A-374C-B35F-A8D3FE1B96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9E1D63-A129-2B4B-BC68-085575D50802}" type="datetimeFigureOut">
              <a:rPr lang="en-US" smtClean="0"/>
              <a:t>12/10/21</a:t>
            </a:fld>
            <a:endParaRPr lang="en-US"/>
          </a:p>
        </p:txBody>
      </p:sp>
      <p:sp>
        <p:nvSpPr>
          <p:cNvPr id="5" name="Footer Placeholder 4">
            <a:extLst>
              <a:ext uri="{FF2B5EF4-FFF2-40B4-BE49-F238E27FC236}">
                <a16:creationId xmlns:a16="http://schemas.microsoft.com/office/drawing/2014/main" id="{A04DFFAC-5803-E343-AC6E-59014CE4E5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06D9C7-477F-BB4C-A1BF-AA24AB1E9F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AC4333-13FB-C044-A22D-6E8D55ED809B}" type="slidenum">
              <a:rPr lang="en-US" smtClean="0"/>
              <a:t>‹#›</a:t>
            </a:fld>
            <a:endParaRPr lang="en-US"/>
          </a:p>
        </p:txBody>
      </p:sp>
    </p:spTree>
    <p:extLst>
      <p:ext uri="{BB962C8B-B14F-4D97-AF65-F5344CB8AC3E}">
        <p14:creationId xmlns:p14="http://schemas.microsoft.com/office/powerpoint/2010/main" val="2621561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0882-8DF1-9D4B-9A6D-96A860871410}"/>
              </a:ext>
            </a:extLst>
          </p:cNvPr>
          <p:cNvSpPr>
            <a:spLocks noGrp="1"/>
          </p:cNvSpPr>
          <p:nvPr>
            <p:ph type="ctrTitle"/>
          </p:nvPr>
        </p:nvSpPr>
        <p:spPr>
          <a:xfrm>
            <a:off x="1523999" y="1122363"/>
            <a:ext cx="9470315" cy="2387600"/>
          </a:xfrm>
        </p:spPr>
        <p:txBody>
          <a:bodyPr>
            <a:normAutofit fontScale="90000"/>
          </a:bodyPr>
          <a:lstStyle/>
          <a:p>
            <a:r>
              <a:rPr lang="en-US" dirty="0"/>
              <a:t>Open-source Toy-SRAM Test chip </a:t>
            </a:r>
            <a:br>
              <a:rPr lang="en-US" dirty="0"/>
            </a:br>
            <a:r>
              <a:rPr lang="en-US" dirty="0"/>
              <a:t> High Specific Bandwidth</a:t>
            </a:r>
          </a:p>
        </p:txBody>
      </p:sp>
      <p:sp>
        <p:nvSpPr>
          <p:cNvPr id="3" name="Subtitle 2">
            <a:extLst>
              <a:ext uri="{FF2B5EF4-FFF2-40B4-BE49-F238E27FC236}">
                <a16:creationId xmlns:a16="http://schemas.microsoft.com/office/drawing/2014/main" id="{51F4456A-7800-8C4C-A9E8-88E7D268122B}"/>
              </a:ext>
            </a:extLst>
          </p:cNvPr>
          <p:cNvSpPr>
            <a:spLocks noGrp="1"/>
          </p:cNvSpPr>
          <p:nvPr>
            <p:ph type="subTitle" idx="1"/>
          </p:nvPr>
        </p:nvSpPr>
        <p:spPr>
          <a:xfrm>
            <a:off x="-69573" y="3640999"/>
            <a:ext cx="12261574" cy="1655762"/>
          </a:xfrm>
        </p:spPr>
        <p:txBody>
          <a:bodyPr>
            <a:normAutofit fontScale="92500" lnSpcReduction="10000"/>
          </a:bodyPr>
          <a:lstStyle/>
          <a:p>
            <a:endParaRPr lang="en-US" dirty="0"/>
          </a:p>
          <a:p>
            <a:r>
              <a:rPr lang="en-US" dirty="0"/>
              <a:t>We make high specific bandwidth multiport memories child’s play</a:t>
            </a:r>
          </a:p>
          <a:p>
            <a:r>
              <a:rPr lang="en-US" dirty="0"/>
              <a:t>Suggesting a first-class citizen 10T-SRAM, which is pumped &amp; replicated for additional ports </a:t>
            </a:r>
          </a:p>
          <a:p>
            <a:r>
              <a:rPr lang="en-US" dirty="0"/>
              <a:t>To pare much of the custom circuit design from processors.</a:t>
            </a:r>
          </a:p>
        </p:txBody>
      </p:sp>
    </p:spTree>
    <p:extLst>
      <p:ext uri="{BB962C8B-B14F-4D97-AF65-F5344CB8AC3E}">
        <p14:creationId xmlns:p14="http://schemas.microsoft.com/office/powerpoint/2010/main" val="638998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D4B1-B2DB-914F-AC45-2EACB0E57E98}"/>
              </a:ext>
            </a:extLst>
          </p:cNvPr>
          <p:cNvSpPr>
            <a:spLocks noGrp="1"/>
          </p:cNvSpPr>
          <p:nvPr>
            <p:ph type="title"/>
          </p:nvPr>
        </p:nvSpPr>
        <p:spPr/>
        <p:txBody>
          <a:bodyPr>
            <a:normAutofit/>
          </a:bodyPr>
          <a:lstStyle/>
          <a:p>
            <a:pPr algn="ctr"/>
            <a:r>
              <a:rPr lang="en-US" dirty="0"/>
              <a:t>Toy-SRAM key components</a:t>
            </a:r>
          </a:p>
        </p:txBody>
      </p:sp>
      <p:sp>
        <p:nvSpPr>
          <p:cNvPr id="3" name="Content Placeholder 2">
            <a:extLst>
              <a:ext uri="{FF2B5EF4-FFF2-40B4-BE49-F238E27FC236}">
                <a16:creationId xmlns:a16="http://schemas.microsoft.com/office/drawing/2014/main" id="{7367CC20-568E-7B4B-88B3-2B17F2790013}"/>
              </a:ext>
            </a:extLst>
          </p:cNvPr>
          <p:cNvSpPr>
            <a:spLocks noGrp="1"/>
          </p:cNvSpPr>
          <p:nvPr>
            <p:ph idx="1"/>
          </p:nvPr>
        </p:nvSpPr>
        <p:spPr>
          <a:xfrm>
            <a:off x="838199" y="1513114"/>
            <a:ext cx="10889975" cy="4663849"/>
          </a:xfrm>
        </p:spPr>
        <p:txBody>
          <a:bodyPr>
            <a:normAutofit fontScale="77500" lnSpcReduction="20000"/>
          </a:bodyPr>
          <a:lstStyle/>
          <a:p>
            <a:pPr lvl="0"/>
            <a:r>
              <a:rPr lang="en-US" dirty="0">
                <a:solidFill>
                  <a:srgbClr val="FF0000"/>
                </a:solidFill>
              </a:rPr>
              <a:t>SIZE-SPEED</a:t>
            </a:r>
            <a:r>
              <a:rPr lang="en-US" dirty="0"/>
              <a:t> A 10T SRAM dense library cell and its associated, well-tuned hand placed, standard cell decoders, and I/O circuitry in a hard macro.  The array of 64 registers of 24 bits so that 3 copies produce 72-bit SEC-DED error correction + redundancy with efficient wiring below on half of D5 and below, This array + wrapper is 2/3 of the POR 2R1W array’s area , because it uses the 10T SRAM cell, and the decoders and I/O circuitry are hand placed and segregated from: </a:t>
            </a:r>
          </a:p>
          <a:p>
            <a:pPr lvl="0"/>
            <a:r>
              <a:rPr lang="en-US" dirty="0">
                <a:solidFill>
                  <a:srgbClr val="FF0000"/>
                </a:solidFill>
              </a:rPr>
              <a:t>CLOCKING-CONNECTION </a:t>
            </a:r>
            <a:r>
              <a:rPr lang="en-US" dirty="0"/>
              <a:t>A CAD friendly “wrapper” with the latches, clocking system completely done with combinatorial logic, and muxes, for BIST, redundancy and others. When used correctly the SDR or early read is as fast as any IBM array and the late read is less than the delay of many competitors. </a:t>
            </a:r>
          </a:p>
          <a:p>
            <a:pPr lvl="0"/>
            <a:r>
              <a:rPr lang="en-US" dirty="0">
                <a:solidFill>
                  <a:srgbClr val="FF0000"/>
                </a:solidFill>
              </a:rPr>
              <a:t>COPYING FOR ADDITIONAL PORTS </a:t>
            </a:r>
            <a:r>
              <a:rPr lang="en-US" dirty="0"/>
              <a:t>An algorithm to expand read or write ports without redesigning the hard macro &amp; A potential factor of 2 </a:t>
            </a:r>
            <a:r>
              <a:rPr lang="en-US" dirty="0">
                <a:solidFill>
                  <a:srgbClr val="FF0000"/>
                </a:solidFill>
              </a:rPr>
              <a:t>interleave</a:t>
            </a:r>
            <a:r>
              <a:rPr lang="en-US" dirty="0"/>
              <a:t>, getting single port access to 2x array width for register pairs</a:t>
            </a:r>
          </a:p>
          <a:p>
            <a:pPr lvl="0"/>
            <a:r>
              <a:rPr lang="en-US" dirty="0"/>
              <a:t>Our system </a:t>
            </a:r>
            <a:r>
              <a:rPr lang="en-US" dirty="0">
                <a:solidFill>
                  <a:srgbClr val="FF0000"/>
                </a:solidFill>
              </a:rPr>
              <a:t>can replace many of the existing register files </a:t>
            </a:r>
            <a:r>
              <a:rPr lang="en-US" dirty="0"/>
              <a:t>by double pumping Write &amp; Read (if the latency is tolerable) and duplicating for any additional ports.  </a:t>
            </a:r>
          </a:p>
          <a:p>
            <a:pPr lvl="0"/>
            <a:r>
              <a:rPr lang="en-US" dirty="0"/>
              <a:t>It is the </a:t>
            </a:r>
            <a:r>
              <a:rPr lang="en-US" dirty="0">
                <a:solidFill>
                  <a:srgbClr val="FF0000"/>
                </a:solidFill>
              </a:rPr>
              <a:t>most labor efficient way to produce or extend a multi-ported file</a:t>
            </a:r>
            <a:r>
              <a:rPr lang="en-US" dirty="0"/>
              <a:t>, and usually more silicon efficient, once we have the Toy-SRAM in silicon.</a:t>
            </a:r>
          </a:p>
          <a:p>
            <a:pPr marL="0" indent="0">
              <a:buNone/>
            </a:pPr>
            <a:endParaRPr lang="en-US" dirty="0"/>
          </a:p>
        </p:txBody>
      </p:sp>
      <p:sp>
        <p:nvSpPr>
          <p:cNvPr id="5" name="Slide Number Placeholder 4">
            <a:extLst>
              <a:ext uri="{FF2B5EF4-FFF2-40B4-BE49-F238E27FC236}">
                <a16:creationId xmlns:a16="http://schemas.microsoft.com/office/drawing/2014/main" id="{2315F9BE-2EB9-CC48-8C7C-A10E158074A2}"/>
              </a:ext>
            </a:extLst>
          </p:cNvPr>
          <p:cNvSpPr>
            <a:spLocks noGrp="1"/>
          </p:cNvSpPr>
          <p:nvPr>
            <p:ph type="sldNum" sz="quarter" idx="12"/>
          </p:nvPr>
        </p:nvSpPr>
        <p:spPr/>
        <p:txBody>
          <a:bodyPr/>
          <a:lstStyle/>
          <a:p>
            <a:fld id="{E309BDDA-77D7-48B2-9607-E16FF1C35655}" type="slidenum">
              <a:rPr lang="en-US" smtClean="0"/>
              <a:t>10</a:t>
            </a:fld>
            <a:endParaRPr lang="en-US"/>
          </a:p>
        </p:txBody>
      </p:sp>
    </p:spTree>
    <p:extLst>
      <p:ext uri="{BB962C8B-B14F-4D97-AF65-F5344CB8AC3E}">
        <p14:creationId xmlns:p14="http://schemas.microsoft.com/office/powerpoint/2010/main" val="3682577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E1EC-3C44-084A-A8E8-9D004B5A9985}"/>
              </a:ext>
            </a:extLst>
          </p:cNvPr>
          <p:cNvSpPr>
            <a:spLocks noGrp="1"/>
          </p:cNvSpPr>
          <p:nvPr>
            <p:ph type="title"/>
          </p:nvPr>
        </p:nvSpPr>
        <p:spPr/>
        <p:txBody>
          <a:bodyPr/>
          <a:lstStyle/>
          <a:p>
            <a:r>
              <a:rPr lang="en-US"/>
              <a:t>Backup</a:t>
            </a:r>
          </a:p>
        </p:txBody>
      </p:sp>
      <p:sp>
        <p:nvSpPr>
          <p:cNvPr id="3" name="Content Placeholder 2">
            <a:extLst>
              <a:ext uri="{FF2B5EF4-FFF2-40B4-BE49-F238E27FC236}">
                <a16:creationId xmlns:a16="http://schemas.microsoft.com/office/drawing/2014/main" id="{CAF642BC-5AF5-6149-B011-7EA8539F1A2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01559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935F-B435-DC45-8CB4-0FDAA3D74519}"/>
              </a:ext>
            </a:extLst>
          </p:cNvPr>
          <p:cNvSpPr>
            <a:spLocks noGrp="1"/>
          </p:cNvSpPr>
          <p:nvPr>
            <p:ph type="title"/>
          </p:nvPr>
        </p:nvSpPr>
        <p:spPr/>
        <p:txBody>
          <a:bodyPr/>
          <a:lstStyle/>
          <a:p>
            <a:r>
              <a:rPr lang="en-US" dirty="0"/>
              <a:t>Sketches of non-traditional design changes </a:t>
            </a:r>
          </a:p>
        </p:txBody>
      </p:sp>
      <p:sp>
        <p:nvSpPr>
          <p:cNvPr id="3" name="Content Placeholder 2">
            <a:extLst>
              <a:ext uri="{FF2B5EF4-FFF2-40B4-BE49-F238E27FC236}">
                <a16:creationId xmlns:a16="http://schemas.microsoft.com/office/drawing/2014/main" id="{41ECE57D-7F80-9048-99E0-BB529DF9D86B}"/>
              </a:ext>
            </a:extLst>
          </p:cNvPr>
          <p:cNvSpPr>
            <a:spLocks noGrp="1"/>
          </p:cNvSpPr>
          <p:nvPr>
            <p:ph idx="1"/>
          </p:nvPr>
        </p:nvSpPr>
        <p:spPr/>
        <p:txBody>
          <a:bodyPr>
            <a:normAutofit fontScale="85000" lnSpcReduction="20000"/>
          </a:bodyPr>
          <a:lstStyle/>
          <a:p>
            <a:r>
              <a:rPr lang="en-US" dirty="0"/>
              <a:t>We have This is a 6-bit address (64 register) decoder, which uses 6 bits and and enable pulse in order to minimize the custom core size and complexity we did a little pre-decode in the synthesized wrapper.</a:t>
            </a:r>
          </a:p>
          <a:p>
            <a:pPr lvl="1"/>
            <a:r>
              <a:rPr lang="en-US" dirty="0"/>
              <a:t>This requires 12 signals for 6-bit address and enable</a:t>
            </a:r>
          </a:p>
          <a:p>
            <a:pPr lvl="2"/>
            <a:r>
              <a:rPr lang="en-US" dirty="0"/>
              <a:t>Bit 0 and its complement  is ‘ANDED’ with the enabled clock pulse</a:t>
            </a:r>
          </a:p>
          <a:p>
            <a:pPr lvl="2"/>
            <a:r>
              <a:rPr lang="en-US" dirty="0"/>
              <a:t>Bit 3 and is complement  are brought into the array</a:t>
            </a:r>
          </a:p>
          <a:p>
            <a:pPr lvl="2"/>
            <a:r>
              <a:rPr lang="en-US" dirty="0"/>
              <a:t>Bits 1,2 and 4,5 are expanded to one hot signals out of 4 each.</a:t>
            </a:r>
          </a:p>
          <a:p>
            <a:r>
              <a:rPr lang="en-US" dirty="0"/>
              <a:t>We distribute the local pre-decode in available spaces in the design</a:t>
            </a:r>
          </a:p>
          <a:p>
            <a:r>
              <a:rPr lang="en-US" dirty="0"/>
              <a:t>We align a write circuit and 2 copies of 2  state holding XNAND latches (one early and one late for each read port) with the bit-cell.</a:t>
            </a:r>
          </a:p>
          <a:p>
            <a:r>
              <a:rPr lang="en-US" dirty="0"/>
              <a:t>We allocate the wires from the wrapper, and global wires within the array</a:t>
            </a:r>
          </a:p>
          <a:p>
            <a:r>
              <a:rPr lang="en-US" dirty="0"/>
              <a:t>Assumptions (only a little of the the deign depends on this):</a:t>
            </a:r>
          </a:p>
          <a:p>
            <a:pPr lvl="1"/>
            <a:r>
              <a:rPr lang="en-US" dirty="0"/>
              <a:t> 9 Track high cell library. a range of device widths and at least 1 M1 free across the row .</a:t>
            </a:r>
          </a:p>
          <a:p>
            <a:pPr lvl="1"/>
            <a:r>
              <a:rPr lang="en-US" dirty="0"/>
              <a:t> 13.5T x 4 PC 10T register file cell - a conservative (near ground rule clean) design</a:t>
            </a:r>
          </a:p>
        </p:txBody>
      </p:sp>
    </p:spTree>
    <p:extLst>
      <p:ext uri="{BB962C8B-B14F-4D97-AF65-F5344CB8AC3E}">
        <p14:creationId xmlns:p14="http://schemas.microsoft.com/office/powerpoint/2010/main" val="1453719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3724B-D239-814A-AC8D-A730A188AC2E}"/>
              </a:ext>
            </a:extLst>
          </p:cNvPr>
          <p:cNvSpPr>
            <a:spLocks noGrp="1"/>
          </p:cNvSpPr>
          <p:nvPr>
            <p:ph type="title"/>
          </p:nvPr>
        </p:nvSpPr>
        <p:spPr>
          <a:xfrm>
            <a:off x="838200" y="121207"/>
            <a:ext cx="10515600" cy="1569482"/>
          </a:xfrm>
        </p:spPr>
        <p:txBody>
          <a:bodyPr/>
          <a:lstStyle/>
          <a:p>
            <a:r>
              <a:rPr lang="en-US" dirty="0"/>
              <a:t>Read path 2, Write path 1 (w/dup decoder)</a:t>
            </a:r>
            <a:br>
              <a:rPr lang="en-US" dirty="0"/>
            </a:br>
            <a:r>
              <a:rPr lang="en-US" dirty="0"/>
              <a:t>Each circuit has a delay of about 1FO4.</a:t>
            </a:r>
          </a:p>
        </p:txBody>
      </p:sp>
      <p:sp>
        <p:nvSpPr>
          <p:cNvPr id="3" name="Content Placeholder 2">
            <a:extLst>
              <a:ext uri="{FF2B5EF4-FFF2-40B4-BE49-F238E27FC236}">
                <a16:creationId xmlns:a16="http://schemas.microsoft.com/office/drawing/2014/main" id="{52DCD8E9-DBA0-4945-8CDF-6C1B8968E2DE}"/>
              </a:ext>
            </a:extLst>
          </p:cNvPr>
          <p:cNvSpPr>
            <a:spLocks noGrp="1"/>
          </p:cNvSpPr>
          <p:nvPr>
            <p:ph idx="1"/>
          </p:nvPr>
        </p:nvSpPr>
        <p:spPr>
          <a:xfrm>
            <a:off x="838200" y="1245525"/>
            <a:ext cx="10515600" cy="558084"/>
          </a:xfrm>
        </p:spPr>
        <p:txBody>
          <a:bodyPr/>
          <a:lstStyle/>
          <a:p>
            <a:r>
              <a:rPr lang="en-US" dirty="0"/>
              <a:t>Pre decode 345.  </a:t>
            </a:r>
          </a:p>
        </p:txBody>
      </p:sp>
      <p:sp>
        <p:nvSpPr>
          <p:cNvPr id="4" name="Footer Placeholder 3">
            <a:extLst>
              <a:ext uri="{FF2B5EF4-FFF2-40B4-BE49-F238E27FC236}">
                <a16:creationId xmlns:a16="http://schemas.microsoft.com/office/drawing/2014/main" id="{EA1CFE1D-B02F-3E48-8FDD-370C0D5334ED}"/>
              </a:ext>
            </a:extLst>
          </p:cNvPr>
          <p:cNvSpPr>
            <a:spLocks noGrp="1"/>
          </p:cNvSpPr>
          <p:nvPr>
            <p:ph type="ftr" sz="quarter" idx="11"/>
          </p:nvPr>
        </p:nvSpPr>
        <p:spPr/>
        <p:txBody>
          <a:bodyPr/>
          <a:lstStyle/>
          <a:p>
            <a:r>
              <a:rPr lang="en-US"/>
              <a:t>IBM Confidential</a:t>
            </a:r>
          </a:p>
        </p:txBody>
      </p:sp>
      <p:sp>
        <p:nvSpPr>
          <p:cNvPr id="5" name="Slide Number Placeholder 4">
            <a:extLst>
              <a:ext uri="{FF2B5EF4-FFF2-40B4-BE49-F238E27FC236}">
                <a16:creationId xmlns:a16="http://schemas.microsoft.com/office/drawing/2014/main" id="{C9AF2C8B-B3F0-B04B-A249-519A9D3D00C5}"/>
              </a:ext>
            </a:extLst>
          </p:cNvPr>
          <p:cNvSpPr>
            <a:spLocks noGrp="1"/>
          </p:cNvSpPr>
          <p:nvPr>
            <p:ph type="sldNum" sz="quarter" idx="12"/>
          </p:nvPr>
        </p:nvSpPr>
        <p:spPr/>
        <p:txBody>
          <a:bodyPr/>
          <a:lstStyle/>
          <a:p>
            <a:fld id="{E309BDDA-77D7-48B2-9607-E16FF1C35655}" type="slidenum">
              <a:rPr lang="en-US" smtClean="0"/>
              <a:t>13</a:t>
            </a:fld>
            <a:endParaRPr lang="en-US" dirty="0"/>
          </a:p>
        </p:txBody>
      </p:sp>
      <p:grpSp>
        <p:nvGrpSpPr>
          <p:cNvPr id="6" name="Group 5">
            <a:extLst>
              <a:ext uri="{FF2B5EF4-FFF2-40B4-BE49-F238E27FC236}">
                <a16:creationId xmlns:a16="http://schemas.microsoft.com/office/drawing/2014/main" id="{C55DD8C6-7B89-1D4F-9A99-2CC8F8B7F4B4}"/>
              </a:ext>
            </a:extLst>
          </p:cNvPr>
          <p:cNvGrpSpPr/>
          <p:nvPr/>
        </p:nvGrpSpPr>
        <p:grpSpPr>
          <a:xfrm>
            <a:off x="966828" y="4243437"/>
            <a:ext cx="1681757" cy="741118"/>
            <a:chOff x="3279279" y="4177246"/>
            <a:chExt cx="1681757" cy="741118"/>
          </a:xfrm>
        </p:grpSpPr>
        <p:cxnSp>
          <p:nvCxnSpPr>
            <p:cNvPr id="7" name="Straight Connector 6">
              <a:extLst>
                <a:ext uri="{FF2B5EF4-FFF2-40B4-BE49-F238E27FC236}">
                  <a16:creationId xmlns:a16="http://schemas.microsoft.com/office/drawing/2014/main" id="{5D03AD3F-F370-0547-BCBA-4A3683184158}"/>
                </a:ext>
              </a:extLst>
            </p:cNvPr>
            <p:cNvCxnSpPr/>
            <p:nvPr/>
          </p:nvCxnSpPr>
          <p:spPr>
            <a:xfrm flipV="1">
              <a:off x="3279279" y="4734370"/>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83BC66B-F863-DA4C-B2E7-D7EFBF3DAAD9}"/>
                </a:ext>
              </a:extLst>
            </p:cNvPr>
            <p:cNvCxnSpPr/>
            <p:nvPr/>
          </p:nvCxnSpPr>
          <p:spPr>
            <a:xfrm flipV="1">
              <a:off x="3279279" y="4371022"/>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4AD815B8-A9B0-E04A-B7BA-37554DC6999E}"/>
                </a:ext>
              </a:extLst>
            </p:cNvPr>
            <p:cNvGrpSpPr/>
            <p:nvPr/>
          </p:nvGrpSpPr>
          <p:grpSpPr>
            <a:xfrm>
              <a:off x="4584720" y="4496209"/>
              <a:ext cx="376316" cy="117436"/>
              <a:chOff x="1490775" y="1289057"/>
              <a:chExt cx="376316" cy="117436"/>
            </a:xfrm>
          </p:grpSpPr>
          <p:cxnSp>
            <p:nvCxnSpPr>
              <p:cNvPr id="11" name="Straight Connector 10">
                <a:extLst>
                  <a:ext uri="{FF2B5EF4-FFF2-40B4-BE49-F238E27FC236}">
                    <a16:creationId xmlns:a16="http://schemas.microsoft.com/office/drawing/2014/main" id="{5A868A9E-AF08-D043-92EB-9EA8875DF43A}"/>
                  </a:ext>
                </a:extLst>
              </p:cNvPr>
              <p:cNvCxnSpPr/>
              <p:nvPr/>
            </p:nvCxnSpPr>
            <p:spPr>
              <a:xfrm flipV="1">
                <a:off x="1603168" y="1347775"/>
                <a:ext cx="263923" cy="9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C2F87D39-721C-A944-BA80-870DB738E504}"/>
                  </a:ext>
                </a:extLst>
              </p:cNvPr>
              <p:cNvSpPr/>
              <p:nvPr/>
            </p:nvSpPr>
            <p:spPr>
              <a:xfrm>
                <a:off x="1490775" y="1289057"/>
                <a:ext cx="120028" cy="1174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Delay 9">
              <a:extLst>
                <a:ext uri="{FF2B5EF4-FFF2-40B4-BE49-F238E27FC236}">
                  <a16:creationId xmlns:a16="http://schemas.microsoft.com/office/drawing/2014/main" id="{54A9BFC2-F916-A04B-A1D9-145D9C274085}"/>
                </a:ext>
              </a:extLst>
            </p:cNvPr>
            <p:cNvSpPr/>
            <p:nvPr/>
          </p:nvSpPr>
          <p:spPr>
            <a:xfrm>
              <a:off x="3694386" y="4177246"/>
              <a:ext cx="882699" cy="741118"/>
            </a:xfrm>
            <a:prstGeom prst="flowChartDelay">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7" name="Group 26">
            <a:extLst>
              <a:ext uri="{FF2B5EF4-FFF2-40B4-BE49-F238E27FC236}">
                <a16:creationId xmlns:a16="http://schemas.microsoft.com/office/drawing/2014/main" id="{0EFF0CFC-5530-8041-AE07-8997FE6D0819}"/>
              </a:ext>
            </a:extLst>
          </p:cNvPr>
          <p:cNvGrpSpPr/>
          <p:nvPr/>
        </p:nvGrpSpPr>
        <p:grpSpPr>
          <a:xfrm>
            <a:off x="5892545" y="2375633"/>
            <a:ext cx="1448058" cy="752875"/>
            <a:chOff x="379248" y="5807937"/>
            <a:chExt cx="1448058" cy="752875"/>
          </a:xfrm>
        </p:grpSpPr>
        <p:cxnSp>
          <p:nvCxnSpPr>
            <p:cNvPr id="28" name="Straight Connector 27">
              <a:extLst>
                <a:ext uri="{FF2B5EF4-FFF2-40B4-BE49-F238E27FC236}">
                  <a16:creationId xmlns:a16="http://schemas.microsoft.com/office/drawing/2014/main" id="{7973B949-5C93-BB42-8481-40B74F3C8B10}"/>
                </a:ext>
              </a:extLst>
            </p:cNvPr>
            <p:cNvCxnSpPr/>
            <p:nvPr/>
          </p:nvCxnSpPr>
          <p:spPr>
            <a:xfrm flipV="1">
              <a:off x="379248" y="6187166"/>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66714F8-B024-4D4E-AA65-1302A1BA4445}"/>
                </a:ext>
              </a:extLst>
            </p:cNvPr>
            <p:cNvCxnSpPr/>
            <p:nvPr/>
          </p:nvCxnSpPr>
          <p:spPr>
            <a:xfrm flipV="1">
              <a:off x="1563383" y="6183730"/>
              <a:ext cx="263923" cy="9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409510DB-EA2E-7E45-A344-94EF0D22DDE9}"/>
                </a:ext>
              </a:extLst>
            </p:cNvPr>
            <p:cNvSpPr/>
            <p:nvPr/>
          </p:nvSpPr>
          <p:spPr>
            <a:xfrm>
              <a:off x="1446530" y="6125012"/>
              <a:ext cx="120028" cy="1174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riangle 30">
              <a:extLst>
                <a:ext uri="{FF2B5EF4-FFF2-40B4-BE49-F238E27FC236}">
                  <a16:creationId xmlns:a16="http://schemas.microsoft.com/office/drawing/2014/main" id="{EC296146-E92C-D646-858F-B949D69DD9C4}"/>
                </a:ext>
              </a:extLst>
            </p:cNvPr>
            <p:cNvSpPr/>
            <p:nvPr/>
          </p:nvSpPr>
          <p:spPr>
            <a:xfrm rot="5400000">
              <a:off x="733521" y="5859860"/>
              <a:ext cx="752875" cy="649030"/>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2" name="Content Placeholder 2">
            <a:extLst>
              <a:ext uri="{FF2B5EF4-FFF2-40B4-BE49-F238E27FC236}">
                <a16:creationId xmlns:a16="http://schemas.microsoft.com/office/drawing/2014/main" id="{522B5649-A3E7-164A-A430-2EDA4F01B9A7}"/>
              </a:ext>
            </a:extLst>
          </p:cNvPr>
          <p:cNvSpPr txBox="1">
            <a:spLocks/>
          </p:cNvSpPr>
          <p:nvPr/>
        </p:nvSpPr>
        <p:spPr>
          <a:xfrm>
            <a:off x="847165" y="3704831"/>
            <a:ext cx="10515600" cy="5580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Pre decode C012   </a:t>
            </a:r>
          </a:p>
        </p:txBody>
      </p:sp>
      <p:grpSp>
        <p:nvGrpSpPr>
          <p:cNvPr id="33" name="Group 32">
            <a:extLst>
              <a:ext uri="{FF2B5EF4-FFF2-40B4-BE49-F238E27FC236}">
                <a16:creationId xmlns:a16="http://schemas.microsoft.com/office/drawing/2014/main" id="{520C0210-6053-8A4C-91C4-A869E82DB537}"/>
              </a:ext>
            </a:extLst>
          </p:cNvPr>
          <p:cNvGrpSpPr/>
          <p:nvPr/>
        </p:nvGrpSpPr>
        <p:grpSpPr>
          <a:xfrm>
            <a:off x="1066018" y="5590570"/>
            <a:ext cx="1681757" cy="741118"/>
            <a:chOff x="3279279" y="4177246"/>
            <a:chExt cx="1681757" cy="741118"/>
          </a:xfrm>
        </p:grpSpPr>
        <p:cxnSp>
          <p:nvCxnSpPr>
            <p:cNvPr id="34" name="Straight Connector 33">
              <a:extLst>
                <a:ext uri="{FF2B5EF4-FFF2-40B4-BE49-F238E27FC236}">
                  <a16:creationId xmlns:a16="http://schemas.microsoft.com/office/drawing/2014/main" id="{5990A2F1-0753-524D-B8EF-0C137C69C5F5}"/>
                </a:ext>
              </a:extLst>
            </p:cNvPr>
            <p:cNvCxnSpPr/>
            <p:nvPr/>
          </p:nvCxnSpPr>
          <p:spPr>
            <a:xfrm flipV="1">
              <a:off x="3279279" y="4734370"/>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BD87B63-2BE2-944E-95F6-B3F5B01CD5A4}"/>
                </a:ext>
              </a:extLst>
            </p:cNvPr>
            <p:cNvCxnSpPr/>
            <p:nvPr/>
          </p:nvCxnSpPr>
          <p:spPr>
            <a:xfrm flipV="1">
              <a:off x="3279279" y="4371022"/>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4FB076D6-17D2-344E-8308-5020714250AF}"/>
                </a:ext>
              </a:extLst>
            </p:cNvPr>
            <p:cNvGrpSpPr/>
            <p:nvPr/>
          </p:nvGrpSpPr>
          <p:grpSpPr>
            <a:xfrm>
              <a:off x="4584720" y="4496209"/>
              <a:ext cx="376316" cy="117436"/>
              <a:chOff x="1490775" y="1289057"/>
              <a:chExt cx="376316" cy="117436"/>
            </a:xfrm>
          </p:grpSpPr>
          <p:cxnSp>
            <p:nvCxnSpPr>
              <p:cNvPr id="38" name="Straight Connector 37">
                <a:extLst>
                  <a:ext uri="{FF2B5EF4-FFF2-40B4-BE49-F238E27FC236}">
                    <a16:creationId xmlns:a16="http://schemas.microsoft.com/office/drawing/2014/main" id="{3A3164C5-AE3B-8042-B594-03BED56F52F7}"/>
                  </a:ext>
                </a:extLst>
              </p:cNvPr>
              <p:cNvCxnSpPr/>
              <p:nvPr/>
            </p:nvCxnSpPr>
            <p:spPr>
              <a:xfrm flipV="1">
                <a:off x="1603168" y="1347775"/>
                <a:ext cx="263923" cy="9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1A560552-4F89-6E40-A64B-1E5784751887}"/>
                  </a:ext>
                </a:extLst>
              </p:cNvPr>
              <p:cNvSpPr/>
              <p:nvPr/>
            </p:nvSpPr>
            <p:spPr>
              <a:xfrm>
                <a:off x="1490775" y="1289057"/>
                <a:ext cx="120028" cy="1174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7" name="Delay 36">
              <a:extLst>
                <a:ext uri="{FF2B5EF4-FFF2-40B4-BE49-F238E27FC236}">
                  <a16:creationId xmlns:a16="http://schemas.microsoft.com/office/drawing/2014/main" id="{91058CC8-8E91-744B-AFB2-FEFCC7318399}"/>
                </a:ext>
              </a:extLst>
            </p:cNvPr>
            <p:cNvSpPr/>
            <p:nvPr/>
          </p:nvSpPr>
          <p:spPr>
            <a:xfrm>
              <a:off x="3694386" y="4177246"/>
              <a:ext cx="882699" cy="741118"/>
            </a:xfrm>
            <a:prstGeom prst="flowChartDelay">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9" name="Group 48">
            <a:extLst>
              <a:ext uri="{FF2B5EF4-FFF2-40B4-BE49-F238E27FC236}">
                <a16:creationId xmlns:a16="http://schemas.microsoft.com/office/drawing/2014/main" id="{068F56EE-38DA-E34D-AF0E-E9E5093EEEC1}"/>
              </a:ext>
            </a:extLst>
          </p:cNvPr>
          <p:cNvGrpSpPr/>
          <p:nvPr/>
        </p:nvGrpSpPr>
        <p:grpSpPr>
          <a:xfrm>
            <a:off x="5979880" y="4009815"/>
            <a:ext cx="1448058" cy="752875"/>
            <a:chOff x="379248" y="5807937"/>
            <a:chExt cx="1448058" cy="752875"/>
          </a:xfrm>
        </p:grpSpPr>
        <p:cxnSp>
          <p:nvCxnSpPr>
            <p:cNvPr id="50" name="Straight Connector 49">
              <a:extLst>
                <a:ext uri="{FF2B5EF4-FFF2-40B4-BE49-F238E27FC236}">
                  <a16:creationId xmlns:a16="http://schemas.microsoft.com/office/drawing/2014/main" id="{3CDBB70C-D6F3-764D-85C9-7F9642F1E71D}"/>
                </a:ext>
              </a:extLst>
            </p:cNvPr>
            <p:cNvCxnSpPr/>
            <p:nvPr/>
          </p:nvCxnSpPr>
          <p:spPr>
            <a:xfrm flipV="1">
              <a:off x="379248" y="6187166"/>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CC46115-EFB2-7440-A48C-6CCC9F7E9FBE}"/>
                </a:ext>
              </a:extLst>
            </p:cNvPr>
            <p:cNvCxnSpPr/>
            <p:nvPr/>
          </p:nvCxnSpPr>
          <p:spPr>
            <a:xfrm flipV="1">
              <a:off x="1563383" y="6183730"/>
              <a:ext cx="263923" cy="9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A3D5D0A4-A38A-F441-A643-18E6278B669B}"/>
                </a:ext>
              </a:extLst>
            </p:cNvPr>
            <p:cNvSpPr/>
            <p:nvPr/>
          </p:nvSpPr>
          <p:spPr>
            <a:xfrm>
              <a:off x="1446530" y="6125012"/>
              <a:ext cx="120028" cy="1174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riangle 52">
              <a:extLst>
                <a:ext uri="{FF2B5EF4-FFF2-40B4-BE49-F238E27FC236}">
                  <a16:creationId xmlns:a16="http://schemas.microsoft.com/office/drawing/2014/main" id="{C4937284-4DFA-8742-8CEC-AB2595EEFC08}"/>
                </a:ext>
              </a:extLst>
            </p:cNvPr>
            <p:cNvSpPr/>
            <p:nvPr/>
          </p:nvSpPr>
          <p:spPr>
            <a:xfrm rot="5400000">
              <a:off x="733521" y="5859860"/>
              <a:ext cx="752875" cy="649030"/>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4" name="TextBox 53">
            <a:extLst>
              <a:ext uri="{FF2B5EF4-FFF2-40B4-BE49-F238E27FC236}">
                <a16:creationId xmlns:a16="http://schemas.microsoft.com/office/drawing/2014/main" id="{54DCAC17-4D5C-C54B-B371-D70241A0280E}"/>
              </a:ext>
            </a:extLst>
          </p:cNvPr>
          <p:cNvSpPr txBox="1"/>
          <p:nvPr/>
        </p:nvSpPr>
        <p:spPr>
          <a:xfrm>
            <a:off x="3960196" y="2319772"/>
            <a:ext cx="396262" cy="369332"/>
          </a:xfrm>
          <a:prstGeom prst="rect">
            <a:avLst/>
          </a:prstGeom>
          <a:noFill/>
        </p:spPr>
        <p:txBody>
          <a:bodyPr wrap="square" rtlCol="0">
            <a:spAutoFit/>
          </a:bodyPr>
          <a:lstStyle/>
          <a:p>
            <a:r>
              <a:rPr lang="en-US" dirty="0"/>
              <a:t>A</a:t>
            </a:r>
            <a:r>
              <a:rPr lang="en-US" baseline="-25000" dirty="0"/>
              <a:t>3</a:t>
            </a:r>
          </a:p>
        </p:txBody>
      </p:sp>
      <p:sp>
        <p:nvSpPr>
          <p:cNvPr id="55" name="TextBox 54">
            <a:extLst>
              <a:ext uri="{FF2B5EF4-FFF2-40B4-BE49-F238E27FC236}">
                <a16:creationId xmlns:a16="http://schemas.microsoft.com/office/drawing/2014/main" id="{FF098509-DA97-5543-AFCD-81763FC1928C}"/>
              </a:ext>
            </a:extLst>
          </p:cNvPr>
          <p:cNvSpPr txBox="1"/>
          <p:nvPr/>
        </p:nvSpPr>
        <p:spPr>
          <a:xfrm>
            <a:off x="886451" y="2927928"/>
            <a:ext cx="396262" cy="369332"/>
          </a:xfrm>
          <a:prstGeom prst="rect">
            <a:avLst/>
          </a:prstGeom>
          <a:noFill/>
        </p:spPr>
        <p:txBody>
          <a:bodyPr wrap="none" rtlCol="0">
            <a:spAutoFit/>
          </a:bodyPr>
          <a:lstStyle/>
          <a:p>
            <a:r>
              <a:rPr lang="en-US" dirty="0"/>
              <a:t>A</a:t>
            </a:r>
            <a:r>
              <a:rPr lang="en-US" baseline="-25000" dirty="0"/>
              <a:t>5</a:t>
            </a:r>
          </a:p>
        </p:txBody>
      </p:sp>
      <p:sp>
        <p:nvSpPr>
          <p:cNvPr id="56" name="TextBox 55">
            <a:extLst>
              <a:ext uri="{FF2B5EF4-FFF2-40B4-BE49-F238E27FC236}">
                <a16:creationId xmlns:a16="http://schemas.microsoft.com/office/drawing/2014/main" id="{96FB514A-236A-9249-9448-9DDD1F513E6B}"/>
              </a:ext>
            </a:extLst>
          </p:cNvPr>
          <p:cNvSpPr txBox="1"/>
          <p:nvPr/>
        </p:nvSpPr>
        <p:spPr>
          <a:xfrm>
            <a:off x="843652" y="2525959"/>
            <a:ext cx="396262" cy="369332"/>
          </a:xfrm>
          <a:prstGeom prst="rect">
            <a:avLst/>
          </a:prstGeom>
          <a:noFill/>
        </p:spPr>
        <p:txBody>
          <a:bodyPr wrap="none" rtlCol="0">
            <a:spAutoFit/>
          </a:bodyPr>
          <a:lstStyle/>
          <a:p>
            <a:r>
              <a:rPr lang="en-US" dirty="0"/>
              <a:t>A</a:t>
            </a:r>
            <a:r>
              <a:rPr lang="en-US" baseline="-25000" dirty="0"/>
              <a:t>4</a:t>
            </a:r>
          </a:p>
        </p:txBody>
      </p:sp>
      <p:sp>
        <p:nvSpPr>
          <p:cNvPr id="69" name="TextBox 68">
            <a:extLst>
              <a:ext uri="{FF2B5EF4-FFF2-40B4-BE49-F238E27FC236}">
                <a16:creationId xmlns:a16="http://schemas.microsoft.com/office/drawing/2014/main" id="{318C820A-D81D-F045-B6C0-853CDCB90314}"/>
              </a:ext>
            </a:extLst>
          </p:cNvPr>
          <p:cNvSpPr txBox="1"/>
          <p:nvPr/>
        </p:nvSpPr>
        <p:spPr>
          <a:xfrm>
            <a:off x="5181006" y="4705327"/>
            <a:ext cx="2606163" cy="1200329"/>
          </a:xfrm>
          <a:prstGeom prst="rect">
            <a:avLst/>
          </a:prstGeom>
          <a:noFill/>
        </p:spPr>
        <p:txBody>
          <a:bodyPr wrap="none" rtlCol="0">
            <a:spAutoFit/>
          </a:bodyPr>
          <a:lstStyle/>
          <a:p>
            <a:r>
              <a:rPr lang="en-US" dirty="0"/>
              <a:t>3 row pairs for R</a:t>
            </a:r>
            <a:r>
              <a:rPr lang="en-US" baseline="-25000" dirty="0"/>
              <a:t>0</a:t>
            </a:r>
            <a:r>
              <a:rPr lang="en-US" dirty="0"/>
              <a:t>,R</a:t>
            </a:r>
            <a:r>
              <a:rPr lang="en-US" baseline="-25000" dirty="0"/>
              <a:t>01</a:t>
            </a:r>
            <a:r>
              <a:rPr lang="en-US" dirty="0"/>
              <a:t> &amp; W</a:t>
            </a:r>
          </a:p>
          <a:p>
            <a:r>
              <a:rPr lang="en-US" dirty="0"/>
              <a:t>Under the Local Eval</a:t>
            </a:r>
          </a:p>
          <a:p>
            <a:endParaRPr lang="en-US" dirty="0"/>
          </a:p>
          <a:p>
            <a:r>
              <a:rPr lang="en-US" dirty="0"/>
              <a:t>1 Row pair for </a:t>
            </a:r>
            <a:r>
              <a:rPr lang="en-US" dirty="0" err="1"/>
              <a:t>Precharge</a:t>
            </a:r>
            <a:endParaRPr lang="en-US" dirty="0"/>
          </a:p>
        </p:txBody>
      </p:sp>
      <p:grpSp>
        <p:nvGrpSpPr>
          <p:cNvPr id="70" name="Group 69">
            <a:extLst>
              <a:ext uri="{FF2B5EF4-FFF2-40B4-BE49-F238E27FC236}">
                <a16:creationId xmlns:a16="http://schemas.microsoft.com/office/drawing/2014/main" id="{8D31B148-AFC7-EE46-9D56-121DB18B4340}"/>
              </a:ext>
            </a:extLst>
          </p:cNvPr>
          <p:cNvGrpSpPr/>
          <p:nvPr/>
        </p:nvGrpSpPr>
        <p:grpSpPr>
          <a:xfrm>
            <a:off x="7731997" y="2170486"/>
            <a:ext cx="1681757" cy="741118"/>
            <a:chOff x="3279279" y="4177246"/>
            <a:chExt cx="1681757" cy="741118"/>
          </a:xfrm>
        </p:grpSpPr>
        <p:cxnSp>
          <p:nvCxnSpPr>
            <p:cNvPr id="71" name="Straight Connector 70">
              <a:extLst>
                <a:ext uri="{FF2B5EF4-FFF2-40B4-BE49-F238E27FC236}">
                  <a16:creationId xmlns:a16="http://schemas.microsoft.com/office/drawing/2014/main" id="{1CD8D0A9-20CB-CF47-8433-52CBE1A55E22}"/>
                </a:ext>
              </a:extLst>
            </p:cNvPr>
            <p:cNvCxnSpPr/>
            <p:nvPr/>
          </p:nvCxnSpPr>
          <p:spPr>
            <a:xfrm flipV="1">
              <a:off x="3279279" y="4734370"/>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1FCFC8-B4B8-6D47-A1F0-EACAF33B6347}"/>
                </a:ext>
              </a:extLst>
            </p:cNvPr>
            <p:cNvCxnSpPr/>
            <p:nvPr/>
          </p:nvCxnSpPr>
          <p:spPr>
            <a:xfrm flipV="1">
              <a:off x="3279279" y="4371022"/>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E4BCD6F4-5E00-3548-B85C-695DF5C2DAC2}"/>
                </a:ext>
              </a:extLst>
            </p:cNvPr>
            <p:cNvGrpSpPr/>
            <p:nvPr/>
          </p:nvGrpSpPr>
          <p:grpSpPr>
            <a:xfrm>
              <a:off x="4584720" y="4496209"/>
              <a:ext cx="376316" cy="117436"/>
              <a:chOff x="1490775" y="1289057"/>
              <a:chExt cx="376316" cy="117436"/>
            </a:xfrm>
          </p:grpSpPr>
          <p:cxnSp>
            <p:nvCxnSpPr>
              <p:cNvPr id="75" name="Straight Connector 74">
                <a:extLst>
                  <a:ext uri="{FF2B5EF4-FFF2-40B4-BE49-F238E27FC236}">
                    <a16:creationId xmlns:a16="http://schemas.microsoft.com/office/drawing/2014/main" id="{4657C66E-60B8-1045-B731-21CD562A594D}"/>
                  </a:ext>
                </a:extLst>
              </p:cNvPr>
              <p:cNvCxnSpPr/>
              <p:nvPr/>
            </p:nvCxnSpPr>
            <p:spPr>
              <a:xfrm flipV="1">
                <a:off x="1603168" y="1347775"/>
                <a:ext cx="263923" cy="9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a:extLst>
                  <a:ext uri="{FF2B5EF4-FFF2-40B4-BE49-F238E27FC236}">
                    <a16:creationId xmlns:a16="http://schemas.microsoft.com/office/drawing/2014/main" id="{4C887FB9-18B1-9141-A6C7-843B9935E834}"/>
                  </a:ext>
                </a:extLst>
              </p:cNvPr>
              <p:cNvSpPr/>
              <p:nvPr/>
            </p:nvSpPr>
            <p:spPr>
              <a:xfrm>
                <a:off x="1490775" y="1289057"/>
                <a:ext cx="120028" cy="1174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4" name="Delay 73">
              <a:extLst>
                <a:ext uri="{FF2B5EF4-FFF2-40B4-BE49-F238E27FC236}">
                  <a16:creationId xmlns:a16="http://schemas.microsoft.com/office/drawing/2014/main" id="{9D2C3DB5-99E6-2C4E-91E9-520DB26661E3}"/>
                </a:ext>
              </a:extLst>
            </p:cNvPr>
            <p:cNvSpPr/>
            <p:nvPr/>
          </p:nvSpPr>
          <p:spPr>
            <a:xfrm>
              <a:off x="3694386" y="4177246"/>
              <a:ext cx="882699" cy="741118"/>
            </a:xfrm>
            <a:prstGeom prst="flowChartDelay">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7" name="Group 76">
            <a:extLst>
              <a:ext uri="{FF2B5EF4-FFF2-40B4-BE49-F238E27FC236}">
                <a16:creationId xmlns:a16="http://schemas.microsoft.com/office/drawing/2014/main" id="{F282C1A7-CBAB-3543-8D3B-FAD0E5E2019A}"/>
              </a:ext>
            </a:extLst>
          </p:cNvPr>
          <p:cNvGrpSpPr/>
          <p:nvPr/>
        </p:nvGrpSpPr>
        <p:grpSpPr>
          <a:xfrm>
            <a:off x="9422330" y="2170130"/>
            <a:ext cx="1448058" cy="752875"/>
            <a:chOff x="379248" y="5807937"/>
            <a:chExt cx="1448058" cy="752875"/>
          </a:xfrm>
        </p:grpSpPr>
        <p:cxnSp>
          <p:nvCxnSpPr>
            <p:cNvPr id="78" name="Straight Connector 77">
              <a:extLst>
                <a:ext uri="{FF2B5EF4-FFF2-40B4-BE49-F238E27FC236}">
                  <a16:creationId xmlns:a16="http://schemas.microsoft.com/office/drawing/2014/main" id="{E62F1539-7D1C-FF4D-A41D-B39639170061}"/>
                </a:ext>
              </a:extLst>
            </p:cNvPr>
            <p:cNvCxnSpPr/>
            <p:nvPr/>
          </p:nvCxnSpPr>
          <p:spPr>
            <a:xfrm flipV="1">
              <a:off x="379248" y="6187166"/>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3ABC3D1-91C5-C84F-85FA-FAB1A5899DA7}"/>
                </a:ext>
              </a:extLst>
            </p:cNvPr>
            <p:cNvCxnSpPr/>
            <p:nvPr/>
          </p:nvCxnSpPr>
          <p:spPr>
            <a:xfrm flipV="1">
              <a:off x="1563383" y="6183730"/>
              <a:ext cx="263923" cy="9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97FC318A-7851-E944-8A9A-0068218D2DF7}"/>
                </a:ext>
              </a:extLst>
            </p:cNvPr>
            <p:cNvSpPr/>
            <p:nvPr/>
          </p:nvSpPr>
          <p:spPr>
            <a:xfrm>
              <a:off x="1446530" y="6125012"/>
              <a:ext cx="120028" cy="1174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riangle 80">
              <a:extLst>
                <a:ext uri="{FF2B5EF4-FFF2-40B4-BE49-F238E27FC236}">
                  <a16:creationId xmlns:a16="http://schemas.microsoft.com/office/drawing/2014/main" id="{4762E6D6-DADC-C34A-BA67-D876C8B492A2}"/>
                </a:ext>
              </a:extLst>
            </p:cNvPr>
            <p:cNvSpPr/>
            <p:nvPr/>
          </p:nvSpPr>
          <p:spPr>
            <a:xfrm rot="5400000">
              <a:off x="733521" y="5859860"/>
              <a:ext cx="752875" cy="649030"/>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6" name="TextBox 85">
            <a:extLst>
              <a:ext uri="{FF2B5EF4-FFF2-40B4-BE49-F238E27FC236}">
                <a16:creationId xmlns:a16="http://schemas.microsoft.com/office/drawing/2014/main" id="{82E937A0-276B-E54D-8270-ADEFC33A919D}"/>
              </a:ext>
            </a:extLst>
          </p:cNvPr>
          <p:cNvSpPr txBox="1"/>
          <p:nvPr/>
        </p:nvSpPr>
        <p:spPr>
          <a:xfrm>
            <a:off x="660603" y="4595407"/>
            <a:ext cx="396262" cy="369332"/>
          </a:xfrm>
          <a:prstGeom prst="rect">
            <a:avLst/>
          </a:prstGeom>
          <a:noFill/>
        </p:spPr>
        <p:txBody>
          <a:bodyPr wrap="none" rtlCol="0">
            <a:spAutoFit/>
          </a:bodyPr>
          <a:lstStyle/>
          <a:p>
            <a:r>
              <a:rPr lang="en-US" dirty="0"/>
              <a:t>A</a:t>
            </a:r>
            <a:r>
              <a:rPr lang="en-US" baseline="-25000" dirty="0"/>
              <a:t>0</a:t>
            </a:r>
          </a:p>
        </p:txBody>
      </p:sp>
      <p:sp>
        <p:nvSpPr>
          <p:cNvPr id="87" name="TextBox 86">
            <a:extLst>
              <a:ext uri="{FF2B5EF4-FFF2-40B4-BE49-F238E27FC236}">
                <a16:creationId xmlns:a16="http://schemas.microsoft.com/office/drawing/2014/main" id="{F34031A0-6DAE-7641-95A7-76150BCE45D3}"/>
              </a:ext>
            </a:extLst>
          </p:cNvPr>
          <p:cNvSpPr txBox="1"/>
          <p:nvPr/>
        </p:nvSpPr>
        <p:spPr>
          <a:xfrm>
            <a:off x="768755" y="5593092"/>
            <a:ext cx="396262" cy="369332"/>
          </a:xfrm>
          <a:prstGeom prst="rect">
            <a:avLst/>
          </a:prstGeom>
          <a:noFill/>
        </p:spPr>
        <p:txBody>
          <a:bodyPr wrap="none" rtlCol="0">
            <a:spAutoFit/>
          </a:bodyPr>
          <a:lstStyle/>
          <a:p>
            <a:r>
              <a:rPr lang="en-US" dirty="0"/>
              <a:t>A</a:t>
            </a:r>
            <a:r>
              <a:rPr lang="en-US" baseline="-25000" dirty="0"/>
              <a:t>1</a:t>
            </a:r>
          </a:p>
        </p:txBody>
      </p:sp>
      <p:sp>
        <p:nvSpPr>
          <p:cNvPr id="88" name="TextBox 87">
            <a:extLst>
              <a:ext uri="{FF2B5EF4-FFF2-40B4-BE49-F238E27FC236}">
                <a16:creationId xmlns:a16="http://schemas.microsoft.com/office/drawing/2014/main" id="{85044687-EFB4-0041-833E-2049AD50738F}"/>
              </a:ext>
            </a:extLst>
          </p:cNvPr>
          <p:cNvSpPr txBox="1"/>
          <p:nvPr/>
        </p:nvSpPr>
        <p:spPr>
          <a:xfrm>
            <a:off x="768755" y="5933750"/>
            <a:ext cx="396262" cy="369332"/>
          </a:xfrm>
          <a:prstGeom prst="rect">
            <a:avLst/>
          </a:prstGeom>
          <a:noFill/>
        </p:spPr>
        <p:txBody>
          <a:bodyPr wrap="none" rtlCol="0">
            <a:spAutoFit/>
          </a:bodyPr>
          <a:lstStyle/>
          <a:p>
            <a:r>
              <a:rPr lang="en-US" dirty="0"/>
              <a:t>A</a:t>
            </a:r>
            <a:r>
              <a:rPr lang="en-US" baseline="-25000" dirty="0"/>
              <a:t>2</a:t>
            </a:r>
          </a:p>
        </p:txBody>
      </p:sp>
      <p:sp>
        <p:nvSpPr>
          <p:cNvPr id="90" name="TextBox 89">
            <a:extLst>
              <a:ext uri="{FF2B5EF4-FFF2-40B4-BE49-F238E27FC236}">
                <a16:creationId xmlns:a16="http://schemas.microsoft.com/office/drawing/2014/main" id="{7523BF26-9FCE-3442-85F7-4ADDD7A3460B}"/>
              </a:ext>
            </a:extLst>
          </p:cNvPr>
          <p:cNvSpPr txBox="1"/>
          <p:nvPr/>
        </p:nvSpPr>
        <p:spPr>
          <a:xfrm>
            <a:off x="678533" y="4227852"/>
            <a:ext cx="308098" cy="369332"/>
          </a:xfrm>
          <a:prstGeom prst="rect">
            <a:avLst/>
          </a:prstGeom>
          <a:noFill/>
        </p:spPr>
        <p:txBody>
          <a:bodyPr wrap="none" rtlCol="0">
            <a:spAutoFit/>
          </a:bodyPr>
          <a:lstStyle/>
          <a:p>
            <a:r>
              <a:rPr lang="en-US" dirty="0"/>
              <a:t>C</a:t>
            </a:r>
            <a:endParaRPr lang="en-US" baseline="-25000" dirty="0"/>
          </a:p>
        </p:txBody>
      </p:sp>
      <p:grpSp>
        <p:nvGrpSpPr>
          <p:cNvPr id="100" name="Group 99">
            <a:extLst>
              <a:ext uri="{FF2B5EF4-FFF2-40B4-BE49-F238E27FC236}">
                <a16:creationId xmlns:a16="http://schemas.microsoft.com/office/drawing/2014/main" id="{BFDAF657-E5F7-3A4D-A00B-82B3F45C34F5}"/>
              </a:ext>
            </a:extLst>
          </p:cNvPr>
          <p:cNvGrpSpPr/>
          <p:nvPr/>
        </p:nvGrpSpPr>
        <p:grpSpPr>
          <a:xfrm>
            <a:off x="5988846" y="6053767"/>
            <a:ext cx="1448058" cy="752875"/>
            <a:chOff x="379248" y="5807937"/>
            <a:chExt cx="1448058" cy="752875"/>
          </a:xfrm>
        </p:grpSpPr>
        <p:cxnSp>
          <p:nvCxnSpPr>
            <p:cNvPr id="101" name="Straight Connector 100">
              <a:extLst>
                <a:ext uri="{FF2B5EF4-FFF2-40B4-BE49-F238E27FC236}">
                  <a16:creationId xmlns:a16="http://schemas.microsoft.com/office/drawing/2014/main" id="{D77B188E-E301-E547-99ED-C3BEC9D41B6F}"/>
                </a:ext>
              </a:extLst>
            </p:cNvPr>
            <p:cNvCxnSpPr/>
            <p:nvPr/>
          </p:nvCxnSpPr>
          <p:spPr>
            <a:xfrm flipV="1">
              <a:off x="379248" y="6187166"/>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E426340-B665-E648-BB29-BCA7FF69CD69}"/>
                </a:ext>
              </a:extLst>
            </p:cNvPr>
            <p:cNvCxnSpPr/>
            <p:nvPr/>
          </p:nvCxnSpPr>
          <p:spPr>
            <a:xfrm flipV="1">
              <a:off x="1563383" y="6183730"/>
              <a:ext cx="263923" cy="9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Oval 102">
              <a:extLst>
                <a:ext uri="{FF2B5EF4-FFF2-40B4-BE49-F238E27FC236}">
                  <a16:creationId xmlns:a16="http://schemas.microsoft.com/office/drawing/2014/main" id="{9DC54C9D-946F-EF40-BCA8-5696A8F02EC6}"/>
                </a:ext>
              </a:extLst>
            </p:cNvPr>
            <p:cNvSpPr/>
            <p:nvPr/>
          </p:nvSpPr>
          <p:spPr>
            <a:xfrm>
              <a:off x="1446530" y="6125012"/>
              <a:ext cx="120028" cy="1174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Triangle 103">
              <a:extLst>
                <a:ext uri="{FF2B5EF4-FFF2-40B4-BE49-F238E27FC236}">
                  <a16:creationId xmlns:a16="http://schemas.microsoft.com/office/drawing/2014/main" id="{B9A40806-F58C-B64D-9950-A48E1FB5355D}"/>
                </a:ext>
              </a:extLst>
            </p:cNvPr>
            <p:cNvSpPr/>
            <p:nvPr/>
          </p:nvSpPr>
          <p:spPr>
            <a:xfrm rot="5400000">
              <a:off x="733521" y="5859860"/>
              <a:ext cx="752875" cy="649030"/>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7" name="Group 106">
            <a:extLst>
              <a:ext uri="{FF2B5EF4-FFF2-40B4-BE49-F238E27FC236}">
                <a16:creationId xmlns:a16="http://schemas.microsoft.com/office/drawing/2014/main" id="{9CF2F539-493C-ED44-93ED-278EBBA14C4A}"/>
              </a:ext>
            </a:extLst>
          </p:cNvPr>
          <p:cNvGrpSpPr/>
          <p:nvPr/>
        </p:nvGrpSpPr>
        <p:grpSpPr>
          <a:xfrm>
            <a:off x="4324550" y="2380906"/>
            <a:ext cx="1681757" cy="741118"/>
            <a:chOff x="3279279" y="4177246"/>
            <a:chExt cx="1681757" cy="741118"/>
          </a:xfrm>
        </p:grpSpPr>
        <p:cxnSp>
          <p:nvCxnSpPr>
            <p:cNvPr id="108" name="Straight Connector 107">
              <a:extLst>
                <a:ext uri="{FF2B5EF4-FFF2-40B4-BE49-F238E27FC236}">
                  <a16:creationId xmlns:a16="http://schemas.microsoft.com/office/drawing/2014/main" id="{22D03783-C642-2F48-9182-6B57BCE91C1E}"/>
                </a:ext>
              </a:extLst>
            </p:cNvPr>
            <p:cNvCxnSpPr/>
            <p:nvPr/>
          </p:nvCxnSpPr>
          <p:spPr>
            <a:xfrm flipV="1">
              <a:off x="3279279" y="4734370"/>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54BD05A-AE83-7F47-B975-54126FA0B873}"/>
                </a:ext>
              </a:extLst>
            </p:cNvPr>
            <p:cNvCxnSpPr/>
            <p:nvPr/>
          </p:nvCxnSpPr>
          <p:spPr>
            <a:xfrm flipV="1">
              <a:off x="3279279" y="4371022"/>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0" name="Group 109">
              <a:extLst>
                <a:ext uri="{FF2B5EF4-FFF2-40B4-BE49-F238E27FC236}">
                  <a16:creationId xmlns:a16="http://schemas.microsoft.com/office/drawing/2014/main" id="{E13DFDC2-92D2-AF4F-84E2-DC8D63B1CBF2}"/>
                </a:ext>
              </a:extLst>
            </p:cNvPr>
            <p:cNvGrpSpPr/>
            <p:nvPr/>
          </p:nvGrpSpPr>
          <p:grpSpPr>
            <a:xfrm>
              <a:off x="4584720" y="4496209"/>
              <a:ext cx="376316" cy="117436"/>
              <a:chOff x="1490775" y="1289057"/>
              <a:chExt cx="376316" cy="117436"/>
            </a:xfrm>
          </p:grpSpPr>
          <p:cxnSp>
            <p:nvCxnSpPr>
              <p:cNvPr id="112" name="Straight Connector 111">
                <a:extLst>
                  <a:ext uri="{FF2B5EF4-FFF2-40B4-BE49-F238E27FC236}">
                    <a16:creationId xmlns:a16="http://schemas.microsoft.com/office/drawing/2014/main" id="{E4552E06-B45E-6443-BF8F-F0A58709C907}"/>
                  </a:ext>
                </a:extLst>
              </p:cNvPr>
              <p:cNvCxnSpPr/>
              <p:nvPr/>
            </p:nvCxnSpPr>
            <p:spPr>
              <a:xfrm flipV="1">
                <a:off x="1603168" y="1347775"/>
                <a:ext cx="263923" cy="9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E014AF4F-AA65-024A-BE05-1EF49F4DA997}"/>
                  </a:ext>
                </a:extLst>
              </p:cNvPr>
              <p:cNvSpPr/>
              <p:nvPr/>
            </p:nvSpPr>
            <p:spPr>
              <a:xfrm>
                <a:off x="1490775" y="1289057"/>
                <a:ext cx="120028" cy="1174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1" name="Delay 110">
              <a:extLst>
                <a:ext uri="{FF2B5EF4-FFF2-40B4-BE49-F238E27FC236}">
                  <a16:creationId xmlns:a16="http://schemas.microsoft.com/office/drawing/2014/main" id="{501DB2FE-4C35-CB45-A376-7A83AB90BF94}"/>
                </a:ext>
              </a:extLst>
            </p:cNvPr>
            <p:cNvSpPr/>
            <p:nvPr/>
          </p:nvSpPr>
          <p:spPr>
            <a:xfrm>
              <a:off x="3694386" y="4177246"/>
              <a:ext cx="882699" cy="741118"/>
            </a:xfrm>
            <a:prstGeom prst="flowChartDelay">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4" name="Group 113">
            <a:extLst>
              <a:ext uri="{FF2B5EF4-FFF2-40B4-BE49-F238E27FC236}">
                <a16:creationId xmlns:a16="http://schemas.microsoft.com/office/drawing/2014/main" id="{A85E4799-F803-E14F-99D8-B1C14CF1E506}"/>
              </a:ext>
            </a:extLst>
          </p:cNvPr>
          <p:cNvGrpSpPr/>
          <p:nvPr/>
        </p:nvGrpSpPr>
        <p:grpSpPr>
          <a:xfrm>
            <a:off x="2839617" y="2529718"/>
            <a:ext cx="1448058" cy="828163"/>
            <a:chOff x="379248" y="5807937"/>
            <a:chExt cx="1448058" cy="752875"/>
          </a:xfrm>
        </p:grpSpPr>
        <p:cxnSp>
          <p:nvCxnSpPr>
            <p:cNvPr id="115" name="Straight Connector 114">
              <a:extLst>
                <a:ext uri="{FF2B5EF4-FFF2-40B4-BE49-F238E27FC236}">
                  <a16:creationId xmlns:a16="http://schemas.microsoft.com/office/drawing/2014/main" id="{052A2AD1-C4B7-4448-9914-4CC690BD4DDC}"/>
                </a:ext>
              </a:extLst>
            </p:cNvPr>
            <p:cNvCxnSpPr/>
            <p:nvPr/>
          </p:nvCxnSpPr>
          <p:spPr>
            <a:xfrm flipV="1">
              <a:off x="379248" y="6187166"/>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F21255C-7755-EF49-B5C8-1D6F75DF2D84}"/>
                </a:ext>
              </a:extLst>
            </p:cNvPr>
            <p:cNvCxnSpPr/>
            <p:nvPr/>
          </p:nvCxnSpPr>
          <p:spPr>
            <a:xfrm flipV="1">
              <a:off x="1563383" y="6183730"/>
              <a:ext cx="263923" cy="9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26D12D02-1AAF-8540-9C73-0D57B24805A7}"/>
                </a:ext>
              </a:extLst>
            </p:cNvPr>
            <p:cNvSpPr/>
            <p:nvPr/>
          </p:nvSpPr>
          <p:spPr>
            <a:xfrm>
              <a:off x="1446530" y="6125012"/>
              <a:ext cx="120028" cy="1174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Triangle 117">
              <a:extLst>
                <a:ext uri="{FF2B5EF4-FFF2-40B4-BE49-F238E27FC236}">
                  <a16:creationId xmlns:a16="http://schemas.microsoft.com/office/drawing/2014/main" id="{891A8351-6613-F840-B637-EBFF33B95998}"/>
                </a:ext>
              </a:extLst>
            </p:cNvPr>
            <p:cNvSpPr/>
            <p:nvPr/>
          </p:nvSpPr>
          <p:spPr>
            <a:xfrm rot="5400000">
              <a:off x="733521" y="5859860"/>
              <a:ext cx="752875" cy="649030"/>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9" name="Group 118">
            <a:extLst>
              <a:ext uri="{FF2B5EF4-FFF2-40B4-BE49-F238E27FC236}">
                <a16:creationId xmlns:a16="http://schemas.microsoft.com/office/drawing/2014/main" id="{93998CB0-5A74-9046-A546-51913C9A9C1D}"/>
              </a:ext>
            </a:extLst>
          </p:cNvPr>
          <p:cNvGrpSpPr/>
          <p:nvPr/>
        </p:nvGrpSpPr>
        <p:grpSpPr>
          <a:xfrm>
            <a:off x="1271622" y="2535579"/>
            <a:ext cx="1681757" cy="815230"/>
            <a:chOff x="3279279" y="4177246"/>
            <a:chExt cx="1681757" cy="741118"/>
          </a:xfrm>
        </p:grpSpPr>
        <p:cxnSp>
          <p:nvCxnSpPr>
            <p:cNvPr id="120" name="Straight Connector 119">
              <a:extLst>
                <a:ext uri="{FF2B5EF4-FFF2-40B4-BE49-F238E27FC236}">
                  <a16:creationId xmlns:a16="http://schemas.microsoft.com/office/drawing/2014/main" id="{E2EAF0A8-54B3-CE4B-8FC2-F2DFA522DF26}"/>
                </a:ext>
              </a:extLst>
            </p:cNvPr>
            <p:cNvCxnSpPr/>
            <p:nvPr/>
          </p:nvCxnSpPr>
          <p:spPr>
            <a:xfrm flipV="1">
              <a:off x="3279279" y="4734370"/>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994F99B-0079-D743-8F7A-3461EB973886}"/>
                </a:ext>
              </a:extLst>
            </p:cNvPr>
            <p:cNvCxnSpPr/>
            <p:nvPr/>
          </p:nvCxnSpPr>
          <p:spPr>
            <a:xfrm flipV="1">
              <a:off x="3279279" y="4371022"/>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2" name="Group 121">
              <a:extLst>
                <a:ext uri="{FF2B5EF4-FFF2-40B4-BE49-F238E27FC236}">
                  <a16:creationId xmlns:a16="http://schemas.microsoft.com/office/drawing/2014/main" id="{09656921-7024-7047-ACE3-807FBC6294C2}"/>
                </a:ext>
              </a:extLst>
            </p:cNvPr>
            <p:cNvGrpSpPr/>
            <p:nvPr/>
          </p:nvGrpSpPr>
          <p:grpSpPr>
            <a:xfrm>
              <a:off x="4584720" y="4496209"/>
              <a:ext cx="376316" cy="117436"/>
              <a:chOff x="1490775" y="1289057"/>
              <a:chExt cx="376316" cy="117436"/>
            </a:xfrm>
          </p:grpSpPr>
          <p:cxnSp>
            <p:nvCxnSpPr>
              <p:cNvPr id="124" name="Straight Connector 123">
                <a:extLst>
                  <a:ext uri="{FF2B5EF4-FFF2-40B4-BE49-F238E27FC236}">
                    <a16:creationId xmlns:a16="http://schemas.microsoft.com/office/drawing/2014/main" id="{94454B43-19D8-AC48-95B8-44AD445F4177}"/>
                  </a:ext>
                </a:extLst>
              </p:cNvPr>
              <p:cNvCxnSpPr/>
              <p:nvPr/>
            </p:nvCxnSpPr>
            <p:spPr>
              <a:xfrm flipV="1">
                <a:off x="1603168" y="1347775"/>
                <a:ext cx="263923" cy="9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Oval 124">
                <a:extLst>
                  <a:ext uri="{FF2B5EF4-FFF2-40B4-BE49-F238E27FC236}">
                    <a16:creationId xmlns:a16="http://schemas.microsoft.com/office/drawing/2014/main" id="{3A62FCD3-24E1-6346-9A93-867A138E2BF8}"/>
                  </a:ext>
                </a:extLst>
              </p:cNvPr>
              <p:cNvSpPr/>
              <p:nvPr/>
            </p:nvSpPr>
            <p:spPr>
              <a:xfrm>
                <a:off x="1490775" y="1289057"/>
                <a:ext cx="120028" cy="1174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3" name="Delay 122">
              <a:extLst>
                <a:ext uri="{FF2B5EF4-FFF2-40B4-BE49-F238E27FC236}">
                  <a16:creationId xmlns:a16="http://schemas.microsoft.com/office/drawing/2014/main" id="{1481C4B9-16B2-3D4B-99E9-2FB660B317BF}"/>
                </a:ext>
              </a:extLst>
            </p:cNvPr>
            <p:cNvSpPr/>
            <p:nvPr/>
          </p:nvSpPr>
          <p:spPr>
            <a:xfrm>
              <a:off x="3694386" y="4177246"/>
              <a:ext cx="882699" cy="741118"/>
            </a:xfrm>
            <a:prstGeom prst="flowChartDelay">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6" name="TextBox 125">
            <a:extLst>
              <a:ext uri="{FF2B5EF4-FFF2-40B4-BE49-F238E27FC236}">
                <a16:creationId xmlns:a16="http://schemas.microsoft.com/office/drawing/2014/main" id="{0429ED03-513E-0246-B8A1-0C1F626063A0}"/>
              </a:ext>
            </a:extLst>
          </p:cNvPr>
          <p:cNvSpPr txBox="1"/>
          <p:nvPr/>
        </p:nvSpPr>
        <p:spPr>
          <a:xfrm>
            <a:off x="4927767" y="1444578"/>
            <a:ext cx="1171796" cy="276999"/>
          </a:xfrm>
          <a:prstGeom prst="rect">
            <a:avLst/>
          </a:prstGeom>
          <a:noFill/>
        </p:spPr>
        <p:txBody>
          <a:bodyPr wrap="none" rtlCol="0">
            <a:spAutoFit/>
          </a:bodyPr>
          <a:lstStyle/>
          <a:p>
            <a:r>
              <a:rPr lang="en-US" baseline="-25000" dirty="0">
                <a:solidFill>
                  <a:schemeClr val="accent1"/>
                </a:solidFill>
              </a:rPr>
              <a:t>In center region</a:t>
            </a:r>
          </a:p>
        </p:txBody>
      </p:sp>
      <p:grpSp>
        <p:nvGrpSpPr>
          <p:cNvPr id="127" name="Group 126">
            <a:extLst>
              <a:ext uri="{FF2B5EF4-FFF2-40B4-BE49-F238E27FC236}">
                <a16:creationId xmlns:a16="http://schemas.microsoft.com/office/drawing/2014/main" id="{59F5BA0C-1ABA-3F41-B094-0E49CD9E9F76}"/>
              </a:ext>
            </a:extLst>
          </p:cNvPr>
          <p:cNvGrpSpPr/>
          <p:nvPr/>
        </p:nvGrpSpPr>
        <p:grpSpPr>
          <a:xfrm>
            <a:off x="4334384" y="4013065"/>
            <a:ext cx="1681757" cy="741118"/>
            <a:chOff x="3279279" y="4177246"/>
            <a:chExt cx="1681757" cy="741118"/>
          </a:xfrm>
        </p:grpSpPr>
        <p:cxnSp>
          <p:nvCxnSpPr>
            <p:cNvPr id="128" name="Straight Connector 127">
              <a:extLst>
                <a:ext uri="{FF2B5EF4-FFF2-40B4-BE49-F238E27FC236}">
                  <a16:creationId xmlns:a16="http://schemas.microsoft.com/office/drawing/2014/main" id="{BCB643F9-6F0A-7A40-9E7D-1F8B9E75192E}"/>
                </a:ext>
              </a:extLst>
            </p:cNvPr>
            <p:cNvCxnSpPr/>
            <p:nvPr/>
          </p:nvCxnSpPr>
          <p:spPr>
            <a:xfrm flipV="1">
              <a:off x="3279279" y="4734370"/>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364D02C-7800-AA40-B51A-E0A08868378B}"/>
                </a:ext>
              </a:extLst>
            </p:cNvPr>
            <p:cNvCxnSpPr/>
            <p:nvPr/>
          </p:nvCxnSpPr>
          <p:spPr>
            <a:xfrm flipV="1">
              <a:off x="3279279" y="4371022"/>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E420E3F6-CB5D-8A43-852F-A5FA3F9EC1CE}"/>
                </a:ext>
              </a:extLst>
            </p:cNvPr>
            <p:cNvGrpSpPr/>
            <p:nvPr/>
          </p:nvGrpSpPr>
          <p:grpSpPr>
            <a:xfrm>
              <a:off x="4584720" y="4496209"/>
              <a:ext cx="376316" cy="117436"/>
              <a:chOff x="1490775" y="1289057"/>
              <a:chExt cx="376316" cy="117436"/>
            </a:xfrm>
          </p:grpSpPr>
          <p:cxnSp>
            <p:nvCxnSpPr>
              <p:cNvPr id="132" name="Straight Connector 131">
                <a:extLst>
                  <a:ext uri="{FF2B5EF4-FFF2-40B4-BE49-F238E27FC236}">
                    <a16:creationId xmlns:a16="http://schemas.microsoft.com/office/drawing/2014/main" id="{E6CAB8DF-20C2-3743-91CB-07FC8497D09B}"/>
                  </a:ext>
                </a:extLst>
              </p:cNvPr>
              <p:cNvCxnSpPr/>
              <p:nvPr/>
            </p:nvCxnSpPr>
            <p:spPr>
              <a:xfrm flipV="1">
                <a:off x="1603168" y="1347775"/>
                <a:ext cx="263923" cy="9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3" name="Oval 132">
                <a:extLst>
                  <a:ext uri="{FF2B5EF4-FFF2-40B4-BE49-F238E27FC236}">
                    <a16:creationId xmlns:a16="http://schemas.microsoft.com/office/drawing/2014/main" id="{9912342D-D998-4641-925A-8028DC823366}"/>
                  </a:ext>
                </a:extLst>
              </p:cNvPr>
              <p:cNvSpPr/>
              <p:nvPr/>
            </p:nvSpPr>
            <p:spPr>
              <a:xfrm>
                <a:off x="1490775" y="1289057"/>
                <a:ext cx="120028" cy="1174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1" name="Delay 130">
              <a:extLst>
                <a:ext uri="{FF2B5EF4-FFF2-40B4-BE49-F238E27FC236}">
                  <a16:creationId xmlns:a16="http://schemas.microsoft.com/office/drawing/2014/main" id="{89B93684-6CFF-1543-A30A-A5BC67EF8A1C}"/>
                </a:ext>
              </a:extLst>
            </p:cNvPr>
            <p:cNvSpPr/>
            <p:nvPr/>
          </p:nvSpPr>
          <p:spPr>
            <a:xfrm>
              <a:off x="3694386" y="4177246"/>
              <a:ext cx="882699" cy="741118"/>
            </a:xfrm>
            <a:prstGeom prst="flowChartDelay">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1" name="Group 140">
            <a:extLst>
              <a:ext uri="{FF2B5EF4-FFF2-40B4-BE49-F238E27FC236}">
                <a16:creationId xmlns:a16="http://schemas.microsoft.com/office/drawing/2014/main" id="{C5B18069-C007-FB49-859E-13A502AA5266}"/>
              </a:ext>
            </a:extLst>
          </p:cNvPr>
          <p:cNvGrpSpPr/>
          <p:nvPr/>
        </p:nvGrpSpPr>
        <p:grpSpPr>
          <a:xfrm>
            <a:off x="2520069" y="4196285"/>
            <a:ext cx="1448058" cy="828163"/>
            <a:chOff x="379248" y="5807937"/>
            <a:chExt cx="1448058" cy="752875"/>
          </a:xfrm>
        </p:grpSpPr>
        <p:cxnSp>
          <p:nvCxnSpPr>
            <p:cNvPr id="142" name="Straight Connector 141">
              <a:extLst>
                <a:ext uri="{FF2B5EF4-FFF2-40B4-BE49-F238E27FC236}">
                  <a16:creationId xmlns:a16="http://schemas.microsoft.com/office/drawing/2014/main" id="{63456939-68BF-9644-9DC6-49211AAF38FE}"/>
                </a:ext>
              </a:extLst>
            </p:cNvPr>
            <p:cNvCxnSpPr/>
            <p:nvPr/>
          </p:nvCxnSpPr>
          <p:spPr>
            <a:xfrm flipV="1">
              <a:off x="379248" y="6187166"/>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25CC8D6-F323-2B4A-A78E-A0A5A5C2CDC6}"/>
                </a:ext>
              </a:extLst>
            </p:cNvPr>
            <p:cNvCxnSpPr/>
            <p:nvPr/>
          </p:nvCxnSpPr>
          <p:spPr>
            <a:xfrm flipV="1">
              <a:off x="1563383" y="6183730"/>
              <a:ext cx="263923" cy="9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Oval 143">
              <a:extLst>
                <a:ext uri="{FF2B5EF4-FFF2-40B4-BE49-F238E27FC236}">
                  <a16:creationId xmlns:a16="http://schemas.microsoft.com/office/drawing/2014/main" id="{44E29CDB-6D66-DC47-A375-AAC94589B446}"/>
                </a:ext>
              </a:extLst>
            </p:cNvPr>
            <p:cNvSpPr/>
            <p:nvPr/>
          </p:nvSpPr>
          <p:spPr>
            <a:xfrm>
              <a:off x="1446530" y="6125012"/>
              <a:ext cx="120028" cy="1174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Triangle 144">
              <a:extLst>
                <a:ext uri="{FF2B5EF4-FFF2-40B4-BE49-F238E27FC236}">
                  <a16:creationId xmlns:a16="http://schemas.microsoft.com/office/drawing/2014/main" id="{1A4A004A-EF1E-F84F-AE1A-A77E0EDE3F9B}"/>
                </a:ext>
              </a:extLst>
            </p:cNvPr>
            <p:cNvSpPr/>
            <p:nvPr/>
          </p:nvSpPr>
          <p:spPr>
            <a:xfrm rot="5400000">
              <a:off x="733521" y="5859860"/>
              <a:ext cx="752875" cy="649030"/>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6" name="Group 145">
            <a:extLst>
              <a:ext uri="{FF2B5EF4-FFF2-40B4-BE49-F238E27FC236}">
                <a16:creationId xmlns:a16="http://schemas.microsoft.com/office/drawing/2014/main" id="{2C8F6059-46E6-3F44-870D-8B03D0A1D8CF}"/>
              </a:ext>
            </a:extLst>
          </p:cNvPr>
          <p:cNvGrpSpPr/>
          <p:nvPr/>
        </p:nvGrpSpPr>
        <p:grpSpPr>
          <a:xfrm>
            <a:off x="2633141" y="5548220"/>
            <a:ext cx="1448058" cy="828163"/>
            <a:chOff x="379248" y="5807937"/>
            <a:chExt cx="1448058" cy="752875"/>
          </a:xfrm>
        </p:grpSpPr>
        <p:cxnSp>
          <p:nvCxnSpPr>
            <p:cNvPr id="147" name="Straight Connector 146">
              <a:extLst>
                <a:ext uri="{FF2B5EF4-FFF2-40B4-BE49-F238E27FC236}">
                  <a16:creationId xmlns:a16="http://schemas.microsoft.com/office/drawing/2014/main" id="{34A136F3-88D2-454C-A407-3D1F99209CD1}"/>
                </a:ext>
              </a:extLst>
            </p:cNvPr>
            <p:cNvCxnSpPr/>
            <p:nvPr/>
          </p:nvCxnSpPr>
          <p:spPr>
            <a:xfrm flipV="1">
              <a:off x="379248" y="6187166"/>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4492FCF-2E65-7A42-8F08-9EDDFD91CFEA}"/>
                </a:ext>
              </a:extLst>
            </p:cNvPr>
            <p:cNvCxnSpPr/>
            <p:nvPr/>
          </p:nvCxnSpPr>
          <p:spPr>
            <a:xfrm flipV="1">
              <a:off x="1563383" y="6183730"/>
              <a:ext cx="263923" cy="9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Oval 148">
              <a:extLst>
                <a:ext uri="{FF2B5EF4-FFF2-40B4-BE49-F238E27FC236}">
                  <a16:creationId xmlns:a16="http://schemas.microsoft.com/office/drawing/2014/main" id="{819AF51C-B2E0-D04C-B02D-91E9C95A2EC7}"/>
                </a:ext>
              </a:extLst>
            </p:cNvPr>
            <p:cNvSpPr/>
            <p:nvPr/>
          </p:nvSpPr>
          <p:spPr>
            <a:xfrm>
              <a:off x="1446530" y="6125012"/>
              <a:ext cx="120028" cy="1174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Triangle 149">
              <a:extLst>
                <a:ext uri="{FF2B5EF4-FFF2-40B4-BE49-F238E27FC236}">
                  <a16:creationId xmlns:a16="http://schemas.microsoft.com/office/drawing/2014/main" id="{8948E531-E1BE-E948-97E9-084084AA265B}"/>
                </a:ext>
              </a:extLst>
            </p:cNvPr>
            <p:cNvSpPr/>
            <p:nvPr/>
          </p:nvSpPr>
          <p:spPr>
            <a:xfrm rot="5400000">
              <a:off x="733521" y="5859860"/>
              <a:ext cx="752875" cy="649030"/>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51" name="Group 150">
            <a:extLst>
              <a:ext uri="{FF2B5EF4-FFF2-40B4-BE49-F238E27FC236}">
                <a16:creationId xmlns:a16="http://schemas.microsoft.com/office/drawing/2014/main" id="{B7F0E571-24D7-E447-AA8C-0D53AD5CEA35}"/>
              </a:ext>
            </a:extLst>
          </p:cNvPr>
          <p:cNvGrpSpPr/>
          <p:nvPr/>
        </p:nvGrpSpPr>
        <p:grpSpPr>
          <a:xfrm>
            <a:off x="7370282" y="6058684"/>
            <a:ext cx="1448058" cy="752875"/>
            <a:chOff x="379248" y="5807937"/>
            <a:chExt cx="1448058" cy="752875"/>
          </a:xfrm>
        </p:grpSpPr>
        <p:cxnSp>
          <p:nvCxnSpPr>
            <p:cNvPr id="152" name="Straight Connector 151">
              <a:extLst>
                <a:ext uri="{FF2B5EF4-FFF2-40B4-BE49-F238E27FC236}">
                  <a16:creationId xmlns:a16="http://schemas.microsoft.com/office/drawing/2014/main" id="{AD9EC20B-04CA-1B4D-AEA8-3B60BE268F81}"/>
                </a:ext>
              </a:extLst>
            </p:cNvPr>
            <p:cNvCxnSpPr/>
            <p:nvPr/>
          </p:nvCxnSpPr>
          <p:spPr>
            <a:xfrm flipV="1">
              <a:off x="379248" y="6187166"/>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4FD928B9-5600-824C-B34E-03E7D2F6089A}"/>
                </a:ext>
              </a:extLst>
            </p:cNvPr>
            <p:cNvCxnSpPr/>
            <p:nvPr/>
          </p:nvCxnSpPr>
          <p:spPr>
            <a:xfrm flipV="1">
              <a:off x="1563383" y="6183730"/>
              <a:ext cx="263923" cy="9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Oval 153">
              <a:extLst>
                <a:ext uri="{FF2B5EF4-FFF2-40B4-BE49-F238E27FC236}">
                  <a16:creationId xmlns:a16="http://schemas.microsoft.com/office/drawing/2014/main" id="{28842CA9-C731-CE4B-B3CA-6C57F35EF43F}"/>
                </a:ext>
              </a:extLst>
            </p:cNvPr>
            <p:cNvSpPr/>
            <p:nvPr/>
          </p:nvSpPr>
          <p:spPr>
            <a:xfrm>
              <a:off x="1446530" y="6125012"/>
              <a:ext cx="120028" cy="1174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Triangle 154">
              <a:extLst>
                <a:ext uri="{FF2B5EF4-FFF2-40B4-BE49-F238E27FC236}">
                  <a16:creationId xmlns:a16="http://schemas.microsoft.com/office/drawing/2014/main" id="{F8A10381-0CA6-374C-A5C0-BE87F2856EAC}"/>
                </a:ext>
              </a:extLst>
            </p:cNvPr>
            <p:cNvSpPr/>
            <p:nvPr/>
          </p:nvSpPr>
          <p:spPr>
            <a:xfrm rot="5400000">
              <a:off x="733521" y="5859860"/>
              <a:ext cx="752875" cy="649030"/>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56" name="Group 155">
            <a:extLst>
              <a:ext uri="{FF2B5EF4-FFF2-40B4-BE49-F238E27FC236}">
                <a16:creationId xmlns:a16="http://schemas.microsoft.com/office/drawing/2014/main" id="{FF167E18-498A-9B40-81B1-C54D878A2F62}"/>
              </a:ext>
            </a:extLst>
          </p:cNvPr>
          <p:cNvGrpSpPr/>
          <p:nvPr/>
        </p:nvGrpSpPr>
        <p:grpSpPr>
          <a:xfrm>
            <a:off x="4447456" y="6053263"/>
            <a:ext cx="1681757" cy="741118"/>
            <a:chOff x="3279279" y="4177246"/>
            <a:chExt cx="1681757" cy="741118"/>
          </a:xfrm>
        </p:grpSpPr>
        <p:cxnSp>
          <p:nvCxnSpPr>
            <p:cNvPr id="157" name="Straight Connector 156">
              <a:extLst>
                <a:ext uri="{FF2B5EF4-FFF2-40B4-BE49-F238E27FC236}">
                  <a16:creationId xmlns:a16="http://schemas.microsoft.com/office/drawing/2014/main" id="{6B4E29E4-A282-DB4C-B882-A29B6D02F6CC}"/>
                </a:ext>
              </a:extLst>
            </p:cNvPr>
            <p:cNvCxnSpPr/>
            <p:nvPr/>
          </p:nvCxnSpPr>
          <p:spPr>
            <a:xfrm flipV="1">
              <a:off x="3279279" y="4734370"/>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E710A711-3A72-DF40-8C28-4D796FCEF11A}"/>
                </a:ext>
              </a:extLst>
            </p:cNvPr>
            <p:cNvCxnSpPr/>
            <p:nvPr/>
          </p:nvCxnSpPr>
          <p:spPr>
            <a:xfrm flipV="1">
              <a:off x="3279279" y="4371022"/>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DF2858E0-9701-0C47-A61F-384CE904D99F}"/>
                </a:ext>
              </a:extLst>
            </p:cNvPr>
            <p:cNvGrpSpPr/>
            <p:nvPr/>
          </p:nvGrpSpPr>
          <p:grpSpPr>
            <a:xfrm>
              <a:off x="4584720" y="4496209"/>
              <a:ext cx="376316" cy="117436"/>
              <a:chOff x="1490775" y="1289057"/>
              <a:chExt cx="376316" cy="117436"/>
            </a:xfrm>
          </p:grpSpPr>
          <p:cxnSp>
            <p:nvCxnSpPr>
              <p:cNvPr id="161" name="Straight Connector 160">
                <a:extLst>
                  <a:ext uri="{FF2B5EF4-FFF2-40B4-BE49-F238E27FC236}">
                    <a16:creationId xmlns:a16="http://schemas.microsoft.com/office/drawing/2014/main" id="{99601CC2-7EF6-AC45-96F1-2DE2C9E35F26}"/>
                  </a:ext>
                </a:extLst>
              </p:cNvPr>
              <p:cNvCxnSpPr/>
              <p:nvPr/>
            </p:nvCxnSpPr>
            <p:spPr>
              <a:xfrm flipV="1">
                <a:off x="1603168" y="1347775"/>
                <a:ext cx="263923" cy="9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685DBBBD-99FF-0E4F-9DC4-B99CC9522F2C}"/>
                  </a:ext>
                </a:extLst>
              </p:cNvPr>
              <p:cNvSpPr/>
              <p:nvPr/>
            </p:nvSpPr>
            <p:spPr>
              <a:xfrm>
                <a:off x="1490775" y="1289057"/>
                <a:ext cx="120028" cy="1174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0" name="Delay 159">
              <a:extLst>
                <a:ext uri="{FF2B5EF4-FFF2-40B4-BE49-F238E27FC236}">
                  <a16:creationId xmlns:a16="http://schemas.microsoft.com/office/drawing/2014/main" id="{E27DA3D2-C2B9-AD47-8D48-E5A52F8CFBED}"/>
                </a:ext>
              </a:extLst>
            </p:cNvPr>
            <p:cNvSpPr/>
            <p:nvPr/>
          </p:nvSpPr>
          <p:spPr>
            <a:xfrm>
              <a:off x="3694386" y="4177246"/>
              <a:ext cx="882699" cy="741118"/>
            </a:xfrm>
            <a:prstGeom prst="flowChartDelay">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5" name="TextBox 134">
            <a:extLst>
              <a:ext uri="{FF2B5EF4-FFF2-40B4-BE49-F238E27FC236}">
                <a16:creationId xmlns:a16="http://schemas.microsoft.com/office/drawing/2014/main" id="{74C29B1A-8E95-0B46-8BCD-F9CDBDB4ECF4}"/>
              </a:ext>
            </a:extLst>
          </p:cNvPr>
          <p:cNvSpPr txBox="1"/>
          <p:nvPr/>
        </p:nvSpPr>
        <p:spPr>
          <a:xfrm>
            <a:off x="1095261" y="5286045"/>
            <a:ext cx="1906291" cy="369332"/>
          </a:xfrm>
          <a:prstGeom prst="rect">
            <a:avLst/>
          </a:prstGeom>
          <a:noFill/>
        </p:spPr>
        <p:txBody>
          <a:bodyPr wrap="none" rtlCol="0">
            <a:spAutoFit/>
          </a:bodyPr>
          <a:lstStyle/>
          <a:p>
            <a:r>
              <a:rPr lang="en-US" dirty="0"/>
              <a:t>4 PC wide 8fN 4fP</a:t>
            </a:r>
            <a:endParaRPr lang="en-US" baseline="-25000" dirty="0"/>
          </a:p>
        </p:txBody>
      </p:sp>
      <p:sp>
        <p:nvSpPr>
          <p:cNvPr id="136" name="TextBox 135">
            <a:extLst>
              <a:ext uri="{FF2B5EF4-FFF2-40B4-BE49-F238E27FC236}">
                <a16:creationId xmlns:a16="http://schemas.microsoft.com/office/drawing/2014/main" id="{A99615A5-5933-804C-BD40-798E86F8D373}"/>
              </a:ext>
            </a:extLst>
          </p:cNvPr>
          <p:cNvSpPr txBox="1"/>
          <p:nvPr/>
        </p:nvSpPr>
        <p:spPr>
          <a:xfrm>
            <a:off x="1137933" y="4002837"/>
            <a:ext cx="1906291" cy="369332"/>
          </a:xfrm>
          <a:prstGeom prst="rect">
            <a:avLst/>
          </a:prstGeom>
          <a:noFill/>
        </p:spPr>
        <p:txBody>
          <a:bodyPr wrap="none" rtlCol="0">
            <a:spAutoFit/>
          </a:bodyPr>
          <a:lstStyle/>
          <a:p>
            <a:r>
              <a:rPr lang="en-US" dirty="0"/>
              <a:t>4 PC wide 8fN 4fP</a:t>
            </a:r>
            <a:endParaRPr lang="en-US" baseline="-25000" dirty="0"/>
          </a:p>
        </p:txBody>
      </p:sp>
      <p:sp>
        <p:nvSpPr>
          <p:cNvPr id="137" name="TextBox 136">
            <a:extLst>
              <a:ext uri="{FF2B5EF4-FFF2-40B4-BE49-F238E27FC236}">
                <a16:creationId xmlns:a16="http://schemas.microsoft.com/office/drawing/2014/main" id="{632AD1CD-DC34-F643-A2D6-9FCA017B8921}"/>
              </a:ext>
            </a:extLst>
          </p:cNvPr>
          <p:cNvSpPr txBox="1"/>
          <p:nvPr/>
        </p:nvSpPr>
        <p:spPr>
          <a:xfrm>
            <a:off x="1134885" y="2116125"/>
            <a:ext cx="1906291" cy="369332"/>
          </a:xfrm>
          <a:prstGeom prst="rect">
            <a:avLst/>
          </a:prstGeom>
          <a:noFill/>
        </p:spPr>
        <p:txBody>
          <a:bodyPr wrap="none" rtlCol="0">
            <a:spAutoFit/>
          </a:bodyPr>
          <a:lstStyle/>
          <a:p>
            <a:r>
              <a:rPr lang="en-US" dirty="0"/>
              <a:t>4 PC wide 8fN 4fP</a:t>
            </a:r>
            <a:endParaRPr lang="en-US" baseline="-25000" dirty="0"/>
          </a:p>
        </p:txBody>
      </p:sp>
      <p:sp>
        <p:nvSpPr>
          <p:cNvPr id="138" name="TextBox 137">
            <a:extLst>
              <a:ext uri="{FF2B5EF4-FFF2-40B4-BE49-F238E27FC236}">
                <a16:creationId xmlns:a16="http://schemas.microsoft.com/office/drawing/2014/main" id="{BC20C0B4-9718-7D4E-AA3F-C58D45476D71}"/>
              </a:ext>
            </a:extLst>
          </p:cNvPr>
          <p:cNvSpPr txBox="1"/>
          <p:nvPr/>
        </p:nvSpPr>
        <p:spPr>
          <a:xfrm>
            <a:off x="4167645" y="2039925"/>
            <a:ext cx="1906291" cy="369332"/>
          </a:xfrm>
          <a:prstGeom prst="rect">
            <a:avLst/>
          </a:prstGeom>
          <a:noFill/>
        </p:spPr>
        <p:txBody>
          <a:bodyPr wrap="none" rtlCol="0">
            <a:spAutoFit/>
          </a:bodyPr>
          <a:lstStyle/>
          <a:p>
            <a:r>
              <a:rPr lang="en-US" dirty="0"/>
              <a:t>4 PC wide 8fN 4fP</a:t>
            </a:r>
            <a:endParaRPr lang="en-US" baseline="-25000" dirty="0"/>
          </a:p>
        </p:txBody>
      </p:sp>
      <p:sp>
        <p:nvSpPr>
          <p:cNvPr id="139" name="TextBox 138">
            <a:extLst>
              <a:ext uri="{FF2B5EF4-FFF2-40B4-BE49-F238E27FC236}">
                <a16:creationId xmlns:a16="http://schemas.microsoft.com/office/drawing/2014/main" id="{3B64502B-BB7E-A24C-A9EA-9270C6AE8056}"/>
              </a:ext>
            </a:extLst>
          </p:cNvPr>
          <p:cNvSpPr txBox="1"/>
          <p:nvPr/>
        </p:nvSpPr>
        <p:spPr>
          <a:xfrm>
            <a:off x="4146309" y="3682797"/>
            <a:ext cx="1906291" cy="369332"/>
          </a:xfrm>
          <a:prstGeom prst="rect">
            <a:avLst/>
          </a:prstGeom>
          <a:noFill/>
        </p:spPr>
        <p:txBody>
          <a:bodyPr wrap="none" rtlCol="0">
            <a:spAutoFit/>
          </a:bodyPr>
          <a:lstStyle/>
          <a:p>
            <a:r>
              <a:rPr lang="en-US" dirty="0"/>
              <a:t>4 PC wide 8fN 4fP</a:t>
            </a:r>
            <a:endParaRPr lang="en-US" baseline="-25000" dirty="0"/>
          </a:p>
        </p:txBody>
      </p:sp>
      <p:sp>
        <p:nvSpPr>
          <p:cNvPr id="140" name="TextBox 139">
            <a:extLst>
              <a:ext uri="{FF2B5EF4-FFF2-40B4-BE49-F238E27FC236}">
                <a16:creationId xmlns:a16="http://schemas.microsoft.com/office/drawing/2014/main" id="{24CC0DF0-A97B-F248-92BC-36B673B12571}"/>
              </a:ext>
            </a:extLst>
          </p:cNvPr>
          <p:cNvSpPr txBox="1"/>
          <p:nvPr/>
        </p:nvSpPr>
        <p:spPr>
          <a:xfrm>
            <a:off x="4143261" y="5728005"/>
            <a:ext cx="1906291" cy="369332"/>
          </a:xfrm>
          <a:prstGeom prst="rect">
            <a:avLst/>
          </a:prstGeom>
          <a:noFill/>
        </p:spPr>
        <p:txBody>
          <a:bodyPr wrap="none" rtlCol="0">
            <a:spAutoFit/>
          </a:bodyPr>
          <a:lstStyle/>
          <a:p>
            <a:r>
              <a:rPr lang="en-US" dirty="0"/>
              <a:t>4 PC wide 8fN 4fP</a:t>
            </a:r>
            <a:endParaRPr lang="en-US" baseline="-25000" dirty="0"/>
          </a:p>
        </p:txBody>
      </p:sp>
      <p:sp>
        <p:nvSpPr>
          <p:cNvPr id="165" name="TextBox 164">
            <a:extLst>
              <a:ext uri="{FF2B5EF4-FFF2-40B4-BE49-F238E27FC236}">
                <a16:creationId xmlns:a16="http://schemas.microsoft.com/office/drawing/2014/main" id="{B52885ED-9513-824C-BB51-8450F945EF36}"/>
              </a:ext>
            </a:extLst>
          </p:cNvPr>
          <p:cNvSpPr txBox="1"/>
          <p:nvPr/>
        </p:nvSpPr>
        <p:spPr>
          <a:xfrm>
            <a:off x="6322581" y="1982013"/>
            <a:ext cx="1157689" cy="646331"/>
          </a:xfrm>
          <a:prstGeom prst="rect">
            <a:avLst/>
          </a:prstGeom>
          <a:noFill/>
        </p:spPr>
        <p:txBody>
          <a:bodyPr wrap="none" rtlCol="0">
            <a:spAutoFit/>
          </a:bodyPr>
          <a:lstStyle/>
          <a:p>
            <a:r>
              <a:rPr lang="en-US" dirty="0"/>
              <a:t>4 PC wide </a:t>
            </a:r>
          </a:p>
          <a:p>
            <a:r>
              <a:rPr lang="en-US" dirty="0"/>
              <a:t>16fN 16fP</a:t>
            </a:r>
            <a:endParaRPr lang="en-US" baseline="-25000" dirty="0"/>
          </a:p>
        </p:txBody>
      </p:sp>
      <p:sp>
        <p:nvSpPr>
          <p:cNvPr id="166" name="TextBox 165">
            <a:extLst>
              <a:ext uri="{FF2B5EF4-FFF2-40B4-BE49-F238E27FC236}">
                <a16:creationId xmlns:a16="http://schemas.microsoft.com/office/drawing/2014/main" id="{BB5A7591-C10A-674A-A185-BB029F9CFA1A}"/>
              </a:ext>
            </a:extLst>
          </p:cNvPr>
          <p:cNvSpPr txBox="1"/>
          <p:nvPr/>
        </p:nvSpPr>
        <p:spPr>
          <a:xfrm>
            <a:off x="3100845" y="2216709"/>
            <a:ext cx="1157689" cy="646331"/>
          </a:xfrm>
          <a:prstGeom prst="rect">
            <a:avLst/>
          </a:prstGeom>
          <a:noFill/>
        </p:spPr>
        <p:txBody>
          <a:bodyPr wrap="none" rtlCol="0">
            <a:spAutoFit/>
          </a:bodyPr>
          <a:lstStyle/>
          <a:p>
            <a:r>
              <a:rPr lang="en-US" dirty="0"/>
              <a:t>4 PC wide </a:t>
            </a:r>
          </a:p>
          <a:p>
            <a:r>
              <a:rPr lang="en-US" dirty="0"/>
              <a:t>16fN 16fP</a:t>
            </a:r>
            <a:endParaRPr lang="en-US" baseline="-25000" dirty="0"/>
          </a:p>
        </p:txBody>
      </p:sp>
      <p:sp>
        <p:nvSpPr>
          <p:cNvPr id="167" name="TextBox 166">
            <a:extLst>
              <a:ext uri="{FF2B5EF4-FFF2-40B4-BE49-F238E27FC236}">
                <a16:creationId xmlns:a16="http://schemas.microsoft.com/office/drawing/2014/main" id="{0160A8CC-4DED-0745-A2F5-4E1BCB7DE897}"/>
              </a:ext>
            </a:extLst>
          </p:cNvPr>
          <p:cNvSpPr txBox="1"/>
          <p:nvPr/>
        </p:nvSpPr>
        <p:spPr>
          <a:xfrm>
            <a:off x="2924061" y="3978453"/>
            <a:ext cx="1157689" cy="646331"/>
          </a:xfrm>
          <a:prstGeom prst="rect">
            <a:avLst/>
          </a:prstGeom>
          <a:noFill/>
        </p:spPr>
        <p:txBody>
          <a:bodyPr wrap="none" rtlCol="0">
            <a:spAutoFit/>
          </a:bodyPr>
          <a:lstStyle/>
          <a:p>
            <a:r>
              <a:rPr lang="en-US" dirty="0"/>
              <a:t>4 PC wide </a:t>
            </a:r>
          </a:p>
          <a:p>
            <a:r>
              <a:rPr lang="en-US" dirty="0"/>
              <a:t>16fN 16fP</a:t>
            </a:r>
            <a:endParaRPr lang="en-US" baseline="-25000" dirty="0"/>
          </a:p>
        </p:txBody>
      </p:sp>
      <p:sp>
        <p:nvSpPr>
          <p:cNvPr id="168" name="TextBox 167">
            <a:extLst>
              <a:ext uri="{FF2B5EF4-FFF2-40B4-BE49-F238E27FC236}">
                <a16:creationId xmlns:a16="http://schemas.microsoft.com/office/drawing/2014/main" id="{42213E98-630C-B746-92C4-000598C9AE83}"/>
              </a:ext>
            </a:extLst>
          </p:cNvPr>
          <p:cNvSpPr txBox="1"/>
          <p:nvPr/>
        </p:nvSpPr>
        <p:spPr>
          <a:xfrm>
            <a:off x="3030741" y="5301285"/>
            <a:ext cx="1157689" cy="646331"/>
          </a:xfrm>
          <a:prstGeom prst="rect">
            <a:avLst/>
          </a:prstGeom>
          <a:noFill/>
        </p:spPr>
        <p:txBody>
          <a:bodyPr wrap="none" rtlCol="0">
            <a:spAutoFit/>
          </a:bodyPr>
          <a:lstStyle/>
          <a:p>
            <a:r>
              <a:rPr lang="en-US" dirty="0"/>
              <a:t>4 PC wide </a:t>
            </a:r>
          </a:p>
          <a:p>
            <a:r>
              <a:rPr lang="en-US" dirty="0"/>
              <a:t>16fN 16fP</a:t>
            </a:r>
            <a:endParaRPr lang="en-US" baseline="-25000" dirty="0"/>
          </a:p>
        </p:txBody>
      </p:sp>
      <p:sp>
        <p:nvSpPr>
          <p:cNvPr id="169" name="TextBox 168">
            <a:extLst>
              <a:ext uri="{FF2B5EF4-FFF2-40B4-BE49-F238E27FC236}">
                <a16:creationId xmlns:a16="http://schemas.microsoft.com/office/drawing/2014/main" id="{E59E7B83-F383-A742-9F6F-8B42987D79A6}"/>
              </a:ext>
            </a:extLst>
          </p:cNvPr>
          <p:cNvSpPr txBox="1"/>
          <p:nvPr/>
        </p:nvSpPr>
        <p:spPr>
          <a:xfrm>
            <a:off x="9839973" y="1904069"/>
            <a:ext cx="1157689" cy="646331"/>
          </a:xfrm>
          <a:prstGeom prst="rect">
            <a:avLst/>
          </a:prstGeom>
          <a:noFill/>
        </p:spPr>
        <p:txBody>
          <a:bodyPr wrap="none" rtlCol="0">
            <a:spAutoFit/>
          </a:bodyPr>
          <a:lstStyle/>
          <a:p>
            <a:r>
              <a:rPr lang="en-US" dirty="0"/>
              <a:t>4 PC wide </a:t>
            </a:r>
          </a:p>
          <a:p>
            <a:r>
              <a:rPr lang="en-US" dirty="0"/>
              <a:t>16fN 16fP</a:t>
            </a:r>
            <a:endParaRPr lang="en-US" baseline="-25000" dirty="0"/>
          </a:p>
        </p:txBody>
      </p:sp>
      <p:sp>
        <p:nvSpPr>
          <p:cNvPr id="170" name="TextBox 169">
            <a:extLst>
              <a:ext uri="{FF2B5EF4-FFF2-40B4-BE49-F238E27FC236}">
                <a16:creationId xmlns:a16="http://schemas.microsoft.com/office/drawing/2014/main" id="{427BF288-5304-E742-8DE7-A02FC5ADD871}"/>
              </a:ext>
            </a:extLst>
          </p:cNvPr>
          <p:cNvSpPr txBox="1"/>
          <p:nvPr/>
        </p:nvSpPr>
        <p:spPr>
          <a:xfrm>
            <a:off x="7688085" y="1855301"/>
            <a:ext cx="1906291" cy="369332"/>
          </a:xfrm>
          <a:prstGeom prst="rect">
            <a:avLst/>
          </a:prstGeom>
          <a:noFill/>
        </p:spPr>
        <p:txBody>
          <a:bodyPr wrap="none" rtlCol="0">
            <a:spAutoFit/>
          </a:bodyPr>
          <a:lstStyle/>
          <a:p>
            <a:r>
              <a:rPr lang="en-US" dirty="0"/>
              <a:t>4 PC wide 8fN 4fP</a:t>
            </a:r>
            <a:endParaRPr lang="en-US" baseline="-25000" dirty="0"/>
          </a:p>
        </p:txBody>
      </p:sp>
      <p:sp>
        <p:nvSpPr>
          <p:cNvPr id="171" name="TextBox 170">
            <a:extLst>
              <a:ext uri="{FF2B5EF4-FFF2-40B4-BE49-F238E27FC236}">
                <a16:creationId xmlns:a16="http://schemas.microsoft.com/office/drawing/2014/main" id="{B1F53FC0-DE3E-344E-83EB-558A15AADFCF}"/>
              </a:ext>
            </a:extLst>
          </p:cNvPr>
          <p:cNvSpPr txBox="1"/>
          <p:nvPr/>
        </p:nvSpPr>
        <p:spPr>
          <a:xfrm>
            <a:off x="7776477" y="5795061"/>
            <a:ext cx="1157689" cy="646331"/>
          </a:xfrm>
          <a:prstGeom prst="rect">
            <a:avLst/>
          </a:prstGeom>
          <a:noFill/>
        </p:spPr>
        <p:txBody>
          <a:bodyPr wrap="none" rtlCol="0">
            <a:spAutoFit/>
          </a:bodyPr>
          <a:lstStyle/>
          <a:p>
            <a:r>
              <a:rPr lang="en-US" dirty="0"/>
              <a:t>2 PC wide </a:t>
            </a:r>
          </a:p>
          <a:p>
            <a:r>
              <a:rPr lang="en-US" dirty="0"/>
              <a:t>8fN 8fP</a:t>
            </a:r>
            <a:endParaRPr lang="en-US" baseline="-25000" dirty="0"/>
          </a:p>
        </p:txBody>
      </p:sp>
      <p:sp>
        <p:nvSpPr>
          <p:cNvPr id="172" name="TextBox 171">
            <a:extLst>
              <a:ext uri="{FF2B5EF4-FFF2-40B4-BE49-F238E27FC236}">
                <a16:creationId xmlns:a16="http://schemas.microsoft.com/office/drawing/2014/main" id="{56D294CA-A2DE-E240-A80A-77EBBC264E1A}"/>
              </a:ext>
            </a:extLst>
          </p:cNvPr>
          <p:cNvSpPr txBox="1"/>
          <p:nvPr/>
        </p:nvSpPr>
        <p:spPr>
          <a:xfrm>
            <a:off x="6392685" y="5810301"/>
            <a:ext cx="1157689" cy="646331"/>
          </a:xfrm>
          <a:prstGeom prst="rect">
            <a:avLst/>
          </a:prstGeom>
          <a:noFill/>
        </p:spPr>
        <p:txBody>
          <a:bodyPr wrap="none" rtlCol="0">
            <a:spAutoFit/>
          </a:bodyPr>
          <a:lstStyle/>
          <a:p>
            <a:r>
              <a:rPr lang="en-US" dirty="0"/>
              <a:t>2 PC wide </a:t>
            </a:r>
          </a:p>
          <a:p>
            <a:r>
              <a:rPr lang="en-US" dirty="0"/>
              <a:t>8fN 8fP</a:t>
            </a:r>
            <a:endParaRPr lang="en-US" baseline="-25000" dirty="0"/>
          </a:p>
        </p:txBody>
      </p:sp>
      <p:sp>
        <p:nvSpPr>
          <p:cNvPr id="173" name="TextBox 172">
            <a:extLst>
              <a:ext uri="{FF2B5EF4-FFF2-40B4-BE49-F238E27FC236}">
                <a16:creationId xmlns:a16="http://schemas.microsoft.com/office/drawing/2014/main" id="{C060A802-10BB-E842-ADC0-A01658A6D49A}"/>
              </a:ext>
            </a:extLst>
          </p:cNvPr>
          <p:cNvSpPr txBox="1"/>
          <p:nvPr/>
        </p:nvSpPr>
        <p:spPr>
          <a:xfrm>
            <a:off x="6386589" y="3746805"/>
            <a:ext cx="1157689" cy="646331"/>
          </a:xfrm>
          <a:prstGeom prst="rect">
            <a:avLst/>
          </a:prstGeom>
          <a:noFill/>
        </p:spPr>
        <p:txBody>
          <a:bodyPr wrap="none" rtlCol="0">
            <a:spAutoFit/>
          </a:bodyPr>
          <a:lstStyle/>
          <a:p>
            <a:r>
              <a:rPr lang="en-US" dirty="0"/>
              <a:t>4 PC wide </a:t>
            </a:r>
          </a:p>
          <a:p>
            <a:r>
              <a:rPr lang="en-US" dirty="0"/>
              <a:t>16fN 16fP</a:t>
            </a:r>
            <a:endParaRPr lang="en-US" baseline="-25000" dirty="0"/>
          </a:p>
        </p:txBody>
      </p:sp>
      <p:sp>
        <p:nvSpPr>
          <p:cNvPr id="174" name="TextBox 173">
            <a:extLst>
              <a:ext uri="{FF2B5EF4-FFF2-40B4-BE49-F238E27FC236}">
                <a16:creationId xmlns:a16="http://schemas.microsoft.com/office/drawing/2014/main" id="{EE5A1D65-6790-3D41-A37E-974445FB753D}"/>
              </a:ext>
            </a:extLst>
          </p:cNvPr>
          <p:cNvSpPr txBox="1"/>
          <p:nvPr/>
        </p:nvSpPr>
        <p:spPr>
          <a:xfrm>
            <a:off x="8405790" y="2557794"/>
            <a:ext cx="2962991" cy="646331"/>
          </a:xfrm>
          <a:prstGeom prst="rect">
            <a:avLst/>
          </a:prstGeom>
          <a:noFill/>
        </p:spPr>
        <p:txBody>
          <a:bodyPr wrap="none" rtlCol="0">
            <a:spAutoFit/>
          </a:bodyPr>
          <a:lstStyle/>
          <a:p>
            <a:r>
              <a:rPr lang="en-US" dirty="0">
                <a:solidFill>
                  <a:schemeClr val="accent1"/>
                </a:solidFill>
              </a:rPr>
              <a:t>Decoder region</a:t>
            </a:r>
          </a:p>
          <a:p>
            <a:r>
              <a:rPr lang="en-US" dirty="0"/>
              <a:t>4 row pairs for R</a:t>
            </a:r>
            <a:r>
              <a:rPr lang="en-US" baseline="-25000" dirty="0"/>
              <a:t>0</a:t>
            </a:r>
            <a:r>
              <a:rPr lang="en-US" dirty="0"/>
              <a:t>,R</a:t>
            </a:r>
            <a:r>
              <a:rPr lang="en-US" baseline="-25000" dirty="0"/>
              <a:t>1</a:t>
            </a:r>
            <a:r>
              <a:rPr lang="en-US" dirty="0"/>
              <a:t> ,</a:t>
            </a:r>
            <a:r>
              <a:rPr lang="en-US" dirty="0" err="1"/>
              <a:t>W</a:t>
            </a:r>
            <a:r>
              <a:rPr lang="en-US" baseline="-25000" dirty="0" err="1"/>
              <a:t>up</a:t>
            </a:r>
            <a:r>
              <a:rPr lang="en-US" dirty="0"/>
              <a:t> ,</a:t>
            </a:r>
            <a:r>
              <a:rPr lang="en-US" dirty="0" err="1"/>
              <a:t>W</a:t>
            </a:r>
            <a:r>
              <a:rPr lang="en-US" baseline="-25000" dirty="0" err="1"/>
              <a:t>dn</a:t>
            </a:r>
            <a:endParaRPr lang="en-US" baseline="-25000" dirty="0"/>
          </a:p>
        </p:txBody>
      </p:sp>
      <p:sp>
        <p:nvSpPr>
          <p:cNvPr id="176" name="TextBox 175">
            <a:extLst>
              <a:ext uri="{FF2B5EF4-FFF2-40B4-BE49-F238E27FC236}">
                <a16:creationId xmlns:a16="http://schemas.microsoft.com/office/drawing/2014/main" id="{DBAFF3ED-FCF5-CB4E-9C63-FD6701A86DEB}"/>
              </a:ext>
            </a:extLst>
          </p:cNvPr>
          <p:cNvSpPr txBox="1"/>
          <p:nvPr/>
        </p:nvSpPr>
        <p:spPr>
          <a:xfrm>
            <a:off x="1645127" y="6469178"/>
            <a:ext cx="1974067" cy="646331"/>
          </a:xfrm>
          <a:prstGeom prst="rect">
            <a:avLst/>
          </a:prstGeom>
          <a:noFill/>
        </p:spPr>
        <p:txBody>
          <a:bodyPr wrap="none" rtlCol="0">
            <a:spAutoFit/>
          </a:bodyPr>
          <a:lstStyle/>
          <a:p>
            <a:r>
              <a:rPr lang="en-US" baseline="-25000" dirty="0">
                <a:solidFill>
                  <a:schemeClr val="accent2"/>
                </a:solidFill>
              </a:rPr>
              <a:t>In the hard wrapper PDS</a:t>
            </a:r>
          </a:p>
          <a:p>
            <a:r>
              <a:rPr lang="en-US" baseline="-25000" dirty="0">
                <a:solidFill>
                  <a:schemeClr val="accent2"/>
                </a:solidFill>
              </a:rPr>
              <a:t>Duplicated for double pump.</a:t>
            </a:r>
            <a:br>
              <a:rPr lang="en-US" baseline="-25000" dirty="0">
                <a:solidFill>
                  <a:schemeClr val="accent2"/>
                </a:solidFill>
              </a:rPr>
            </a:br>
            <a:endParaRPr lang="en-US" baseline="-25000" dirty="0">
              <a:solidFill>
                <a:schemeClr val="accent2"/>
              </a:solidFill>
            </a:endParaRPr>
          </a:p>
        </p:txBody>
      </p:sp>
      <p:sp>
        <p:nvSpPr>
          <p:cNvPr id="134" name="TextBox 133">
            <a:extLst>
              <a:ext uri="{FF2B5EF4-FFF2-40B4-BE49-F238E27FC236}">
                <a16:creationId xmlns:a16="http://schemas.microsoft.com/office/drawing/2014/main" id="{F724DA3A-2969-3C44-880D-744B1C860C67}"/>
              </a:ext>
            </a:extLst>
          </p:cNvPr>
          <p:cNvSpPr txBox="1"/>
          <p:nvPr/>
        </p:nvSpPr>
        <p:spPr>
          <a:xfrm>
            <a:off x="2503301" y="2370678"/>
            <a:ext cx="742511" cy="461665"/>
          </a:xfrm>
          <a:prstGeom prst="rect">
            <a:avLst/>
          </a:prstGeom>
          <a:noFill/>
        </p:spPr>
        <p:txBody>
          <a:bodyPr wrap="none" rtlCol="0">
            <a:spAutoFit/>
          </a:bodyPr>
          <a:lstStyle/>
          <a:p>
            <a:r>
              <a:rPr lang="en-US" baseline="-25000" dirty="0"/>
              <a:t>4 signals</a:t>
            </a:r>
          </a:p>
          <a:p>
            <a:r>
              <a:rPr lang="en-US" baseline="-25000" dirty="0"/>
              <a:t> one hot </a:t>
            </a:r>
          </a:p>
        </p:txBody>
      </p:sp>
      <p:sp>
        <p:nvSpPr>
          <p:cNvPr id="163" name="TextBox 162">
            <a:extLst>
              <a:ext uri="{FF2B5EF4-FFF2-40B4-BE49-F238E27FC236}">
                <a16:creationId xmlns:a16="http://schemas.microsoft.com/office/drawing/2014/main" id="{3031D98B-E3BC-2743-A2CB-52B61154B6BD}"/>
              </a:ext>
            </a:extLst>
          </p:cNvPr>
          <p:cNvSpPr txBox="1"/>
          <p:nvPr/>
        </p:nvSpPr>
        <p:spPr>
          <a:xfrm>
            <a:off x="5584471" y="2074080"/>
            <a:ext cx="742511" cy="461665"/>
          </a:xfrm>
          <a:prstGeom prst="rect">
            <a:avLst/>
          </a:prstGeom>
          <a:noFill/>
        </p:spPr>
        <p:txBody>
          <a:bodyPr wrap="none" rtlCol="0">
            <a:spAutoFit/>
          </a:bodyPr>
          <a:lstStyle/>
          <a:p>
            <a:r>
              <a:rPr lang="en-US" baseline="-25000" dirty="0"/>
              <a:t>8 signals</a:t>
            </a:r>
          </a:p>
          <a:p>
            <a:r>
              <a:rPr lang="en-US" baseline="-25000" dirty="0"/>
              <a:t> one hot </a:t>
            </a:r>
          </a:p>
        </p:txBody>
      </p:sp>
      <p:sp>
        <p:nvSpPr>
          <p:cNvPr id="164" name="TextBox 163">
            <a:extLst>
              <a:ext uri="{FF2B5EF4-FFF2-40B4-BE49-F238E27FC236}">
                <a16:creationId xmlns:a16="http://schemas.microsoft.com/office/drawing/2014/main" id="{E38D4836-8920-5A4B-9EF4-8E8DBDD5A1FE}"/>
              </a:ext>
            </a:extLst>
          </p:cNvPr>
          <p:cNvSpPr txBox="1"/>
          <p:nvPr/>
        </p:nvSpPr>
        <p:spPr>
          <a:xfrm>
            <a:off x="10994658" y="2056565"/>
            <a:ext cx="1084528" cy="830997"/>
          </a:xfrm>
          <a:prstGeom prst="rect">
            <a:avLst/>
          </a:prstGeom>
          <a:noFill/>
        </p:spPr>
        <p:txBody>
          <a:bodyPr wrap="none" rtlCol="0">
            <a:spAutoFit/>
          </a:bodyPr>
          <a:lstStyle/>
          <a:p>
            <a:r>
              <a:rPr lang="en-US" baseline="-25000" dirty="0"/>
              <a:t>64 signals</a:t>
            </a:r>
          </a:p>
          <a:p>
            <a:r>
              <a:rPr lang="en-US" baseline="-25000" dirty="0"/>
              <a:t> one hot To </a:t>
            </a:r>
          </a:p>
          <a:p>
            <a:r>
              <a:rPr lang="en-US" baseline="-25000" dirty="0"/>
              <a:t>read pulldown</a:t>
            </a:r>
          </a:p>
          <a:p>
            <a:r>
              <a:rPr lang="en-US" baseline="-25000" dirty="0"/>
              <a:t>Or Write port</a:t>
            </a:r>
          </a:p>
        </p:txBody>
      </p:sp>
      <p:sp>
        <p:nvSpPr>
          <p:cNvPr id="177" name="TextBox 176">
            <a:extLst>
              <a:ext uri="{FF2B5EF4-FFF2-40B4-BE49-F238E27FC236}">
                <a16:creationId xmlns:a16="http://schemas.microsoft.com/office/drawing/2014/main" id="{EA242286-77EC-DD43-A8B1-D8DE80849B0E}"/>
              </a:ext>
            </a:extLst>
          </p:cNvPr>
          <p:cNvSpPr txBox="1"/>
          <p:nvPr/>
        </p:nvSpPr>
        <p:spPr>
          <a:xfrm>
            <a:off x="105" y="4283878"/>
            <a:ext cx="817403" cy="461665"/>
          </a:xfrm>
          <a:prstGeom prst="rect">
            <a:avLst/>
          </a:prstGeom>
          <a:noFill/>
        </p:spPr>
        <p:txBody>
          <a:bodyPr wrap="none" rtlCol="0">
            <a:spAutoFit/>
          </a:bodyPr>
          <a:lstStyle/>
          <a:p>
            <a:r>
              <a:rPr lang="en-US" baseline="-25000" dirty="0"/>
              <a:t>setup &amp;</a:t>
            </a:r>
          </a:p>
          <a:p>
            <a:r>
              <a:rPr lang="en-US" baseline="-25000" dirty="0"/>
              <a:t> hold here</a:t>
            </a:r>
          </a:p>
        </p:txBody>
      </p:sp>
      <p:sp>
        <p:nvSpPr>
          <p:cNvPr id="178" name="TextBox 177">
            <a:extLst>
              <a:ext uri="{FF2B5EF4-FFF2-40B4-BE49-F238E27FC236}">
                <a16:creationId xmlns:a16="http://schemas.microsoft.com/office/drawing/2014/main" id="{2F73E4ED-29DB-1A48-A330-F10E74728D3D}"/>
              </a:ext>
            </a:extLst>
          </p:cNvPr>
          <p:cNvSpPr txBox="1"/>
          <p:nvPr/>
        </p:nvSpPr>
        <p:spPr>
          <a:xfrm>
            <a:off x="3864531" y="4098820"/>
            <a:ext cx="817403" cy="461665"/>
          </a:xfrm>
          <a:prstGeom prst="rect">
            <a:avLst/>
          </a:prstGeom>
          <a:noFill/>
        </p:spPr>
        <p:txBody>
          <a:bodyPr wrap="none" rtlCol="0">
            <a:spAutoFit/>
          </a:bodyPr>
          <a:lstStyle/>
          <a:p>
            <a:r>
              <a:rPr lang="en-US" baseline="-25000" dirty="0"/>
              <a:t>setup &amp;</a:t>
            </a:r>
          </a:p>
          <a:p>
            <a:r>
              <a:rPr lang="en-US" baseline="-25000" dirty="0"/>
              <a:t> hold here</a:t>
            </a:r>
          </a:p>
        </p:txBody>
      </p:sp>
      <p:sp>
        <p:nvSpPr>
          <p:cNvPr id="179" name="TextBox 178">
            <a:extLst>
              <a:ext uri="{FF2B5EF4-FFF2-40B4-BE49-F238E27FC236}">
                <a16:creationId xmlns:a16="http://schemas.microsoft.com/office/drawing/2014/main" id="{2E6D37AA-3537-694E-BBD4-4D53D6007601}"/>
              </a:ext>
            </a:extLst>
          </p:cNvPr>
          <p:cNvSpPr txBox="1"/>
          <p:nvPr/>
        </p:nvSpPr>
        <p:spPr>
          <a:xfrm>
            <a:off x="7130244" y="4109707"/>
            <a:ext cx="817403" cy="461665"/>
          </a:xfrm>
          <a:prstGeom prst="rect">
            <a:avLst/>
          </a:prstGeom>
          <a:noFill/>
        </p:spPr>
        <p:txBody>
          <a:bodyPr wrap="none" rtlCol="0">
            <a:spAutoFit/>
          </a:bodyPr>
          <a:lstStyle/>
          <a:p>
            <a:r>
              <a:rPr lang="en-US" baseline="-25000" dirty="0"/>
              <a:t>setup &amp;</a:t>
            </a:r>
          </a:p>
          <a:p>
            <a:r>
              <a:rPr lang="en-US" baseline="-25000" dirty="0"/>
              <a:t> hold here</a:t>
            </a:r>
          </a:p>
        </p:txBody>
      </p:sp>
      <p:grpSp>
        <p:nvGrpSpPr>
          <p:cNvPr id="180" name="Group 386">
            <a:extLst>
              <a:ext uri="{FF2B5EF4-FFF2-40B4-BE49-F238E27FC236}">
                <a16:creationId xmlns:a16="http://schemas.microsoft.com/office/drawing/2014/main" id="{3094D867-77BD-0E46-9204-D7926C57B6E5}"/>
              </a:ext>
            </a:extLst>
          </p:cNvPr>
          <p:cNvGrpSpPr>
            <a:grpSpLocks/>
          </p:cNvGrpSpPr>
          <p:nvPr/>
        </p:nvGrpSpPr>
        <p:grpSpPr bwMode="auto">
          <a:xfrm>
            <a:off x="9267193" y="3542211"/>
            <a:ext cx="381000" cy="609600"/>
            <a:chOff x="4848" y="240"/>
            <a:chExt cx="480" cy="768"/>
          </a:xfrm>
        </p:grpSpPr>
        <p:sp>
          <p:nvSpPr>
            <p:cNvPr id="181" name="Freeform 387">
              <a:extLst>
                <a:ext uri="{FF2B5EF4-FFF2-40B4-BE49-F238E27FC236}">
                  <a16:creationId xmlns:a16="http://schemas.microsoft.com/office/drawing/2014/main" id="{418555EB-8E48-BE42-8CDA-12F4AB0CD422}"/>
                </a:ext>
              </a:extLst>
            </p:cNvPr>
            <p:cNvSpPr>
              <a:spLocks/>
            </p:cNvSpPr>
            <p:nvPr/>
          </p:nvSpPr>
          <p:spPr bwMode="auto">
            <a:xfrm flipV="1">
              <a:off x="4848" y="240"/>
              <a:ext cx="192" cy="768"/>
            </a:xfrm>
            <a:custGeom>
              <a:avLst/>
              <a:gdLst>
                <a:gd name="T0" fmla="*/ 0 w 192"/>
                <a:gd name="T1" fmla="*/ 0 h 768"/>
                <a:gd name="T2" fmla="*/ 0 w 192"/>
                <a:gd name="T3" fmla="*/ 192 h 768"/>
                <a:gd name="T4" fmla="*/ 192 w 192"/>
                <a:gd name="T5" fmla="*/ 192 h 768"/>
                <a:gd name="T6" fmla="*/ 192 w 192"/>
                <a:gd name="T7" fmla="*/ 576 h 768"/>
                <a:gd name="T8" fmla="*/ 0 w 192"/>
                <a:gd name="T9" fmla="*/ 576 h 768"/>
                <a:gd name="T10" fmla="*/ 0 w 192"/>
                <a:gd name="T11" fmla="*/ 768 h 768"/>
                <a:gd name="T12" fmla="*/ 0 60000 65536"/>
                <a:gd name="T13" fmla="*/ 0 60000 65536"/>
                <a:gd name="T14" fmla="*/ 0 60000 65536"/>
                <a:gd name="T15" fmla="*/ 0 60000 65536"/>
                <a:gd name="T16" fmla="*/ 0 60000 65536"/>
                <a:gd name="T17" fmla="*/ 0 60000 65536"/>
                <a:gd name="T18" fmla="*/ 0 w 192"/>
                <a:gd name="T19" fmla="*/ 0 h 768"/>
                <a:gd name="T20" fmla="*/ 192 w 192"/>
                <a:gd name="T21" fmla="*/ 768 h 768"/>
              </a:gdLst>
              <a:ahLst/>
              <a:cxnLst>
                <a:cxn ang="T12">
                  <a:pos x="T0" y="T1"/>
                </a:cxn>
                <a:cxn ang="T13">
                  <a:pos x="T2" y="T3"/>
                </a:cxn>
                <a:cxn ang="T14">
                  <a:pos x="T4" y="T5"/>
                </a:cxn>
                <a:cxn ang="T15">
                  <a:pos x="T6" y="T7"/>
                </a:cxn>
                <a:cxn ang="T16">
                  <a:pos x="T8" y="T9"/>
                </a:cxn>
                <a:cxn ang="T17">
                  <a:pos x="T10" y="T11"/>
                </a:cxn>
              </a:cxnLst>
              <a:rect l="T18" t="T19" r="T20" b="T21"/>
              <a:pathLst>
                <a:path w="192" h="768">
                  <a:moveTo>
                    <a:pt x="0" y="0"/>
                  </a:moveTo>
                  <a:lnTo>
                    <a:pt x="0" y="192"/>
                  </a:lnTo>
                  <a:lnTo>
                    <a:pt x="192" y="192"/>
                  </a:lnTo>
                  <a:lnTo>
                    <a:pt x="192" y="576"/>
                  </a:lnTo>
                  <a:lnTo>
                    <a:pt x="0" y="576"/>
                  </a:lnTo>
                  <a:lnTo>
                    <a:pt x="0" y="768"/>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2" name="Line 388">
              <a:extLst>
                <a:ext uri="{FF2B5EF4-FFF2-40B4-BE49-F238E27FC236}">
                  <a16:creationId xmlns:a16="http://schemas.microsoft.com/office/drawing/2014/main" id="{95AA39BB-8193-0844-81AC-08B051FE68A3}"/>
                </a:ext>
              </a:extLst>
            </p:cNvPr>
            <p:cNvSpPr>
              <a:spLocks noChangeShapeType="1"/>
            </p:cNvSpPr>
            <p:nvPr/>
          </p:nvSpPr>
          <p:spPr bwMode="auto">
            <a:xfrm flipV="1">
              <a:off x="5088" y="624"/>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3" name="Freeform 389">
              <a:extLst>
                <a:ext uri="{FF2B5EF4-FFF2-40B4-BE49-F238E27FC236}">
                  <a16:creationId xmlns:a16="http://schemas.microsoft.com/office/drawing/2014/main" id="{09C976DC-AA14-394A-BAC8-7BDCB0BBF933}"/>
                </a:ext>
              </a:extLst>
            </p:cNvPr>
            <p:cNvSpPr>
              <a:spLocks/>
            </p:cNvSpPr>
            <p:nvPr/>
          </p:nvSpPr>
          <p:spPr bwMode="auto">
            <a:xfrm flipH="1" flipV="1">
              <a:off x="4896" y="384"/>
              <a:ext cx="96" cy="96"/>
            </a:xfrm>
            <a:custGeom>
              <a:avLst/>
              <a:gdLst>
                <a:gd name="T0" fmla="*/ 0 w 96"/>
                <a:gd name="T1" fmla="*/ 48 h 96"/>
                <a:gd name="T2" fmla="*/ 96 w 96"/>
                <a:gd name="T3" fmla="*/ 0 h 96"/>
                <a:gd name="T4" fmla="*/ 96 w 96"/>
                <a:gd name="T5" fmla="*/ 96 h 96"/>
                <a:gd name="T6" fmla="*/ 0 w 96"/>
                <a:gd name="T7" fmla="*/ 48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48"/>
                  </a:moveTo>
                  <a:lnTo>
                    <a:pt x="96" y="0"/>
                  </a:lnTo>
                  <a:lnTo>
                    <a:pt x="96" y="96"/>
                  </a:lnTo>
                  <a:lnTo>
                    <a:pt x="0" y="48"/>
                  </a:lnTo>
                  <a:close/>
                </a:path>
              </a:pathLst>
            </a:custGeom>
            <a:solidFill>
              <a:schemeClr val="tx1"/>
            </a:solidFill>
            <a:ln w="28575" cmpd="sng">
              <a:solidFill>
                <a:schemeClr val="tx1"/>
              </a:solidFill>
              <a:round/>
              <a:headEnd/>
              <a:tailEnd/>
            </a:ln>
          </p:spPr>
          <p:txBody>
            <a:bodyPr/>
            <a:lstStyle/>
            <a:p>
              <a:endParaRPr lang="en-US"/>
            </a:p>
          </p:txBody>
        </p:sp>
        <p:sp>
          <p:nvSpPr>
            <p:cNvPr id="184" name="Line 390">
              <a:extLst>
                <a:ext uri="{FF2B5EF4-FFF2-40B4-BE49-F238E27FC236}">
                  <a16:creationId xmlns:a16="http://schemas.microsoft.com/office/drawing/2014/main" id="{A948462C-2ACC-3F44-8D98-63EDF3D03D22}"/>
                </a:ext>
              </a:extLst>
            </p:cNvPr>
            <p:cNvSpPr>
              <a:spLocks noChangeShapeType="1"/>
            </p:cNvSpPr>
            <p:nvPr/>
          </p:nvSpPr>
          <p:spPr bwMode="auto">
            <a:xfrm flipV="1">
              <a:off x="5088" y="432"/>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 name="Line 391">
              <a:extLst>
                <a:ext uri="{FF2B5EF4-FFF2-40B4-BE49-F238E27FC236}">
                  <a16:creationId xmlns:a16="http://schemas.microsoft.com/office/drawing/2014/main" id="{44D631FB-BC45-C743-ACDA-9B8C0A393A8C}"/>
                </a:ext>
              </a:extLst>
            </p:cNvPr>
            <p:cNvSpPr>
              <a:spLocks noChangeShapeType="1"/>
            </p:cNvSpPr>
            <p:nvPr/>
          </p:nvSpPr>
          <p:spPr bwMode="auto">
            <a:xfrm flipV="1">
              <a:off x="4992" y="432"/>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86" name="Group 386">
            <a:extLst>
              <a:ext uri="{FF2B5EF4-FFF2-40B4-BE49-F238E27FC236}">
                <a16:creationId xmlns:a16="http://schemas.microsoft.com/office/drawing/2014/main" id="{3B01CBC8-58E7-E04D-B49E-A641CCF34020}"/>
              </a:ext>
            </a:extLst>
          </p:cNvPr>
          <p:cNvGrpSpPr>
            <a:grpSpLocks/>
          </p:cNvGrpSpPr>
          <p:nvPr/>
        </p:nvGrpSpPr>
        <p:grpSpPr bwMode="auto">
          <a:xfrm>
            <a:off x="9082136" y="4206243"/>
            <a:ext cx="381000" cy="609600"/>
            <a:chOff x="4848" y="240"/>
            <a:chExt cx="480" cy="768"/>
          </a:xfrm>
        </p:grpSpPr>
        <p:sp>
          <p:nvSpPr>
            <p:cNvPr id="187" name="Freeform 387">
              <a:extLst>
                <a:ext uri="{FF2B5EF4-FFF2-40B4-BE49-F238E27FC236}">
                  <a16:creationId xmlns:a16="http://schemas.microsoft.com/office/drawing/2014/main" id="{01EE4B19-8EA9-D340-B36D-EC613F292EC1}"/>
                </a:ext>
              </a:extLst>
            </p:cNvPr>
            <p:cNvSpPr>
              <a:spLocks/>
            </p:cNvSpPr>
            <p:nvPr/>
          </p:nvSpPr>
          <p:spPr bwMode="auto">
            <a:xfrm flipV="1">
              <a:off x="4848" y="240"/>
              <a:ext cx="192" cy="768"/>
            </a:xfrm>
            <a:custGeom>
              <a:avLst/>
              <a:gdLst>
                <a:gd name="T0" fmla="*/ 0 w 192"/>
                <a:gd name="T1" fmla="*/ 0 h 768"/>
                <a:gd name="T2" fmla="*/ 0 w 192"/>
                <a:gd name="T3" fmla="*/ 192 h 768"/>
                <a:gd name="T4" fmla="*/ 192 w 192"/>
                <a:gd name="T5" fmla="*/ 192 h 768"/>
                <a:gd name="T6" fmla="*/ 192 w 192"/>
                <a:gd name="T7" fmla="*/ 576 h 768"/>
                <a:gd name="T8" fmla="*/ 0 w 192"/>
                <a:gd name="T9" fmla="*/ 576 h 768"/>
                <a:gd name="T10" fmla="*/ 0 w 192"/>
                <a:gd name="T11" fmla="*/ 768 h 768"/>
                <a:gd name="T12" fmla="*/ 0 60000 65536"/>
                <a:gd name="T13" fmla="*/ 0 60000 65536"/>
                <a:gd name="T14" fmla="*/ 0 60000 65536"/>
                <a:gd name="T15" fmla="*/ 0 60000 65536"/>
                <a:gd name="T16" fmla="*/ 0 60000 65536"/>
                <a:gd name="T17" fmla="*/ 0 60000 65536"/>
                <a:gd name="T18" fmla="*/ 0 w 192"/>
                <a:gd name="T19" fmla="*/ 0 h 768"/>
                <a:gd name="T20" fmla="*/ 192 w 192"/>
                <a:gd name="T21" fmla="*/ 768 h 768"/>
              </a:gdLst>
              <a:ahLst/>
              <a:cxnLst>
                <a:cxn ang="T12">
                  <a:pos x="T0" y="T1"/>
                </a:cxn>
                <a:cxn ang="T13">
                  <a:pos x="T2" y="T3"/>
                </a:cxn>
                <a:cxn ang="T14">
                  <a:pos x="T4" y="T5"/>
                </a:cxn>
                <a:cxn ang="T15">
                  <a:pos x="T6" y="T7"/>
                </a:cxn>
                <a:cxn ang="T16">
                  <a:pos x="T8" y="T9"/>
                </a:cxn>
                <a:cxn ang="T17">
                  <a:pos x="T10" y="T11"/>
                </a:cxn>
              </a:cxnLst>
              <a:rect l="T18" t="T19" r="T20" b="T21"/>
              <a:pathLst>
                <a:path w="192" h="768">
                  <a:moveTo>
                    <a:pt x="0" y="0"/>
                  </a:moveTo>
                  <a:lnTo>
                    <a:pt x="0" y="192"/>
                  </a:lnTo>
                  <a:lnTo>
                    <a:pt x="192" y="192"/>
                  </a:lnTo>
                  <a:lnTo>
                    <a:pt x="192" y="576"/>
                  </a:lnTo>
                  <a:lnTo>
                    <a:pt x="0" y="576"/>
                  </a:lnTo>
                  <a:lnTo>
                    <a:pt x="0" y="768"/>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8" name="Line 388">
              <a:extLst>
                <a:ext uri="{FF2B5EF4-FFF2-40B4-BE49-F238E27FC236}">
                  <a16:creationId xmlns:a16="http://schemas.microsoft.com/office/drawing/2014/main" id="{60652E77-9A65-A446-A145-171D566DCFEC}"/>
                </a:ext>
              </a:extLst>
            </p:cNvPr>
            <p:cNvSpPr>
              <a:spLocks noChangeShapeType="1"/>
            </p:cNvSpPr>
            <p:nvPr/>
          </p:nvSpPr>
          <p:spPr bwMode="auto">
            <a:xfrm flipV="1">
              <a:off x="5088" y="624"/>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9" name="Freeform 389">
              <a:extLst>
                <a:ext uri="{FF2B5EF4-FFF2-40B4-BE49-F238E27FC236}">
                  <a16:creationId xmlns:a16="http://schemas.microsoft.com/office/drawing/2014/main" id="{716710F1-904E-6D40-81A9-9D55406AC83A}"/>
                </a:ext>
              </a:extLst>
            </p:cNvPr>
            <p:cNvSpPr>
              <a:spLocks/>
            </p:cNvSpPr>
            <p:nvPr/>
          </p:nvSpPr>
          <p:spPr bwMode="auto">
            <a:xfrm flipH="1" flipV="1">
              <a:off x="4896" y="384"/>
              <a:ext cx="96" cy="96"/>
            </a:xfrm>
            <a:custGeom>
              <a:avLst/>
              <a:gdLst>
                <a:gd name="T0" fmla="*/ 0 w 96"/>
                <a:gd name="T1" fmla="*/ 48 h 96"/>
                <a:gd name="T2" fmla="*/ 96 w 96"/>
                <a:gd name="T3" fmla="*/ 0 h 96"/>
                <a:gd name="T4" fmla="*/ 96 w 96"/>
                <a:gd name="T5" fmla="*/ 96 h 96"/>
                <a:gd name="T6" fmla="*/ 0 w 96"/>
                <a:gd name="T7" fmla="*/ 48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48"/>
                  </a:moveTo>
                  <a:lnTo>
                    <a:pt x="96" y="0"/>
                  </a:lnTo>
                  <a:lnTo>
                    <a:pt x="96" y="96"/>
                  </a:lnTo>
                  <a:lnTo>
                    <a:pt x="0" y="48"/>
                  </a:lnTo>
                  <a:close/>
                </a:path>
              </a:pathLst>
            </a:custGeom>
            <a:solidFill>
              <a:schemeClr val="tx1"/>
            </a:solidFill>
            <a:ln w="28575" cmpd="sng">
              <a:solidFill>
                <a:schemeClr val="tx1"/>
              </a:solidFill>
              <a:round/>
              <a:headEnd/>
              <a:tailEnd/>
            </a:ln>
          </p:spPr>
          <p:txBody>
            <a:bodyPr/>
            <a:lstStyle/>
            <a:p>
              <a:endParaRPr lang="en-US"/>
            </a:p>
          </p:txBody>
        </p:sp>
        <p:sp>
          <p:nvSpPr>
            <p:cNvPr id="190" name="Line 390">
              <a:extLst>
                <a:ext uri="{FF2B5EF4-FFF2-40B4-BE49-F238E27FC236}">
                  <a16:creationId xmlns:a16="http://schemas.microsoft.com/office/drawing/2014/main" id="{C2B842C4-375B-124B-9EAA-959198D0FE49}"/>
                </a:ext>
              </a:extLst>
            </p:cNvPr>
            <p:cNvSpPr>
              <a:spLocks noChangeShapeType="1"/>
            </p:cNvSpPr>
            <p:nvPr/>
          </p:nvSpPr>
          <p:spPr bwMode="auto">
            <a:xfrm flipV="1">
              <a:off x="5088" y="432"/>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1" name="Line 391">
              <a:extLst>
                <a:ext uri="{FF2B5EF4-FFF2-40B4-BE49-F238E27FC236}">
                  <a16:creationId xmlns:a16="http://schemas.microsoft.com/office/drawing/2014/main" id="{B2B57DF9-023B-F544-B124-87C12BE4863A}"/>
                </a:ext>
              </a:extLst>
            </p:cNvPr>
            <p:cNvSpPr>
              <a:spLocks noChangeShapeType="1"/>
            </p:cNvSpPr>
            <p:nvPr/>
          </p:nvSpPr>
          <p:spPr bwMode="auto">
            <a:xfrm flipV="1">
              <a:off x="4992" y="432"/>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2" name="TextBox 191">
            <a:extLst>
              <a:ext uri="{FF2B5EF4-FFF2-40B4-BE49-F238E27FC236}">
                <a16:creationId xmlns:a16="http://schemas.microsoft.com/office/drawing/2014/main" id="{94D635E8-B663-4342-B1C8-A1E853500437}"/>
              </a:ext>
            </a:extLst>
          </p:cNvPr>
          <p:cNvSpPr txBox="1"/>
          <p:nvPr/>
        </p:nvSpPr>
        <p:spPr>
          <a:xfrm>
            <a:off x="10123800" y="2851223"/>
            <a:ext cx="810799" cy="276999"/>
          </a:xfrm>
          <a:prstGeom prst="rect">
            <a:avLst/>
          </a:prstGeom>
          <a:noFill/>
        </p:spPr>
        <p:txBody>
          <a:bodyPr wrap="none" rtlCol="0">
            <a:spAutoFit/>
          </a:bodyPr>
          <a:lstStyle/>
          <a:p>
            <a:r>
              <a:rPr lang="en-US" baseline="-25000" dirty="0" err="1"/>
              <a:t>Precharge</a:t>
            </a:r>
            <a:endParaRPr lang="en-US" baseline="-25000" dirty="0"/>
          </a:p>
        </p:txBody>
      </p:sp>
      <p:sp>
        <p:nvSpPr>
          <p:cNvPr id="193" name="TextBox 192">
            <a:extLst>
              <a:ext uri="{FF2B5EF4-FFF2-40B4-BE49-F238E27FC236}">
                <a16:creationId xmlns:a16="http://schemas.microsoft.com/office/drawing/2014/main" id="{C7A2AFBF-C373-EC42-A66C-C11586A87E8A}"/>
              </a:ext>
            </a:extLst>
          </p:cNvPr>
          <p:cNvSpPr txBox="1"/>
          <p:nvPr/>
        </p:nvSpPr>
        <p:spPr>
          <a:xfrm>
            <a:off x="9503314" y="4233708"/>
            <a:ext cx="1072281" cy="461665"/>
          </a:xfrm>
          <a:prstGeom prst="rect">
            <a:avLst/>
          </a:prstGeom>
          <a:noFill/>
        </p:spPr>
        <p:txBody>
          <a:bodyPr wrap="none" rtlCol="0">
            <a:spAutoFit/>
          </a:bodyPr>
          <a:lstStyle/>
          <a:p>
            <a:r>
              <a:rPr lang="en-US" baseline="-25000" dirty="0"/>
              <a:t>P16 dot </a:t>
            </a:r>
          </a:p>
          <a:p>
            <a:r>
              <a:rPr lang="en-US" baseline="-25000" dirty="0" err="1"/>
              <a:t>Nfet</a:t>
            </a:r>
            <a:r>
              <a:rPr lang="en-US" baseline="-25000" dirty="0"/>
              <a:t> pulldown</a:t>
            </a:r>
          </a:p>
        </p:txBody>
      </p:sp>
      <p:grpSp>
        <p:nvGrpSpPr>
          <p:cNvPr id="194" name="Group 386">
            <a:extLst>
              <a:ext uri="{FF2B5EF4-FFF2-40B4-BE49-F238E27FC236}">
                <a16:creationId xmlns:a16="http://schemas.microsoft.com/office/drawing/2014/main" id="{8E198A12-FDFF-6B43-8697-B9793D03FE17}"/>
              </a:ext>
            </a:extLst>
          </p:cNvPr>
          <p:cNvGrpSpPr>
            <a:grpSpLocks/>
          </p:cNvGrpSpPr>
          <p:nvPr/>
        </p:nvGrpSpPr>
        <p:grpSpPr bwMode="auto">
          <a:xfrm>
            <a:off x="9071250" y="4783188"/>
            <a:ext cx="381000" cy="609600"/>
            <a:chOff x="4848" y="240"/>
            <a:chExt cx="480" cy="768"/>
          </a:xfrm>
        </p:grpSpPr>
        <p:sp>
          <p:nvSpPr>
            <p:cNvPr id="195" name="Freeform 387">
              <a:extLst>
                <a:ext uri="{FF2B5EF4-FFF2-40B4-BE49-F238E27FC236}">
                  <a16:creationId xmlns:a16="http://schemas.microsoft.com/office/drawing/2014/main" id="{375FC37F-98A7-184E-A2B6-3A11CB31FCC5}"/>
                </a:ext>
              </a:extLst>
            </p:cNvPr>
            <p:cNvSpPr>
              <a:spLocks/>
            </p:cNvSpPr>
            <p:nvPr/>
          </p:nvSpPr>
          <p:spPr bwMode="auto">
            <a:xfrm flipV="1">
              <a:off x="4848" y="240"/>
              <a:ext cx="192" cy="768"/>
            </a:xfrm>
            <a:custGeom>
              <a:avLst/>
              <a:gdLst>
                <a:gd name="T0" fmla="*/ 0 w 192"/>
                <a:gd name="T1" fmla="*/ 0 h 768"/>
                <a:gd name="T2" fmla="*/ 0 w 192"/>
                <a:gd name="T3" fmla="*/ 192 h 768"/>
                <a:gd name="T4" fmla="*/ 192 w 192"/>
                <a:gd name="T5" fmla="*/ 192 h 768"/>
                <a:gd name="T6" fmla="*/ 192 w 192"/>
                <a:gd name="T7" fmla="*/ 576 h 768"/>
                <a:gd name="T8" fmla="*/ 0 w 192"/>
                <a:gd name="T9" fmla="*/ 576 h 768"/>
                <a:gd name="T10" fmla="*/ 0 w 192"/>
                <a:gd name="T11" fmla="*/ 768 h 768"/>
                <a:gd name="T12" fmla="*/ 0 60000 65536"/>
                <a:gd name="T13" fmla="*/ 0 60000 65536"/>
                <a:gd name="T14" fmla="*/ 0 60000 65536"/>
                <a:gd name="T15" fmla="*/ 0 60000 65536"/>
                <a:gd name="T16" fmla="*/ 0 60000 65536"/>
                <a:gd name="T17" fmla="*/ 0 60000 65536"/>
                <a:gd name="T18" fmla="*/ 0 w 192"/>
                <a:gd name="T19" fmla="*/ 0 h 768"/>
                <a:gd name="T20" fmla="*/ 192 w 192"/>
                <a:gd name="T21" fmla="*/ 768 h 768"/>
              </a:gdLst>
              <a:ahLst/>
              <a:cxnLst>
                <a:cxn ang="T12">
                  <a:pos x="T0" y="T1"/>
                </a:cxn>
                <a:cxn ang="T13">
                  <a:pos x="T2" y="T3"/>
                </a:cxn>
                <a:cxn ang="T14">
                  <a:pos x="T4" y="T5"/>
                </a:cxn>
                <a:cxn ang="T15">
                  <a:pos x="T6" y="T7"/>
                </a:cxn>
                <a:cxn ang="T16">
                  <a:pos x="T8" y="T9"/>
                </a:cxn>
                <a:cxn ang="T17">
                  <a:pos x="T10" y="T11"/>
                </a:cxn>
              </a:cxnLst>
              <a:rect l="T18" t="T19" r="T20" b="T21"/>
              <a:pathLst>
                <a:path w="192" h="768">
                  <a:moveTo>
                    <a:pt x="0" y="0"/>
                  </a:moveTo>
                  <a:lnTo>
                    <a:pt x="0" y="192"/>
                  </a:lnTo>
                  <a:lnTo>
                    <a:pt x="192" y="192"/>
                  </a:lnTo>
                  <a:lnTo>
                    <a:pt x="192" y="576"/>
                  </a:lnTo>
                  <a:lnTo>
                    <a:pt x="0" y="576"/>
                  </a:lnTo>
                  <a:lnTo>
                    <a:pt x="0" y="768"/>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 name="Line 388">
              <a:extLst>
                <a:ext uri="{FF2B5EF4-FFF2-40B4-BE49-F238E27FC236}">
                  <a16:creationId xmlns:a16="http://schemas.microsoft.com/office/drawing/2014/main" id="{C3E15516-EBBB-3344-A280-3FE8E032B843}"/>
                </a:ext>
              </a:extLst>
            </p:cNvPr>
            <p:cNvSpPr>
              <a:spLocks noChangeShapeType="1"/>
            </p:cNvSpPr>
            <p:nvPr/>
          </p:nvSpPr>
          <p:spPr bwMode="auto">
            <a:xfrm flipV="1">
              <a:off x="5088" y="624"/>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 name="Freeform 389">
              <a:extLst>
                <a:ext uri="{FF2B5EF4-FFF2-40B4-BE49-F238E27FC236}">
                  <a16:creationId xmlns:a16="http://schemas.microsoft.com/office/drawing/2014/main" id="{E99AC83D-EBF4-A843-B934-0A8803DC4919}"/>
                </a:ext>
              </a:extLst>
            </p:cNvPr>
            <p:cNvSpPr>
              <a:spLocks/>
            </p:cNvSpPr>
            <p:nvPr/>
          </p:nvSpPr>
          <p:spPr bwMode="auto">
            <a:xfrm flipH="1" flipV="1">
              <a:off x="4896" y="384"/>
              <a:ext cx="96" cy="96"/>
            </a:xfrm>
            <a:custGeom>
              <a:avLst/>
              <a:gdLst>
                <a:gd name="T0" fmla="*/ 0 w 96"/>
                <a:gd name="T1" fmla="*/ 48 h 96"/>
                <a:gd name="T2" fmla="*/ 96 w 96"/>
                <a:gd name="T3" fmla="*/ 0 h 96"/>
                <a:gd name="T4" fmla="*/ 96 w 96"/>
                <a:gd name="T5" fmla="*/ 96 h 96"/>
                <a:gd name="T6" fmla="*/ 0 w 96"/>
                <a:gd name="T7" fmla="*/ 48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48"/>
                  </a:moveTo>
                  <a:lnTo>
                    <a:pt x="96" y="0"/>
                  </a:lnTo>
                  <a:lnTo>
                    <a:pt x="96" y="96"/>
                  </a:lnTo>
                  <a:lnTo>
                    <a:pt x="0" y="48"/>
                  </a:lnTo>
                  <a:close/>
                </a:path>
              </a:pathLst>
            </a:custGeom>
            <a:solidFill>
              <a:schemeClr val="tx1"/>
            </a:solidFill>
            <a:ln w="28575" cmpd="sng">
              <a:solidFill>
                <a:schemeClr val="tx1"/>
              </a:solidFill>
              <a:round/>
              <a:headEnd/>
              <a:tailEnd/>
            </a:ln>
          </p:spPr>
          <p:txBody>
            <a:bodyPr/>
            <a:lstStyle/>
            <a:p>
              <a:endParaRPr lang="en-US"/>
            </a:p>
          </p:txBody>
        </p:sp>
        <p:sp>
          <p:nvSpPr>
            <p:cNvPr id="198" name="Line 390">
              <a:extLst>
                <a:ext uri="{FF2B5EF4-FFF2-40B4-BE49-F238E27FC236}">
                  <a16:creationId xmlns:a16="http://schemas.microsoft.com/office/drawing/2014/main" id="{5B1C07BE-22C5-3445-B2F2-F9B969A13124}"/>
                </a:ext>
              </a:extLst>
            </p:cNvPr>
            <p:cNvSpPr>
              <a:spLocks noChangeShapeType="1"/>
            </p:cNvSpPr>
            <p:nvPr/>
          </p:nvSpPr>
          <p:spPr bwMode="auto">
            <a:xfrm flipV="1">
              <a:off x="5088" y="432"/>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9" name="Line 391">
              <a:extLst>
                <a:ext uri="{FF2B5EF4-FFF2-40B4-BE49-F238E27FC236}">
                  <a16:creationId xmlns:a16="http://schemas.microsoft.com/office/drawing/2014/main" id="{FF08F297-A58B-E942-AD8C-C5C803466076}"/>
                </a:ext>
              </a:extLst>
            </p:cNvPr>
            <p:cNvSpPr>
              <a:spLocks noChangeShapeType="1"/>
            </p:cNvSpPr>
            <p:nvPr/>
          </p:nvSpPr>
          <p:spPr bwMode="auto">
            <a:xfrm flipV="1">
              <a:off x="4992" y="432"/>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00" name="Group 199">
            <a:extLst>
              <a:ext uri="{FF2B5EF4-FFF2-40B4-BE49-F238E27FC236}">
                <a16:creationId xmlns:a16="http://schemas.microsoft.com/office/drawing/2014/main" id="{B976B1EB-05BF-3646-AA1D-1C91999BB748}"/>
              </a:ext>
            </a:extLst>
          </p:cNvPr>
          <p:cNvGrpSpPr/>
          <p:nvPr/>
        </p:nvGrpSpPr>
        <p:grpSpPr>
          <a:xfrm>
            <a:off x="10264437" y="3729114"/>
            <a:ext cx="1681757" cy="741118"/>
            <a:chOff x="3279279" y="4177246"/>
            <a:chExt cx="1681757" cy="741118"/>
          </a:xfrm>
        </p:grpSpPr>
        <p:cxnSp>
          <p:nvCxnSpPr>
            <p:cNvPr id="201" name="Straight Connector 200">
              <a:extLst>
                <a:ext uri="{FF2B5EF4-FFF2-40B4-BE49-F238E27FC236}">
                  <a16:creationId xmlns:a16="http://schemas.microsoft.com/office/drawing/2014/main" id="{1420D449-253A-7943-B020-8E9D8D8C9274}"/>
                </a:ext>
              </a:extLst>
            </p:cNvPr>
            <p:cNvCxnSpPr/>
            <p:nvPr/>
          </p:nvCxnSpPr>
          <p:spPr>
            <a:xfrm flipV="1">
              <a:off x="3279279" y="4734370"/>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C8E7BDA3-91AC-554A-87A9-E2D762533511}"/>
                </a:ext>
              </a:extLst>
            </p:cNvPr>
            <p:cNvCxnSpPr/>
            <p:nvPr/>
          </p:nvCxnSpPr>
          <p:spPr>
            <a:xfrm flipV="1">
              <a:off x="3279279" y="4371022"/>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3" name="Group 202">
              <a:extLst>
                <a:ext uri="{FF2B5EF4-FFF2-40B4-BE49-F238E27FC236}">
                  <a16:creationId xmlns:a16="http://schemas.microsoft.com/office/drawing/2014/main" id="{051C1E51-DF74-A14A-92DE-F7E33748F4EB}"/>
                </a:ext>
              </a:extLst>
            </p:cNvPr>
            <p:cNvGrpSpPr/>
            <p:nvPr/>
          </p:nvGrpSpPr>
          <p:grpSpPr>
            <a:xfrm>
              <a:off x="4584720" y="4496209"/>
              <a:ext cx="376316" cy="117436"/>
              <a:chOff x="1490775" y="1289057"/>
              <a:chExt cx="376316" cy="117436"/>
            </a:xfrm>
          </p:grpSpPr>
          <p:cxnSp>
            <p:nvCxnSpPr>
              <p:cNvPr id="205" name="Straight Connector 204">
                <a:extLst>
                  <a:ext uri="{FF2B5EF4-FFF2-40B4-BE49-F238E27FC236}">
                    <a16:creationId xmlns:a16="http://schemas.microsoft.com/office/drawing/2014/main" id="{5CFE39B3-2992-FD43-B7F5-23AC161F7D6B}"/>
                  </a:ext>
                </a:extLst>
              </p:cNvPr>
              <p:cNvCxnSpPr/>
              <p:nvPr/>
            </p:nvCxnSpPr>
            <p:spPr>
              <a:xfrm flipV="1">
                <a:off x="1603168" y="1347775"/>
                <a:ext cx="263923" cy="9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6" name="Oval 205">
                <a:extLst>
                  <a:ext uri="{FF2B5EF4-FFF2-40B4-BE49-F238E27FC236}">
                    <a16:creationId xmlns:a16="http://schemas.microsoft.com/office/drawing/2014/main" id="{09251988-E017-134E-BC85-E8E4E9A01987}"/>
                  </a:ext>
                </a:extLst>
              </p:cNvPr>
              <p:cNvSpPr/>
              <p:nvPr/>
            </p:nvSpPr>
            <p:spPr>
              <a:xfrm>
                <a:off x="1490775" y="1289057"/>
                <a:ext cx="120028" cy="1174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04" name="Delay 203">
              <a:extLst>
                <a:ext uri="{FF2B5EF4-FFF2-40B4-BE49-F238E27FC236}">
                  <a16:creationId xmlns:a16="http://schemas.microsoft.com/office/drawing/2014/main" id="{AB429FF4-F5F1-5142-8C9A-29F8FD65305D}"/>
                </a:ext>
              </a:extLst>
            </p:cNvPr>
            <p:cNvSpPr/>
            <p:nvPr/>
          </p:nvSpPr>
          <p:spPr>
            <a:xfrm>
              <a:off x="3694386" y="4177246"/>
              <a:ext cx="882699" cy="741118"/>
            </a:xfrm>
            <a:prstGeom prst="flowChartDelay">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07" name="TextBox 206">
            <a:extLst>
              <a:ext uri="{FF2B5EF4-FFF2-40B4-BE49-F238E27FC236}">
                <a16:creationId xmlns:a16="http://schemas.microsoft.com/office/drawing/2014/main" id="{4CA4BF69-048E-994D-BC56-4288A5FA396B}"/>
              </a:ext>
            </a:extLst>
          </p:cNvPr>
          <p:cNvSpPr txBox="1"/>
          <p:nvPr/>
        </p:nvSpPr>
        <p:spPr>
          <a:xfrm>
            <a:off x="9967174" y="3731636"/>
            <a:ext cx="396262" cy="369332"/>
          </a:xfrm>
          <a:prstGeom prst="rect">
            <a:avLst/>
          </a:prstGeom>
          <a:noFill/>
        </p:spPr>
        <p:txBody>
          <a:bodyPr wrap="none" rtlCol="0">
            <a:spAutoFit/>
          </a:bodyPr>
          <a:lstStyle/>
          <a:p>
            <a:r>
              <a:rPr lang="en-US" dirty="0"/>
              <a:t>A</a:t>
            </a:r>
            <a:r>
              <a:rPr lang="en-US" baseline="-25000" dirty="0"/>
              <a:t>1</a:t>
            </a:r>
          </a:p>
        </p:txBody>
      </p:sp>
      <p:sp>
        <p:nvSpPr>
          <p:cNvPr id="208" name="TextBox 207">
            <a:extLst>
              <a:ext uri="{FF2B5EF4-FFF2-40B4-BE49-F238E27FC236}">
                <a16:creationId xmlns:a16="http://schemas.microsoft.com/office/drawing/2014/main" id="{D20511FE-5F08-0A4B-9465-24A60E6A74C3}"/>
              </a:ext>
            </a:extLst>
          </p:cNvPr>
          <p:cNvSpPr txBox="1"/>
          <p:nvPr/>
        </p:nvSpPr>
        <p:spPr>
          <a:xfrm>
            <a:off x="9967174" y="4072294"/>
            <a:ext cx="396262" cy="369332"/>
          </a:xfrm>
          <a:prstGeom prst="rect">
            <a:avLst/>
          </a:prstGeom>
          <a:noFill/>
        </p:spPr>
        <p:txBody>
          <a:bodyPr wrap="none" rtlCol="0">
            <a:spAutoFit/>
          </a:bodyPr>
          <a:lstStyle/>
          <a:p>
            <a:r>
              <a:rPr lang="en-US" dirty="0"/>
              <a:t>A</a:t>
            </a:r>
            <a:r>
              <a:rPr lang="en-US" baseline="-25000" dirty="0"/>
              <a:t>2</a:t>
            </a:r>
          </a:p>
        </p:txBody>
      </p:sp>
      <p:sp>
        <p:nvSpPr>
          <p:cNvPr id="209" name="TextBox 208">
            <a:extLst>
              <a:ext uri="{FF2B5EF4-FFF2-40B4-BE49-F238E27FC236}">
                <a16:creationId xmlns:a16="http://schemas.microsoft.com/office/drawing/2014/main" id="{F172A69B-0CBC-B44B-AE52-A5B50E846FEA}"/>
              </a:ext>
            </a:extLst>
          </p:cNvPr>
          <p:cNvSpPr txBox="1"/>
          <p:nvPr/>
        </p:nvSpPr>
        <p:spPr>
          <a:xfrm>
            <a:off x="10293680" y="3424589"/>
            <a:ext cx="1853392" cy="553998"/>
          </a:xfrm>
          <a:prstGeom prst="rect">
            <a:avLst/>
          </a:prstGeom>
          <a:noFill/>
        </p:spPr>
        <p:txBody>
          <a:bodyPr wrap="none" rtlCol="0">
            <a:spAutoFit/>
          </a:bodyPr>
          <a:lstStyle/>
          <a:p>
            <a:r>
              <a:rPr lang="en-US" dirty="0"/>
              <a:t>2 PC wide 2fN 2fP</a:t>
            </a:r>
          </a:p>
          <a:p>
            <a:r>
              <a:rPr lang="en-US" baseline="-25000" dirty="0"/>
              <a:t>Local eval </a:t>
            </a:r>
          </a:p>
        </p:txBody>
      </p:sp>
      <p:grpSp>
        <p:nvGrpSpPr>
          <p:cNvPr id="210" name="Group 209">
            <a:extLst>
              <a:ext uri="{FF2B5EF4-FFF2-40B4-BE49-F238E27FC236}">
                <a16:creationId xmlns:a16="http://schemas.microsoft.com/office/drawing/2014/main" id="{EAE2CB82-6FA2-DF4E-8A38-158036400D5C}"/>
              </a:ext>
            </a:extLst>
          </p:cNvPr>
          <p:cNvGrpSpPr/>
          <p:nvPr/>
        </p:nvGrpSpPr>
        <p:grpSpPr>
          <a:xfrm>
            <a:off x="9175865" y="5470828"/>
            <a:ext cx="1681757" cy="741118"/>
            <a:chOff x="3279279" y="4177246"/>
            <a:chExt cx="1681757" cy="741118"/>
          </a:xfrm>
        </p:grpSpPr>
        <p:cxnSp>
          <p:nvCxnSpPr>
            <p:cNvPr id="211" name="Straight Connector 210">
              <a:extLst>
                <a:ext uri="{FF2B5EF4-FFF2-40B4-BE49-F238E27FC236}">
                  <a16:creationId xmlns:a16="http://schemas.microsoft.com/office/drawing/2014/main" id="{2D4A98BB-E96A-9245-BC0B-3849DFB0B767}"/>
                </a:ext>
              </a:extLst>
            </p:cNvPr>
            <p:cNvCxnSpPr/>
            <p:nvPr/>
          </p:nvCxnSpPr>
          <p:spPr>
            <a:xfrm flipV="1">
              <a:off x="3279279" y="4734370"/>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BE18A4C7-9B28-124F-897E-B3D6FD2B35DE}"/>
                </a:ext>
              </a:extLst>
            </p:cNvPr>
            <p:cNvCxnSpPr/>
            <p:nvPr/>
          </p:nvCxnSpPr>
          <p:spPr>
            <a:xfrm flipV="1">
              <a:off x="3279279" y="4371022"/>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3" name="Group 212">
              <a:extLst>
                <a:ext uri="{FF2B5EF4-FFF2-40B4-BE49-F238E27FC236}">
                  <a16:creationId xmlns:a16="http://schemas.microsoft.com/office/drawing/2014/main" id="{67CC377B-6C5E-5243-BB09-F9169D604A4A}"/>
                </a:ext>
              </a:extLst>
            </p:cNvPr>
            <p:cNvGrpSpPr/>
            <p:nvPr/>
          </p:nvGrpSpPr>
          <p:grpSpPr>
            <a:xfrm>
              <a:off x="4584720" y="4496209"/>
              <a:ext cx="376316" cy="117436"/>
              <a:chOff x="1490775" y="1289057"/>
              <a:chExt cx="376316" cy="117436"/>
            </a:xfrm>
          </p:grpSpPr>
          <p:cxnSp>
            <p:nvCxnSpPr>
              <p:cNvPr id="215" name="Straight Connector 214">
                <a:extLst>
                  <a:ext uri="{FF2B5EF4-FFF2-40B4-BE49-F238E27FC236}">
                    <a16:creationId xmlns:a16="http://schemas.microsoft.com/office/drawing/2014/main" id="{8CD444D9-D2D1-CC46-9073-B01578B4638C}"/>
                  </a:ext>
                </a:extLst>
              </p:cNvPr>
              <p:cNvCxnSpPr/>
              <p:nvPr/>
            </p:nvCxnSpPr>
            <p:spPr>
              <a:xfrm flipV="1">
                <a:off x="1603168" y="1347775"/>
                <a:ext cx="263923" cy="9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6" name="Oval 215">
                <a:extLst>
                  <a:ext uri="{FF2B5EF4-FFF2-40B4-BE49-F238E27FC236}">
                    <a16:creationId xmlns:a16="http://schemas.microsoft.com/office/drawing/2014/main" id="{7525E5CE-4C84-E647-B7A9-26FA866FD279}"/>
                  </a:ext>
                </a:extLst>
              </p:cNvPr>
              <p:cNvSpPr/>
              <p:nvPr/>
            </p:nvSpPr>
            <p:spPr>
              <a:xfrm>
                <a:off x="1490775" y="1289057"/>
                <a:ext cx="120028" cy="1174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14" name="Delay 213">
              <a:extLst>
                <a:ext uri="{FF2B5EF4-FFF2-40B4-BE49-F238E27FC236}">
                  <a16:creationId xmlns:a16="http://schemas.microsoft.com/office/drawing/2014/main" id="{B9B92F43-6BB5-1A44-8D3D-7716A4CFF664}"/>
                </a:ext>
              </a:extLst>
            </p:cNvPr>
            <p:cNvSpPr/>
            <p:nvPr/>
          </p:nvSpPr>
          <p:spPr>
            <a:xfrm>
              <a:off x="3694386" y="4177246"/>
              <a:ext cx="882699" cy="741118"/>
            </a:xfrm>
            <a:prstGeom prst="flowChartDelay">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17" name="TextBox 216">
            <a:extLst>
              <a:ext uri="{FF2B5EF4-FFF2-40B4-BE49-F238E27FC236}">
                <a16:creationId xmlns:a16="http://schemas.microsoft.com/office/drawing/2014/main" id="{9006DBD7-35C0-C24E-A32D-AC84BD999F7F}"/>
              </a:ext>
            </a:extLst>
          </p:cNvPr>
          <p:cNvSpPr txBox="1"/>
          <p:nvPr/>
        </p:nvSpPr>
        <p:spPr>
          <a:xfrm>
            <a:off x="9716735" y="5024789"/>
            <a:ext cx="1359668" cy="646331"/>
          </a:xfrm>
          <a:prstGeom prst="rect">
            <a:avLst/>
          </a:prstGeom>
          <a:noFill/>
        </p:spPr>
        <p:txBody>
          <a:bodyPr wrap="none" rtlCol="0">
            <a:spAutoFit/>
          </a:bodyPr>
          <a:lstStyle/>
          <a:p>
            <a:r>
              <a:rPr lang="en-US" dirty="0"/>
              <a:t>2 PC wide </a:t>
            </a:r>
          </a:p>
          <a:p>
            <a:r>
              <a:rPr lang="en-US" dirty="0"/>
              <a:t>2fN 2fP NOR</a:t>
            </a:r>
          </a:p>
        </p:txBody>
      </p:sp>
      <p:sp>
        <p:nvSpPr>
          <p:cNvPr id="218" name="TextBox 217">
            <a:extLst>
              <a:ext uri="{FF2B5EF4-FFF2-40B4-BE49-F238E27FC236}">
                <a16:creationId xmlns:a16="http://schemas.microsoft.com/office/drawing/2014/main" id="{D728B20F-16F8-C343-9296-15E7F756E0D6}"/>
              </a:ext>
            </a:extLst>
          </p:cNvPr>
          <p:cNvSpPr txBox="1"/>
          <p:nvPr/>
        </p:nvSpPr>
        <p:spPr>
          <a:xfrm>
            <a:off x="11012137" y="5604781"/>
            <a:ext cx="1207268" cy="553998"/>
          </a:xfrm>
          <a:prstGeom prst="rect">
            <a:avLst/>
          </a:prstGeom>
          <a:noFill/>
        </p:spPr>
        <p:txBody>
          <a:bodyPr wrap="square" rtlCol="0">
            <a:spAutoFit/>
          </a:bodyPr>
          <a:lstStyle/>
          <a:p>
            <a:r>
              <a:rPr lang="en-US" dirty="0"/>
              <a:t>2 XNAND</a:t>
            </a:r>
          </a:p>
          <a:p>
            <a:endParaRPr lang="en-US" baseline="-25000" dirty="0"/>
          </a:p>
        </p:txBody>
      </p:sp>
      <p:sp>
        <p:nvSpPr>
          <p:cNvPr id="219" name="TextBox 218">
            <a:extLst>
              <a:ext uri="{FF2B5EF4-FFF2-40B4-BE49-F238E27FC236}">
                <a16:creationId xmlns:a16="http://schemas.microsoft.com/office/drawing/2014/main" id="{22630B47-D29E-8E4B-A8FE-E7A61B50C56E}"/>
              </a:ext>
            </a:extLst>
          </p:cNvPr>
          <p:cNvSpPr txBox="1"/>
          <p:nvPr/>
        </p:nvSpPr>
        <p:spPr>
          <a:xfrm>
            <a:off x="936705" y="1692292"/>
            <a:ext cx="1974067" cy="646331"/>
          </a:xfrm>
          <a:prstGeom prst="rect">
            <a:avLst/>
          </a:prstGeom>
          <a:noFill/>
        </p:spPr>
        <p:txBody>
          <a:bodyPr wrap="none" rtlCol="0">
            <a:spAutoFit/>
          </a:bodyPr>
          <a:lstStyle/>
          <a:p>
            <a:r>
              <a:rPr lang="en-US" baseline="-25000" dirty="0">
                <a:solidFill>
                  <a:schemeClr val="accent2"/>
                </a:solidFill>
              </a:rPr>
              <a:t>In the hard wrapper PDS</a:t>
            </a:r>
          </a:p>
          <a:p>
            <a:r>
              <a:rPr lang="en-US" baseline="-25000" dirty="0">
                <a:solidFill>
                  <a:schemeClr val="accent2"/>
                </a:solidFill>
              </a:rPr>
              <a:t>Duplicated for double pump.</a:t>
            </a:r>
            <a:br>
              <a:rPr lang="en-US" baseline="-25000" dirty="0">
                <a:solidFill>
                  <a:schemeClr val="accent2"/>
                </a:solidFill>
              </a:rPr>
            </a:br>
            <a:endParaRPr lang="en-US" baseline="-25000" dirty="0">
              <a:solidFill>
                <a:schemeClr val="accent2"/>
              </a:solidFill>
            </a:endParaRPr>
          </a:p>
        </p:txBody>
      </p:sp>
      <p:sp>
        <p:nvSpPr>
          <p:cNvPr id="220" name="TextBox 219">
            <a:extLst>
              <a:ext uri="{FF2B5EF4-FFF2-40B4-BE49-F238E27FC236}">
                <a16:creationId xmlns:a16="http://schemas.microsoft.com/office/drawing/2014/main" id="{141B548C-BAD0-3D46-9B02-E6C71002C32D}"/>
              </a:ext>
            </a:extLst>
          </p:cNvPr>
          <p:cNvSpPr txBox="1"/>
          <p:nvPr/>
        </p:nvSpPr>
        <p:spPr>
          <a:xfrm>
            <a:off x="1815961" y="3208023"/>
            <a:ext cx="1974067" cy="830997"/>
          </a:xfrm>
          <a:prstGeom prst="rect">
            <a:avLst/>
          </a:prstGeom>
          <a:noFill/>
        </p:spPr>
        <p:txBody>
          <a:bodyPr wrap="none" rtlCol="0">
            <a:spAutoFit/>
          </a:bodyPr>
          <a:lstStyle/>
          <a:p>
            <a:r>
              <a:rPr lang="en-US" baseline="-25000" dirty="0">
                <a:solidFill>
                  <a:schemeClr val="accent2"/>
                </a:solidFill>
              </a:rPr>
              <a:t>In the hard wrapper PDS</a:t>
            </a:r>
          </a:p>
          <a:p>
            <a:r>
              <a:rPr lang="en-US" baseline="-25000" dirty="0">
                <a:solidFill>
                  <a:schemeClr val="accent2"/>
                </a:solidFill>
              </a:rPr>
              <a:t>Duplicated for double pump.</a:t>
            </a:r>
          </a:p>
          <a:p>
            <a:r>
              <a:rPr lang="en-US" baseline="-25000" dirty="0">
                <a:solidFill>
                  <a:schemeClr val="accent2"/>
                </a:solidFill>
              </a:rPr>
              <a:t>Buffer after DP mux</a:t>
            </a:r>
            <a:br>
              <a:rPr lang="en-US" baseline="-25000" dirty="0">
                <a:solidFill>
                  <a:schemeClr val="accent2"/>
                </a:solidFill>
              </a:rPr>
            </a:br>
            <a:endParaRPr lang="en-US" baseline="-25000" dirty="0">
              <a:solidFill>
                <a:schemeClr val="accent2"/>
              </a:solidFill>
            </a:endParaRPr>
          </a:p>
        </p:txBody>
      </p:sp>
      <p:sp>
        <p:nvSpPr>
          <p:cNvPr id="175" name="TextBox 174">
            <a:extLst>
              <a:ext uri="{FF2B5EF4-FFF2-40B4-BE49-F238E27FC236}">
                <a16:creationId xmlns:a16="http://schemas.microsoft.com/office/drawing/2014/main" id="{E09AD354-CDCA-114F-A41E-22C441C56E88}"/>
              </a:ext>
            </a:extLst>
          </p:cNvPr>
          <p:cNvSpPr txBox="1"/>
          <p:nvPr/>
        </p:nvSpPr>
        <p:spPr>
          <a:xfrm>
            <a:off x="3048167" y="1637618"/>
            <a:ext cx="1548822" cy="646331"/>
          </a:xfrm>
          <a:prstGeom prst="rect">
            <a:avLst/>
          </a:prstGeom>
          <a:noFill/>
        </p:spPr>
        <p:txBody>
          <a:bodyPr wrap="square" rtlCol="0">
            <a:spAutoFit/>
          </a:bodyPr>
          <a:lstStyle/>
          <a:p>
            <a:r>
              <a:rPr lang="en-US" baseline="-25000" dirty="0">
                <a:solidFill>
                  <a:schemeClr val="accent1"/>
                </a:solidFill>
              </a:rPr>
              <a:t>Per sub array</a:t>
            </a:r>
          </a:p>
          <a:p>
            <a:r>
              <a:rPr lang="en-US" baseline="-25000" dirty="0">
                <a:solidFill>
                  <a:schemeClr val="accent1"/>
                </a:solidFill>
              </a:rPr>
              <a:t>Mux for double pump.</a:t>
            </a:r>
          </a:p>
        </p:txBody>
      </p:sp>
      <p:cxnSp>
        <p:nvCxnSpPr>
          <p:cNvPr id="14" name="Straight Arrow Connector 13">
            <a:extLst>
              <a:ext uri="{FF2B5EF4-FFF2-40B4-BE49-F238E27FC236}">
                <a16:creationId xmlns:a16="http://schemas.microsoft.com/office/drawing/2014/main" id="{FFB4809C-918D-8E46-B0CB-64F9796CB7BF}"/>
              </a:ext>
            </a:extLst>
          </p:cNvPr>
          <p:cNvCxnSpPr/>
          <p:nvPr/>
        </p:nvCxnSpPr>
        <p:spPr>
          <a:xfrm>
            <a:off x="3678207" y="2281260"/>
            <a:ext cx="0" cy="702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267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0CE1C-64E3-3647-B252-02CF9AD6F9F4}"/>
              </a:ext>
            </a:extLst>
          </p:cNvPr>
          <p:cNvSpPr>
            <a:spLocks noGrp="1"/>
          </p:cNvSpPr>
          <p:nvPr>
            <p:ph type="title"/>
          </p:nvPr>
        </p:nvSpPr>
        <p:spPr/>
        <p:txBody>
          <a:bodyPr/>
          <a:lstStyle/>
          <a:p>
            <a:r>
              <a:rPr lang="en-US" dirty="0"/>
              <a:t>Details of double pump path</a:t>
            </a:r>
          </a:p>
        </p:txBody>
      </p:sp>
      <p:sp>
        <p:nvSpPr>
          <p:cNvPr id="3" name="Content Placeholder 2">
            <a:extLst>
              <a:ext uri="{FF2B5EF4-FFF2-40B4-BE49-F238E27FC236}">
                <a16:creationId xmlns:a16="http://schemas.microsoft.com/office/drawing/2014/main" id="{D90BA45F-5E2F-4F4E-B76F-21C82C794304}"/>
              </a:ext>
            </a:extLst>
          </p:cNvPr>
          <p:cNvSpPr>
            <a:spLocks noGrp="1"/>
          </p:cNvSpPr>
          <p:nvPr>
            <p:ph idx="1"/>
          </p:nvPr>
        </p:nvSpPr>
        <p:spPr/>
        <p:txBody>
          <a:bodyPr/>
          <a:lstStyle/>
          <a:p>
            <a:r>
              <a:rPr lang="en-US" dirty="0"/>
              <a:t>For double pump, we duplicate in wrapper</a:t>
            </a:r>
          </a:p>
          <a:p>
            <a:pPr lvl="1"/>
            <a:r>
              <a:rPr lang="en-US" dirty="0"/>
              <a:t>For Read :Input address latches, first stage logic</a:t>
            </a:r>
          </a:p>
          <a:p>
            <a:pPr lvl="1"/>
            <a:r>
              <a:rPr lang="en-US" dirty="0"/>
              <a:t>For Write :Input address &amp; data latches, first stage logic</a:t>
            </a:r>
          </a:p>
          <a:p>
            <a:r>
              <a:rPr lang="en-US" dirty="0"/>
              <a:t>In the double pump timing loop in core:</a:t>
            </a:r>
          </a:p>
          <a:p>
            <a:pPr lvl="1"/>
            <a:r>
              <a:rPr lang="en-US" dirty="0"/>
              <a:t>For Read: predcode, decode, pulldown, LE, OR, XNAND</a:t>
            </a:r>
          </a:p>
          <a:p>
            <a:pPr lvl="1"/>
            <a:r>
              <a:rPr lang="en-US" dirty="0"/>
              <a:t>For Write: predcode, decode, Cell write.</a:t>
            </a:r>
          </a:p>
          <a:p>
            <a:pPr lvl="1"/>
            <a:endParaRPr lang="en-US" dirty="0"/>
          </a:p>
          <a:p>
            <a:pPr lvl="1"/>
            <a:endParaRPr lang="en-US" dirty="0"/>
          </a:p>
        </p:txBody>
      </p:sp>
    </p:spTree>
    <p:extLst>
      <p:ext uri="{BB962C8B-B14F-4D97-AF65-F5344CB8AC3E}">
        <p14:creationId xmlns:p14="http://schemas.microsoft.com/office/powerpoint/2010/main" val="164022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52222-5AF0-DF43-8A0C-B9422E54598A}"/>
              </a:ext>
            </a:extLst>
          </p:cNvPr>
          <p:cNvSpPr>
            <a:spLocks noGrp="1"/>
          </p:cNvSpPr>
          <p:nvPr>
            <p:ph type="title"/>
          </p:nvPr>
        </p:nvSpPr>
        <p:spPr/>
        <p:txBody>
          <a:bodyPr/>
          <a:lstStyle/>
          <a:p>
            <a:r>
              <a:rPr lang="en-US" dirty="0"/>
              <a:t>Critical edges. 2x per cycle.</a:t>
            </a:r>
          </a:p>
        </p:txBody>
      </p:sp>
      <p:sp>
        <p:nvSpPr>
          <p:cNvPr id="3" name="Content Placeholder 2">
            <a:extLst>
              <a:ext uri="{FF2B5EF4-FFF2-40B4-BE49-F238E27FC236}">
                <a16:creationId xmlns:a16="http://schemas.microsoft.com/office/drawing/2014/main" id="{BE8EF868-CEE4-644C-9FFC-D4EBE48DFF95}"/>
              </a:ext>
            </a:extLst>
          </p:cNvPr>
          <p:cNvSpPr>
            <a:spLocks noGrp="1"/>
          </p:cNvSpPr>
          <p:nvPr>
            <p:ph idx="1"/>
          </p:nvPr>
        </p:nvSpPr>
        <p:spPr>
          <a:xfrm>
            <a:off x="838200" y="1547330"/>
            <a:ext cx="10515600" cy="4351338"/>
          </a:xfrm>
        </p:spPr>
        <p:txBody>
          <a:bodyPr>
            <a:normAutofit lnSpcReduction="10000"/>
          </a:bodyPr>
          <a:lstStyle/>
          <a:p>
            <a:r>
              <a:rPr lang="en-US" dirty="0"/>
              <a:t>Setup from the addresses to the clocks</a:t>
            </a:r>
          </a:p>
          <a:p>
            <a:pPr lvl="1"/>
            <a:r>
              <a:rPr lang="en-US" dirty="0"/>
              <a:t>A</a:t>
            </a:r>
            <a:r>
              <a:rPr lang="en-US" baseline="-25000" dirty="0"/>
              <a:t>0</a:t>
            </a:r>
            <a:r>
              <a:rPr lang="en-US" dirty="0"/>
              <a:t> </a:t>
            </a:r>
          </a:p>
          <a:p>
            <a:pPr lvl="1"/>
            <a:r>
              <a:rPr lang="en-US" dirty="0"/>
              <a:t>A</a:t>
            </a:r>
            <a:r>
              <a:rPr lang="en-US" baseline="-25000" dirty="0"/>
              <a:t>12</a:t>
            </a:r>
          </a:p>
          <a:p>
            <a:pPr lvl="1"/>
            <a:r>
              <a:rPr lang="en-US" dirty="0"/>
              <a:t>A</a:t>
            </a:r>
            <a:r>
              <a:rPr lang="en-US" baseline="-25000" dirty="0"/>
              <a:t>345</a:t>
            </a:r>
            <a:endParaRPr lang="en-US" dirty="0"/>
          </a:p>
          <a:p>
            <a:r>
              <a:rPr lang="en-US" dirty="0"/>
              <a:t>Minimum pulse up width</a:t>
            </a:r>
          </a:p>
          <a:p>
            <a:pPr lvl="1"/>
            <a:r>
              <a:rPr lang="en-US" dirty="0"/>
              <a:t>Write (coincident data)</a:t>
            </a:r>
          </a:p>
          <a:p>
            <a:pPr lvl="1"/>
            <a:r>
              <a:rPr lang="en-US" dirty="0"/>
              <a:t>Read (coincident pre-charge) </a:t>
            </a:r>
          </a:p>
          <a:p>
            <a:r>
              <a:rPr lang="en-US" dirty="0"/>
              <a:t>Minimum pulse low width</a:t>
            </a:r>
          </a:p>
          <a:p>
            <a:r>
              <a:rPr lang="en-US" dirty="0"/>
              <a:t>Double pumped path</a:t>
            </a:r>
          </a:p>
          <a:p>
            <a:pPr lvl="1"/>
            <a:r>
              <a:rPr lang="en-US" dirty="0"/>
              <a:t>Read: Pre-decode, Decode, Read pulldown, Local eval, NOR2, XNAND</a:t>
            </a:r>
          </a:p>
          <a:p>
            <a:pPr lvl="1"/>
            <a:r>
              <a:rPr lang="en-US" dirty="0"/>
              <a:t>write: Pre-decode, Decode, Cell write</a:t>
            </a:r>
          </a:p>
          <a:p>
            <a:pPr lvl="1"/>
            <a:endParaRPr lang="en-US" dirty="0"/>
          </a:p>
          <a:p>
            <a:pPr lvl="1"/>
            <a:endParaRPr lang="en-US" dirty="0"/>
          </a:p>
        </p:txBody>
      </p:sp>
    </p:spTree>
    <p:extLst>
      <p:ext uri="{BB962C8B-B14F-4D97-AF65-F5344CB8AC3E}">
        <p14:creationId xmlns:p14="http://schemas.microsoft.com/office/powerpoint/2010/main" val="3671262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3724B-D239-814A-AC8D-A730A188AC2E}"/>
              </a:ext>
            </a:extLst>
          </p:cNvPr>
          <p:cNvSpPr>
            <a:spLocks noGrp="1"/>
          </p:cNvSpPr>
          <p:nvPr>
            <p:ph type="title"/>
          </p:nvPr>
        </p:nvSpPr>
        <p:spPr>
          <a:xfrm>
            <a:off x="838200" y="121207"/>
            <a:ext cx="10515600" cy="1569482"/>
          </a:xfrm>
        </p:spPr>
        <p:txBody>
          <a:bodyPr>
            <a:normAutofit fontScale="90000"/>
          </a:bodyPr>
          <a:lstStyle/>
          <a:p>
            <a:r>
              <a:rPr lang="en-US" dirty="0"/>
              <a:t>Single edge Clock generator for Double Pump</a:t>
            </a:r>
            <a:br>
              <a:rPr lang="en-US" dirty="0"/>
            </a:br>
            <a:r>
              <a:rPr lang="en-US" dirty="0"/>
              <a:t>Best electrical answer, all in the hard wrapper</a:t>
            </a:r>
            <a:br>
              <a:rPr lang="en-US" dirty="0"/>
            </a:br>
            <a:r>
              <a:rPr lang="en-US" dirty="0"/>
              <a:t>Not verity correct, but better performance</a:t>
            </a:r>
          </a:p>
        </p:txBody>
      </p:sp>
      <p:sp>
        <p:nvSpPr>
          <p:cNvPr id="3" name="Content Placeholder 2">
            <a:extLst>
              <a:ext uri="{FF2B5EF4-FFF2-40B4-BE49-F238E27FC236}">
                <a16:creationId xmlns:a16="http://schemas.microsoft.com/office/drawing/2014/main" id="{52DCD8E9-DBA0-4945-8CDF-6C1B8968E2DE}"/>
              </a:ext>
            </a:extLst>
          </p:cNvPr>
          <p:cNvSpPr>
            <a:spLocks noGrp="1"/>
          </p:cNvSpPr>
          <p:nvPr>
            <p:ph idx="1"/>
          </p:nvPr>
        </p:nvSpPr>
        <p:spPr>
          <a:xfrm>
            <a:off x="615125" y="4408798"/>
            <a:ext cx="10515600" cy="2855912"/>
          </a:xfrm>
        </p:spPr>
        <p:txBody>
          <a:bodyPr>
            <a:normAutofit/>
          </a:bodyPr>
          <a:lstStyle/>
          <a:p>
            <a:r>
              <a:rPr lang="en-US" dirty="0"/>
              <a:t>PULSE-STROBE </a:t>
            </a:r>
          </a:p>
          <a:p>
            <a:pPr lvl="1"/>
            <a:r>
              <a:rPr lang="en-US" dirty="0"/>
              <a:t>Use PULSE </a:t>
            </a:r>
            <a:r>
              <a:rPr lang="en-US" dirty="0" err="1"/>
              <a:t>STROBE</a:t>
            </a:r>
            <a:r>
              <a:rPr lang="en-US" baseline="-25000" dirty="0" err="1"/>
              <a:t>early</a:t>
            </a:r>
            <a:r>
              <a:rPr lang="en-US" baseline="-25000" dirty="0"/>
              <a:t> </a:t>
            </a:r>
            <a:r>
              <a:rPr lang="en-US" dirty="0"/>
              <a:t>for </a:t>
            </a:r>
            <a:r>
              <a:rPr lang="en-US" dirty="0" err="1"/>
              <a:t>XNAND</a:t>
            </a:r>
            <a:r>
              <a:rPr lang="en-US" baseline="-25000" dirty="0" err="1"/>
              <a:t>early</a:t>
            </a:r>
            <a:endParaRPr lang="en-US" baseline="-25000" dirty="0"/>
          </a:p>
          <a:p>
            <a:pPr lvl="1"/>
            <a:r>
              <a:rPr lang="en-US" dirty="0"/>
              <a:t>Use PULSE </a:t>
            </a:r>
            <a:r>
              <a:rPr lang="en-US" dirty="0" err="1"/>
              <a:t>STROBE</a:t>
            </a:r>
            <a:r>
              <a:rPr lang="en-US" baseline="-25000" dirty="0" err="1"/>
              <a:t>late</a:t>
            </a:r>
            <a:r>
              <a:rPr lang="en-US" baseline="-25000" dirty="0"/>
              <a:t> </a:t>
            </a:r>
            <a:r>
              <a:rPr lang="en-US" dirty="0"/>
              <a:t>for XNAND</a:t>
            </a:r>
            <a:r>
              <a:rPr lang="en-US" baseline="-25000" dirty="0"/>
              <a:t> late</a:t>
            </a:r>
          </a:p>
          <a:p>
            <a:pPr lvl="1"/>
            <a:r>
              <a:rPr lang="en-US" dirty="0"/>
              <a:t>OR PULSE </a:t>
            </a:r>
            <a:r>
              <a:rPr lang="en-US" dirty="0" err="1"/>
              <a:t>STROBE</a:t>
            </a:r>
            <a:r>
              <a:rPr lang="en-US" baseline="-25000" dirty="0" err="1"/>
              <a:t>early</a:t>
            </a:r>
            <a:r>
              <a:rPr lang="en-US" baseline="-25000" dirty="0"/>
              <a:t> </a:t>
            </a:r>
            <a:r>
              <a:rPr lang="en-US" dirty="0"/>
              <a:t>and PULSE </a:t>
            </a:r>
            <a:r>
              <a:rPr lang="en-US" dirty="0" err="1"/>
              <a:t>STROBE</a:t>
            </a:r>
            <a:r>
              <a:rPr lang="en-US" baseline="-25000" dirty="0" err="1"/>
              <a:t>late</a:t>
            </a:r>
            <a:r>
              <a:rPr lang="en-US" baseline="-25000" dirty="0"/>
              <a:t> </a:t>
            </a:r>
            <a:r>
              <a:rPr lang="en-US" dirty="0"/>
              <a:t>for address strobe</a:t>
            </a:r>
          </a:p>
        </p:txBody>
      </p:sp>
      <p:sp>
        <p:nvSpPr>
          <p:cNvPr id="5" name="Slide Number Placeholder 4">
            <a:extLst>
              <a:ext uri="{FF2B5EF4-FFF2-40B4-BE49-F238E27FC236}">
                <a16:creationId xmlns:a16="http://schemas.microsoft.com/office/drawing/2014/main" id="{C9AF2C8B-B3F0-B04B-A249-519A9D3D00C5}"/>
              </a:ext>
            </a:extLst>
          </p:cNvPr>
          <p:cNvSpPr>
            <a:spLocks noGrp="1"/>
          </p:cNvSpPr>
          <p:nvPr>
            <p:ph type="sldNum" sz="quarter" idx="12"/>
          </p:nvPr>
        </p:nvSpPr>
        <p:spPr/>
        <p:txBody>
          <a:bodyPr/>
          <a:lstStyle/>
          <a:p>
            <a:fld id="{E309BDDA-77D7-48B2-9607-E16FF1C35655}" type="slidenum">
              <a:rPr lang="en-US" smtClean="0"/>
              <a:t>16</a:t>
            </a:fld>
            <a:endParaRPr lang="en-US" dirty="0"/>
          </a:p>
        </p:txBody>
      </p:sp>
      <p:sp>
        <p:nvSpPr>
          <p:cNvPr id="32" name="Content Placeholder 2">
            <a:extLst>
              <a:ext uri="{FF2B5EF4-FFF2-40B4-BE49-F238E27FC236}">
                <a16:creationId xmlns:a16="http://schemas.microsoft.com/office/drawing/2014/main" id="{522B5649-A3E7-164A-A430-2EDA4F01B9A7}"/>
              </a:ext>
            </a:extLst>
          </p:cNvPr>
          <p:cNvSpPr txBox="1">
            <a:spLocks/>
          </p:cNvSpPr>
          <p:nvPr/>
        </p:nvSpPr>
        <p:spPr>
          <a:xfrm>
            <a:off x="-7467352" y="2339238"/>
            <a:ext cx="10515600" cy="5580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Pre decode C012   </a:t>
            </a:r>
          </a:p>
        </p:txBody>
      </p:sp>
      <p:sp>
        <p:nvSpPr>
          <p:cNvPr id="56" name="TextBox 55">
            <a:extLst>
              <a:ext uri="{FF2B5EF4-FFF2-40B4-BE49-F238E27FC236}">
                <a16:creationId xmlns:a16="http://schemas.microsoft.com/office/drawing/2014/main" id="{96FB514A-236A-9249-9448-9DDD1F513E6B}"/>
              </a:ext>
            </a:extLst>
          </p:cNvPr>
          <p:cNvSpPr txBox="1"/>
          <p:nvPr/>
        </p:nvSpPr>
        <p:spPr>
          <a:xfrm>
            <a:off x="327288" y="2041861"/>
            <a:ext cx="655949" cy="369332"/>
          </a:xfrm>
          <a:prstGeom prst="rect">
            <a:avLst/>
          </a:prstGeom>
          <a:noFill/>
        </p:spPr>
        <p:txBody>
          <a:bodyPr wrap="none" rtlCol="0">
            <a:spAutoFit/>
          </a:bodyPr>
          <a:lstStyle/>
          <a:p>
            <a:r>
              <a:rPr lang="en-US" dirty="0"/>
              <a:t>GCN </a:t>
            </a:r>
            <a:endParaRPr lang="en-US" baseline="-25000" dirty="0"/>
          </a:p>
        </p:txBody>
      </p:sp>
      <p:grpSp>
        <p:nvGrpSpPr>
          <p:cNvPr id="114" name="Group 113">
            <a:extLst>
              <a:ext uri="{FF2B5EF4-FFF2-40B4-BE49-F238E27FC236}">
                <a16:creationId xmlns:a16="http://schemas.microsoft.com/office/drawing/2014/main" id="{A85E4799-F803-E14F-99D8-B1C14CF1E506}"/>
              </a:ext>
            </a:extLst>
          </p:cNvPr>
          <p:cNvGrpSpPr/>
          <p:nvPr/>
        </p:nvGrpSpPr>
        <p:grpSpPr>
          <a:xfrm>
            <a:off x="5453742" y="2045620"/>
            <a:ext cx="1448058" cy="828163"/>
            <a:chOff x="379248" y="5807937"/>
            <a:chExt cx="1448058" cy="752875"/>
          </a:xfrm>
        </p:grpSpPr>
        <p:cxnSp>
          <p:nvCxnSpPr>
            <p:cNvPr id="115" name="Straight Connector 114">
              <a:extLst>
                <a:ext uri="{FF2B5EF4-FFF2-40B4-BE49-F238E27FC236}">
                  <a16:creationId xmlns:a16="http://schemas.microsoft.com/office/drawing/2014/main" id="{052A2AD1-C4B7-4448-9914-4CC690BD4DDC}"/>
                </a:ext>
              </a:extLst>
            </p:cNvPr>
            <p:cNvCxnSpPr/>
            <p:nvPr/>
          </p:nvCxnSpPr>
          <p:spPr>
            <a:xfrm flipV="1">
              <a:off x="379248" y="6187166"/>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F21255C-7755-EF49-B5C8-1D6F75DF2D84}"/>
                </a:ext>
              </a:extLst>
            </p:cNvPr>
            <p:cNvCxnSpPr/>
            <p:nvPr/>
          </p:nvCxnSpPr>
          <p:spPr>
            <a:xfrm flipV="1">
              <a:off x="1563383" y="6183730"/>
              <a:ext cx="263923" cy="9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26D12D02-1AAF-8540-9C73-0D57B24805A7}"/>
                </a:ext>
              </a:extLst>
            </p:cNvPr>
            <p:cNvSpPr/>
            <p:nvPr/>
          </p:nvSpPr>
          <p:spPr>
            <a:xfrm>
              <a:off x="1446530" y="6125012"/>
              <a:ext cx="120028" cy="1174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Triangle 117">
              <a:extLst>
                <a:ext uri="{FF2B5EF4-FFF2-40B4-BE49-F238E27FC236}">
                  <a16:creationId xmlns:a16="http://schemas.microsoft.com/office/drawing/2014/main" id="{891A8351-6613-F840-B637-EBFF33B95998}"/>
                </a:ext>
              </a:extLst>
            </p:cNvPr>
            <p:cNvSpPr/>
            <p:nvPr/>
          </p:nvSpPr>
          <p:spPr>
            <a:xfrm rot="5400000">
              <a:off x="733521" y="5859860"/>
              <a:ext cx="752875" cy="649030"/>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9" name="Group 118">
            <a:extLst>
              <a:ext uri="{FF2B5EF4-FFF2-40B4-BE49-F238E27FC236}">
                <a16:creationId xmlns:a16="http://schemas.microsoft.com/office/drawing/2014/main" id="{93998CB0-5A74-9046-A546-51913C9A9C1D}"/>
              </a:ext>
            </a:extLst>
          </p:cNvPr>
          <p:cNvGrpSpPr/>
          <p:nvPr/>
        </p:nvGrpSpPr>
        <p:grpSpPr>
          <a:xfrm>
            <a:off x="3885747" y="2051481"/>
            <a:ext cx="1681757" cy="815230"/>
            <a:chOff x="3279279" y="4177246"/>
            <a:chExt cx="1681757" cy="741118"/>
          </a:xfrm>
        </p:grpSpPr>
        <p:cxnSp>
          <p:nvCxnSpPr>
            <p:cNvPr id="120" name="Straight Connector 119">
              <a:extLst>
                <a:ext uri="{FF2B5EF4-FFF2-40B4-BE49-F238E27FC236}">
                  <a16:creationId xmlns:a16="http://schemas.microsoft.com/office/drawing/2014/main" id="{E2EAF0A8-54B3-CE4B-8FC2-F2DFA522DF26}"/>
                </a:ext>
              </a:extLst>
            </p:cNvPr>
            <p:cNvCxnSpPr/>
            <p:nvPr/>
          </p:nvCxnSpPr>
          <p:spPr>
            <a:xfrm flipV="1">
              <a:off x="3279279" y="4734370"/>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994F99B-0079-D743-8F7A-3461EB973886}"/>
                </a:ext>
              </a:extLst>
            </p:cNvPr>
            <p:cNvCxnSpPr/>
            <p:nvPr/>
          </p:nvCxnSpPr>
          <p:spPr>
            <a:xfrm flipV="1">
              <a:off x="3279279" y="4371022"/>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2" name="Group 121">
              <a:extLst>
                <a:ext uri="{FF2B5EF4-FFF2-40B4-BE49-F238E27FC236}">
                  <a16:creationId xmlns:a16="http://schemas.microsoft.com/office/drawing/2014/main" id="{09656921-7024-7047-ACE3-807FBC6294C2}"/>
                </a:ext>
              </a:extLst>
            </p:cNvPr>
            <p:cNvGrpSpPr/>
            <p:nvPr/>
          </p:nvGrpSpPr>
          <p:grpSpPr>
            <a:xfrm>
              <a:off x="4584720" y="4496209"/>
              <a:ext cx="376316" cy="117436"/>
              <a:chOff x="1490775" y="1289057"/>
              <a:chExt cx="376316" cy="117436"/>
            </a:xfrm>
          </p:grpSpPr>
          <p:cxnSp>
            <p:nvCxnSpPr>
              <p:cNvPr id="124" name="Straight Connector 123">
                <a:extLst>
                  <a:ext uri="{FF2B5EF4-FFF2-40B4-BE49-F238E27FC236}">
                    <a16:creationId xmlns:a16="http://schemas.microsoft.com/office/drawing/2014/main" id="{94454B43-19D8-AC48-95B8-44AD445F4177}"/>
                  </a:ext>
                </a:extLst>
              </p:cNvPr>
              <p:cNvCxnSpPr/>
              <p:nvPr/>
            </p:nvCxnSpPr>
            <p:spPr>
              <a:xfrm flipV="1">
                <a:off x="1603168" y="1347775"/>
                <a:ext cx="263923" cy="9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Oval 124">
                <a:extLst>
                  <a:ext uri="{FF2B5EF4-FFF2-40B4-BE49-F238E27FC236}">
                    <a16:creationId xmlns:a16="http://schemas.microsoft.com/office/drawing/2014/main" id="{3A62FCD3-24E1-6346-9A93-867A138E2BF8}"/>
                  </a:ext>
                </a:extLst>
              </p:cNvPr>
              <p:cNvSpPr/>
              <p:nvPr/>
            </p:nvSpPr>
            <p:spPr>
              <a:xfrm>
                <a:off x="1490775" y="1289057"/>
                <a:ext cx="120028" cy="1174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3" name="Delay 122">
              <a:extLst>
                <a:ext uri="{FF2B5EF4-FFF2-40B4-BE49-F238E27FC236}">
                  <a16:creationId xmlns:a16="http://schemas.microsoft.com/office/drawing/2014/main" id="{1481C4B9-16B2-3D4B-99E9-2FB660B317BF}"/>
                </a:ext>
              </a:extLst>
            </p:cNvPr>
            <p:cNvSpPr/>
            <p:nvPr/>
          </p:nvSpPr>
          <p:spPr>
            <a:xfrm>
              <a:off x="3694386" y="4177246"/>
              <a:ext cx="882699" cy="741118"/>
            </a:xfrm>
            <a:prstGeom prst="flowChartDelay">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0" name="TextBox 169">
            <a:extLst>
              <a:ext uri="{FF2B5EF4-FFF2-40B4-BE49-F238E27FC236}">
                <a16:creationId xmlns:a16="http://schemas.microsoft.com/office/drawing/2014/main" id="{427BF288-5304-E742-8DE7-A02FC5ADD871}"/>
              </a:ext>
            </a:extLst>
          </p:cNvPr>
          <p:cNvSpPr txBox="1"/>
          <p:nvPr/>
        </p:nvSpPr>
        <p:spPr>
          <a:xfrm>
            <a:off x="6784180" y="2271810"/>
            <a:ext cx="1919308" cy="369332"/>
          </a:xfrm>
          <a:prstGeom prst="rect">
            <a:avLst/>
          </a:prstGeom>
          <a:noFill/>
        </p:spPr>
        <p:txBody>
          <a:bodyPr wrap="none" rtlCol="0">
            <a:spAutoFit/>
          </a:bodyPr>
          <a:lstStyle/>
          <a:p>
            <a:r>
              <a:rPr lang="en-US" dirty="0"/>
              <a:t> PULSE-</a:t>
            </a:r>
            <a:r>
              <a:rPr lang="en-US" dirty="0" err="1"/>
              <a:t>STROBE</a:t>
            </a:r>
            <a:r>
              <a:rPr lang="en-US" baseline="-25000" dirty="0" err="1"/>
              <a:t>early</a:t>
            </a:r>
            <a:endParaRPr lang="en-US" baseline="-25000" dirty="0"/>
          </a:p>
        </p:txBody>
      </p:sp>
      <p:sp>
        <p:nvSpPr>
          <p:cNvPr id="13" name="Rectangle 12">
            <a:extLst>
              <a:ext uri="{FF2B5EF4-FFF2-40B4-BE49-F238E27FC236}">
                <a16:creationId xmlns:a16="http://schemas.microsoft.com/office/drawing/2014/main" id="{59D26079-47D0-C84D-ABA6-4C15644DB9A6}"/>
              </a:ext>
            </a:extLst>
          </p:cNvPr>
          <p:cNvSpPr/>
          <p:nvPr/>
        </p:nvSpPr>
        <p:spPr>
          <a:xfrm>
            <a:off x="1159040" y="2326160"/>
            <a:ext cx="1039959" cy="696022"/>
          </a:xfrm>
          <a:prstGeom prst="rect">
            <a:avLst/>
          </a:prstGeom>
          <a:noFill/>
          <a:ln w="25400">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1,2,3,4 FO4 DELAY</a:t>
            </a:r>
          </a:p>
        </p:txBody>
      </p:sp>
      <p:cxnSp>
        <p:nvCxnSpPr>
          <p:cNvPr id="16" name="Straight Connector 15">
            <a:extLst>
              <a:ext uri="{FF2B5EF4-FFF2-40B4-BE49-F238E27FC236}">
                <a16:creationId xmlns:a16="http://schemas.microsoft.com/office/drawing/2014/main" id="{8B442A8A-7F21-204F-AE77-90E02BB3D08B}"/>
              </a:ext>
            </a:extLst>
          </p:cNvPr>
          <p:cNvCxnSpPr>
            <a:endCxn id="13" idx="3"/>
          </p:cNvCxnSpPr>
          <p:nvPr/>
        </p:nvCxnSpPr>
        <p:spPr>
          <a:xfrm flipH="1">
            <a:off x="2198999" y="2664318"/>
            <a:ext cx="417332" cy="985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D850D6E-5A41-3F47-9C52-AFE4A67C04DA}"/>
              </a:ext>
            </a:extLst>
          </p:cNvPr>
          <p:cNvCxnSpPr/>
          <p:nvPr/>
        </p:nvCxnSpPr>
        <p:spPr>
          <a:xfrm flipH="1">
            <a:off x="737724" y="2666106"/>
            <a:ext cx="417332" cy="985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4" name="Group 163">
            <a:extLst>
              <a:ext uri="{FF2B5EF4-FFF2-40B4-BE49-F238E27FC236}">
                <a16:creationId xmlns:a16="http://schemas.microsoft.com/office/drawing/2014/main" id="{C267CC86-737A-5D47-9E63-0B20AEE0C8A2}"/>
              </a:ext>
            </a:extLst>
          </p:cNvPr>
          <p:cNvGrpSpPr/>
          <p:nvPr/>
        </p:nvGrpSpPr>
        <p:grpSpPr>
          <a:xfrm>
            <a:off x="2529421" y="2251810"/>
            <a:ext cx="1448058" cy="828163"/>
            <a:chOff x="379248" y="5807937"/>
            <a:chExt cx="1448058" cy="752875"/>
          </a:xfrm>
        </p:grpSpPr>
        <p:cxnSp>
          <p:nvCxnSpPr>
            <p:cNvPr id="177" name="Straight Connector 176">
              <a:extLst>
                <a:ext uri="{FF2B5EF4-FFF2-40B4-BE49-F238E27FC236}">
                  <a16:creationId xmlns:a16="http://schemas.microsoft.com/office/drawing/2014/main" id="{A8D35A8B-1386-574A-849C-C6B908A42C88}"/>
                </a:ext>
              </a:extLst>
            </p:cNvPr>
            <p:cNvCxnSpPr/>
            <p:nvPr/>
          </p:nvCxnSpPr>
          <p:spPr>
            <a:xfrm flipV="1">
              <a:off x="379248" y="6187166"/>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513DC365-B131-4F41-AD01-7B655B868F4F}"/>
                </a:ext>
              </a:extLst>
            </p:cNvPr>
            <p:cNvCxnSpPr/>
            <p:nvPr/>
          </p:nvCxnSpPr>
          <p:spPr>
            <a:xfrm flipV="1">
              <a:off x="1563383" y="6183730"/>
              <a:ext cx="263923" cy="9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9" name="Oval 178">
              <a:extLst>
                <a:ext uri="{FF2B5EF4-FFF2-40B4-BE49-F238E27FC236}">
                  <a16:creationId xmlns:a16="http://schemas.microsoft.com/office/drawing/2014/main" id="{E032CF36-077A-E14A-B10D-53BCE40CC29F}"/>
                </a:ext>
              </a:extLst>
            </p:cNvPr>
            <p:cNvSpPr/>
            <p:nvPr/>
          </p:nvSpPr>
          <p:spPr>
            <a:xfrm>
              <a:off x="1446530" y="6125012"/>
              <a:ext cx="120028" cy="1174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Triangle 179">
              <a:extLst>
                <a:ext uri="{FF2B5EF4-FFF2-40B4-BE49-F238E27FC236}">
                  <a16:creationId xmlns:a16="http://schemas.microsoft.com/office/drawing/2014/main" id="{D3D06657-A6BC-874A-A662-8143327F7AB5}"/>
                </a:ext>
              </a:extLst>
            </p:cNvPr>
            <p:cNvSpPr/>
            <p:nvPr/>
          </p:nvSpPr>
          <p:spPr>
            <a:xfrm rot="5400000">
              <a:off x="733521" y="5859860"/>
              <a:ext cx="752875" cy="649030"/>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82" name="Straight Connector 181">
            <a:extLst>
              <a:ext uri="{FF2B5EF4-FFF2-40B4-BE49-F238E27FC236}">
                <a16:creationId xmlns:a16="http://schemas.microsoft.com/office/drawing/2014/main" id="{CF836C92-8C76-0A4F-97D7-9D8ACB85F031}"/>
              </a:ext>
            </a:extLst>
          </p:cNvPr>
          <p:cNvCxnSpPr>
            <a:cxnSpLocks/>
          </p:cNvCxnSpPr>
          <p:nvPr/>
        </p:nvCxnSpPr>
        <p:spPr>
          <a:xfrm flipH="1" flipV="1">
            <a:off x="826037" y="2269859"/>
            <a:ext cx="3020269" cy="1"/>
          </a:xfrm>
          <a:prstGeom prst="line">
            <a:avLst/>
          </a:prstGeom>
          <a:ln w="31750"/>
        </p:spPr>
        <p:style>
          <a:lnRef idx="1">
            <a:schemeClr val="dk1"/>
          </a:lnRef>
          <a:fillRef idx="0">
            <a:schemeClr val="dk1"/>
          </a:fillRef>
          <a:effectRef idx="0">
            <a:schemeClr val="dk1"/>
          </a:effectRef>
          <a:fontRef idx="minor">
            <a:schemeClr val="tx1"/>
          </a:fontRef>
        </p:style>
      </p:cxnSp>
      <p:cxnSp>
        <p:nvCxnSpPr>
          <p:cNvPr id="183" name="Straight Connector 182">
            <a:extLst>
              <a:ext uri="{FF2B5EF4-FFF2-40B4-BE49-F238E27FC236}">
                <a16:creationId xmlns:a16="http://schemas.microsoft.com/office/drawing/2014/main" id="{8A7D58BA-C82B-054D-9B75-AB1547D7CD0A}"/>
              </a:ext>
            </a:extLst>
          </p:cNvPr>
          <p:cNvCxnSpPr>
            <a:cxnSpLocks/>
          </p:cNvCxnSpPr>
          <p:nvPr/>
        </p:nvCxnSpPr>
        <p:spPr>
          <a:xfrm>
            <a:off x="782544" y="2251252"/>
            <a:ext cx="7006" cy="4197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9E6BD1D4-35E9-9245-AD6C-850A75D8FAD2}"/>
              </a:ext>
            </a:extLst>
          </p:cNvPr>
          <p:cNvSpPr txBox="1"/>
          <p:nvPr/>
        </p:nvSpPr>
        <p:spPr>
          <a:xfrm>
            <a:off x="307564" y="3194727"/>
            <a:ext cx="655949" cy="369332"/>
          </a:xfrm>
          <a:prstGeom prst="rect">
            <a:avLst/>
          </a:prstGeom>
          <a:noFill/>
        </p:spPr>
        <p:txBody>
          <a:bodyPr wrap="none" rtlCol="0">
            <a:spAutoFit/>
          </a:bodyPr>
          <a:lstStyle/>
          <a:p>
            <a:r>
              <a:rPr lang="en-US" dirty="0"/>
              <a:t>GCN </a:t>
            </a:r>
            <a:endParaRPr lang="en-US" baseline="-25000" dirty="0"/>
          </a:p>
        </p:txBody>
      </p:sp>
      <p:grpSp>
        <p:nvGrpSpPr>
          <p:cNvPr id="185" name="Group 184">
            <a:extLst>
              <a:ext uri="{FF2B5EF4-FFF2-40B4-BE49-F238E27FC236}">
                <a16:creationId xmlns:a16="http://schemas.microsoft.com/office/drawing/2014/main" id="{0A30B5C0-13C5-5F4D-8752-048D280B376B}"/>
              </a:ext>
            </a:extLst>
          </p:cNvPr>
          <p:cNvGrpSpPr/>
          <p:nvPr/>
        </p:nvGrpSpPr>
        <p:grpSpPr>
          <a:xfrm>
            <a:off x="5434018" y="3198486"/>
            <a:ext cx="1448058" cy="828163"/>
            <a:chOff x="379248" y="5807937"/>
            <a:chExt cx="1448058" cy="752875"/>
          </a:xfrm>
        </p:grpSpPr>
        <p:cxnSp>
          <p:nvCxnSpPr>
            <p:cNvPr id="186" name="Straight Connector 185">
              <a:extLst>
                <a:ext uri="{FF2B5EF4-FFF2-40B4-BE49-F238E27FC236}">
                  <a16:creationId xmlns:a16="http://schemas.microsoft.com/office/drawing/2014/main" id="{F844CB87-FE3A-8542-A003-8A511004DF7F}"/>
                </a:ext>
              </a:extLst>
            </p:cNvPr>
            <p:cNvCxnSpPr/>
            <p:nvPr/>
          </p:nvCxnSpPr>
          <p:spPr>
            <a:xfrm flipV="1">
              <a:off x="379248" y="6187166"/>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E53A4B88-8532-3A49-AD80-BD7B517D64B0}"/>
                </a:ext>
              </a:extLst>
            </p:cNvPr>
            <p:cNvCxnSpPr/>
            <p:nvPr/>
          </p:nvCxnSpPr>
          <p:spPr>
            <a:xfrm flipV="1">
              <a:off x="1563383" y="6183730"/>
              <a:ext cx="263923" cy="9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8" name="Oval 187">
              <a:extLst>
                <a:ext uri="{FF2B5EF4-FFF2-40B4-BE49-F238E27FC236}">
                  <a16:creationId xmlns:a16="http://schemas.microsoft.com/office/drawing/2014/main" id="{AE9A5E9F-5BE3-7A48-8D32-FFC2CC18AA4C}"/>
                </a:ext>
              </a:extLst>
            </p:cNvPr>
            <p:cNvSpPr/>
            <p:nvPr/>
          </p:nvSpPr>
          <p:spPr>
            <a:xfrm>
              <a:off x="1446530" y="6125012"/>
              <a:ext cx="120028" cy="1174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Triangle 188">
              <a:extLst>
                <a:ext uri="{FF2B5EF4-FFF2-40B4-BE49-F238E27FC236}">
                  <a16:creationId xmlns:a16="http://schemas.microsoft.com/office/drawing/2014/main" id="{51EEA7EF-2316-E64A-A779-39E6E2C33AF6}"/>
                </a:ext>
              </a:extLst>
            </p:cNvPr>
            <p:cNvSpPr/>
            <p:nvPr/>
          </p:nvSpPr>
          <p:spPr>
            <a:xfrm rot="5400000">
              <a:off x="733521" y="5859860"/>
              <a:ext cx="752875" cy="649030"/>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0" name="Group 189">
            <a:extLst>
              <a:ext uri="{FF2B5EF4-FFF2-40B4-BE49-F238E27FC236}">
                <a16:creationId xmlns:a16="http://schemas.microsoft.com/office/drawing/2014/main" id="{354E0652-C43A-0D47-8A01-84485C659CB6}"/>
              </a:ext>
            </a:extLst>
          </p:cNvPr>
          <p:cNvGrpSpPr/>
          <p:nvPr/>
        </p:nvGrpSpPr>
        <p:grpSpPr>
          <a:xfrm>
            <a:off x="3866023" y="3204347"/>
            <a:ext cx="1681757" cy="815230"/>
            <a:chOff x="3279279" y="4177246"/>
            <a:chExt cx="1681757" cy="741118"/>
          </a:xfrm>
        </p:grpSpPr>
        <p:cxnSp>
          <p:nvCxnSpPr>
            <p:cNvPr id="191" name="Straight Connector 190">
              <a:extLst>
                <a:ext uri="{FF2B5EF4-FFF2-40B4-BE49-F238E27FC236}">
                  <a16:creationId xmlns:a16="http://schemas.microsoft.com/office/drawing/2014/main" id="{DE728BE6-03B3-EB4B-B3AF-2ABF938E9B09}"/>
                </a:ext>
              </a:extLst>
            </p:cNvPr>
            <p:cNvCxnSpPr/>
            <p:nvPr/>
          </p:nvCxnSpPr>
          <p:spPr>
            <a:xfrm flipV="1">
              <a:off x="3279279" y="4734370"/>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76CC0BB7-1245-D240-9213-8AB07606B8A2}"/>
                </a:ext>
              </a:extLst>
            </p:cNvPr>
            <p:cNvCxnSpPr/>
            <p:nvPr/>
          </p:nvCxnSpPr>
          <p:spPr>
            <a:xfrm flipV="1">
              <a:off x="3279279" y="4371022"/>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3" name="Group 192">
              <a:extLst>
                <a:ext uri="{FF2B5EF4-FFF2-40B4-BE49-F238E27FC236}">
                  <a16:creationId xmlns:a16="http://schemas.microsoft.com/office/drawing/2014/main" id="{D0C9EE4C-2320-1049-8063-1A42D9AC37D9}"/>
                </a:ext>
              </a:extLst>
            </p:cNvPr>
            <p:cNvGrpSpPr/>
            <p:nvPr/>
          </p:nvGrpSpPr>
          <p:grpSpPr>
            <a:xfrm>
              <a:off x="4584720" y="4496209"/>
              <a:ext cx="376316" cy="117436"/>
              <a:chOff x="1490775" y="1289057"/>
              <a:chExt cx="376316" cy="117436"/>
            </a:xfrm>
          </p:grpSpPr>
          <p:cxnSp>
            <p:nvCxnSpPr>
              <p:cNvPr id="195" name="Straight Connector 194">
                <a:extLst>
                  <a:ext uri="{FF2B5EF4-FFF2-40B4-BE49-F238E27FC236}">
                    <a16:creationId xmlns:a16="http://schemas.microsoft.com/office/drawing/2014/main" id="{8C1F8539-E2B9-614C-BD46-4B4CE6F67813}"/>
                  </a:ext>
                </a:extLst>
              </p:cNvPr>
              <p:cNvCxnSpPr/>
              <p:nvPr/>
            </p:nvCxnSpPr>
            <p:spPr>
              <a:xfrm flipV="1">
                <a:off x="1603168" y="1347775"/>
                <a:ext cx="263923" cy="9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6" name="Oval 195">
                <a:extLst>
                  <a:ext uri="{FF2B5EF4-FFF2-40B4-BE49-F238E27FC236}">
                    <a16:creationId xmlns:a16="http://schemas.microsoft.com/office/drawing/2014/main" id="{7DF00837-C714-7F40-BA97-EFA2109854CB}"/>
                  </a:ext>
                </a:extLst>
              </p:cNvPr>
              <p:cNvSpPr/>
              <p:nvPr/>
            </p:nvSpPr>
            <p:spPr>
              <a:xfrm>
                <a:off x="1490775" y="1289057"/>
                <a:ext cx="120028" cy="1174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94" name="Delay 193">
              <a:extLst>
                <a:ext uri="{FF2B5EF4-FFF2-40B4-BE49-F238E27FC236}">
                  <a16:creationId xmlns:a16="http://schemas.microsoft.com/office/drawing/2014/main" id="{4D972592-4D4D-0343-AFEB-654FA2E64506}"/>
                </a:ext>
              </a:extLst>
            </p:cNvPr>
            <p:cNvSpPr/>
            <p:nvPr/>
          </p:nvSpPr>
          <p:spPr>
            <a:xfrm>
              <a:off x="3694386" y="4177246"/>
              <a:ext cx="882699" cy="741118"/>
            </a:xfrm>
            <a:prstGeom prst="flowChartDelay">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97" name="TextBox 196">
            <a:extLst>
              <a:ext uri="{FF2B5EF4-FFF2-40B4-BE49-F238E27FC236}">
                <a16:creationId xmlns:a16="http://schemas.microsoft.com/office/drawing/2014/main" id="{574BD868-8450-9D41-B441-C2CBC21EB639}"/>
              </a:ext>
            </a:extLst>
          </p:cNvPr>
          <p:cNvSpPr txBox="1"/>
          <p:nvPr/>
        </p:nvSpPr>
        <p:spPr>
          <a:xfrm>
            <a:off x="6998929" y="3401072"/>
            <a:ext cx="2077300" cy="369332"/>
          </a:xfrm>
          <a:prstGeom prst="rect">
            <a:avLst/>
          </a:prstGeom>
          <a:noFill/>
        </p:spPr>
        <p:txBody>
          <a:bodyPr wrap="none" rtlCol="0">
            <a:spAutoFit/>
          </a:bodyPr>
          <a:lstStyle/>
          <a:p>
            <a:r>
              <a:rPr lang="en-US" dirty="0"/>
              <a:t> EARLY/LATE SELECT</a:t>
            </a:r>
            <a:endParaRPr lang="en-US" baseline="-25000" dirty="0"/>
          </a:p>
        </p:txBody>
      </p:sp>
      <p:cxnSp>
        <p:nvCxnSpPr>
          <p:cNvPr id="199" name="Straight Connector 198">
            <a:extLst>
              <a:ext uri="{FF2B5EF4-FFF2-40B4-BE49-F238E27FC236}">
                <a16:creationId xmlns:a16="http://schemas.microsoft.com/office/drawing/2014/main" id="{2CF3B490-A181-4A47-B1F6-B48BAE208CAB}"/>
              </a:ext>
            </a:extLst>
          </p:cNvPr>
          <p:cNvCxnSpPr>
            <a:cxnSpLocks/>
          </p:cNvCxnSpPr>
          <p:nvPr/>
        </p:nvCxnSpPr>
        <p:spPr>
          <a:xfrm flipH="1">
            <a:off x="2179275" y="3817184"/>
            <a:ext cx="417332" cy="985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736322E2-15AD-9049-9E6D-A71058B971A4}"/>
              </a:ext>
            </a:extLst>
          </p:cNvPr>
          <p:cNvCxnSpPr/>
          <p:nvPr/>
        </p:nvCxnSpPr>
        <p:spPr>
          <a:xfrm flipH="1">
            <a:off x="718000" y="3818972"/>
            <a:ext cx="417332" cy="985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1" name="Group 200">
            <a:extLst>
              <a:ext uri="{FF2B5EF4-FFF2-40B4-BE49-F238E27FC236}">
                <a16:creationId xmlns:a16="http://schemas.microsoft.com/office/drawing/2014/main" id="{43497CD0-EA1B-0443-A066-09FEC797A33B}"/>
              </a:ext>
            </a:extLst>
          </p:cNvPr>
          <p:cNvGrpSpPr/>
          <p:nvPr/>
        </p:nvGrpSpPr>
        <p:grpSpPr>
          <a:xfrm>
            <a:off x="2509697" y="3404676"/>
            <a:ext cx="1448058" cy="828163"/>
            <a:chOff x="379248" y="5807937"/>
            <a:chExt cx="1448058" cy="752875"/>
          </a:xfrm>
        </p:grpSpPr>
        <p:cxnSp>
          <p:nvCxnSpPr>
            <p:cNvPr id="202" name="Straight Connector 201">
              <a:extLst>
                <a:ext uri="{FF2B5EF4-FFF2-40B4-BE49-F238E27FC236}">
                  <a16:creationId xmlns:a16="http://schemas.microsoft.com/office/drawing/2014/main" id="{6EB572DB-913C-A345-A82C-EC09D6CD4BDC}"/>
                </a:ext>
              </a:extLst>
            </p:cNvPr>
            <p:cNvCxnSpPr/>
            <p:nvPr/>
          </p:nvCxnSpPr>
          <p:spPr>
            <a:xfrm flipV="1">
              <a:off x="379248" y="6187166"/>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CD3EF1BE-D20B-8E42-80B7-93651F60813E}"/>
                </a:ext>
              </a:extLst>
            </p:cNvPr>
            <p:cNvCxnSpPr/>
            <p:nvPr/>
          </p:nvCxnSpPr>
          <p:spPr>
            <a:xfrm flipV="1">
              <a:off x="1563383" y="6183730"/>
              <a:ext cx="263923" cy="9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4" name="Oval 203">
              <a:extLst>
                <a:ext uri="{FF2B5EF4-FFF2-40B4-BE49-F238E27FC236}">
                  <a16:creationId xmlns:a16="http://schemas.microsoft.com/office/drawing/2014/main" id="{EA57C8E1-1DED-074E-ACDF-448C2715E622}"/>
                </a:ext>
              </a:extLst>
            </p:cNvPr>
            <p:cNvSpPr/>
            <p:nvPr/>
          </p:nvSpPr>
          <p:spPr>
            <a:xfrm>
              <a:off x="1446530" y="6125012"/>
              <a:ext cx="120028" cy="1174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 name="Triangle 204">
              <a:extLst>
                <a:ext uri="{FF2B5EF4-FFF2-40B4-BE49-F238E27FC236}">
                  <a16:creationId xmlns:a16="http://schemas.microsoft.com/office/drawing/2014/main" id="{1BD2D08F-1E31-C34D-97E3-E91C63CC7967}"/>
                </a:ext>
              </a:extLst>
            </p:cNvPr>
            <p:cNvSpPr/>
            <p:nvPr/>
          </p:nvSpPr>
          <p:spPr>
            <a:xfrm rot="5400000">
              <a:off x="733521" y="5859860"/>
              <a:ext cx="752875" cy="649030"/>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206" name="Straight Connector 205">
            <a:extLst>
              <a:ext uri="{FF2B5EF4-FFF2-40B4-BE49-F238E27FC236}">
                <a16:creationId xmlns:a16="http://schemas.microsoft.com/office/drawing/2014/main" id="{979D85DB-30C2-7D49-A90B-628D8B5B06FB}"/>
              </a:ext>
            </a:extLst>
          </p:cNvPr>
          <p:cNvCxnSpPr>
            <a:cxnSpLocks/>
          </p:cNvCxnSpPr>
          <p:nvPr/>
        </p:nvCxnSpPr>
        <p:spPr>
          <a:xfrm flipH="1" flipV="1">
            <a:off x="806313" y="3422725"/>
            <a:ext cx="3020269" cy="1"/>
          </a:xfrm>
          <a:prstGeom prst="line">
            <a:avLst/>
          </a:prstGeom>
          <a:ln w="31750"/>
        </p:spPr>
        <p:style>
          <a:lnRef idx="1">
            <a:schemeClr val="dk1"/>
          </a:lnRef>
          <a:fillRef idx="0">
            <a:schemeClr val="dk1"/>
          </a:fillRef>
          <a:effectRef idx="0">
            <a:schemeClr val="dk1"/>
          </a:effectRef>
          <a:fontRef idx="minor">
            <a:schemeClr val="tx1"/>
          </a:fontRef>
        </p:style>
      </p:cxnSp>
      <p:cxnSp>
        <p:nvCxnSpPr>
          <p:cNvPr id="207" name="Straight Connector 206">
            <a:extLst>
              <a:ext uri="{FF2B5EF4-FFF2-40B4-BE49-F238E27FC236}">
                <a16:creationId xmlns:a16="http://schemas.microsoft.com/office/drawing/2014/main" id="{0955CD8B-D02D-B148-9881-E533EE5FDFD8}"/>
              </a:ext>
            </a:extLst>
          </p:cNvPr>
          <p:cNvCxnSpPr>
            <a:cxnSpLocks/>
          </p:cNvCxnSpPr>
          <p:nvPr/>
        </p:nvCxnSpPr>
        <p:spPr>
          <a:xfrm>
            <a:off x="762820" y="3404118"/>
            <a:ext cx="7006" cy="4197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D520CE86-E276-8D40-AC0B-30F26D3BA4D0}"/>
              </a:ext>
            </a:extLst>
          </p:cNvPr>
          <p:cNvCxnSpPr>
            <a:cxnSpLocks/>
          </p:cNvCxnSpPr>
          <p:nvPr/>
        </p:nvCxnSpPr>
        <p:spPr>
          <a:xfrm flipH="1">
            <a:off x="9810027" y="2443797"/>
            <a:ext cx="417332" cy="985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5A44A2A6-6EFA-C045-9E04-55EA2E446403}"/>
              </a:ext>
            </a:extLst>
          </p:cNvPr>
          <p:cNvCxnSpPr/>
          <p:nvPr/>
        </p:nvCxnSpPr>
        <p:spPr>
          <a:xfrm flipH="1">
            <a:off x="8348752" y="2445585"/>
            <a:ext cx="417332" cy="985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37" name="Rectangle 236">
            <a:extLst>
              <a:ext uri="{FF2B5EF4-FFF2-40B4-BE49-F238E27FC236}">
                <a16:creationId xmlns:a16="http://schemas.microsoft.com/office/drawing/2014/main" id="{9E96E756-19AA-EB4A-9023-F7B420D174EB}"/>
              </a:ext>
            </a:extLst>
          </p:cNvPr>
          <p:cNvSpPr/>
          <p:nvPr/>
        </p:nvSpPr>
        <p:spPr>
          <a:xfrm>
            <a:off x="8592124" y="2079910"/>
            <a:ext cx="1217903" cy="696022"/>
          </a:xfrm>
          <a:prstGeom prst="rect">
            <a:avLst/>
          </a:prstGeom>
          <a:noFill/>
          <a:ln w="25400">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7+(1,2,3,4)  FO4 DELAY</a:t>
            </a:r>
          </a:p>
        </p:txBody>
      </p:sp>
      <p:sp>
        <p:nvSpPr>
          <p:cNvPr id="238" name="TextBox 237">
            <a:extLst>
              <a:ext uri="{FF2B5EF4-FFF2-40B4-BE49-F238E27FC236}">
                <a16:creationId xmlns:a16="http://schemas.microsoft.com/office/drawing/2014/main" id="{50426A3B-A04C-A849-A92D-F10370224F0B}"/>
              </a:ext>
            </a:extLst>
          </p:cNvPr>
          <p:cNvSpPr txBox="1"/>
          <p:nvPr/>
        </p:nvSpPr>
        <p:spPr>
          <a:xfrm>
            <a:off x="10099335" y="2262845"/>
            <a:ext cx="1849865" cy="369332"/>
          </a:xfrm>
          <a:prstGeom prst="rect">
            <a:avLst/>
          </a:prstGeom>
          <a:noFill/>
        </p:spPr>
        <p:txBody>
          <a:bodyPr wrap="none" rtlCol="0">
            <a:spAutoFit/>
          </a:bodyPr>
          <a:lstStyle/>
          <a:p>
            <a:r>
              <a:rPr lang="en-US" dirty="0"/>
              <a:t> PULSE-</a:t>
            </a:r>
            <a:r>
              <a:rPr lang="en-US" dirty="0" err="1"/>
              <a:t>STROBE</a:t>
            </a:r>
            <a:r>
              <a:rPr lang="en-US" baseline="-25000" dirty="0" err="1"/>
              <a:t>late</a:t>
            </a:r>
            <a:endParaRPr lang="en-US" baseline="-25000" dirty="0"/>
          </a:p>
        </p:txBody>
      </p:sp>
      <p:pic>
        <p:nvPicPr>
          <p:cNvPr id="6" name="Picture 5">
            <a:extLst>
              <a:ext uri="{FF2B5EF4-FFF2-40B4-BE49-F238E27FC236}">
                <a16:creationId xmlns:a16="http://schemas.microsoft.com/office/drawing/2014/main" id="{16D0A27C-36C5-4A80-BDFE-CB197F2CB8D3}"/>
              </a:ext>
            </a:extLst>
          </p:cNvPr>
          <p:cNvPicPr>
            <a:picLocks noChangeAspect="1"/>
          </p:cNvPicPr>
          <p:nvPr/>
        </p:nvPicPr>
        <p:blipFill>
          <a:blip r:embed="rId2"/>
          <a:stretch>
            <a:fillRect/>
          </a:stretch>
        </p:blipFill>
        <p:spPr>
          <a:xfrm>
            <a:off x="6338279" y="3852407"/>
            <a:ext cx="5853721" cy="1806003"/>
          </a:xfrm>
          <a:prstGeom prst="rect">
            <a:avLst/>
          </a:prstGeom>
        </p:spPr>
      </p:pic>
      <p:sp>
        <p:nvSpPr>
          <p:cNvPr id="7" name="TextBox 6">
            <a:extLst>
              <a:ext uri="{FF2B5EF4-FFF2-40B4-BE49-F238E27FC236}">
                <a16:creationId xmlns:a16="http://schemas.microsoft.com/office/drawing/2014/main" id="{84591E14-C2FC-490F-932D-BDD827BC9FC0}"/>
              </a:ext>
            </a:extLst>
          </p:cNvPr>
          <p:cNvSpPr txBox="1"/>
          <p:nvPr/>
        </p:nvSpPr>
        <p:spPr>
          <a:xfrm>
            <a:off x="9091496" y="3188568"/>
            <a:ext cx="3244543" cy="369332"/>
          </a:xfrm>
          <a:prstGeom prst="rect">
            <a:avLst/>
          </a:prstGeom>
          <a:noFill/>
        </p:spPr>
        <p:txBody>
          <a:bodyPr wrap="none" rtlCol="0">
            <a:spAutoFit/>
          </a:bodyPr>
          <a:lstStyle/>
          <a:p>
            <a:r>
              <a:rPr lang="en-US" dirty="0">
                <a:solidFill>
                  <a:srgbClr val="FF0000"/>
                </a:solidFill>
              </a:rPr>
              <a:t>Independent of GCKN duty-cycle</a:t>
            </a:r>
          </a:p>
        </p:txBody>
      </p:sp>
      <p:cxnSp>
        <p:nvCxnSpPr>
          <p:cNvPr id="9" name="Straight Arrow Connector 8">
            <a:extLst>
              <a:ext uri="{FF2B5EF4-FFF2-40B4-BE49-F238E27FC236}">
                <a16:creationId xmlns:a16="http://schemas.microsoft.com/office/drawing/2014/main" id="{EDE66EED-FF64-48FC-8BAA-C310E311DEE2}"/>
              </a:ext>
            </a:extLst>
          </p:cNvPr>
          <p:cNvCxnSpPr/>
          <p:nvPr/>
        </p:nvCxnSpPr>
        <p:spPr>
          <a:xfrm>
            <a:off x="9810027" y="3557900"/>
            <a:ext cx="0" cy="55473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FF9A819B-3C4F-5740-BF1E-8A0B0289C9F9}"/>
              </a:ext>
            </a:extLst>
          </p:cNvPr>
          <p:cNvSpPr/>
          <p:nvPr/>
        </p:nvSpPr>
        <p:spPr>
          <a:xfrm>
            <a:off x="1030958" y="3490736"/>
            <a:ext cx="1217903" cy="696022"/>
          </a:xfrm>
          <a:prstGeom prst="rect">
            <a:avLst/>
          </a:prstGeom>
          <a:noFill/>
          <a:ln w="25400">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7+(1,2,3,4)  FO4 DELAY</a:t>
            </a:r>
          </a:p>
        </p:txBody>
      </p:sp>
    </p:spTree>
    <p:extLst>
      <p:ext uri="{BB962C8B-B14F-4D97-AF65-F5344CB8AC3E}">
        <p14:creationId xmlns:p14="http://schemas.microsoft.com/office/powerpoint/2010/main" val="1749473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CCA7-8792-A54E-9C54-71B97393B949}"/>
              </a:ext>
            </a:extLst>
          </p:cNvPr>
          <p:cNvSpPr>
            <a:spLocks noGrp="1"/>
          </p:cNvSpPr>
          <p:nvPr>
            <p:ph type="title"/>
          </p:nvPr>
        </p:nvSpPr>
        <p:spPr/>
        <p:txBody>
          <a:bodyPr/>
          <a:lstStyle/>
          <a:p>
            <a:pPr algn="ctr"/>
            <a:r>
              <a:rPr lang="en-US" dirty="0"/>
              <a:t>What is ”double pumped”</a:t>
            </a:r>
          </a:p>
        </p:txBody>
      </p:sp>
      <p:sp>
        <p:nvSpPr>
          <p:cNvPr id="3" name="Content Placeholder 2">
            <a:extLst>
              <a:ext uri="{FF2B5EF4-FFF2-40B4-BE49-F238E27FC236}">
                <a16:creationId xmlns:a16="http://schemas.microsoft.com/office/drawing/2014/main" id="{5B61D517-0C88-5949-A9E7-505F24688916}"/>
              </a:ext>
            </a:extLst>
          </p:cNvPr>
          <p:cNvSpPr>
            <a:spLocks noGrp="1"/>
          </p:cNvSpPr>
          <p:nvPr>
            <p:ph idx="1"/>
          </p:nvPr>
        </p:nvSpPr>
        <p:spPr>
          <a:xfrm>
            <a:off x="838199" y="1187669"/>
            <a:ext cx="11070021" cy="4989294"/>
          </a:xfrm>
        </p:spPr>
        <p:txBody>
          <a:bodyPr/>
          <a:lstStyle/>
          <a:p>
            <a:r>
              <a:rPr lang="en-US" dirty="0"/>
              <a:t>Double pump read is sending two decode to read signals down the same logic within one processor cycle, each ending in a different XNAND</a:t>
            </a:r>
          </a:p>
          <a:p>
            <a:r>
              <a:rPr lang="en-US" dirty="0"/>
              <a:t>Double pump write is sending two decode to write signals down the same logic within one processor cycle</a:t>
            </a:r>
          </a:p>
          <a:p>
            <a:r>
              <a:rPr lang="en-US" dirty="0"/>
              <a:t>The shorter the path, the safer and easier it is to create timing rules. In FIRST the early path finishes before the late path starts</a:t>
            </a:r>
          </a:p>
        </p:txBody>
      </p:sp>
      <p:pic>
        <p:nvPicPr>
          <p:cNvPr id="4" name="Content Placeholder 6" descr="Diagram&#10;&#10;Description automatically generated">
            <a:extLst>
              <a:ext uri="{FF2B5EF4-FFF2-40B4-BE49-F238E27FC236}">
                <a16:creationId xmlns:a16="http://schemas.microsoft.com/office/drawing/2014/main" id="{C4AD2070-0BA7-5C41-BBFB-C63633A4C357}"/>
              </a:ext>
            </a:extLst>
          </p:cNvPr>
          <p:cNvPicPr>
            <a:picLocks noChangeAspect="1"/>
          </p:cNvPicPr>
          <p:nvPr/>
        </p:nvPicPr>
        <p:blipFill>
          <a:blip r:embed="rId2"/>
          <a:stretch>
            <a:fillRect/>
          </a:stretch>
        </p:blipFill>
        <p:spPr>
          <a:xfrm>
            <a:off x="2467058" y="3838846"/>
            <a:ext cx="4978225" cy="3423253"/>
          </a:xfrm>
          <a:prstGeom prst="rect">
            <a:avLst/>
          </a:prstGeom>
        </p:spPr>
      </p:pic>
      <p:grpSp>
        <p:nvGrpSpPr>
          <p:cNvPr id="5" name="Group 4">
            <a:extLst>
              <a:ext uri="{FF2B5EF4-FFF2-40B4-BE49-F238E27FC236}">
                <a16:creationId xmlns:a16="http://schemas.microsoft.com/office/drawing/2014/main" id="{050699A8-E30B-B842-A44D-2B47FA0C979B}"/>
              </a:ext>
            </a:extLst>
          </p:cNvPr>
          <p:cNvGrpSpPr/>
          <p:nvPr/>
        </p:nvGrpSpPr>
        <p:grpSpPr>
          <a:xfrm>
            <a:off x="4141074" y="3740123"/>
            <a:ext cx="3822893" cy="936980"/>
            <a:chOff x="1368623" y="938467"/>
            <a:chExt cx="3862658" cy="1187153"/>
          </a:xfrm>
        </p:grpSpPr>
        <p:sp>
          <p:nvSpPr>
            <p:cNvPr id="6" name="Rectangle 5">
              <a:extLst>
                <a:ext uri="{FF2B5EF4-FFF2-40B4-BE49-F238E27FC236}">
                  <a16:creationId xmlns:a16="http://schemas.microsoft.com/office/drawing/2014/main" id="{5A616D27-E0D5-554D-AB85-242A239A6535}"/>
                </a:ext>
              </a:extLst>
            </p:cNvPr>
            <p:cNvSpPr/>
            <p:nvPr/>
          </p:nvSpPr>
          <p:spPr>
            <a:xfrm>
              <a:off x="1408752" y="938467"/>
              <a:ext cx="3801827" cy="1187147"/>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dirty="0"/>
            </a:p>
          </p:txBody>
        </p:sp>
        <p:sp>
          <p:nvSpPr>
            <p:cNvPr id="7" name="Rectangle 6">
              <a:extLst>
                <a:ext uri="{FF2B5EF4-FFF2-40B4-BE49-F238E27FC236}">
                  <a16:creationId xmlns:a16="http://schemas.microsoft.com/office/drawing/2014/main" id="{86C28651-5E8A-E24C-A230-00670899127C}"/>
                </a:ext>
              </a:extLst>
            </p:cNvPr>
            <p:cNvSpPr/>
            <p:nvPr/>
          </p:nvSpPr>
          <p:spPr>
            <a:xfrm>
              <a:off x="1943100" y="1050131"/>
              <a:ext cx="1547022" cy="964407"/>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t"/>
            <a:lstStyle/>
            <a:p>
              <a:pPr algn="ctr"/>
              <a:r>
                <a:rPr lang="en-US" dirty="0"/>
                <a:t>Pulse gen</a:t>
              </a:r>
            </a:p>
          </p:txBody>
        </p:sp>
        <p:sp>
          <p:nvSpPr>
            <p:cNvPr id="8" name="TextBox 7">
              <a:extLst>
                <a:ext uri="{FF2B5EF4-FFF2-40B4-BE49-F238E27FC236}">
                  <a16:creationId xmlns:a16="http://schemas.microsoft.com/office/drawing/2014/main" id="{E908E69D-0BD5-0543-9B2A-9F39DE6384E8}"/>
                </a:ext>
              </a:extLst>
            </p:cNvPr>
            <p:cNvSpPr txBox="1"/>
            <p:nvPr/>
          </p:nvSpPr>
          <p:spPr>
            <a:xfrm>
              <a:off x="1368623" y="1318737"/>
              <a:ext cx="603050" cy="369332"/>
            </a:xfrm>
            <a:prstGeom prst="rect">
              <a:avLst/>
            </a:prstGeom>
            <a:noFill/>
          </p:spPr>
          <p:txBody>
            <a:bodyPr wrap="none" rtlCol="0">
              <a:spAutoFit/>
            </a:bodyPr>
            <a:lstStyle/>
            <a:p>
              <a:r>
                <a:rPr lang="en-US" dirty="0"/>
                <a:t>GCN</a:t>
              </a:r>
            </a:p>
          </p:txBody>
        </p:sp>
        <p:cxnSp>
          <p:nvCxnSpPr>
            <p:cNvPr id="9" name="Straight Connector 8">
              <a:extLst>
                <a:ext uri="{FF2B5EF4-FFF2-40B4-BE49-F238E27FC236}">
                  <a16:creationId xmlns:a16="http://schemas.microsoft.com/office/drawing/2014/main" id="{FA4BF653-7738-6C4C-B625-50467974E931}"/>
                </a:ext>
              </a:extLst>
            </p:cNvPr>
            <p:cNvCxnSpPr>
              <a:cxnSpLocks/>
            </p:cNvCxnSpPr>
            <p:nvPr/>
          </p:nvCxnSpPr>
          <p:spPr>
            <a:xfrm flipH="1">
              <a:off x="1397198" y="1693069"/>
              <a:ext cx="545901" cy="0"/>
            </a:xfrm>
            <a:prstGeom prst="line">
              <a:avLst/>
            </a:prstGeom>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C2E7DF82-F436-7046-BDE1-A41DF3CD5328}"/>
                </a:ext>
              </a:extLst>
            </p:cNvPr>
            <p:cNvSpPr txBox="1"/>
            <p:nvPr/>
          </p:nvSpPr>
          <p:spPr>
            <a:xfrm>
              <a:off x="3537334" y="1252299"/>
              <a:ext cx="439544" cy="369332"/>
            </a:xfrm>
            <a:prstGeom prst="rect">
              <a:avLst/>
            </a:prstGeom>
            <a:noFill/>
          </p:spPr>
          <p:txBody>
            <a:bodyPr wrap="none" rtlCol="0">
              <a:spAutoFit/>
            </a:bodyPr>
            <a:lstStyle/>
            <a:p>
              <a:r>
                <a:rPr lang="en-US" dirty="0" err="1"/>
                <a:t>clk</a:t>
              </a:r>
              <a:endParaRPr lang="en-US" dirty="0"/>
            </a:p>
          </p:txBody>
        </p:sp>
        <p:cxnSp>
          <p:nvCxnSpPr>
            <p:cNvPr id="11" name="Straight Connector 10">
              <a:extLst>
                <a:ext uri="{FF2B5EF4-FFF2-40B4-BE49-F238E27FC236}">
                  <a16:creationId xmlns:a16="http://schemas.microsoft.com/office/drawing/2014/main" id="{35E8E324-693D-8148-8B14-6AA23C0C8985}"/>
                </a:ext>
              </a:extLst>
            </p:cNvPr>
            <p:cNvCxnSpPr>
              <a:cxnSpLocks/>
            </p:cNvCxnSpPr>
            <p:nvPr/>
          </p:nvCxnSpPr>
          <p:spPr>
            <a:xfrm flipH="1">
              <a:off x="3495670" y="1574004"/>
              <a:ext cx="545901" cy="0"/>
            </a:xfrm>
            <a:prstGeom prst="line">
              <a:avLst/>
            </a:prstGeom>
          </p:spPr>
          <p:style>
            <a:lnRef idx="3">
              <a:schemeClr val="dk1"/>
            </a:lnRef>
            <a:fillRef idx="0">
              <a:schemeClr val="dk1"/>
            </a:fillRef>
            <a:effectRef idx="2">
              <a:schemeClr val="dk1"/>
            </a:effectRef>
            <a:fontRef idx="minor">
              <a:schemeClr val="tx1"/>
            </a:fontRef>
          </p:style>
        </p:cxnSp>
        <p:cxnSp>
          <p:nvCxnSpPr>
            <p:cNvPr id="12" name="Connector: Elbow 8">
              <a:extLst>
                <a:ext uri="{FF2B5EF4-FFF2-40B4-BE49-F238E27FC236}">
                  <a16:creationId xmlns:a16="http://schemas.microsoft.com/office/drawing/2014/main" id="{DB8A6949-E3A4-BE42-9297-B619CB61AE63}"/>
                </a:ext>
              </a:extLst>
            </p:cNvPr>
            <p:cNvCxnSpPr/>
            <p:nvPr/>
          </p:nvCxnSpPr>
          <p:spPr>
            <a:xfrm rot="10800000" flipV="1">
              <a:off x="2224680" y="1621631"/>
              <a:ext cx="585787" cy="300037"/>
            </a:xfrm>
            <a:prstGeom prst="bentConnector3">
              <a:avLst/>
            </a:prstGeom>
          </p:spPr>
          <p:style>
            <a:lnRef idx="3">
              <a:schemeClr val="dk1"/>
            </a:lnRef>
            <a:fillRef idx="0">
              <a:schemeClr val="dk1"/>
            </a:fillRef>
            <a:effectRef idx="2">
              <a:schemeClr val="dk1"/>
            </a:effectRef>
            <a:fontRef idx="minor">
              <a:schemeClr val="tx1"/>
            </a:fontRef>
          </p:style>
        </p:cxnSp>
        <p:cxnSp>
          <p:nvCxnSpPr>
            <p:cNvPr id="13" name="Connector: Elbow 9">
              <a:extLst>
                <a:ext uri="{FF2B5EF4-FFF2-40B4-BE49-F238E27FC236}">
                  <a16:creationId xmlns:a16="http://schemas.microsoft.com/office/drawing/2014/main" id="{83A195C6-61FD-FE4A-9456-66034A5C1ADA}"/>
                </a:ext>
              </a:extLst>
            </p:cNvPr>
            <p:cNvCxnSpPr>
              <a:cxnSpLocks/>
            </p:cNvCxnSpPr>
            <p:nvPr/>
          </p:nvCxnSpPr>
          <p:spPr>
            <a:xfrm>
              <a:off x="2769290" y="1621631"/>
              <a:ext cx="371579" cy="300038"/>
            </a:xfrm>
            <a:prstGeom prst="bentConnector3">
              <a:avLst/>
            </a:prstGeom>
          </p:spPr>
          <p:style>
            <a:lnRef idx="3">
              <a:schemeClr val="dk1"/>
            </a:lnRef>
            <a:fillRef idx="0">
              <a:schemeClr val="dk1"/>
            </a:fillRef>
            <a:effectRef idx="2">
              <a:schemeClr val="dk1"/>
            </a:effectRef>
            <a:fontRef idx="minor">
              <a:schemeClr val="tx1"/>
            </a:fontRef>
          </p:style>
        </p:cxnSp>
        <p:sp>
          <p:nvSpPr>
            <p:cNvPr id="14" name="Isosceles Triangle 10">
              <a:extLst>
                <a:ext uri="{FF2B5EF4-FFF2-40B4-BE49-F238E27FC236}">
                  <a16:creationId xmlns:a16="http://schemas.microsoft.com/office/drawing/2014/main" id="{49137358-9C6B-2D43-9885-7D5276F6CB57}"/>
                </a:ext>
              </a:extLst>
            </p:cNvPr>
            <p:cNvSpPr/>
            <p:nvPr/>
          </p:nvSpPr>
          <p:spPr>
            <a:xfrm rot="5400000">
              <a:off x="3990772" y="1316357"/>
              <a:ext cx="519113" cy="523873"/>
            </a:xfrm>
            <a:prstGeom prst="triangl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Isosceles Triangle 11">
              <a:extLst>
                <a:ext uri="{FF2B5EF4-FFF2-40B4-BE49-F238E27FC236}">
                  <a16:creationId xmlns:a16="http://schemas.microsoft.com/office/drawing/2014/main" id="{B5F27411-9201-854B-AE3B-C6A10B7A4E9A}"/>
                </a:ext>
              </a:extLst>
            </p:cNvPr>
            <p:cNvSpPr/>
            <p:nvPr/>
          </p:nvSpPr>
          <p:spPr>
            <a:xfrm rot="5400000">
              <a:off x="4066979" y="1312067"/>
              <a:ext cx="519113" cy="523873"/>
            </a:xfrm>
            <a:prstGeom prst="triangl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Isosceles Triangle 12">
              <a:extLst>
                <a:ext uri="{FF2B5EF4-FFF2-40B4-BE49-F238E27FC236}">
                  <a16:creationId xmlns:a16="http://schemas.microsoft.com/office/drawing/2014/main" id="{1A0AC691-218B-0748-BC98-87753241AFCE}"/>
                </a:ext>
              </a:extLst>
            </p:cNvPr>
            <p:cNvSpPr/>
            <p:nvPr/>
          </p:nvSpPr>
          <p:spPr>
            <a:xfrm rot="5400000">
              <a:off x="4143186" y="1307777"/>
              <a:ext cx="519113" cy="52387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4C8E062-14DA-084C-AD97-48718A4E3235}"/>
                </a:ext>
              </a:extLst>
            </p:cNvPr>
            <p:cNvCxnSpPr>
              <a:cxnSpLocks/>
            </p:cNvCxnSpPr>
            <p:nvPr/>
          </p:nvCxnSpPr>
          <p:spPr>
            <a:xfrm flipH="1">
              <a:off x="4664679" y="1571622"/>
              <a:ext cx="545901" cy="0"/>
            </a:xfrm>
            <a:prstGeom prst="line">
              <a:avLst/>
            </a:prstGeom>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4ED32341-C3D0-B447-BEB2-66F6115949B5}"/>
                </a:ext>
              </a:extLst>
            </p:cNvPr>
            <p:cNvSpPr txBox="1"/>
            <p:nvPr/>
          </p:nvSpPr>
          <p:spPr>
            <a:xfrm>
              <a:off x="4676193" y="1208961"/>
              <a:ext cx="555088" cy="369332"/>
            </a:xfrm>
            <a:prstGeom prst="rect">
              <a:avLst/>
            </a:prstGeom>
            <a:noFill/>
          </p:spPr>
          <p:txBody>
            <a:bodyPr wrap="none" rtlCol="0">
              <a:spAutoFit/>
            </a:bodyPr>
            <a:lstStyle/>
            <a:p>
              <a:r>
                <a:rPr lang="en-US" dirty="0" err="1"/>
                <a:t>clkd</a:t>
              </a:r>
              <a:endParaRPr lang="en-US" dirty="0"/>
            </a:p>
          </p:txBody>
        </p:sp>
        <p:sp>
          <p:nvSpPr>
            <p:cNvPr id="19" name="TextBox 18">
              <a:extLst>
                <a:ext uri="{FF2B5EF4-FFF2-40B4-BE49-F238E27FC236}">
                  <a16:creationId xmlns:a16="http://schemas.microsoft.com/office/drawing/2014/main" id="{8FDC762D-DC0D-B449-9854-938A207BA28C}"/>
                </a:ext>
              </a:extLst>
            </p:cNvPr>
            <p:cNvSpPr txBox="1"/>
            <p:nvPr/>
          </p:nvSpPr>
          <p:spPr>
            <a:xfrm>
              <a:off x="3662475" y="1756288"/>
              <a:ext cx="1480534" cy="369332"/>
            </a:xfrm>
            <a:prstGeom prst="rect">
              <a:avLst/>
            </a:prstGeom>
            <a:noFill/>
          </p:spPr>
          <p:txBody>
            <a:bodyPr wrap="none" rtlCol="0">
              <a:spAutoFit/>
            </a:bodyPr>
            <a:lstStyle/>
            <a:p>
              <a:r>
                <a:rPr lang="en-US" dirty="0"/>
                <a:t>Tunable delay</a:t>
              </a:r>
            </a:p>
          </p:txBody>
        </p:sp>
        <p:cxnSp>
          <p:nvCxnSpPr>
            <p:cNvPr id="20" name="Straight Arrow Connector 19">
              <a:extLst>
                <a:ext uri="{FF2B5EF4-FFF2-40B4-BE49-F238E27FC236}">
                  <a16:creationId xmlns:a16="http://schemas.microsoft.com/office/drawing/2014/main" id="{5EE14BBF-82D2-6B40-A90E-2A6D8D1A991A}"/>
                </a:ext>
              </a:extLst>
            </p:cNvPr>
            <p:cNvCxnSpPr/>
            <p:nvPr/>
          </p:nvCxnSpPr>
          <p:spPr>
            <a:xfrm flipV="1">
              <a:off x="3875112" y="1305867"/>
              <a:ext cx="628650" cy="51053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21" name="Rectangle 20">
            <a:extLst>
              <a:ext uri="{FF2B5EF4-FFF2-40B4-BE49-F238E27FC236}">
                <a16:creationId xmlns:a16="http://schemas.microsoft.com/office/drawing/2014/main" id="{1AFE6062-B36E-E744-A8E7-48FF97E91728}"/>
              </a:ext>
            </a:extLst>
          </p:cNvPr>
          <p:cNvSpPr/>
          <p:nvPr/>
        </p:nvSpPr>
        <p:spPr>
          <a:xfrm>
            <a:off x="4737917" y="4631912"/>
            <a:ext cx="1919580" cy="2162289"/>
          </a:xfrm>
          <a:prstGeom prst="rect">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 ARRAY</a:t>
            </a:r>
          </a:p>
        </p:txBody>
      </p:sp>
    </p:spTree>
    <p:extLst>
      <p:ext uri="{BB962C8B-B14F-4D97-AF65-F5344CB8AC3E}">
        <p14:creationId xmlns:p14="http://schemas.microsoft.com/office/powerpoint/2010/main" val="437616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Rectangle 211">
            <a:extLst>
              <a:ext uri="{FF2B5EF4-FFF2-40B4-BE49-F238E27FC236}">
                <a16:creationId xmlns:a16="http://schemas.microsoft.com/office/drawing/2014/main" id="{156C7989-BA9A-8546-87E0-66E6C8ED02EA}"/>
              </a:ext>
            </a:extLst>
          </p:cNvPr>
          <p:cNvSpPr/>
          <p:nvPr/>
        </p:nvSpPr>
        <p:spPr>
          <a:xfrm>
            <a:off x="3809599" y="4024608"/>
            <a:ext cx="4646780" cy="547795"/>
          </a:xfrm>
          <a:prstGeom prst="rect">
            <a:avLst/>
          </a:prstGeom>
          <a:pattFill prst="pct5">
            <a:fgClr>
              <a:srgbClr val="FF0000"/>
            </a:fgClr>
            <a:bgClr>
              <a:schemeClr val="bg1"/>
            </a:bgClr>
          </a:pattFill>
          <a:ln w="63500">
            <a:solidFill>
              <a:schemeClr val="accent2">
                <a:shade val="50000"/>
                <a:alpha val="13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600" dirty="0" err="1">
                <a:solidFill>
                  <a:schemeClr val="tx1"/>
                </a:solidFill>
              </a:rPr>
              <a:t>NWell</a:t>
            </a:r>
            <a:r>
              <a:rPr lang="en-US" sz="1600" dirty="0">
                <a:solidFill>
                  <a:schemeClr val="tx1"/>
                </a:solidFill>
              </a:rPr>
              <a:t> </a:t>
            </a:r>
          </a:p>
        </p:txBody>
      </p:sp>
      <p:sp>
        <p:nvSpPr>
          <p:cNvPr id="195" name="Rectangle 194">
            <a:extLst>
              <a:ext uri="{FF2B5EF4-FFF2-40B4-BE49-F238E27FC236}">
                <a16:creationId xmlns:a16="http://schemas.microsoft.com/office/drawing/2014/main" id="{B4E09210-E2A1-F74B-AEA4-42513B79ED24}"/>
              </a:ext>
            </a:extLst>
          </p:cNvPr>
          <p:cNvSpPr/>
          <p:nvPr/>
        </p:nvSpPr>
        <p:spPr>
          <a:xfrm>
            <a:off x="3806060" y="5435218"/>
            <a:ext cx="4646780" cy="547795"/>
          </a:xfrm>
          <a:prstGeom prst="rect">
            <a:avLst/>
          </a:prstGeom>
          <a:pattFill prst="pct5">
            <a:fgClr>
              <a:srgbClr val="FF0000"/>
            </a:fgClr>
            <a:bgClr>
              <a:schemeClr val="bg1"/>
            </a:bgClr>
          </a:pattFill>
          <a:ln w="63500">
            <a:solidFill>
              <a:schemeClr val="accent2">
                <a:shade val="50000"/>
                <a:alpha val="13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600" dirty="0" err="1">
                <a:solidFill>
                  <a:schemeClr val="tx1"/>
                </a:solidFill>
              </a:rPr>
              <a:t>NWell</a:t>
            </a:r>
            <a:r>
              <a:rPr lang="en-US" sz="1600" dirty="0">
                <a:solidFill>
                  <a:schemeClr val="tx1"/>
                </a:solidFill>
              </a:rPr>
              <a:t> </a:t>
            </a:r>
          </a:p>
        </p:txBody>
      </p:sp>
      <p:sp>
        <p:nvSpPr>
          <p:cNvPr id="2" name="Title 1">
            <a:extLst>
              <a:ext uri="{FF2B5EF4-FFF2-40B4-BE49-F238E27FC236}">
                <a16:creationId xmlns:a16="http://schemas.microsoft.com/office/drawing/2014/main" id="{E393724B-D239-814A-AC8D-A730A188AC2E}"/>
              </a:ext>
            </a:extLst>
          </p:cNvPr>
          <p:cNvSpPr>
            <a:spLocks noGrp="1"/>
          </p:cNvSpPr>
          <p:nvPr>
            <p:ph type="title"/>
          </p:nvPr>
        </p:nvSpPr>
        <p:spPr>
          <a:xfrm>
            <a:off x="489103" y="-176510"/>
            <a:ext cx="11194308" cy="1569482"/>
          </a:xfrm>
        </p:spPr>
        <p:txBody>
          <a:bodyPr/>
          <a:lstStyle/>
          <a:p>
            <a:r>
              <a:rPr lang="en-US" dirty="0"/>
              <a:t>Low level cell design -  local eval migrate + shrink</a:t>
            </a:r>
          </a:p>
        </p:txBody>
      </p:sp>
      <p:sp>
        <p:nvSpPr>
          <p:cNvPr id="3" name="Content Placeholder 2">
            <a:extLst>
              <a:ext uri="{FF2B5EF4-FFF2-40B4-BE49-F238E27FC236}">
                <a16:creationId xmlns:a16="http://schemas.microsoft.com/office/drawing/2014/main" id="{52DCD8E9-DBA0-4945-8CDF-6C1B8968E2DE}"/>
              </a:ext>
            </a:extLst>
          </p:cNvPr>
          <p:cNvSpPr>
            <a:spLocks noGrp="1"/>
          </p:cNvSpPr>
          <p:nvPr>
            <p:ph idx="1"/>
          </p:nvPr>
        </p:nvSpPr>
        <p:spPr>
          <a:xfrm>
            <a:off x="838200" y="1245524"/>
            <a:ext cx="10515600" cy="2750684"/>
          </a:xfrm>
        </p:spPr>
        <p:txBody>
          <a:bodyPr>
            <a:normAutofit fontScale="92500" lnSpcReduction="10000"/>
          </a:bodyPr>
          <a:lstStyle/>
          <a:p>
            <a:r>
              <a:rPr lang="en-US" dirty="0"/>
              <a:t>4 x LE circuits Across 27 M3 pitches (2 cell rows = 3 9T rows) </a:t>
            </a:r>
          </a:p>
          <a:p>
            <a:pPr lvl="1"/>
            <a:r>
              <a:rPr lang="en-US" dirty="0"/>
              <a:t> the outside row is all PFET  </a:t>
            </a:r>
          </a:p>
          <a:p>
            <a:pPr lvl="1"/>
            <a:r>
              <a:rPr lang="en-US" dirty="0"/>
              <a:t>This allows a wider N-well in LE </a:t>
            </a:r>
          </a:p>
          <a:p>
            <a:r>
              <a:rPr lang="en-US" dirty="0"/>
              <a:t>Connect across to cell NW </a:t>
            </a:r>
          </a:p>
          <a:p>
            <a:pPr lvl="1"/>
            <a:r>
              <a:rPr lang="en-US" dirty="0"/>
              <a:t>Taps are on one edge of the total array</a:t>
            </a:r>
          </a:p>
          <a:p>
            <a:r>
              <a:rPr lang="en-US" dirty="0"/>
              <a:t>Connect (M1) cell local bit line to LE input</a:t>
            </a:r>
          </a:p>
          <a:p>
            <a:r>
              <a:rPr lang="en-US" dirty="0"/>
              <a:t>Connect (M3) global Bit line to LE output</a:t>
            </a:r>
          </a:p>
        </p:txBody>
      </p:sp>
      <p:sp>
        <p:nvSpPr>
          <p:cNvPr id="5" name="Slide Number Placeholder 4">
            <a:extLst>
              <a:ext uri="{FF2B5EF4-FFF2-40B4-BE49-F238E27FC236}">
                <a16:creationId xmlns:a16="http://schemas.microsoft.com/office/drawing/2014/main" id="{C9AF2C8B-B3F0-B04B-A249-519A9D3D00C5}"/>
              </a:ext>
            </a:extLst>
          </p:cNvPr>
          <p:cNvSpPr>
            <a:spLocks noGrp="1"/>
          </p:cNvSpPr>
          <p:nvPr>
            <p:ph type="sldNum" sz="quarter" idx="12"/>
          </p:nvPr>
        </p:nvSpPr>
        <p:spPr>
          <a:xfrm>
            <a:off x="6505344" y="6356350"/>
            <a:ext cx="2743200" cy="365125"/>
          </a:xfrm>
        </p:spPr>
        <p:txBody>
          <a:bodyPr/>
          <a:lstStyle/>
          <a:p>
            <a:fld id="{E309BDDA-77D7-48B2-9607-E16FF1C35655}" type="slidenum">
              <a:rPr lang="en-US" smtClean="0"/>
              <a:t>18</a:t>
            </a:fld>
            <a:endParaRPr lang="en-US" dirty="0"/>
          </a:p>
        </p:txBody>
      </p:sp>
      <p:sp>
        <p:nvSpPr>
          <p:cNvPr id="66" name="TextBox 65">
            <a:extLst>
              <a:ext uri="{FF2B5EF4-FFF2-40B4-BE49-F238E27FC236}">
                <a16:creationId xmlns:a16="http://schemas.microsoft.com/office/drawing/2014/main" id="{19C82D52-9B4E-6B45-8076-AFC84993A020}"/>
              </a:ext>
            </a:extLst>
          </p:cNvPr>
          <p:cNvSpPr txBox="1"/>
          <p:nvPr/>
        </p:nvSpPr>
        <p:spPr>
          <a:xfrm>
            <a:off x="9264688" y="1520889"/>
            <a:ext cx="2063322" cy="1107996"/>
          </a:xfrm>
          <a:prstGeom prst="rect">
            <a:avLst/>
          </a:prstGeom>
          <a:noFill/>
        </p:spPr>
        <p:txBody>
          <a:bodyPr wrap="none" rtlCol="0">
            <a:spAutoFit/>
          </a:bodyPr>
          <a:lstStyle/>
          <a:p>
            <a:r>
              <a:rPr lang="en-US" dirty="0"/>
              <a:t> 2fin P </a:t>
            </a:r>
            <a:r>
              <a:rPr lang="en-US" dirty="0" err="1"/>
              <a:t>precharge</a:t>
            </a:r>
            <a:r>
              <a:rPr lang="en-US" dirty="0"/>
              <a:t> PC</a:t>
            </a:r>
          </a:p>
          <a:p>
            <a:r>
              <a:rPr lang="en-US" dirty="0"/>
              <a:t>  input</a:t>
            </a:r>
          </a:p>
          <a:p>
            <a:r>
              <a:rPr lang="en-US" dirty="0"/>
              <a:t> NA2 4finN 2finP . </a:t>
            </a:r>
          </a:p>
          <a:p>
            <a:endParaRPr lang="en-US" baseline="-25000" dirty="0"/>
          </a:p>
        </p:txBody>
      </p:sp>
      <p:sp>
        <p:nvSpPr>
          <p:cNvPr id="84" name="TextBox 83">
            <a:extLst>
              <a:ext uri="{FF2B5EF4-FFF2-40B4-BE49-F238E27FC236}">
                <a16:creationId xmlns:a16="http://schemas.microsoft.com/office/drawing/2014/main" id="{C0B263A8-79A9-554A-B61C-C3AB2A7A060F}"/>
              </a:ext>
            </a:extLst>
          </p:cNvPr>
          <p:cNvSpPr txBox="1"/>
          <p:nvPr/>
        </p:nvSpPr>
        <p:spPr>
          <a:xfrm>
            <a:off x="9013770" y="3125255"/>
            <a:ext cx="2304862" cy="369332"/>
          </a:xfrm>
          <a:prstGeom prst="rect">
            <a:avLst/>
          </a:prstGeom>
          <a:noFill/>
        </p:spPr>
        <p:txBody>
          <a:bodyPr wrap="none" rtlCol="0">
            <a:spAutoFit/>
          </a:bodyPr>
          <a:lstStyle/>
          <a:p>
            <a:r>
              <a:rPr lang="en-US" dirty="0"/>
              <a:t>Local eval  schematic   </a:t>
            </a:r>
            <a:endParaRPr lang="en-US" baseline="-25000" dirty="0"/>
          </a:p>
        </p:txBody>
      </p:sp>
      <p:grpSp>
        <p:nvGrpSpPr>
          <p:cNvPr id="127" name="Group 126">
            <a:extLst>
              <a:ext uri="{FF2B5EF4-FFF2-40B4-BE49-F238E27FC236}">
                <a16:creationId xmlns:a16="http://schemas.microsoft.com/office/drawing/2014/main" id="{59F5BA0C-1ABA-3F41-B094-0E49CD9E9F76}"/>
              </a:ext>
            </a:extLst>
          </p:cNvPr>
          <p:cNvGrpSpPr/>
          <p:nvPr/>
        </p:nvGrpSpPr>
        <p:grpSpPr>
          <a:xfrm>
            <a:off x="8778796" y="2386273"/>
            <a:ext cx="1681757" cy="741118"/>
            <a:chOff x="3279279" y="4177246"/>
            <a:chExt cx="1681757" cy="741118"/>
          </a:xfrm>
        </p:grpSpPr>
        <p:cxnSp>
          <p:nvCxnSpPr>
            <p:cNvPr id="128" name="Straight Connector 127">
              <a:extLst>
                <a:ext uri="{FF2B5EF4-FFF2-40B4-BE49-F238E27FC236}">
                  <a16:creationId xmlns:a16="http://schemas.microsoft.com/office/drawing/2014/main" id="{BCB643F9-6F0A-7A40-9E7D-1F8B9E75192E}"/>
                </a:ext>
              </a:extLst>
            </p:cNvPr>
            <p:cNvCxnSpPr/>
            <p:nvPr/>
          </p:nvCxnSpPr>
          <p:spPr>
            <a:xfrm flipV="1">
              <a:off x="3279279" y="4734370"/>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364D02C-7800-AA40-B51A-E0A08868378B}"/>
                </a:ext>
              </a:extLst>
            </p:cNvPr>
            <p:cNvCxnSpPr/>
            <p:nvPr/>
          </p:nvCxnSpPr>
          <p:spPr>
            <a:xfrm flipV="1">
              <a:off x="3279279" y="4371022"/>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E420E3F6-CB5D-8A43-852F-A5FA3F9EC1CE}"/>
                </a:ext>
              </a:extLst>
            </p:cNvPr>
            <p:cNvGrpSpPr/>
            <p:nvPr/>
          </p:nvGrpSpPr>
          <p:grpSpPr>
            <a:xfrm>
              <a:off x="4584720" y="4496209"/>
              <a:ext cx="376316" cy="117436"/>
              <a:chOff x="1490775" y="1289057"/>
              <a:chExt cx="376316" cy="117436"/>
            </a:xfrm>
          </p:grpSpPr>
          <p:cxnSp>
            <p:nvCxnSpPr>
              <p:cNvPr id="132" name="Straight Connector 131">
                <a:extLst>
                  <a:ext uri="{FF2B5EF4-FFF2-40B4-BE49-F238E27FC236}">
                    <a16:creationId xmlns:a16="http://schemas.microsoft.com/office/drawing/2014/main" id="{E6CAB8DF-20C2-3743-91CB-07FC8497D09B}"/>
                  </a:ext>
                </a:extLst>
              </p:cNvPr>
              <p:cNvCxnSpPr/>
              <p:nvPr/>
            </p:nvCxnSpPr>
            <p:spPr>
              <a:xfrm flipV="1">
                <a:off x="1603168" y="1347775"/>
                <a:ext cx="263923" cy="9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3" name="Oval 132">
                <a:extLst>
                  <a:ext uri="{FF2B5EF4-FFF2-40B4-BE49-F238E27FC236}">
                    <a16:creationId xmlns:a16="http://schemas.microsoft.com/office/drawing/2014/main" id="{9912342D-D998-4641-925A-8028DC823366}"/>
                  </a:ext>
                </a:extLst>
              </p:cNvPr>
              <p:cNvSpPr/>
              <p:nvPr/>
            </p:nvSpPr>
            <p:spPr>
              <a:xfrm>
                <a:off x="1490775" y="1289057"/>
                <a:ext cx="120028" cy="1174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1" name="Delay 130">
              <a:extLst>
                <a:ext uri="{FF2B5EF4-FFF2-40B4-BE49-F238E27FC236}">
                  <a16:creationId xmlns:a16="http://schemas.microsoft.com/office/drawing/2014/main" id="{89B93684-6CFF-1543-A30A-A5BC67EF8A1C}"/>
                </a:ext>
              </a:extLst>
            </p:cNvPr>
            <p:cNvSpPr/>
            <p:nvPr/>
          </p:nvSpPr>
          <p:spPr>
            <a:xfrm>
              <a:off x="3694386" y="4177246"/>
              <a:ext cx="882699" cy="741118"/>
            </a:xfrm>
            <a:prstGeom prst="flowChartDelay">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4" name="Group 386">
            <a:extLst>
              <a:ext uri="{FF2B5EF4-FFF2-40B4-BE49-F238E27FC236}">
                <a16:creationId xmlns:a16="http://schemas.microsoft.com/office/drawing/2014/main" id="{CA96B89E-4D40-CE41-818E-04EB8E8EE8F7}"/>
              </a:ext>
            </a:extLst>
          </p:cNvPr>
          <p:cNvGrpSpPr>
            <a:grpSpLocks/>
          </p:cNvGrpSpPr>
          <p:nvPr/>
        </p:nvGrpSpPr>
        <p:grpSpPr bwMode="auto">
          <a:xfrm>
            <a:off x="8222164" y="1713409"/>
            <a:ext cx="381000" cy="609600"/>
            <a:chOff x="4848" y="240"/>
            <a:chExt cx="480" cy="768"/>
          </a:xfrm>
        </p:grpSpPr>
        <p:sp>
          <p:nvSpPr>
            <p:cNvPr id="135" name="Freeform 387">
              <a:extLst>
                <a:ext uri="{FF2B5EF4-FFF2-40B4-BE49-F238E27FC236}">
                  <a16:creationId xmlns:a16="http://schemas.microsoft.com/office/drawing/2014/main" id="{F2FFAC00-0C89-B34E-BE0C-2717B46DBDF5}"/>
                </a:ext>
              </a:extLst>
            </p:cNvPr>
            <p:cNvSpPr>
              <a:spLocks/>
            </p:cNvSpPr>
            <p:nvPr/>
          </p:nvSpPr>
          <p:spPr bwMode="auto">
            <a:xfrm flipV="1">
              <a:off x="4848" y="240"/>
              <a:ext cx="192" cy="768"/>
            </a:xfrm>
            <a:custGeom>
              <a:avLst/>
              <a:gdLst>
                <a:gd name="T0" fmla="*/ 0 w 192"/>
                <a:gd name="T1" fmla="*/ 0 h 768"/>
                <a:gd name="T2" fmla="*/ 0 w 192"/>
                <a:gd name="T3" fmla="*/ 192 h 768"/>
                <a:gd name="T4" fmla="*/ 192 w 192"/>
                <a:gd name="T5" fmla="*/ 192 h 768"/>
                <a:gd name="T6" fmla="*/ 192 w 192"/>
                <a:gd name="T7" fmla="*/ 576 h 768"/>
                <a:gd name="T8" fmla="*/ 0 w 192"/>
                <a:gd name="T9" fmla="*/ 576 h 768"/>
                <a:gd name="T10" fmla="*/ 0 w 192"/>
                <a:gd name="T11" fmla="*/ 768 h 768"/>
                <a:gd name="T12" fmla="*/ 0 60000 65536"/>
                <a:gd name="T13" fmla="*/ 0 60000 65536"/>
                <a:gd name="T14" fmla="*/ 0 60000 65536"/>
                <a:gd name="T15" fmla="*/ 0 60000 65536"/>
                <a:gd name="T16" fmla="*/ 0 60000 65536"/>
                <a:gd name="T17" fmla="*/ 0 60000 65536"/>
                <a:gd name="T18" fmla="*/ 0 w 192"/>
                <a:gd name="T19" fmla="*/ 0 h 768"/>
                <a:gd name="T20" fmla="*/ 192 w 192"/>
                <a:gd name="T21" fmla="*/ 768 h 768"/>
              </a:gdLst>
              <a:ahLst/>
              <a:cxnLst>
                <a:cxn ang="T12">
                  <a:pos x="T0" y="T1"/>
                </a:cxn>
                <a:cxn ang="T13">
                  <a:pos x="T2" y="T3"/>
                </a:cxn>
                <a:cxn ang="T14">
                  <a:pos x="T4" y="T5"/>
                </a:cxn>
                <a:cxn ang="T15">
                  <a:pos x="T6" y="T7"/>
                </a:cxn>
                <a:cxn ang="T16">
                  <a:pos x="T8" y="T9"/>
                </a:cxn>
                <a:cxn ang="T17">
                  <a:pos x="T10" y="T11"/>
                </a:cxn>
              </a:cxnLst>
              <a:rect l="T18" t="T19" r="T20" b="T21"/>
              <a:pathLst>
                <a:path w="192" h="768">
                  <a:moveTo>
                    <a:pt x="0" y="0"/>
                  </a:moveTo>
                  <a:lnTo>
                    <a:pt x="0" y="192"/>
                  </a:lnTo>
                  <a:lnTo>
                    <a:pt x="192" y="192"/>
                  </a:lnTo>
                  <a:lnTo>
                    <a:pt x="192" y="576"/>
                  </a:lnTo>
                  <a:lnTo>
                    <a:pt x="0" y="576"/>
                  </a:lnTo>
                  <a:lnTo>
                    <a:pt x="0" y="768"/>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 name="Line 388">
              <a:extLst>
                <a:ext uri="{FF2B5EF4-FFF2-40B4-BE49-F238E27FC236}">
                  <a16:creationId xmlns:a16="http://schemas.microsoft.com/office/drawing/2014/main" id="{6B2193AE-E636-2C4E-B290-0E51C1688BC6}"/>
                </a:ext>
              </a:extLst>
            </p:cNvPr>
            <p:cNvSpPr>
              <a:spLocks noChangeShapeType="1"/>
            </p:cNvSpPr>
            <p:nvPr/>
          </p:nvSpPr>
          <p:spPr bwMode="auto">
            <a:xfrm flipV="1">
              <a:off x="5088" y="624"/>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 name="Freeform 389">
              <a:extLst>
                <a:ext uri="{FF2B5EF4-FFF2-40B4-BE49-F238E27FC236}">
                  <a16:creationId xmlns:a16="http://schemas.microsoft.com/office/drawing/2014/main" id="{4C91E187-B03A-D248-82CC-CB624117BDC3}"/>
                </a:ext>
              </a:extLst>
            </p:cNvPr>
            <p:cNvSpPr>
              <a:spLocks/>
            </p:cNvSpPr>
            <p:nvPr/>
          </p:nvSpPr>
          <p:spPr bwMode="auto">
            <a:xfrm flipH="1" flipV="1">
              <a:off x="4896" y="384"/>
              <a:ext cx="96" cy="96"/>
            </a:xfrm>
            <a:custGeom>
              <a:avLst/>
              <a:gdLst>
                <a:gd name="T0" fmla="*/ 0 w 96"/>
                <a:gd name="T1" fmla="*/ 48 h 96"/>
                <a:gd name="T2" fmla="*/ 96 w 96"/>
                <a:gd name="T3" fmla="*/ 0 h 96"/>
                <a:gd name="T4" fmla="*/ 96 w 96"/>
                <a:gd name="T5" fmla="*/ 96 h 96"/>
                <a:gd name="T6" fmla="*/ 0 w 96"/>
                <a:gd name="T7" fmla="*/ 48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48"/>
                  </a:moveTo>
                  <a:lnTo>
                    <a:pt x="96" y="0"/>
                  </a:lnTo>
                  <a:lnTo>
                    <a:pt x="96" y="96"/>
                  </a:lnTo>
                  <a:lnTo>
                    <a:pt x="0" y="48"/>
                  </a:lnTo>
                  <a:close/>
                </a:path>
              </a:pathLst>
            </a:custGeom>
            <a:solidFill>
              <a:schemeClr val="tx1"/>
            </a:solidFill>
            <a:ln w="28575" cmpd="sng">
              <a:solidFill>
                <a:schemeClr val="tx1"/>
              </a:solidFill>
              <a:round/>
              <a:headEnd/>
              <a:tailEnd/>
            </a:ln>
          </p:spPr>
          <p:txBody>
            <a:bodyPr/>
            <a:lstStyle/>
            <a:p>
              <a:endParaRPr lang="en-US"/>
            </a:p>
          </p:txBody>
        </p:sp>
        <p:sp>
          <p:nvSpPr>
            <p:cNvPr id="138" name="Line 390">
              <a:extLst>
                <a:ext uri="{FF2B5EF4-FFF2-40B4-BE49-F238E27FC236}">
                  <a16:creationId xmlns:a16="http://schemas.microsoft.com/office/drawing/2014/main" id="{C137B65E-48D7-2C4D-AEAD-5F445CC809D0}"/>
                </a:ext>
              </a:extLst>
            </p:cNvPr>
            <p:cNvSpPr>
              <a:spLocks noChangeShapeType="1"/>
            </p:cNvSpPr>
            <p:nvPr/>
          </p:nvSpPr>
          <p:spPr bwMode="auto">
            <a:xfrm flipV="1">
              <a:off x="5088" y="432"/>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 name="Line 391">
              <a:extLst>
                <a:ext uri="{FF2B5EF4-FFF2-40B4-BE49-F238E27FC236}">
                  <a16:creationId xmlns:a16="http://schemas.microsoft.com/office/drawing/2014/main" id="{79FB37CF-745B-FB47-B15A-47E38330A9E8}"/>
                </a:ext>
              </a:extLst>
            </p:cNvPr>
            <p:cNvSpPr>
              <a:spLocks noChangeShapeType="1"/>
            </p:cNvSpPr>
            <p:nvPr/>
          </p:nvSpPr>
          <p:spPr bwMode="auto">
            <a:xfrm flipV="1">
              <a:off x="4992" y="432"/>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0" name="Group 386">
            <a:extLst>
              <a:ext uri="{FF2B5EF4-FFF2-40B4-BE49-F238E27FC236}">
                <a16:creationId xmlns:a16="http://schemas.microsoft.com/office/drawing/2014/main" id="{92084691-91D0-7E49-BEAD-3D81E9609F8F}"/>
              </a:ext>
            </a:extLst>
          </p:cNvPr>
          <p:cNvGrpSpPr>
            <a:grpSpLocks/>
          </p:cNvGrpSpPr>
          <p:nvPr/>
        </p:nvGrpSpPr>
        <p:grpSpPr bwMode="auto">
          <a:xfrm>
            <a:off x="8800847" y="1968745"/>
            <a:ext cx="381000" cy="609600"/>
            <a:chOff x="4848" y="240"/>
            <a:chExt cx="480" cy="768"/>
          </a:xfrm>
        </p:grpSpPr>
        <p:sp>
          <p:nvSpPr>
            <p:cNvPr id="164" name="Freeform 387">
              <a:extLst>
                <a:ext uri="{FF2B5EF4-FFF2-40B4-BE49-F238E27FC236}">
                  <a16:creationId xmlns:a16="http://schemas.microsoft.com/office/drawing/2014/main" id="{65AC114C-1F78-2D4E-9143-8E4BEC28D852}"/>
                </a:ext>
              </a:extLst>
            </p:cNvPr>
            <p:cNvSpPr>
              <a:spLocks/>
            </p:cNvSpPr>
            <p:nvPr/>
          </p:nvSpPr>
          <p:spPr bwMode="auto">
            <a:xfrm flipV="1">
              <a:off x="4848" y="240"/>
              <a:ext cx="192" cy="768"/>
            </a:xfrm>
            <a:custGeom>
              <a:avLst/>
              <a:gdLst>
                <a:gd name="T0" fmla="*/ 0 w 192"/>
                <a:gd name="T1" fmla="*/ 0 h 768"/>
                <a:gd name="T2" fmla="*/ 0 w 192"/>
                <a:gd name="T3" fmla="*/ 192 h 768"/>
                <a:gd name="T4" fmla="*/ 192 w 192"/>
                <a:gd name="T5" fmla="*/ 192 h 768"/>
                <a:gd name="T6" fmla="*/ 192 w 192"/>
                <a:gd name="T7" fmla="*/ 576 h 768"/>
                <a:gd name="T8" fmla="*/ 0 w 192"/>
                <a:gd name="T9" fmla="*/ 576 h 768"/>
                <a:gd name="T10" fmla="*/ 0 w 192"/>
                <a:gd name="T11" fmla="*/ 768 h 768"/>
                <a:gd name="T12" fmla="*/ 0 60000 65536"/>
                <a:gd name="T13" fmla="*/ 0 60000 65536"/>
                <a:gd name="T14" fmla="*/ 0 60000 65536"/>
                <a:gd name="T15" fmla="*/ 0 60000 65536"/>
                <a:gd name="T16" fmla="*/ 0 60000 65536"/>
                <a:gd name="T17" fmla="*/ 0 60000 65536"/>
                <a:gd name="T18" fmla="*/ 0 w 192"/>
                <a:gd name="T19" fmla="*/ 0 h 768"/>
                <a:gd name="T20" fmla="*/ 192 w 192"/>
                <a:gd name="T21" fmla="*/ 768 h 768"/>
              </a:gdLst>
              <a:ahLst/>
              <a:cxnLst>
                <a:cxn ang="T12">
                  <a:pos x="T0" y="T1"/>
                </a:cxn>
                <a:cxn ang="T13">
                  <a:pos x="T2" y="T3"/>
                </a:cxn>
                <a:cxn ang="T14">
                  <a:pos x="T4" y="T5"/>
                </a:cxn>
                <a:cxn ang="T15">
                  <a:pos x="T6" y="T7"/>
                </a:cxn>
                <a:cxn ang="T16">
                  <a:pos x="T8" y="T9"/>
                </a:cxn>
                <a:cxn ang="T17">
                  <a:pos x="T10" y="T11"/>
                </a:cxn>
              </a:cxnLst>
              <a:rect l="T18" t="T19" r="T20" b="T21"/>
              <a:pathLst>
                <a:path w="192" h="768">
                  <a:moveTo>
                    <a:pt x="0" y="0"/>
                  </a:moveTo>
                  <a:lnTo>
                    <a:pt x="0" y="192"/>
                  </a:lnTo>
                  <a:lnTo>
                    <a:pt x="192" y="192"/>
                  </a:lnTo>
                  <a:lnTo>
                    <a:pt x="192" y="576"/>
                  </a:lnTo>
                  <a:lnTo>
                    <a:pt x="0" y="576"/>
                  </a:lnTo>
                  <a:lnTo>
                    <a:pt x="0" y="768"/>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5" name="Line 388">
              <a:extLst>
                <a:ext uri="{FF2B5EF4-FFF2-40B4-BE49-F238E27FC236}">
                  <a16:creationId xmlns:a16="http://schemas.microsoft.com/office/drawing/2014/main" id="{78546073-F43A-E746-BEF6-0EB9DDA0BDE3}"/>
                </a:ext>
              </a:extLst>
            </p:cNvPr>
            <p:cNvSpPr>
              <a:spLocks noChangeShapeType="1"/>
            </p:cNvSpPr>
            <p:nvPr/>
          </p:nvSpPr>
          <p:spPr bwMode="auto">
            <a:xfrm flipV="1">
              <a:off x="5088" y="624"/>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 name="Freeform 389">
              <a:extLst>
                <a:ext uri="{FF2B5EF4-FFF2-40B4-BE49-F238E27FC236}">
                  <a16:creationId xmlns:a16="http://schemas.microsoft.com/office/drawing/2014/main" id="{6866D847-9230-994C-B839-D8CEC6BDAB22}"/>
                </a:ext>
              </a:extLst>
            </p:cNvPr>
            <p:cNvSpPr>
              <a:spLocks/>
            </p:cNvSpPr>
            <p:nvPr/>
          </p:nvSpPr>
          <p:spPr bwMode="auto">
            <a:xfrm flipH="1" flipV="1">
              <a:off x="4896" y="384"/>
              <a:ext cx="96" cy="96"/>
            </a:xfrm>
            <a:custGeom>
              <a:avLst/>
              <a:gdLst>
                <a:gd name="T0" fmla="*/ 0 w 96"/>
                <a:gd name="T1" fmla="*/ 48 h 96"/>
                <a:gd name="T2" fmla="*/ 96 w 96"/>
                <a:gd name="T3" fmla="*/ 0 h 96"/>
                <a:gd name="T4" fmla="*/ 96 w 96"/>
                <a:gd name="T5" fmla="*/ 96 h 96"/>
                <a:gd name="T6" fmla="*/ 0 w 96"/>
                <a:gd name="T7" fmla="*/ 48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48"/>
                  </a:moveTo>
                  <a:lnTo>
                    <a:pt x="96" y="0"/>
                  </a:lnTo>
                  <a:lnTo>
                    <a:pt x="96" y="96"/>
                  </a:lnTo>
                  <a:lnTo>
                    <a:pt x="0" y="48"/>
                  </a:lnTo>
                  <a:close/>
                </a:path>
              </a:pathLst>
            </a:custGeom>
            <a:solidFill>
              <a:schemeClr val="tx1"/>
            </a:solidFill>
            <a:ln w="28575" cmpd="sng">
              <a:solidFill>
                <a:schemeClr val="tx1"/>
              </a:solidFill>
              <a:round/>
              <a:headEnd/>
              <a:tailEnd/>
            </a:ln>
          </p:spPr>
          <p:txBody>
            <a:bodyPr/>
            <a:lstStyle/>
            <a:p>
              <a:endParaRPr lang="en-US"/>
            </a:p>
          </p:txBody>
        </p:sp>
        <p:sp>
          <p:nvSpPr>
            <p:cNvPr id="167" name="Line 390">
              <a:extLst>
                <a:ext uri="{FF2B5EF4-FFF2-40B4-BE49-F238E27FC236}">
                  <a16:creationId xmlns:a16="http://schemas.microsoft.com/office/drawing/2014/main" id="{B2D2B6E4-C133-974C-B319-AE47F9F162ED}"/>
                </a:ext>
              </a:extLst>
            </p:cNvPr>
            <p:cNvSpPr>
              <a:spLocks noChangeShapeType="1"/>
            </p:cNvSpPr>
            <p:nvPr/>
          </p:nvSpPr>
          <p:spPr bwMode="auto">
            <a:xfrm flipV="1">
              <a:off x="5088" y="432"/>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8" name="Line 391">
              <a:extLst>
                <a:ext uri="{FF2B5EF4-FFF2-40B4-BE49-F238E27FC236}">
                  <a16:creationId xmlns:a16="http://schemas.microsoft.com/office/drawing/2014/main" id="{A6043449-D0F1-8D4F-87A4-11AA36B12366}"/>
                </a:ext>
              </a:extLst>
            </p:cNvPr>
            <p:cNvSpPr>
              <a:spLocks noChangeShapeType="1"/>
            </p:cNvSpPr>
            <p:nvPr/>
          </p:nvSpPr>
          <p:spPr bwMode="auto">
            <a:xfrm flipV="1">
              <a:off x="4992" y="432"/>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cxnSp>
        <p:nvCxnSpPr>
          <p:cNvPr id="14" name="Straight Connector 13">
            <a:extLst>
              <a:ext uri="{FF2B5EF4-FFF2-40B4-BE49-F238E27FC236}">
                <a16:creationId xmlns:a16="http://schemas.microsoft.com/office/drawing/2014/main" id="{9B867F7F-7569-4045-97EF-2C6DFB75F298}"/>
              </a:ext>
            </a:extLst>
          </p:cNvPr>
          <p:cNvCxnSpPr>
            <a:cxnSpLocks/>
          </p:cNvCxnSpPr>
          <p:nvPr/>
        </p:nvCxnSpPr>
        <p:spPr>
          <a:xfrm>
            <a:off x="8222164" y="2280477"/>
            <a:ext cx="0" cy="661210"/>
          </a:xfrm>
          <a:prstGeom prst="line">
            <a:avLst/>
          </a:prstGeom>
          <a:ln w="25400"/>
        </p:spPr>
        <p:style>
          <a:lnRef idx="1">
            <a:schemeClr val="dk1"/>
          </a:lnRef>
          <a:fillRef idx="0">
            <a:schemeClr val="dk1"/>
          </a:fillRef>
          <a:effectRef idx="0">
            <a:schemeClr val="dk1"/>
          </a:effectRef>
          <a:fontRef idx="minor">
            <a:schemeClr val="tx1"/>
          </a:fontRef>
        </p:style>
      </p:cxnSp>
      <p:sp>
        <p:nvSpPr>
          <p:cNvPr id="170" name="Rectangle 169">
            <a:extLst>
              <a:ext uri="{FF2B5EF4-FFF2-40B4-BE49-F238E27FC236}">
                <a16:creationId xmlns:a16="http://schemas.microsoft.com/office/drawing/2014/main" id="{0BE2836E-1268-BE4C-A1FD-211552123863}"/>
              </a:ext>
            </a:extLst>
          </p:cNvPr>
          <p:cNvSpPr/>
          <p:nvPr/>
        </p:nvSpPr>
        <p:spPr>
          <a:xfrm>
            <a:off x="4547346" y="4437826"/>
            <a:ext cx="1570944" cy="614364"/>
          </a:xfrm>
          <a:prstGeom prst="rect">
            <a:avLst/>
          </a:prstGeom>
          <a:pattFill prst="wdDn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600" dirty="0">
                <a:solidFill>
                  <a:schemeClr val="tx1"/>
                </a:solidFill>
              </a:rPr>
              <a:t>NA2</a:t>
            </a:r>
          </a:p>
        </p:txBody>
      </p:sp>
      <p:sp>
        <p:nvSpPr>
          <p:cNvPr id="171" name="Rectangle 170">
            <a:extLst>
              <a:ext uri="{FF2B5EF4-FFF2-40B4-BE49-F238E27FC236}">
                <a16:creationId xmlns:a16="http://schemas.microsoft.com/office/drawing/2014/main" id="{3230B045-201D-5C4F-B21E-8689315B55E0}"/>
              </a:ext>
            </a:extLst>
          </p:cNvPr>
          <p:cNvSpPr/>
          <p:nvPr/>
        </p:nvSpPr>
        <p:spPr>
          <a:xfrm>
            <a:off x="4540721" y="5055979"/>
            <a:ext cx="1570944" cy="614364"/>
          </a:xfrm>
          <a:prstGeom prst="rect">
            <a:avLst/>
          </a:prstGeom>
          <a:pattFill prst="wdDn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600" dirty="0">
                <a:solidFill>
                  <a:schemeClr val="tx1"/>
                </a:solidFill>
              </a:rPr>
              <a:t>NA2</a:t>
            </a:r>
          </a:p>
        </p:txBody>
      </p:sp>
      <p:sp>
        <p:nvSpPr>
          <p:cNvPr id="172" name="Rectangle 171">
            <a:extLst>
              <a:ext uri="{FF2B5EF4-FFF2-40B4-BE49-F238E27FC236}">
                <a16:creationId xmlns:a16="http://schemas.microsoft.com/office/drawing/2014/main" id="{18BC93B5-BD40-3244-BC14-30FC716129CC}"/>
              </a:ext>
            </a:extLst>
          </p:cNvPr>
          <p:cNvSpPr/>
          <p:nvPr/>
        </p:nvSpPr>
        <p:spPr>
          <a:xfrm>
            <a:off x="6121042" y="4429814"/>
            <a:ext cx="1570944" cy="614364"/>
          </a:xfrm>
          <a:prstGeom prst="rect">
            <a:avLst/>
          </a:prstGeom>
          <a:pattFill prst="wdDn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600" dirty="0">
                <a:solidFill>
                  <a:schemeClr val="tx1"/>
                </a:solidFill>
              </a:rPr>
              <a:t>NA2 </a:t>
            </a:r>
          </a:p>
        </p:txBody>
      </p:sp>
      <p:sp>
        <p:nvSpPr>
          <p:cNvPr id="173" name="Rectangle 172">
            <a:extLst>
              <a:ext uri="{FF2B5EF4-FFF2-40B4-BE49-F238E27FC236}">
                <a16:creationId xmlns:a16="http://schemas.microsoft.com/office/drawing/2014/main" id="{4D93A929-C4B2-D045-BC5E-2293DEA09DCF}"/>
              </a:ext>
            </a:extLst>
          </p:cNvPr>
          <p:cNvSpPr/>
          <p:nvPr/>
        </p:nvSpPr>
        <p:spPr>
          <a:xfrm>
            <a:off x="6124357" y="5039415"/>
            <a:ext cx="1570944" cy="614364"/>
          </a:xfrm>
          <a:prstGeom prst="rect">
            <a:avLst/>
          </a:prstGeom>
          <a:pattFill prst="wdDn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600" dirty="0">
                <a:solidFill>
                  <a:schemeClr val="tx1"/>
                </a:solidFill>
              </a:rPr>
              <a:t>NA2</a:t>
            </a:r>
          </a:p>
        </p:txBody>
      </p:sp>
      <p:sp>
        <p:nvSpPr>
          <p:cNvPr id="174" name="Rectangle 173">
            <a:extLst>
              <a:ext uri="{FF2B5EF4-FFF2-40B4-BE49-F238E27FC236}">
                <a16:creationId xmlns:a16="http://schemas.microsoft.com/office/drawing/2014/main" id="{DF56C1A4-A534-2845-912C-9BCAC6BFA08D}"/>
              </a:ext>
            </a:extLst>
          </p:cNvPr>
          <p:cNvSpPr/>
          <p:nvPr/>
        </p:nvSpPr>
        <p:spPr>
          <a:xfrm>
            <a:off x="7701198" y="4443985"/>
            <a:ext cx="730382" cy="325339"/>
          </a:xfrm>
          <a:prstGeom prst="rect">
            <a:avLst/>
          </a:prstGeom>
          <a:pattFill prst="wdUpDiag">
            <a:fgClr>
              <a:srgbClr val="FF0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600" dirty="0">
                <a:solidFill>
                  <a:schemeClr val="tx1"/>
                </a:solidFill>
              </a:rPr>
              <a:t>PC </a:t>
            </a:r>
          </a:p>
        </p:txBody>
      </p:sp>
      <p:sp>
        <p:nvSpPr>
          <p:cNvPr id="175" name="Rectangle 174">
            <a:extLst>
              <a:ext uri="{FF2B5EF4-FFF2-40B4-BE49-F238E27FC236}">
                <a16:creationId xmlns:a16="http://schemas.microsoft.com/office/drawing/2014/main" id="{4BC7A2D7-482C-AB4F-A891-12BF6F631E4E}"/>
              </a:ext>
            </a:extLst>
          </p:cNvPr>
          <p:cNvSpPr/>
          <p:nvPr/>
        </p:nvSpPr>
        <p:spPr>
          <a:xfrm>
            <a:off x="6949815" y="4096645"/>
            <a:ext cx="730382" cy="325339"/>
          </a:xfrm>
          <a:prstGeom prst="rect">
            <a:avLst/>
          </a:prstGeom>
          <a:pattFill prst="wdUpDiag">
            <a:fgClr>
              <a:srgbClr val="FF0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600" dirty="0">
                <a:solidFill>
                  <a:schemeClr val="tx1"/>
                </a:solidFill>
              </a:rPr>
              <a:t>PC </a:t>
            </a:r>
          </a:p>
        </p:txBody>
      </p:sp>
      <p:sp>
        <p:nvSpPr>
          <p:cNvPr id="176" name="Rectangle 175">
            <a:extLst>
              <a:ext uri="{FF2B5EF4-FFF2-40B4-BE49-F238E27FC236}">
                <a16:creationId xmlns:a16="http://schemas.microsoft.com/office/drawing/2014/main" id="{4B4517F7-190A-D340-A3CD-97ECA3D85677}"/>
              </a:ext>
            </a:extLst>
          </p:cNvPr>
          <p:cNvSpPr/>
          <p:nvPr/>
        </p:nvSpPr>
        <p:spPr>
          <a:xfrm>
            <a:off x="7715370" y="5330044"/>
            <a:ext cx="730382" cy="325339"/>
          </a:xfrm>
          <a:prstGeom prst="rect">
            <a:avLst/>
          </a:prstGeom>
          <a:pattFill prst="wdUpDiag">
            <a:fgClr>
              <a:srgbClr val="FF0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600" dirty="0">
                <a:solidFill>
                  <a:schemeClr val="tx1"/>
                </a:solidFill>
              </a:rPr>
              <a:t>PC </a:t>
            </a:r>
          </a:p>
        </p:txBody>
      </p:sp>
      <p:sp>
        <p:nvSpPr>
          <p:cNvPr id="177" name="Rectangle 176">
            <a:extLst>
              <a:ext uri="{FF2B5EF4-FFF2-40B4-BE49-F238E27FC236}">
                <a16:creationId xmlns:a16="http://schemas.microsoft.com/office/drawing/2014/main" id="{59F801B0-C820-ED41-BEAA-108391F1A087}"/>
              </a:ext>
            </a:extLst>
          </p:cNvPr>
          <p:cNvSpPr/>
          <p:nvPr/>
        </p:nvSpPr>
        <p:spPr>
          <a:xfrm>
            <a:off x="6953356" y="5663202"/>
            <a:ext cx="730382" cy="325339"/>
          </a:xfrm>
          <a:prstGeom prst="rect">
            <a:avLst/>
          </a:prstGeom>
          <a:pattFill prst="wdUpDiag">
            <a:fgClr>
              <a:srgbClr val="FF0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600" dirty="0">
                <a:solidFill>
                  <a:schemeClr val="tx1"/>
                </a:solidFill>
              </a:rPr>
              <a:t>PC </a:t>
            </a:r>
          </a:p>
        </p:txBody>
      </p:sp>
      <p:sp>
        <p:nvSpPr>
          <p:cNvPr id="178" name="Rectangle 177">
            <a:extLst>
              <a:ext uri="{FF2B5EF4-FFF2-40B4-BE49-F238E27FC236}">
                <a16:creationId xmlns:a16="http://schemas.microsoft.com/office/drawing/2014/main" id="{18B4FEEF-E6E5-1B4D-8054-3225385DB00A}"/>
              </a:ext>
            </a:extLst>
          </p:cNvPr>
          <p:cNvSpPr/>
          <p:nvPr/>
        </p:nvSpPr>
        <p:spPr>
          <a:xfrm>
            <a:off x="4550352" y="4110818"/>
            <a:ext cx="730382" cy="325339"/>
          </a:xfrm>
          <a:prstGeom prst="rect">
            <a:avLst/>
          </a:prstGeom>
          <a:pattFill prst="wdUpDiag">
            <a:fgClr>
              <a:srgbClr val="FF0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600" dirty="0">
                <a:solidFill>
                  <a:schemeClr val="tx1"/>
                </a:solidFill>
              </a:rPr>
              <a:t>PC </a:t>
            </a:r>
          </a:p>
        </p:txBody>
      </p:sp>
      <p:sp>
        <p:nvSpPr>
          <p:cNvPr id="179" name="Rectangle 178">
            <a:extLst>
              <a:ext uri="{FF2B5EF4-FFF2-40B4-BE49-F238E27FC236}">
                <a16:creationId xmlns:a16="http://schemas.microsoft.com/office/drawing/2014/main" id="{D4A240F1-8715-A94C-B44D-08208870C672}"/>
              </a:ext>
            </a:extLst>
          </p:cNvPr>
          <p:cNvSpPr/>
          <p:nvPr/>
        </p:nvSpPr>
        <p:spPr>
          <a:xfrm>
            <a:off x="4553893" y="5677375"/>
            <a:ext cx="730382" cy="325339"/>
          </a:xfrm>
          <a:prstGeom prst="rect">
            <a:avLst/>
          </a:prstGeom>
          <a:pattFill prst="wdUpDiag">
            <a:fgClr>
              <a:srgbClr val="FF0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600" dirty="0">
                <a:solidFill>
                  <a:schemeClr val="tx1"/>
                </a:solidFill>
              </a:rPr>
              <a:t>PC </a:t>
            </a:r>
          </a:p>
        </p:txBody>
      </p:sp>
      <p:sp>
        <p:nvSpPr>
          <p:cNvPr id="180" name="Rectangle 179">
            <a:extLst>
              <a:ext uri="{FF2B5EF4-FFF2-40B4-BE49-F238E27FC236}">
                <a16:creationId xmlns:a16="http://schemas.microsoft.com/office/drawing/2014/main" id="{F3874D21-3D96-7C42-A1B1-132FAEFABFE1}"/>
              </a:ext>
            </a:extLst>
          </p:cNvPr>
          <p:cNvSpPr/>
          <p:nvPr/>
        </p:nvSpPr>
        <p:spPr>
          <a:xfrm>
            <a:off x="3791888" y="4458158"/>
            <a:ext cx="730382" cy="325339"/>
          </a:xfrm>
          <a:prstGeom prst="rect">
            <a:avLst/>
          </a:prstGeom>
          <a:pattFill prst="wdUpDiag">
            <a:fgClr>
              <a:srgbClr val="FF0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600" dirty="0">
                <a:solidFill>
                  <a:schemeClr val="tx1"/>
                </a:solidFill>
              </a:rPr>
              <a:t>PC </a:t>
            </a:r>
          </a:p>
        </p:txBody>
      </p:sp>
      <p:sp>
        <p:nvSpPr>
          <p:cNvPr id="181" name="Rectangle 180">
            <a:extLst>
              <a:ext uri="{FF2B5EF4-FFF2-40B4-BE49-F238E27FC236}">
                <a16:creationId xmlns:a16="http://schemas.microsoft.com/office/drawing/2014/main" id="{CA2B968F-1C88-8646-967D-66267B95BF85}"/>
              </a:ext>
            </a:extLst>
          </p:cNvPr>
          <p:cNvSpPr/>
          <p:nvPr/>
        </p:nvSpPr>
        <p:spPr>
          <a:xfrm>
            <a:off x="3806060" y="5344217"/>
            <a:ext cx="730382" cy="325339"/>
          </a:xfrm>
          <a:prstGeom prst="rect">
            <a:avLst/>
          </a:prstGeom>
          <a:pattFill prst="wdUpDiag">
            <a:fgClr>
              <a:srgbClr val="FF0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600" dirty="0">
                <a:solidFill>
                  <a:schemeClr val="tx1"/>
                </a:solidFill>
              </a:rPr>
              <a:t>PC </a:t>
            </a:r>
          </a:p>
        </p:txBody>
      </p:sp>
      <p:sp>
        <p:nvSpPr>
          <p:cNvPr id="182" name="TextBox 181">
            <a:extLst>
              <a:ext uri="{FF2B5EF4-FFF2-40B4-BE49-F238E27FC236}">
                <a16:creationId xmlns:a16="http://schemas.microsoft.com/office/drawing/2014/main" id="{8AFD1549-A14B-6040-8617-7CD48C792EF2}"/>
              </a:ext>
            </a:extLst>
          </p:cNvPr>
          <p:cNvSpPr txBox="1"/>
          <p:nvPr/>
        </p:nvSpPr>
        <p:spPr>
          <a:xfrm>
            <a:off x="3246119" y="6042893"/>
            <a:ext cx="5669027" cy="830997"/>
          </a:xfrm>
          <a:prstGeom prst="rect">
            <a:avLst/>
          </a:prstGeom>
          <a:noFill/>
        </p:spPr>
        <p:txBody>
          <a:bodyPr wrap="square" rtlCol="0">
            <a:spAutoFit/>
          </a:bodyPr>
          <a:lstStyle/>
          <a:p>
            <a:r>
              <a:rPr lang="en-US" dirty="0"/>
              <a:t> 6 pc x 3 (9T </a:t>
            </a:r>
            <a:r>
              <a:rPr lang="en-US" dirty="0" err="1"/>
              <a:t>ckt</a:t>
            </a:r>
            <a:r>
              <a:rPr lang="en-US" dirty="0"/>
              <a:t> rows  </a:t>
            </a:r>
            <a:r>
              <a:rPr lang="en-US" dirty="0" err="1"/>
              <a:t>Precharge</a:t>
            </a:r>
            <a:r>
              <a:rPr lang="en-US" dirty="0"/>
              <a:t> gate contact @ edge</a:t>
            </a:r>
          </a:p>
          <a:p>
            <a:r>
              <a:rPr lang="en-US" dirty="0"/>
              <a:t> align to the 2 rows of 13.5T bit cells, connects the N-wells </a:t>
            </a:r>
          </a:p>
          <a:p>
            <a:endParaRPr lang="en-US" baseline="-25000" dirty="0"/>
          </a:p>
        </p:txBody>
      </p:sp>
      <p:sp>
        <p:nvSpPr>
          <p:cNvPr id="183" name="Rectangle 182">
            <a:extLst>
              <a:ext uri="{FF2B5EF4-FFF2-40B4-BE49-F238E27FC236}">
                <a16:creationId xmlns:a16="http://schemas.microsoft.com/office/drawing/2014/main" id="{2AE6C6AD-605B-3045-8A8D-C6A6439148B1}"/>
              </a:ext>
            </a:extLst>
          </p:cNvPr>
          <p:cNvSpPr/>
          <p:nvPr/>
        </p:nvSpPr>
        <p:spPr>
          <a:xfrm>
            <a:off x="425419" y="4110818"/>
            <a:ext cx="1570944" cy="870483"/>
          </a:xfrm>
          <a:prstGeom prst="rect">
            <a:avLst/>
          </a:prstGeom>
          <a:pattFill prst="wdDn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600" dirty="0">
                <a:solidFill>
                  <a:schemeClr val="tx1"/>
                </a:solidFill>
              </a:rPr>
              <a:t>10T </a:t>
            </a:r>
          </a:p>
          <a:p>
            <a:pPr algn="ctr"/>
            <a:endParaRPr lang="en-US" sz="1600" dirty="0">
              <a:solidFill>
                <a:schemeClr val="tx1"/>
              </a:solidFill>
            </a:endParaRPr>
          </a:p>
          <a:p>
            <a:pPr algn="ctr"/>
            <a:r>
              <a:rPr lang="en-US" sz="1600" dirty="0" err="1">
                <a:solidFill>
                  <a:schemeClr val="tx1"/>
                </a:solidFill>
              </a:rPr>
              <a:t>Bitcell</a:t>
            </a:r>
            <a:endParaRPr lang="en-US" sz="1600" dirty="0">
              <a:solidFill>
                <a:schemeClr val="tx1"/>
              </a:solidFill>
            </a:endParaRPr>
          </a:p>
        </p:txBody>
      </p:sp>
      <p:sp>
        <p:nvSpPr>
          <p:cNvPr id="184" name="Rectangle 183">
            <a:extLst>
              <a:ext uri="{FF2B5EF4-FFF2-40B4-BE49-F238E27FC236}">
                <a16:creationId xmlns:a16="http://schemas.microsoft.com/office/drawing/2014/main" id="{BC06E628-C858-5341-8E8C-D5B1CF2A9A4E}"/>
              </a:ext>
            </a:extLst>
          </p:cNvPr>
          <p:cNvSpPr/>
          <p:nvPr/>
        </p:nvSpPr>
        <p:spPr>
          <a:xfrm>
            <a:off x="425419" y="4387268"/>
            <a:ext cx="1570944" cy="325339"/>
          </a:xfrm>
          <a:prstGeom prst="rect">
            <a:avLst/>
          </a:prstGeom>
          <a:pattFill prst="wdUpDiag">
            <a:fgClr>
              <a:srgbClr val="FF0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endParaRPr lang="en-US" sz="1600" dirty="0">
              <a:solidFill>
                <a:schemeClr val="tx1"/>
              </a:solidFill>
            </a:endParaRPr>
          </a:p>
        </p:txBody>
      </p:sp>
      <p:sp>
        <p:nvSpPr>
          <p:cNvPr id="185" name="Rectangle 184">
            <a:extLst>
              <a:ext uri="{FF2B5EF4-FFF2-40B4-BE49-F238E27FC236}">
                <a16:creationId xmlns:a16="http://schemas.microsoft.com/office/drawing/2014/main" id="{E8F12A9E-560B-CA4C-9A5B-BD8B6DE51757}"/>
              </a:ext>
            </a:extLst>
          </p:cNvPr>
          <p:cNvSpPr/>
          <p:nvPr/>
        </p:nvSpPr>
        <p:spPr>
          <a:xfrm>
            <a:off x="428963" y="5028764"/>
            <a:ext cx="1570944" cy="870483"/>
          </a:xfrm>
          <a:prstGeom prst="rect">
            <a:avLst/>
          </a:prstGeom>
          <a:pattFill prst="wdDn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600" dirty="0">
                <a:solidFill>
                  <a:schemeClr val="tx1"/>
                </a:solidFill>
              </a:rPr>
              <a:t>10T </a:t>
            </a:r>
          </a:p>
          <a:p>
            <a:pPr algn="ctr"/>
            <a:endParaRPr lang="en-US" sz="1600" dirty="0">
              <a:solidFill>
                <a:schemeClr val="tx1"/>
              </a:solidFill>
            </a:endParaRPr>
          </a:p>
          <a:p>
            <a:pPr algn="ctr"/>
            <a:r>
              <a:rPr lang="en-US" sz="1600" dirty="0" err="1">
                <a:solidFill>
                  <a:schemeClr val="tx1"/>
                </a:solidFill>
              </a:rPr>
              <a:t>Bitcell</a:t>
            </a:r>
            <a:endParaRPr lang="en-US" sz="1600" dirty="0">
              <a:solidFill>
                <a:schemeClr val="tx1"/>
              </a:solidFill>
            </a:endParaRPr>
          </a:p>
        </p:txBody>
      </p:sp>
      <p:sp>
        <p:nvSpPr>
          <p:cNvPr id="186" name="Rectangle 185">
            <a:extLst>
              <a:ext uri="{FF2B5EF4-FFF2-40B4-BE49-F238E27FC236}">
                <a16:creationId xmlns:a16="http://schemas.microsoft.com/office/drawing/2014/main" id="{9C230C25-DB11-CB40-B170-5B8FE0A4ED84}"/>
              </a:ext>
            </a:extLst>
          </p:cNvPr>
          <p:cNvSpPr/>
          <p:nvPr/>
        </p:nvSpPr>
        <p:spPr>
          <a:xfrm>
            <a:off x="428963" y="5305214"/>
            <a:ext cx="1570944" cy="325339"/>
          </a:xfrm>
          <a:prstGeom prst="rect">
            <a:avLst/>
          </a:prstGeom>
          <a:pattFill prst="wdUpDiag">
            <a:fgClr>
              <a:srgbClr val="FF0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endParaRPr lang="en-US" sz="1600" dirty="0">
              <a:solidFill>
                <a:schemeClr val="tx1"/>
              </a:solidFill>
            </a:endParaRPr>
          </a:p>
        </p:txBody>
      </p:sp>
      <p:sp>
        <p:nvSpPr>
          <p:cNvPr id="189" name="Rectangle 188">
            <a:extLst>
              <a:ext uri="{FF2B5EF4-FFF2-40B4-BE49-F238E27FC236}">
                <a16:creationId xmlns:a16="http://schemas.microsoft.com/office/drawing/2014/main" id="{C7E09DE2-44B5-2241-8725-85546A3EADF5}"/>
              </a:ext>
            </a:extLst>
          </p:cNvPr>
          <p:cNvSpPr/>
          <p:nvPr/>
        </p:nvSpPr>
        <p:spPr>
          <a:xfrm>
            <a:off x="10164160" y="4093095"/>
            <a:ext cx="1570944" cy="870483"/>
          </a:xfrm>
          <a:prstGeom prst="rect">
            <a:avLst/>
          </a:prstGeom>
          <a:pattFill prst="wdDn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600" dirty="0">
                <a:solidFill>
                  <a:schemeClr val="tx1"/>
                </a:solidFill>
              </a:rPr>
              <a:t>10T </a:t>
            </a:r>
          </a:p>
          <a:p>
            <a:pPr algn="ctr"/>
            <a:endParaRPr lang="en-US" sz="1600" dirty="0">
              <a:solidFill>
                <a:schemeClr val="tx1"/>
              </a:solidFill>
            </a:endParaRPr>
          </a:p>
          <a:p>
            <a:pPr algn="ctr"/>
            <a:r>
              <a:rPr lang="en-US" sz="1600" dirty="0" err="1">
                <a:solidFill>
                  <a:schemeClr val="tx1"/>
                </a:solidFill>
              </a:rPr>
              <a:t>Bitcell</a:t>
            </a:r>
            <a:endParaRPr lang="en-US" sz="1600" dirty="0">
              <a:solidFill>
                <a:schemeClr val="tx1"/>
              </a:solidFill>
            </a:endParaRPr>
          </a:p>
        </p:txBody>
      </p:sp>
      <p:sp>
        <p:nvSpPr>
          <p:cNvPr id="190" name="Rectangle 189">
            <a:extLst>
              <a:ext uri="{FF2B5EF4-FFF2-40B4-BE49-F238E27FC236}">
                <a16:creationId xmlns:a16="http://schemas.microsoft.com/office/drawing/2014/main" id="{D1417237-8B44-494E-A064-4BB7E3CC585A}"/>
              </a:ext>
            </a:extLst>
          </p:cNvPr>
          <p:cNvSpPr/>
          <p:nvPr/>
        </p:nvSpPr>
        <p:spPr>
          <a:xfrm>
            <a:off x="10164160" y="4369545"/>
            <a:ext cx="1570944" cy="325339"/>
          </a:xfrm>
          <a:prstGeom prst="rect">
            <a:avLst/>
          </a:prstGeom>
          <a:pattFill prst="wdUpDiag">
            <a:fgClr>
              <a:srgbClr val="FF0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endParaRPr lang="en-US" sz="1600" dirty="0">
              <a:solidFill>
                <a:schemeClr val="tx1"/>
              </a:solidFill>
            </a:endParaRPr>
          </a:p>
        </p:txBody>
      </p:sp>
      <p:sp>
        <p:nvSpPr>
          <p:cNvPr id="191" name="Rectangle 190">
            <a:extLst>
              <a:ext uri="{FF2B5EF4-FFF2-40B4-BE49-F238E27FC236}">
                <a16:creationId xmlns:a16="http://schemas.microsoft.com/office/drawing/2014/main" id="{CF6FD170-A218-0647-997C-0F21CDD3CE73}"/>
              </a:ext>
            </a:extLst>
          </p:cNvPr>
          <p:cNvSpPr/>
          <p:nvPr/>
        </p:nvSpPr>
        <p:spPr>
          <a:xfrm>
            <a:off x="10167704" y="5011041"/>
            <a:ext cx="1570944" cy="870483"/>
          </a:xfrm>
          <a:prstGeom prst="rect">
            <a:avLst/>
          </a:prstGeom>
          <a:pattFill prst="wdDn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600" dirty="0">
                <a:solidFill>
                  <a:schemeClr val="tx1"/>
                </a:solidFill>
              </a:rPr>
              <a:t>10T </a:t>
            </a:r>
          </a:p>
          <a:p>
            <a:pPr algn="ctr"/>
            <a:endParaRPr lang="en-US" sz="1600" dirty="0">
              <a:solidFill>
                <a:schemeClr val="tx1"/>
              </a:solidFill>
            </a:endParaRPr>
          </a:p>
          <a:p>
            <a:pPr algn="ctr"/>
            <a:r>
              <a:rPr lang="en-US" sz="1600" dirty="0" err="1">
                <a:solidFill>
                  <a:schemeClr val="tx1"/>
                </a:solidFill>
              </a:rPr>
              <a:t>Bitcell</a:t>
            </a:r>
            <a:endParaRPr lang="en-US" sz="1600" dirty="0">
              <a:solidFill>
                <a:schemeClr val="tx1"/>
              </a:solidFill>
            </a:endParaRPr>
          </a:p>
        </p:txBody>
      </p:sp>
      <p:sp>
        <p:nvSpPr>
          <p:cNvPr id="192" name="Rectangle 191">
            <a:extLst>
              <a:ext uri="{FF2B5EF4-FFF2-40B4-BE49-F238E27FC236}">
                <a16:creationId xmlns:a16="http://schemas.microsoft.com/office/drawing/2014/main" id="{81D7A391-CBD9-1F42-BBCB-4837FFE3C931}"/>
              </a:ext>
            </a:extLst>
          </p:cNvPr>
          <p:cNvSpPr/>
          <p:nvPr/>
        </p:nvSpPr>
        <p:spPr>
          <a:xfrm>
            <a:off x="10167704" y="5287491"/>
            <a:ext cx="1570944" cy="325339"/>
          </a:xfrm>
          <a:prstGeom prst="rect">
            <a:avLst/>
          </a:prstGeom>
          <a:pattFill prst="wdUpDiag">
            <a:fgClr>
              <a:srgbClr val="FF0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endParaRPr lang="en-US" sz="1600" dirty="0">
              <a:solidFill>
                <a:schemeClr val="tx1"/>
              </a:solidFill>
            </a:endParaRPr>
          </a:p>
        </p:txBody>
      </p:sp>
      <p:sp>
        <p:nvSpPr>
          <p:cNvPr id="193" name="Rectangle 192">
            <a:extLst>
              <a:ext uri="{FF2B5EF4-FFF2-40B4-BE49-F238E27FC236}">
                <a16:creationId xmlns:a16="http://schemas.microsoft.com/office/drawing/2014/main" id="{2FFC6C16-78BE-8F48-A924-11EB9F06E82F}"/>
              </a:ext>
            </a:extLst>
          </p:cNvPr>
          <p:cNvSpPr/>
          <p:nvPr/>
        </p:nvSpPr>
        <p:spPr>
          <a:xfrm>
            <a:off x="2003375" y="4502343"/>
            <a:ext cx="1794328" cy="142928"/>
          </a:xfrm>
          <a:prstGeom prst="rect">
            <a:avLst/>
          </a:prstGeom>
          <a:pattFill prst="pct10">
            <a:fgClr>
              <a:srgbClr val="FF0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600" dirty="0" err="1">
                <a:solidFill>
                  <a:schemeClr val="tx1"/>
                </a:solidFill>
              </a:rPr>
              <a:t>NWell</a:t>
            </a:r>
            <a:r>
              <a:rPr lang="en-US" sz="1600" dirty="0">
                <a:solidFill>
                  <a:schemeClr val="tx1"/>
                </a:solidFill>
              </a:rPr>
              <a:t> </a:t>
            </a:r>
          </a:p>
        </p:txBody>
      </p:sp>
      <p:sp>
        <p:nvSpPr>
          <p:cNvPr id="199" name="TextBox 198">
            <a:extLst>
              <a:ext uri="{FF2B5EF4-FFF2-40B4-BE49-F238E27FC236}">
                <a16:creationId xmlns:a16="http://schemas.microsoft.com/office/drawing/2014/main" id="{95F8DE5E-97D9-7546-9889-3C671372D662}"/>
              </a:ext>
            </a:extLst>
          </p:cNvPr>
          <p:cNvSpPr txBox="1"/>
          <p:nvPr/>
        </p:nvSpPr>
        <p:spPr>
          <a:xfrm>
            <a:off x="10079880" y="5992507"/>
            <a:ext cx="1818126" cy="923330"/>
          </a:xfrm>
          <a:prstGeom prst="rect">
            <a:avLst/>
          </a:prstGeom>
          <a:noFill/>
        </p:spPr>
        <p:txBody>
          <a:bodyPr wrap="none" rtlCol="0">
            <a:spAutoFit/>
          </a:bodyPr>
          <a:lstStyle/>
          <a:p>
            <a:r>
              <a:rPr lang="en-US" dirty="0"/>
              <a:t>16 of 10T SRAM</a:t>
            </a:r>
          </a:p>
          <a:p>
            <a:r>
              <a:rPr lang="en-US" dirty="0"/>
              <a:t> currently 12  </a:t>
            </a:r>
          </a:p>
          <a:p>
            <a:r>
              <a:rPr lang="en-US" dirty="0"/>
              <a:t>5nm. 2-4-4-4 cell </a:t>
            </a:r>
            <a:endParaRPr lang="en-US" baseline="-25000" dirty="0"/>
          </a:p>
        </p:txBody>
      </p:sp>
      <p:sp>
        <p:nvSpPr>
          <p:cNvPr id="201" name="Rectangle 200">
            <a:extLst>
              <a:ext uri="{FF2B5EF4-FFF2-40B4-BE49-F238E27FC236}">
                <a16:creationId xmlns:a16="http://schemas.microsoft.com/office/drawing/2014/main" id="{21A14011-A26C-E348-8B01-A843440D5CA4}"/>
              </a:ext>
            </a:extLst>
          </p:cNvPr>
          <p:cNvSpPr/>
          <p:nvPr/>
        </p:nvSpPr>
        <p:spPr>
          <a:xfrm>
            <a:off x="425419" y="4346826"/>
            <a:ext cx="4728871" cy="64516"/>
          </a:xfrm>
          <a:prstGeom prst="rect">
            <a:avLst/>
          </a:prstGeom>
          <a:pattFill prst="pct50">
            <a:fgClr>
              <a:schemeClr val="accent1"/>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Local bit line </a:t>
            </a:r>
          </a:p>
        </p:txBody>
      </p:sp>
      <p:sp>
        <p:nvSpPr>
          <p:cNvPr id="202" name="Rectangle 201">
            <a:extLst>
              <a:ext uri="{FF2B5EF4-FFF2-40B4-BE49-F238E27FC236}">
                <a16:creationId xmlns:a16="http://schemas.microsoft.com/office/drawing/2014/main" id="{383ADC76-5929-564D-B176-A64762974EF7}"/>
              </a:ext>
            </a:extLst>
          </p:cNvPr>
          <p:cNvSpPr/>
          <p:nvPr/>
        </p:nvSpPr>
        <p:spPr>
          <a:xfrm>
            <a:off x="397061" y="4655427"/>
            <a:ext cx="5976392" cy="78435"/>
          </a:xfrm>
          <a:prstGeom prst="rect">
            <a:avLst/>
          </a:prstGeom>
          <a:pattFill prst="pct50">
            <a:fgClr>
              <a:schemeClr val="accent1"/>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Local bit line </a:t>
            </a:r>
          </a:p>
        </p:txBody>
      </p:sp>
      <p:sp>
        <p:nvSpPr>
          <p:cNvPr id="203" name="Rectangle 202">
            <a:extLst>
              <a:ext uri="{FF2B5EF4-FFF2-40B4-BE49-F238E27FC236}">
                <a16:creationId xmlns:a16="http://schemas.microsoft.com/office/drawing/2014/main" id="{AD8B3E97-AA25-0F45-9D5E-CBD2A042ACBA}"/>
              </a:ext>
            </a:extLst>
          </p:cNvPr>
          <p:cNvSpPr/>
          <p:nvPr/>
        </p:nvSpPr>
        <p:spPr>
          <a:xfrm>
            <a:off x="386427" y="5275417"/>
            <a:ext cx="4728871" cy="64516"/>
          </a:xfrm>
          <a:prstGeom prst="rect">
            <a:avLst/>
          </a:prstGeom>
          <a:pattFill prst="pct50">
            <a:fgClr>
              <a:schemeClr val="accent1"/>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Local bit line </a:t>
            </a:r>
          </a:p>
        </p:txBody>
      </p:sp>
      <p:sp>
        <p:nvSpPr>
          <p:cNvPr id="205" name="Rectangle 204">
            <a:extLst>
              <a:ext uri="{FF2B5EF4-FFF2-40B4-BE49-F238E27FC236}">
                <a16:creationId xmlns:a16="http://schemas.microsoft.com/office/drawing/2014/main" id="{871690AD-F664-3E44-A199-C09F87805B0A}"/>
              </a:ext>
            </a:extLst>
          </p:cNvPr>
          <p:cNvSpPr/>
          <p:nvPr/>
        </p:nvSpPr>
        <p:spPr>
          <a:xfrm>
            <a:off x="5649414" y="4350597"/>
            <a:ext cx="6019207" cy="74917"/>
          </a:xfrm>
          <a:prstGeom prst="rect">
            <a:avLst/>
          </a:prstGeom>
          <a:pattFill prst="pct50">
            <a:fgClr>
              <a:schemeClr val="accent1"/>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Local bit line </a:t>
            </a:r>
          </a:p>
        </p:txBody>
      </p:sp>
      <p:sp>
        <p:nvSpPr>
          <p:cNvPr id="206" name="Rectangle 205">
            <a:extLst>
              <a:ext uri="{FF2B5EF4-FFF2-40B4-BE49-F238E27FC236}">
                <a16:creationId xmlns:a16="http://schemas.microsoft.com/office/drawing/2014/main" id="{0A09B116-4119-504F-9534-1159B41B5342}"/>
              </a:ext>
            </a:extLst>
          </p:cNvPr>
          <p:cNvSpPr/>
          <p:nvPr/>
        </p:nvSpPr>
        <p:spPr>
          <a:xfrm>
            <a:off x="6939750" y="4662253"/>
            <a:ext cx="4728871" cy="64516"/>
          </a:xfrm>
          <a:prstGeom prst="rect">
            <a:avLst/>
          </a:prstGeom>
          <a:pattFill prst="pct50">
            <a:fgClr>
              <a:schemeClr val="accent1"/>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Local bit line </a:t>
            </a:r>
          </a:p>
        </p:txBody>
      </p:sp>
      <p:sp>
        <p:nvSpPr>
          <p:cNvPr id="209" name="Rectangle 208">
            <a:extLst>
              <a:ext uri="{FF2B5EF4-FFF2-40B4-BE49-F238E27FC236}">
                <a16:creationId xmlns:a16="http://schemas.microsoft.com/office/drawing/2014/main" id="{7A790CD6-DA28-644A-A54A-574D650F67A1}"/>
              </a:ext>
            </a:extLst>
          </p:cNvPr>
          <p:cNvSpPr/>
          <p:nvPr/>
        </p:nvSpPr>
        <p:spPr>
          <a:xfrm>
            <a:off x="5663587" y="5226025"/>
            <a:ext cx="6019207" cy="74917"/>
          </a:xfrm>
          <a:prstGeom prst="rect">
            <a:avLst/>
          </a:prstGeom>
          <a:pattFill prst="pct50">
            <a:fgClr>
              <a:schemeClr val="accent1"/>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Local bit line </a:t>
            </a:r>
          </a:p>
        </p:txBody>
      </p:sp>
      <p:sp>
        <p:nvSpPr>
          <p:cNvPr id="210" name="Rectangle 209">
            <a:extLst>
              <a:ext uri="{FF2B5EF4-FFF2-40B4-BE49-F238E27FC236}">
                <a16:creationId xmlns:a16="http://schemas.microsoft.com/office/drawing/2014/main" id="{C6DCE3F5-3440-7C43-942A-AF1FE05E2C77}"/>
              </a:ext>
            </a:extLst>
          </p:cNvPr>
          <p:cNvSpPr/>
          <p:nvPr/>
        </p:nvSpPr>
        <p:spPr>
          <a:xfrm>
            <a:off x="389967" y="5541486"/>
            <a:ext cx="5976392" cy="78435"/>
          </a:xfrm>
          <a:prstGeom prst="rect">
            <a:avLst/>
          </a:prstGeom>
          <a:pattFill prst="pct50">
            <a:fgClr>
              <a:schemeClr val="accent1"/>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Local bit line </a:t>
            </a:r>
          </a:p>
        </p:txBody>
      </p:sp>
      <p:sp>
        <p:nvSpPr>
          <p:cNvPr id="211" name="Rectangle 210">
            <a:extLst>
              <a:ext uri="{FF2B5EF4-FFF2-40B4-BE49-F238E27FC236}">
                <a16:creationId xmlns:a16="http://schemas.microsoft.com/office/drawing/2014/main" id="{67E55143-61C6-B24C-A057-BFE96E4CDFA3}"/>
              </a:ext>
            </a:extLst>
          </p:cNvPr>
          <p:cNvSpPr/>
          <p:nvPr/>
        </p:nvSpPr>
        <p:spPr>
          <a:xfrm>
            <a:off x="6900758" y="5601477"/>
            <a:ext cx="4728871" cy="64516"/>
          </a:xfrm>
          <a:prstGeom prst="rect">
            <a:avLst/>
          </a:prstGeom>
          <a:pattFill prst="pct50">
            <a:fgClr>
              <a:schemeClr val="accent1"/>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Local bit line </a:t>
            </a:r>
          </a:p>
        </p:txBody>
      </p:sp>
      <p:sp>
        <p:nvSpPr>
          <p:cNvPr id="214" name="Rectangle 213">
            <a:extLst>
              <a:ext uri="{FF2B5EF4-FFF2-40B4-BE49-F238E27FC236}">
                <a16:creationId xmlns:a16="http://schemas.microsoft.com/office/drawing/2014/main" id="{B7BF1F6F-B14C-FB48-ADF8-8EEDC2B6793D}"/>
              </a:ext>
            </a:extLst>
          </p:cNvPr>
          <p:cNvSpPr/>
          <p:nvPr/>
        </p:nvSpPr>
        <p:spPr>
          <a:xfrm>
            <a:off x="7063791" y="4924523"/>
            <a:ext cx="4728871" cy="78867"/>
          </a:xfrm>
          <a:prstGeom prst="rect">
            <a:avLst/>
          </a:prstGeom>
          <a:pattFill prst="pct50">
            <a:fgClr>
              <a:srgbClr val="7030A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Global bit line </a:t>
            </a:r>
          </a:p>
        </p:txBody>
      </p:sp>
      <p:sp>
        <p:nvSpPr>
          <p:cNvPr id="217" name="TextBox 216">
            <a:extLst>
              <a:ext uri="{FF2B5EF4-FFF2-40B4-BE49-F238E27FC236}">
                <a16:creationId xmlns:a16="http://schemas.microsoft.com/office/drawing/2014/main" id="{7DC8FFB0-2546-4F43-AB71-BC81CAF6F21C}"/>
              </a:ext>
            </a:extLst>
          </p:cNvPr>
          <p:cNvSpPr txBox="1"/>
          <p:nvPr/>
        </p:nvSpPr>
        <p:spPr>
          <a:xfrm>
            <a:off x="10824850" y="2554640"/>
            <a:ext cx="1649811" cy="369332"/>
          </a:xfrm>
          <a:prstGeom prst="rect">
            <a:avLst/>
          </a:prstGeom>
          <a:noFill/>
        </p:spPr>
        <p:txBody>
          <a:bodyPr wrap="none" rtlCol="0">
            <a:spAutoFit/>
          </a:bodyPr>
          <a:lstStyle/>
          <a:p>
            <a:r>
              <a:rPr lang="en-US" dirty="0"/>
              <a:t>Global bit line   </a:t>
            </a:r>
            <a:endParaRPr lang="en-US" baseline="-25000" dirty="0"/>
          </a:p>
        </p:txBody>
      </p:sp>
      <p:sp>
        <p:nvSpPr>
          <p:cNvPr id="218" name="TextBox 217">
            <a:extLst>
              <a:ext uri="{FF2B5EF4-FFF2-40B4-BE49-F238E27FC236}">
                <a16:creationId xmlns:a16="http://schemas.microsoft.com/office/drawing/2014/main" id="{207967E5-0ACD-274F-BF60-199AD9BC0700}"/>
              </a:ext>
            </a:extLst>
          </p:cNvPr>
          <p:cNvSpPr txBox="1"/>
          <p:nvPr/>
        </p:nvSpPr>
        <p:spPr>
          <a:xfrm>
            <a:off x="6118155" y="2409324"/>
            <a:ext cx="2014462" cy="369332"/>
          </a:xfrm>
          <a:prstGeom prst="rect">
            <a:avLst/>
          </a:prstGeom>
          <a:noFill/>
        </p:spPr>
        <p:txBody>
          <a:bodyPr wrap="none" rtlCol="0">
            <a:spAutoFit/>
          </a:bodyPr>
          <a:lstStyle/>
          <a:p>
            <a:r>
              <a:rPr lang="en-US" dirty="0"/>
              <a:t>Local bit line right   </a:t>
            </a:r>
            <a:endParaRPr lang="en-US" baseline="-25000" dirty="0"/>
          </a:p>
        </p:txBody>
      </p:sp>
      <p:sp>
        <p:nvSpPr>
          <p:cNvPr id="219" name="TextBox 218">
            <a:extLst>
              <a:ext uri="{FF2B5EF4-FFF2-40B4-BE49-F238E27FC236}">
                <a16:creationId xmlns:a16="http://schemas.microsoft.com/office/drawing/2014/main" id="{9F7A092B-2FC5-E440-B4CB-BACC10C36F41}"/>
              </a:ext>
            </a:extLst>
          </p:cNvPr>
          <p:cNvSpPr txBox="1"/>
          <p:nvPr/>
        </p:nvSpPr>
        <p:spPr>
          <a:xfrm>
            <a:off x="6344979" y="2774379"/>
            <a:ext cx="1889492" cy="369332"/>
          </a:xfrm>
          <a:prstGeom prst="rect">
            <a:avLst/>
          </a:prstGeom>
          <a:noFill/>
        </p:spPr>
        <p:txBody>
          <a:bodyPr wrap="none" rtlCol="0">
            <a:spAutoFit/>
          </a:bodyPr>
          <a:lstStyle/>
          <a:p>
            <a:r>
              <a:rPr lang="en-US" dirty="0"/>
              <a:t>Local bit line left   </a:t>
            </a:r>
            <a:endParaRPr lang="en-US" baseline="-25000" dirty="0"/>
          </a:p>
        </p:txBody>
      </p:sp>
      <p:cxnSp>
        <p:nvCxnSpPr>
          <p:cNvPr id="221" name="Straight Connector 220">
            <a:extLst>
              <a:ext uri="{FF2B5EF4-FFF2-40B4-BE49-F238E27FC236}">
                <a16:creationId xmlns:a16="http://schemas.microsoft.com/office/drawing/2014/main" id="{4D294B2A-15A7-9E47-A27B-379D24E823C3}"/>
              </a:ext>
            </a:extLst>
          </p:cNvPr>
          <p:cNvCxnSpPr>
            <a:cxnSpLocks/>
          </p:cNvCxnSpPr>
          <p:nvPr/>
        </p:nvCxnSpPr>
        <p:spPr>
          <a:xfrm>
            <a:off x="7910621" y="2587431"/>
            <a:ext cx="1009942"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222" name="Straight Connector 221">
            <a:extLst>
              <a:ext uri="{FF2B5EF4-FFF2-40B4-BE49-F238E27FC236}">
                <a16:creationId xmlns:a16="http://schemas.microsoft.com/office/drawing/2014/main" id="{6538A407-70AC-6246-BD5A-7885FDE08046}"/>
              </a:ext>
            </a:extLst>
          </p:cNvPr>
          <p:cNvCxnSpPr>
            <a:cxnSpLocks/>
          </p:cNvCxnSpPr>
          <p:nvPr/>
        </p:nvCxnSpPr>
        <p:spPr>
          <a:xfrm>
            <a:off x="7946062" y="2952486"/>
            <a:ext cx="1009942" cy="0"/>
          </a:xfrm>
          <a:prstGeom prst="line">
            <a:avLst/>
          </a:prstGeom>
          <a:ln w="25400"/>
        </p:spPr>
        <p:style>
          <a:lnRef idx="1">
            <a:schemeClr val="dk1"/>
          </a:lnRef>
          <a:fillRef idx="0">
            <a:schemeClr val="dk1"/>
          </a:fillRef>
          <a:effectRef idx="0">
            <a:schemeClr val="dk1"/>
          </a:effectRef>
          <a:fontRef idx="minor">
            <a:schemeClr val="tx1"/>
          </a:fontRef>
        </p:style>
      </p:cxnSp>
      <p:sp>
        <p:nvSpPr>
          <p:cNvPr id="228" name="TextBox 227">
            <a:extLst>
              <a:ext uri="{FF2B5EF4-FFF2-40B4-BE49-F238E27FC236}">
                <a16:creationId xmlns:a16="http://schemas.microsoft.com/office/drawing/2014/main" id="{2DEF07C4-C023-4340-84B2-3C408071CDBD}"/>
              </a:ext>
            </a:extLst>
          </p:cNvPr>
          <p:cNvSpPr txBox="1"/>
          <p:nvPr/>
        </p:nvSpPr>
        <p:spPr>
          <a:xfrm>
            <a:off x="390743" y="6006682"/>
            <a:ext cx="1818126" cy="923330"/>
          </a:xfrm>
          <a:prstGeom prst="rect">
            <a:avLst/>
          </a:prstGeom>
          <a:noFill/>
        </p:spPr>
        <p:txBody>
          <a:bodyPr wrap="none" rtlCol="0">
            <a:spAutoFit/>
          </a:bodyPr>
          <a:lstStyle/>
          <a:p>
            <a:r>
              <a:rPr lang="en-US" dirty="0"/>
              <a:t>16 of 10T SRAM</a:t>
            </a:r>
          </a:p>
          <a:p>
            <a:r>
              <a:rPr lang="en-US" dirty="0"/>
              <a:t> currently 12  </a:t>
            </a:r>
          </a:p>
          <a:p>
            <a:r>
              <a:rPr lang="en-US" dirty="0"/>
              <a:t>5nm. 2-4-4-4 cell </a:t>
            </a:r>
            <a:endParaRPr lang="en-US" baseline="-25000" dirty="0"/>
          </a:p>
        </p:txBody>
      </p:sp>
      <p:cxnSp>
        <p:nvCxnSpPr>
          <p:cNvPr id="229" name="Straight Connector 228">
            <a:extLst>
              <a:ext uri="{FF2B5EF4-FFF2-40B4-BE49-F238E27FC236}">
                <a16:creationId xmlns:a16="http://schemas.microsoft.com/office/drawing/2014/main" id="{821AC5D3-0F61-D04F-BD9C-A00CCE9D6A5E}"/>
              </a:ext>
            </a:extLst>
          </p:cNvPr>
          <p:cNvCxnSpPr>
            <a:cxnSpLocks/>
          </p:cNvCxnSpPr>
          <p:nvPr/>
        </p:nvCxnSpPr>
        <p:spPr>
          <a:xfrm>
            <a:off x="8548534" y="1836064"/>
            <a:ext cx="1002897" cy="0"/>
          </a:xfrm>
          <a:prstGeom prst="line">
            <a:avLst/>
          </a:prstGeom>
          <a:ln w="25400">
            <a:headEnd type="triangle"/>
          </a:ln>
        </p:spPr>
        <p:style>
          <a:lnRef idx="1">
            <a:schemeClr val="dk1"/>
          </a:lnRef>
          <a:fillRef idx="0">
            <a:schemeClr val="dk1"/>
          </a:fillRef>
          <a:effectRef idx="0">
            <a:schemeClr val="dk1"/>
          </a:effectRef>
          <a:fontRef idx="minor">
            <a:schemeClr val="tx1"/>
          </a:fontRef>
        </p:style>
      </p:cxnSp>
      <p:cxnSp>
        <p:nvCxnSpPr>
          <p:cNvPr id="230" name="Straight Connector 229">
            <a:extLst>
              <a:ext uri="{FF2B5EF4-FFF2-40B4-BE49-F238E27FC236}">
                <a16:creationId xmlns:a16="http://schemas.microsoft.com/office/drawing/2014/main" id="{4CDF0264-F8FF-2745-A6C6-6E95B19E2725}"/>
              </a:ext>
            </a:extLst>
          </p:cNvPr>
          <p:cNvCxnSpPr>
            <a:cxnSpLocks/>
          </p:cNvCxnSpPr>
          <p:nvPr/>
        </p:nvCxnSpPr>
        <p:spPr>
          <a:xfrm flipV="1">
            <a:off x="8977382" y="1865809"/>
            <a:ext cx="574049" cy="143921"/>
          </a:xfrm>
          <a:prstGeom prst="line">
            <a:avLst/>
          </a:prstGeom>
          <a:ln w="25400">
            <a:headEnd type="triangle"/>
          </a:ln>
        </p:spPr>
        <p:style>
          <a:lnRef idx="1">
            <a:schemeClr val="dk1"/>
          </a:lnRef>
          <a:fillRef idx="0">
            <a:schemeClr val="dk1"/>
          </a:fillRef>
          <a:effectRef idx="0">
            <a:schemeClr val="dk1"/>
          </a:effectRef>
          <a:fontRef idx="minor">
            <a:schemeClr val="tx1"/>
          </a:fontRef>
        </p:style>
      </p:cxnSp>
      <p:sp>
        <p:nvSpPr>
          <p:cNvPr id="231" name="TextBox 230">
            <a:extLst>
              <a:ext uri="{FF2B5EF4-FFF2-40B4-BE49-F238E27FC236}">
                <a16:creationId xmlns:a16="http://schemas.microsoft.com/office/drawing/2014/main" id="{80EC79D6-C5FA-2C46-96D0-D15E1C2B494F}"/>
              </a:ext>
            </a:extLst>
          </p:cNvPr>
          <p:cNvSpPr txBox="1"/>
          <p:nvPr/>
        </p:nvSpPr>
        <p:spPr>
          <a:xfrm>
            <a:off x="-29555" y="4832297"/>
            <a:ext cx="506245" cy="276999"/>
          </a:xfrm>
          <a:prstGeom prst="rect">
            <a:avLst/>
          </a:prstGeom>
          <a:noFill/>
        </p:spPr>
        <p:txBody>
          <a:bodyPr wrap="square" rtlCol="0">
            <a:spAutoFit/>
          </a:bodyPr>
          <a:lstStyle/>
          <a:p>
            <a:r>
              <a:rPr lang="en-US" sz="1200" dirty="0"/>
              <a:t>27T</a:t>
            </a:r>
          </a:p>
        </p:txBody>
      </p:sp>
      <p:cxnSp>
        <p:nvCxnSpPr>
          <p:cNvPr id="232" name="Straight Connector 231">
            <a:extLst>
              <a:ext uri="{FF2B5EF4-FFF2-40B4-BE49-F238E27FC236}">
                <a16:creationId xmlns:a16="http://schemas.microsoft.com/office/drawing/2014/main" id="{F412C866-F4F4-DF43-9D35-B0F098769FE3}"/>
              </a:ext>
            </a:extLst>
          </p:cNvPr>
          <p:cNvCxnSpPr>
            <a:cxnSpLocks/>
          </p:cNvCxnSpPr>
          <p:nvPr/>
        </p:nvCxnSpPr>
        <p:spPr>
          <a:xfrm>
            <a:off x="102710" y="4203586"/>
            <a:ext cx="0" cy="538818"/>
          </a:xfrm>
          <a:prstGeom prst="line">
            <a:avLst/>
          </a:prstGeom>
          <a:ln w="25400">
            <a:headEnd type="triangle"/>
          </a:ln>
        </p:spPr>
        <p:style>
          <a:lnRef idx="1">
            <a:schemeClr val="dk1"/>
          </a:lnRef>
          <a:fillRef idx="0">
            <a:schemeClr val="dk1"/>
          </a:fillRef>
          <a:effectRef idx="0">
            <a:schemeClr val="dk1"/>
          </a:effectRef>
          <a:fontRef idx="minor">
            <a:schemeClr val="tx1"/>
          </a:fontRef>
        </p:style>
      </p:cxnSp>
      <p:cxnSp>
        <p:nvCxnSpPr>
          <p:cNvPr id="233" name="Straight Connector 232">
            <a:extLst>
              <a:ext uri="{FF2B5EF4-FFF2-40B4-BE49-F238E27FC236}">
                <a16:creationId xmlns:a16="http://schemas.microsoft.com/office/drawing/2014/main" id="{FD0747E1-1234-F041-9183-94EC3C6C8E53}"/>
              </a:ext>
            </a:extLst>
          </p:cNvPr>
          <p:cNvCxnSpPr>
            <a:cxnSpLocks/>
          </p:cNvCxnSpPr>
          <p:nvPr/>
        </p:nvCxnSpPr>
        <p:spPr>
          <a:xfrm flipV="1">
            <a:off x="106253" y="5235046"/>
            <a:ext cx="0" cy="664201"/>
          </a:xfrm>
          <a:prstGeom prst="line">
            <a:avLst/>
          </a:prstGeom>
          <a:ln w="25400">
            <a:headEnd type="triangle"/>
          </a:ln>
        </p:spPr>
        <p:style>
          <a:lnRef idx="1">
            <a:schemeClr val="dk1"/>
          </a:lnRef>
          <a:fillRef idx="0">
            <a:schemeClr val="dk1"/>
          </a:fillRef>
          <a:effectRef idx="0">
            <a:schemeClr val="dk1"/>
          </a:effectRef>
          <a:fontRef idx="minor">
            <a:schemeClr val="tx1"/>
          </a:fontRef>
        </p:style>
      </p:cxnSp>
      <p:sp>
        <p:nvSpPr>
          <p:cNvPr id="234" name="TextBox 233">
            <a:extLst>
              <a:ext uri="{FF2B5EF4-FFF2-40B4-BE49-F238E27FC236}">
                <a16:creationId xmlns:a16="http://schemas.microsoft.com/office/drawing/2014/main" id="{874ACBBA-5662-CF4C-AC6A-075B79329C96}"/>
              </a:ext>
            </a:extLst>
          </p:cNvPr>
          <p:cNvSpPr txBox="1"/>
          <p:nvPr/>
        </p:nvSpPr>
        <p:spPr>
          <a:xfrm>
            <a:off x="5598061" y="3850958"/>
            <a:ext cx="1301353" cy="276999"/>
          </a:xfrm>
          <a:prstGeom prst="rect">
            <a:avLst/>
          </a:prstGeom>
          <a:noFill/>
        </p:spPr>
        <p:txBody>
          <a:bodyPr wrap="square" rtlCol="0">
            <a:spAutoFit/>
          </a:bodyPr>
          <a:lstStyle/>
          <a:p>
            <a:r>
              <a:rPr lang="en-US" sz="1200" dirty="0"/>
              <a:t>Target 12-16 PC</a:t>
            </a:r>
          </a:p>
        </p:txBody>
      </p:sp>
      <p:cxnSp>
        <p:nvCxnSpPr>
          <p:cNvPr id="235" name="Straight Connector 234">
            <a:extLst>
              <a:ext uri="{FF2B5EF4-FFF2-40B4-BE49-F238E27FC236}">
                <a16:creationId xmlns:a16="http://schemas.microsoft.com/office/drawing/2014/main" id="{E3AF9BAE-3CA1-9543-AFAB-C17F661DC66F}"/>
              </a:ext>
            </a:extLst>
          </p:cNvPr>
          <p:cNvCxnSpPr>
            <a:cxnSpLocks/>
          </p:cNvCxnSpPr>
          <p:nvPr/>
        </p:nvCxnSpPr>
        <p:spPr>
          <a:xfrm>
            <a:off x="1961806" y="3936136"/>
            <a:ext cx="3945218" cy="0"/>
          </a:xfrm>
          <a:prstGeom prst="line">
            <a:avLst/>
          </a:prstGeom>
          <a:ln w="25400">
            <a:headEnd type="triangle"/>
          </a:ln>
        </p:spPr>
        <p:style>
          <a:lnRef idx="1">
            <a:schemeClr val="dk1"/>
          </a:lnRef>
          <a:fillRef idx="0">
            <a:schemeClr val="dk1"/>
          </a:fillRef>
          <a:effectRef idx="0">
            <a:schemeClr val="dk1"/>
          </a:effectRef>
          <a:fontRef idx="minor">
            <a:schemeClr val="tx1"/>
          </a:fontRef>
        </p:style>
      </p:cxnSp>
      <p:cxnSp>
        <p:nvCxnSpPr>
          <p:cNvPr id="236" name="Straight Connector 235">
            <a:extLst>
              <a:ext uri="{FF2B5EF4-FFF2-40B4-BE49-F238E27FC236}">
                <a16:creationId xmlns:a16="http://schemas.microsoft.com/office/drawing/2014/main" id="{93A705FE-1072-8842-A1AF-EFFC8B1D259A}"/>
              </a:ext>
            </a:extLst>
          </p:cNvPr>
          <p:cNvCxnSpPr>
            <a:cxnSpLocks/>
          </p:cNvCxnSpPr>
          <p:nvPr/>
        </p:nvCxnSpPr>
        <p:spPr>
          <a:xfrm flipH="1">
            <a:off x="6638544" y="3933088"/>
            <a:ext cx="3445694" cy="3048"/>
          </a:xfrm>
          <a:prstGeom prst="line">
            <a:avLst/>
          </a:prstGeom>
          <a:ln w="25400">
            <a:headEnd type="triangle"/>
          </a:ln>
        </p:spPr>
        <p:style>
          <a:lnRef idx="1">
            <a:schemeClr val="dk1"/>
          </a:lnRef>
          <a:fillRef idx="0">
            <a:schemeClr val="dk1"/>
          </a:fillRef>
          <a:effectRef idx="0">
            <a:schemeClr val="dk1"/>
          </a:effectRef>
          <a:fontRef idx="minor">
            <a:schemeClr val="tx1"/>
          </a:fontRef>
        </p:style>
      </p:cxnSp>
      <p:sp>
        <p:nvSpPr>
          <p:cNvPr id="237" name="Rectangle 236">
            <a:extLst>
              <a:ext uri="{FF2B5EF4-FFF2-40B4-BE49-F238E27FC236}">
                <a16:creationId xmlns:a16="http://schemas.microsoft.com/office/drawing/2014/main" id="{13AC8826-6A26-D144-BEC0-5AB4C83E3F71}"/>
              </a:ext>
            </a:extLst>
          </p:cNvPr>
          <p:cNvSpPr/>
          <p:nvPr/>
        </p:nvSpPr>
        <p:spPr>
          <a:xfrm>
            <a:off x="2009471" y="5395407"/>
            <a:ext cx="1794328" cy="142928"/>
          </a:xfrm>
          <a:prstGeom prst="rect">
            <a:avLst/>
          </a:prstGeom>
          <a:pattFill prst="pct10">
            <a:fgClr>
              <a:srgbClr val="FF0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600" dirty="0" err="1">
                <a:solidFill>
                  <a:schemeClr val="tx1"/>
                </a:solidFill>
              </a:rPr>
              <a:t>NWell</a:t>
            </a:r>
            <a:r>
              <a:rPr lang="en-US" sz="1600" dirty="0">
                <a:solidFill>
                  <a:schemeClr val="tx1"/>
                </a:solidFill>
              </a:rPr>
              <a:t> </a:t>
            </a:r>
          </a:p>
        </p:txBody>
      </p:sp>
      <p:sp>
        <p:nvSpPr>
          <p:cNvPr id="238" name="Rectangle 237">
            <a:extLst>
              <a:ext uri="{FF2B5EF4-FFF2-40B4-BE49-F238E27FC236}">
                <a16:creationId xmlns:a16="http://schemas.microsoft.com/office/drawing/2014/main" id="{5765CED4-C4D9-4E42-A624-7FC71AE18583}"/>
              </a:ext>
            </a:extLst>
          </p:cNvPr>
          <p:cNvSpPr/>
          <p:nvPr/>
        </p:nvSpPr>
        <p:spPr>
          <a:xfrm>
            <a:off x="8455991" y="4508439"/>
            <a:ext cx="1794328" cy="142928"/>
          </a:xfrm>
          <a:prstGeom prst="rect">
            <a:avLst/>
          </a:prstGeom>
          <a:pattFill prst="pct10">
            <a:fgClr>
              <a:srgbClr val="FF0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600" dirty="0" err="1">
                <a:solidFill>
                  <a:schemeClr val="tx1"/>
                </a:solidFill>
              </a:rPr>
              <a:t>NWell</a:t>
            </a:r>
            <a:r>
              <a:rPr lang="en-US" sz="1600" dirty="0">
                <a:solidFill>
                  <a:schemeClr val="tx1"/>
                </a:solidFill>
              </a:rPr>
              <a:t> </a:t>
            </a:r>
          </a:p>
        </p:txBody>
      </p:sp>
      <p:sp>
        <p:nvSpPr>
          <p:cNvPr id="239" name="Rectangle 238">
            <a:extLst>
              <a:ext uri="{FF2B5EF4-FFF2-40B4-BE49-F238E27FC236}">
                <a16:creationId xmlns:a16="http://schemas.microsoft.com/office/drawing/2014/main" id="{CAA304D9-53EB-934E-A4A7-681C2A6B64AB}"/>
              </a:ext>
            </a:extLst>
          </p:cNvPr>
          <p:cNvSpPr/>
          <p:nvPr/>
        </p:nvSpPr>
        <p:spPr>
          <a:xfrm>
            <a:off x="8462087" y="5401503"/>
            <a:ext cx="1794328" cy="142928"/>
          </a:xfrm>
          <a:prstGeom prst="rect">
            <a:avLst/>
          </a:prstGeom>
          <a:pattFill prst="pct10">
            <a:fgClr>
              <a:srgbClr val="FF0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600" dirty="0" err="1">
                <a:solidFill>
                  <a:schemeClr val="tx1"/>
                </a:solidFill>
              </a:rPr>
              <a:t>NWell</a:t>
            </a:r>
            <a:r>
              <a:rPr lang="en-US" sz="1600" dirty="0">
                <a:solidFill>
                  <a:schemeClr val="tx1"/>
                </a:solidFill>
              </a:rPr>
              <a:t> </a:t>
            </a:r>
          </a:p>
        </p:txBody>
      </p:sp>
      <p:sp>
        <p:nvSpPr>
          <p:cNvPr id="213" name="Rectangle 212">
            <a:extLst>
              <a:ext uri="{FF2B5EF4-FFF2-40B4-BE49-F238E27FC236}">
                <a16:creationId xmlns:a16="http://schemas.microsoft.com/office/drawing/2014/main" id="{A0C4C634-4F2E-0246-8B14-4B9D046CE514}"/>
              </a:ext>
            </a:extLst>
          </p:cNvPr>
          <p:cNvSpPr/>
          <p:nvPr/>
        </p:nvSpPr>
        <p:spPr>
          <a:xfrm>
            <a:off x="5581435" y="4790169"/>
            <a:ext cx="6197053" cy="103353"/>
          </a:xfrm>
          <a:prstGeom prst="rect">
            <a:avLst/>
          </a:prstGeom>
          <a:pattFill prst="pct50">
            <a:fgClr>
              <a:srgbClr val="7030A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Global bit line </a:t>
            </a:r>
          </a:p>
        </p:txBody>
      </p:sp>
      <p:sp>
        <p:nvSpPr>
          <p:cNvPr id="215" name="Rectangle 214">
            <a:extLst>
              <a:ext uri="{FF2B5EF4-FFF2-40B4-BE49-F238E27FC236}">
                <a16:creationId xmlns:a16="http://schemas.microsoft.com/office/drawing/2014/main" id="{512362E9-907D-F44E-A8FB-89724ACD70DF}"/>
              </a:ext>
            </a:extLst>
          </p:cNvPr>
          <p:cNvSpPr/>
          <p:nvPr/>
        </p:nvSpPr>
        <p:spPr>
          <a:xfrm>
            <a:off x="7063791" y="5026978"/>
            <a:ext cx="4718239" cy="61476"/>
          </a:xfrm>
          <a:prstGeom prst="rect">
            <a:avLst/>
          </a:prstGeom>
          <a:pattFill prst="pct50">
            <a:fgClr>
              <a:srgbClr val="7030A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Global bit line </a:t>
            </a:r>
          </a:p>
        </p:txBody>
      </p:sp>
      <p:sp>
        <p:nvSpPr>
          <p:cNvPr id="216" name="Rectangle 215">
            <a:extLst>
              <a:ext uri="{FF2B5EF4-FFF2-40B4-BE49-F238E27FC236}">
                <a16:creationId xmlns:a16="http://schemas.microsoft.com/office/drawing/2014/main" id="{320C6C3E-0C8D-FC42-8CDC-CDC28603B563}"/>
              </a:ext>
            </a:extLst>
          </p:cNvPr>
          <p:cNvSpPr/>
          <p:nvPr/>
        </p:nvSpPr>
        <p:spPr>
          <a:xfrm>
            <a:off x="5599151" y="5094969"/>
            <a:ext cx="6197053" cy="103353"/>
          </a:xfrm>
          <a:prstGeom prst="rect">
            <a:avLst/>
          </a:prstGeom>
          <a:pattFill prst="pct50">
            <a:fgClr>
              <a:srgbClr val="7030A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Global bit line </a:t>
            </a:r>
          </a:p>
        </p:txBody>
      </p:sp>
    </p:spTree>
    <p:extLst>
      <p:ext uri="{BB962C8B-B14F-4D97-AF65-F5344CB8AC3E}">
        <p14:creationId xmlns:p14="http://schemas.microsoft.com/office/powerpoint/2010/main" val="457638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3724B-D239-814A-AC8D-A730A188AC2E}"/>
              </a:ext>
            </a:extLst>
          </p:cNvPr>
          <p:cNvSpPr>
            <a:spLocks noGrp="1"/>
          </p:cNvSpPr>
          <p:nvPr>
            <p:ph type="title"/>
          </p:nvPr>
        </p:nvSpPr>
        <p:spPr>
          <a:xfrm>
            <a:off x="489103" y="-176510"/>
            <a:ext cx="11194308" cy="1569482"/>
          </a:xfrm>
        </p:spPr>
        <p:txBody>
          <a:bodyPr/>
          <a:lstStyle/>
          <a:p>
            <a:r>
              <a:rPr lang="en-US" dirty="0"/>
              <a:t>Keepers at local and </a:t>
            </a:r>
            <a:r>
              <a:rPr lang="en-US"/>
              <a:t>global circuitry</a:t>
            </a:r>
            <a:endParaRPr lang="en-US" dirty="0"/>
          </a:p>
        </p:txBody>
      </p:sp>
      <p:sp>
        <p:nvSpPr>
          <p:cNvPr id="3" name="Content Placeholder 2">
            <a:extLst>
              <a:ext uri="{FF2B5EF4-FFF2-40B4-BE49-F238E27FC236}">
                <a16:creationId xmlns:a16="http://schemas.microsoft.com/office/drawing/2014/main" id="{52DCD8E9-DBA0-4945-8CDF-6C1B8968E2DE}"/>
              </a:ext>
            </a:extLst>
          </p:cNvPr>
          <p:cNvSpPr>
            <a:spLocks noGrp="1"/>
          </p:cNvSpPr>
          <p:nvPr>
            <p:ph idx="1"/>
          </p:nvPr>
        </p:nvSpPr>
        <p:spPr>
          <a:xfrm>
            <a:off x="838200" y="1453553"/>
            <a:ext cx="10515600" cy="5652925"/>
          </a:xfrm>
        </p:spPr>
        <p:txBody>
          <a:bodyPr>
            <a:normAutofit/>
          </a:bodyPr>
          <a:lstStyle/>
          <a:p>
            <a:r>
              <a:rPr lang="en-US" dirty="0"/>
              <a:t>Include an “conditional” keeper</a:t>
            </a:r>
          </a:p>
          <a:p>
            <a:pPr lvl="1"/>
            <a:r>
              <a:rPr lang="en-US" dirty="0"/>
              <a:t>Always on</a:t>
            </a:r>
          </a:p>
          <a:p>
            <a:pPr lvl="1"/>
            <a:r>
              <a:rPr lang="en-US" dirty="0"/>
              <a:t>Always off</a:t>
            </a:r>
          </a:p>
          <a:p>
            <a:pPr lvl="1"/>
            <a:r>
              <a:rPr lang="en-US" dirty="0"/>
              <a:t>Delayed until evaluation compete</a:t>
            </a:r>
          </a:p>
          <a:p>
            <a:r>
              <a:rPr lang="en-US" dirty="0"/>
              <a:t>Global bit lines meet with dynamic or/keeper</a:t>
            </a:r>
          </a:p>
          <a:p>
            <a:pPr lvl="1"/>
            <a:r>
              <a:rPr lang="en-US" dirty="0"/>
              <a:t>Always on</a:t>
            </a:r>
          </a:p>
          <a:p>
            <a:pPr lvl="1"/>
            <a:r>
              <a:rPr lang="en-US" dirty="0"/>
              <a:t>Always off</a:t>
            </a:r>
          </a:p>
          <a:p>
            <a:pPr lvl="1"/>
            <a:r>
              <a:rPr lang="en-US" dirty="0"/>
              <a:t>Delayed until evaluation compete</a:t>
            </a:r>
          </a:p>
          <a:p>
            <a:r>
              <a:rPr lang="en-US" dirty="0"/>
              <a:t>Followed by an early or late XNAND pair </a:t>
            </a:r>
          </a:p>
        </p:txBody>
      </p:sp>
      <p:sp>
        <p:nvSpPr>
          <p:cNvPr id="66" name="TextBox 65">
            <a:extLst>
              <a:ext uri="{FF2B5EF4-FFF2-40B4-BE49-F238E27FC236}">
                <a16:creationId xmlns:a16="http://schemas.microsoft.com/office/drawing/2014/main" id="{19C82D52-9B4E-6B45-8076-AFC84993A020}"/>
              </a:ext>
            </a:extLst>
          </p:cNvPr>
          <p:cNvSpPr txBox="1"/>
          <p:nvPr/>
        </p:nvSpPr>
        <p:spPr>
          <a:xfrm>
            <a:off x="9264688" y="1520889"/>
            <a:ext cx="2063322" cy="1107996"/>
          </a:xfrm>
          <a:prstGeom prst="rect">
            <a:avLst/>
          </a:prstGeom>
          <a:noFill/>
        </p:spPr>
        <p:txBody>
          <a:bodyPr wrap="none" rtlCol="0">
            <a:spAutoFit/>
          </a:bodyPr>
          <a:lstStyle/>
          <a:p>
            <a:r>
              <a:rPr lang="en-US" dirty="0"/>
              <a:t> 2fin P </a:t>
            </a:r>
            <a:r>
              <a:rPr lang="en-US" dirty="0" err="1"/>
              <a:t>precharge</a:t>
            </a:r>
            <a:r>
              <a:rPr lang="en-US" dirty="0"/>
              <a:t> PC</a:t>
            </a:r>
          </a:p>
          <a:p>
            <a:r>
              <a:rPr lang="en-US" dirty="0"/>
              <a:t>  input</a:t>
            </a:r>
          </a:p>
          <a:p>
            <a:r>
              <a:rPr lang="en-US" dirty="0"/>
              <a:t> NA2 4finN 2finP . </a:t>
            </a:r>
          </a:p>
          <a:p>
            <a:endParaRPr lang="en-US" baseline="-25000" dirty="0"/>
          </a:p>
        </p:txBody>
      </p:sp>
      <p:sp>
        <p:nvSpPr>
          <p:cNvPr id="84" name="TextBox 83">
            <a:extLst>
              <a:ext uri="{FF2B5EF4-FFF2-40B4-BE49-F238E27FC236}">
                <a16:creationId xmlns:a16="http://schemas.microsoft.com/office/drawing/2014/main" id="{C0B263A8-79A9-554A-B61C-C3AB2A7A060F}"/>
              </a:ext>
            </a:extLst>
          </p:cNvPr>
          <p:cNvSpPr txBox="1"/>
          <p:nvPr/>
        </p:nvSpPr>
        <p:spPr>
          <a:xfrm>
            <a:off x="9013770" y="3125255"/>
            <a:ext cx="2304862" cy="369332"/>
          </a:xfrm>
          <a:prstGeom prst="rect">
            <a:avLst/>
          </a:prstGeom>
          <a:noFill/>
        </p:spPr>
        <p:txBody>
          <a:bodyPr wrap="none" rtlCol="0">
            <a:spAutoFit/>
          </a:bodyPr>
          <a:lstStyle/>
          <a:p>
            <a:r>
              <a:rPr lang="en-US" dirty="0"/>
              <a:t>Local eval  schematic   </a:t>
            </a:r>
            <a:endParaRPr lang="en-US" baseline="-25000" dirty="0"/>
          </a:p>
        </p:txBody>
      </p:sp>
      <p:grpSp>
        <p:nvGrpSpPr>
          <p:cNvPr id="127" name="Group 126">
            <a:extLst>
              <a:ext uri="{FF2B5EF4-FFF2-40B4-BE49-F238E27FC236}">
                <a16:creationId xmlns:a16="http://schemas.microsoft.com/office/drawing/2014/main" id="{59F5BA0C-1ABA-3F41-B094-0E49CD9E9F76}"/>
              </a:ext>
            </a:extLst>
          </p:cNvPr>
          <p:cNvGrpSpPr/>
          <p:nvPr/>
        </p:nvGrpSpPr>
        <p:grpSpPr>
          <a:xfrm>
            <a:off x="8778796" y="2386273"/>
            <a:ext cx="1681757" cy="741118"/>
            <a:chOff x="3279279" y="4177246"/>
            <a:chExt cx="1681757" cy="741118"/>
          </a:xfrm>
        </p:grpSpPr>
        <p:cxnSp>
          <p:nvCxnSpPr>
            <p:cNvPr id="128" name="Straight Connector 127">
              <a:extLst>
                <a:ext uri="{FF2B5EF4-FFF2-40B4-BE49-F238E27FC236}">
                  <a16:creationId xmlns:a16="http://schemas.microsoft.com/office/drawing/2014/main" id="{BCB643F9-6F0A-7A40-9E7D-1F8B9E75192E}"/>
                </a:ext>
              </a:extLst>
            </p:cNvPr>
            <p:cNvCxnSpPr/>
            <p:nvPr/>
          </p:nvCxnSpPr>
          <p:spPr>
            <a:xfrm flipV="1">
              <a:off x="3279279" y="4734370"/>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364D02C-7800-AA40-B51A-E0A08868378B}"/>
                </a:ext>
              </a:extLst>
            </p:cNvPr>
            <p:cNvCxnSpPr/>
            <p:nvPr/>
          </p:nvCxnSpPr>
          <p:spPr>
            <a:xfrm flipV="1">
              <a:off x="3279279" y="4371022"/>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E420E3F6-CB5D-8A43-852F-A5FA3F9EC1CE}"/>
                </a:ext>
              </a:extLst>
            </p:cNvPr>
            <p:cNvGrpSpPr/>
            <p:nvPr/>
          </p:nvGrpSpPr>
          <p:grpSpPr>
            <a:xfrm>
              <a:off x="4584720" y="4496209"/>
              <a:ext cx="376316" cy="117436"/>
              <a:chOff x="1490775" y="1289057"/>
              <a:chExt cx="376316" cy="117436"/>
            </a:xfrm>
          </p:grpSpPr>
          <p:cxnSp>
            <p:nvCxnSpPr>
              <p:cNvPr id="132" name="Straight Connector 131">
                <a:extLst>
                  <a:ext uri="{FF2B5EF4-FFF2-40B4-BE49-F238E27FC236}">
                    <a16:creationId xmlns:a16="http://schemas.microsoft.com/office/drawing/2014/main" id="{E6CAB8DF-20C2-3743-91CB-07FC8497D09B}"/>
                  </a:ext>
                </a:extLst>
              </p:cNvPr>
              <p:cNvCxnSpPr/>
              <p:nvPr/>
            </p:nvCxnSpPr>
            <p:spPr>
              <a:xfrm flipV="1">
                <a:off x="1603168" y="1347775"/>
                <a:ext cx="263923" cy="9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3" name="Oval 132">
                <a:extLst>
                  <a:ext uri="{FF2B5EF4-FFF2-40B4-BE49-F238E27FC236}">
                    <a16:creationId xmlns:a16="http://schemas.microsoft.com/office/drawing/2014/main" id="{9912342D-D998-4641-925A-8028DC823366}"/>
                  </a:ext>
                </a:extLst>
              </p:cNvPr>
              <p:cNvSpPr/>
              <p:nvPr/>
            </p:nvSpPr>
            <p:spPr>
              <a:xfrm>
                <a:off x="1490775" y="1289057"/>
                <a:ext cx="120028" cy="1174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1" name="Delay 130">
              <a:extLst>
                <a:ext uri="{FF2B5EF4-FFF2-40B4-BE49-F238E27FC236}">
                  <a16:creationId xmlns:a16="http://schemas.microsoft.com/office/drawing/2014/main" id="{89B93684-6CFF-1543-A30A-A5BC67EF8A1C}"/>
                </a:ext>
              </a:extLst>
            </p:cNvPr>
            <p:cNvSpPr/>
            <p:nvPr/>
          </p:nvSpPr>
          <p:spPr>
            <a:xfrm>
              <a:off x="3694386" y="4177246"/>
              <a:ext cx="882699" cy="741118"/>
            </a:xfrm>
            <a:prstGeom prst="flowChartDelay">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4" name="Group 386">
            <a:extLst>
              <a:ext uri="{FF2B5EF4-FFF2-40B4-BE49-F238E27FC236}">
                <a16:creationId xmlns:a16="http://schemas.microsoft.com/office/drawing/2014/main" id="{CA96B89E-4D40-CE41-818E-04EB8E8EE8F7}"/>
              </a:ext>
            </a:extLst>
          </p:cNvPr>
          <p:cNvGrpSpPr>
            <a:grpSpLocks/>
          </p:cNvGrpSpPr>
          <p:nvPr/>
        </p:nvGrpSpPr>
        <p:grpSpPr bwMode="auto">
          <a:xfrm>
            <a:off x="8222164" y="1713409"/>
            <a:ext cx="381000" cy="609600"/>
            <a:chOff x="4848" y="240"/>
            <a:chExt cx="480" cy="768"/>
          </a:xfrm>
        </p:grpSpPr>
        <p:sp>
          <p:nvSpPr>
            <p:cNvPr id="135" name="Freeform 387">
              <a:extLst>
                <a:ext uri="{FF2B5EF4-FFF2-40B4-BE49-F238E27FC236}">
                  <a16:creationId xmlns:a16="http://schemas.microsoft.com/office/drawing/2014/main" id="{F2FFAC00-0C89-B34E-BE0C-2717B46DBDF5}"/>
                </a:ext>
              </a:extLst>
            </p:cNvPr>
            <p:cNvSpPr>
              <a:spLocks/>
            </p:cNvSpPr>
            <p:nvPr/>
          </p:nvSpPr>
          <p:spPr bwMode="auto">
            <a:xfrm flipV="1">
              <a:off x="4848" y="240"/>
              <a:ext cx="192" cy="768"/>
            </a:xfrm>
            <a:custGeom>
              <a:avLst/>
              <a:gdLst>
                <a:gd name="T0" fmla="*/ 0 w 192"/>
                <a:gd name="T1" fmla="*/ 0 h 768"/>
                <a:gd name="T2" fmla="*/ 0 w 192"/>
                <a:gd name="T3" fmla="*/ 192 h 768"/>
                <a:gd name="T4" fmla="*/ 192 w 192"/>
                <a:gd name="T5" fmla="*/ 192 h 768"/>
                <a:gd name="T6" fmla="*/ 192 w 192"/>
                <a:gd name="T7" fmla="*/ 576 h 768"/>
                <a:gd name="T8" fmla="*/ 0 w 192"/>
                <a:gd name="T9" fmla="*/ 576 h 768"/>
                <a:gd name="T10" fmla="*/ 0 w 192"/>
                <a:gd name="T11" fmla="*/ 768 h 768"/>
                <a:gd name="T12" fmla="*/ 0 60000 65536"/>
                <a:gd name="T13" fmla="*/ 0 60000 65536"/>
                <a:gd name="T14" fmla="*/ 0 60000 65536"/>
                <a:gd name="T15" fmla="*/ 0 60000 65536"/>
                <a:gd name="T16" fmla="*/ 0 60000 65536"/>
                <a:gd name="T17" fmla="*/ 0 60000 65536"/>
                <a:gd name="T18" fmla="*/ 0 w 192"/>
                <a:gd name="T19" fmla="*/ 0 h 768"/>
                <a:gd name="T20" fmla="*/ 192 w 192"/>
                <a:gd name="T21" fmla="*/ 768 h 768"/>
              </a:gdLst>
              <a:ahLst/>
              <a:cxnLst>
                <a:cxn ang="T12">
                  <a:pos x="T0" y="T1"/>
                </a:cxn>
                <a:cxn ang="T13">
                  <a:pos x="T2" y="T3"/>
                </a:cxn>
                <a:cxn ang="T14">
                  <a:pos x="T4" y="T5"/>
                </a:cxn>
                <a:cxn ang="T15">
                  <a:pos x="T6" y="T7"/>
                </a:cxn>
                <a:cxn ang="T16">
                  <a:pos x="T8" y="T9"/>
                </a:cxn>
                <a:cxn ang="T17">
                  <a:pos x="T10" y="T11"/>
                </a:cxn>
              </a:cxnLst>
              <a:rect l="T18" t="T19" r="T20" b="T21"/>
              <a:pathLst>
                <a:path w="192" h="768">
                  <a:moveTo>
                    <a:pt x="0" y="0"/>
                  </a:moveTo>
                  <a:lnTo>
                    <a:pt x="0" y="192"/>
                  </a:lnTo>
                  <a:lnTo>
                    <a:pt x="192" y="192"/>
                  </a:lnTo>
                  <a:lnTo>
                    <a:pt x="192" y="576"/>
                  </a:lnTo>
                  <a:lnTo>
                    <a:pt x="0" y="576"/>
                  </a:lnTo>
                  <a:lnTo>
                    <a:pt x="0" y="768"/>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 name="Line 388">
              <a:extLst>
                <a:ext uri="{FF2B5EF4-FFF2-40B4-BE49-F238E27FC236}">
                  <a16:creationId xmlns:a16="http://schemas.microsoft.com/office/drawing/2014/main" id="{6B2193AE-E636-2C4E-B290-0E51C1688BC6}"/>
                </a:ext>
              </a:extLst>
            </p:cNvPr>
            <p:cNvSpPr>
              <a:spLocks noChangeShapeType="1"/>
            </p:cNvSpPr>
            <p:nvPr/>
          </p:nvSpPr>
          <p:spPr bwMode="auto">
            <a:xfrm flipV="1">
              <a:off x="5088" y="624"/>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 name="Freeform 389">
              <a:extLst>
                <a:ext uri="{FF2B5EF4-FFF2-40B4-BE49-F238E27FC236}">
                  <a16:creationId xmlns:a16="http://schemas.microsoft.com/office/drawing/2014/main" id="{4C91E187-B03A-D248-82CC-CB624117BDC3}"/>
                </a:ext>
              </a:extLst>
            </p:cNvPr>
            <p:cNvSpPr>
              <a:spLocks/>
            </p:cNvSpPr>
            <p:nvPr/>
          </p:nvSpPr>
          <p:spPr bwMode="auto">
            <a:xfrm flipH="1" flipV="1">
              <a:off x="4896" y="384"/>
              <a:ext cx="96" cy="96"/>
            </a:xfrm>
            <a:custGeom>
              <a:avLst/>
              <a:gdLst>
                <a:gd name="T0" fmla="*/ 0 w 96"/>
                <a:gd name="T1" fmla="*/ 48 h 96"/>
                <a:gd name="T2" fmla="*/ 96 w 96"/>
                <a:gd name="T3" fmla="*/ 0 h 96"/>
                <a:gd name="T4" fmla="*/ 96 w 96"/>
                <a:gd name="T5" fmla="*/ 96 h 96"/>
                <a:gd name="T6" fmla="*/ 0 w 96"/>
                <a:gd name="T7" fmla="*/ 48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48"/>
                  </a:moveTo>
                  <a:lnTo>
                    <a:pt x="96" y="0"/>
                  </a:lnTo>
                  <a:lnTo>
                    <a:pt x="96" y="96"/>
                  </a:lnTo>
                  <a:lnTo>
                    <a:pt x="0" y="48"/>
                  </a:lnTo>
                  <a:close/>
                </a:path>
              </a:pathLst>
            </a:custGeom>
            <a:solidFill>
              <a:schemeClr val="tx1"/>
            </a:solidFill>
            <a:ln w="28575" cmpd="sng">
              <a:solidFill>
                <a:schemeClr val="tx1"/>
              </a:solidFill>
              <a:round/>
              <a:headEnd/>
              <a:tailEnd/>
            </a:ln>
          </p:spPr>
          <p:txBody>
            <a:bodyPr/>
            <a:lstStyle/>
            <a:p>
              <a:endParaRPr lang="en-US"/>
            </a:p>
          </p:txBody>
        </p:sp>
        <p:sp>
          <p:nvSpPr>
            <p:cNvPr id="138" name="Line 390">
              <a:extLst>
                <a:ext uri="{FF2B5EF4-FFF2-40B4-BE49-F238E27FC236}">
                  <a16:creationId xmlns:a16="http://schemas.microsoft.com/office/drawing/2014/main" id="{C137B65E-48D7-2C4D-AEAD-5F445CC809D0}"/>
                </a:ext>
              </a:extLst>
            </p:cNvPr>
            <p:cNvSpPr>
              <a:spLocks noChangeShapeType="1"/>
            </p:cNvSpPr>
            <p:nvPr/>
          </p:nvSpPr>
          <p:spPr bwMode="auto">
            <a:xfrm flipV="1">
              <a:off x="5088" y="432"/>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 name="Line 391">
              <a:extLst>
                <a:ext uri="{FF2B5EF4-FFF2-40B4-BE49-F238E27FC236}">
                  <a16:creationId xmlns:a16="http://schemas.microsoft.com/office/drawing/2014/main" id="{79FB37CF-745B-FB47-B15A-47E38330A9E8}"/>
                </a:ext>
              </a:extLst>
            </p:cNvPr>
            <p:cNvSpPr>
              <a:spLocks noChangeShapeType="1"/>
            </p:cNvSpPr>
            <p:nvPr/>
          </p:nvSpPr>
          <p:spPr bwMode="auto">
            <a:xfrm flipV="1">
              <a:off x="4992" y="432"/>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0" name="Group 386">
            <a:extLst>
              <a:ext uri="{FF2B5EF4-FFF2-40B4-BE49-F238E27FC236}">
                <a16:creationId xmlns:a16="http://schemas.microsoft.com/office/drawing/2014/main" id="{92084691-91D0-7E49-BEAD-3D81E9609F8F}"/>
              </a:ext>
            </a:extLst>
          </p:cNvPr>
          <p:cNvGrpSpPr>
            <a:grpSpLocks/>
          </p:cNvGrpSpPr>
          <p:nvPr/>
        </p:nvGrpSpPr>
        <p:grpSpPr bwMode="auto">
          <a:xfrm>
            <a:off x="8800847" y="1968745"/>
            <a:ext cx="381000" cy="609600"/>
            <a:chOff x="4848" y="240"/>
            <a:chExt cx="480" cy="768"/>
          </a:xfrm>
        </p:grpSpPr>
        <p:sp>
          <p:nvSpPr>
            <p:cNvPr id="164" name="Freeform 387">
              <a:extLst>
                <a:ext uri="{FF2B5EF4-FFF2-40B4-BE49-F238E27FC236}">
                  <a16:creationId xmlns:a16="http://schemas.microsoft.com/office/drawing/2014/main" id="{65AC114C-1F78-2D4E-9143-8E4BEC28D852}"/>
                </a:ext>
              </a:extLst>
            </p:cNvPr>
            <p:cNvSpPr>
              <a:spLocks/>
            </p:cNvSpPr>
            <p:nvPr/>
          </p:nvSpPr>
          <p:spPr bwMode="auto">
            <a:xfrm flipV="1">
              <a:off x="4848" y="240"/>
              <a:ext cx="192" cy="768"/>
            </a:xfrm>
            <a:custGeom>
              <a:avLst/>
              <a:gdLst>
                <a:gd name="T0" fmla="*/ 0 w 192"/>
                <a:gd name="T1" fmla="*/ 0 h 768"/>
                <a:gd name="T2" fmla="*/ 0 w 192"/>
                <a:gd name="T3" fmla="*/ 192 h 768"/>
                <a:gd name="T4" fmla="*/ 192 w 192"/>
                <a:gd name="T5" fmla="*/ 192 h 768"/>
                <a:gd name="T6" fmla="*/ 192 w 192"/>
                <a:gd name="T7" fmla="*/ 576 h 768"/>
                <a:gd name="T8" fmla="*/ 0 w 192"/>
                <a:gd name="T9" fmla="*/ 576 h 768"/>
                <a:gd name="T10" fmla="*/ 0 w 192"/>
                <a:gd name="T11" fmla="*/ 768 h 768"/>
                <a:gd name="T12" fmla="*/ 0 60000 65536"/>
                <a:gd name="T13" fmla="*/ 0 60000 65536"/>
                <a:gd name="T14" fmla="*/ 0 60000 65536"/>
                <a:gd name="T15" fmla="*/ 0 60000 65536"/>
                <a:gd name="T16" fmla="*/ 0 60000 65536"/>
                <a:gd name="T17" fmla="*/ 0 60000 65536"/>
                <a:gd name="T18" fmla="*/ 0 w 192"/>
                <a:gd name="T19" fmla="*/ 0 h 768"/>
                <a:gd name="T20" fmla="*/ 192 w 192"/>
                <a:gd name="T21" fmla="*/ 768 h 768"/>
              </a:gdLst>
              <a:ahLst/>
              <a:cxnLst>
                <a:cxn ang="T12">
                  <a:pos x="T0" y="T1"/>
                </a:cxn>
                <a:cxn ang="T13">
                  <a:pos x="T2" y="T3"/>
                </a:cxn>
                <a:cxn ang="T14">
                  <a:pos x="T4" y="T5"/>
                </a:cxn>
                <a:cxn ang="T15">
                  <a:pos x="T6" y="T7"/>
                </a:cxn>
                <a:cxn ang="T16">
                  <a:pos x="T8" y="T9"/>
                </a:cxn>
                <a:cxn ang="T17">
                  <a:pos x="T10" y="T11"/>
                </a:cxn>
              </a:cxnLst>
              <a:rect l="T18" t="T19" r="T20" b="T21"/>
              <a:pathLst>
                <a:path w="192" h="768">
                  <a:moveTo>
                    <a:pt x="0" y="0"/>
                  </a:moveTo>
                  <a:lnTo>
                    <a:pt x="0" y="192"/>
                  </a:lnTo>
                  <a:lnTo>
                    <a:pt x="192" y="192"/>
                  </a:lnTo>
                  <a:lnTo>
                    <a:pt x="192" y="576"/>
                  </a:lnTo>
                  <a:lnTo>
                    <a:pt x="0" y="576"/>
                  </a:lnTo>
                  <a:lnTo>
                    <a:pt x="0" y="768"/>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5" name="Line 388">
              <a:extLst>
                <a:ext uri="{FF2B5EF4-FFF2-40B4-BE49-F238E27FC236}">
                  <a16:creationId xmlns:a16="http://schemas.microsoft.com/office/drawing/2014/main" id="{78546073-F43A-E746-BEF6-0EB9DDA0BDE3}"/>
                </a:ext>
              </a:extLst>
            </p:cNvPr>
            <p:cNvSpPr>
              <a:spLocks noChangeShapeType="1"/>
            </p:cNvSpPr>
            <p:nvPr/>
          </p:nvSpPr>
          <p:spPr bwMode="auto">
            <a:xfrm flipV="1">
              <a:off x="5088" y="624"/>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 name="Freeform 389">
              <a:extLst>
                <a:ext uri="{FF2B5EF4-FFF2-40B4-BE49-F238E27FC236}">
                  <a16:creationId xmlns:a16="http://schemas.microsoft.com/office/drawing/2014/main" id="{6866D847-9230-994C-B839-D8CEC6BDAB22}"/>
                </a:ext>
              </a:extLst>
            </p:cNvPr>
            <p:cNvSpPr>
              <a:spLocks/>
            </p:cNvSpPr>
            <p:nvPr/>
          </p:nvSpPr>
          <p:spPr bwMode="auto">
            <a:xfrm flipH="1" flipV="1">
              <a:off x="4896" y="384"/>
              <a:ext cx="96" cy="96"/>
            </a:xfrm>
            <a:custGeom>
              <a:avLst/>
              <a:gdLst>
                <a:gd name="T0" fmla="*/ 0 w 96"/>
                <a:gd name="T1" fmla="*/ 48 h 96"/>
                <a:gd name="T2" fmla="*/ 96 w 96"/>
                <a:gd name="T3" fmla="*/ 0 h 96"/>
                <a:gd name="T4" fmla="*/ 96 w 96"/>
                <a:gd name="T5" fmla="*/ 96 h 96"/>
                <a:gd name="T6" fmla="*/ 0 w 96"/>
                <a:gd name="T7" fmla="*/ 48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48"/>
                  </a:moveTo>
                  <a:lnTo>
                    <a:pt x="96" y="0"/>
                  </a:lnTo>
                  <a:lnTo>
                    <a:pt x="96" y="96"/>
                  </a:lnTo>
                  <a:lnTo>
                    <a:pt x="0" y="48"/>
                  </a:lnTo>
                  <a:close/>
                </a:path>
              </a:pathLst>
            </a:custGeom>
            <a:solidFill>
              <a:schemeClr val="tx1"/>
            </a:solidFill>
            <a:ln w="28575" cmpd="sng">
              <a:solidFill>
                <a:schemeClr val="tx1"/>
              </a:solidFill>
              <a:round/>
              <a:headEnd/>
              <a:tailEnd/>
            </a:ln>
          </p:spPr>
          <p:txBody>
            <a:bodyPr/>
            <a:lstStyle/>
            <a:p>
              <a:endParaRPr lang="en-US"/>
            </a:p>
          </p:txBody>
        </p:sp>
        <p:sp>
          <p:nvSpPr>
            <p:cNvPr id="167" name="Line 390">
              <a:extLst>
                <a:ext uri="{FF2B5EF4-FFF2-40B4-BE49-F238E27FC236}">
                  <a16:creationId xmlns:a16="http://schemas.microsoft.com/office/drawing/2014/main" id="{B2D2B6E4-C133-974C-B319-AE47F9F162ED}"/>
                </a:ext>
              </a:extLst>
            </p:cNvPr>
            <p:cNvSpPr>
              <a:spLocks noChangeShapeType="1"/>
            </p:cNvSpPr>
            <p:nvPr/>
          </p:nvSpPr>
          <p:spPr bwMode="auto">
            <a:xfrm flipV="1">
              <a:off x="5088" y="432"/>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8" name="Line 391">
              <a:extLst>
                <a:ext uri="{FF2B5EF4-FFF2-40B4-BE49-F238E27FC236}">
                  <a16:creationId xmlns:a16="http://schemas.microsoft.com/office/drawing/2014/main" id="{A6043449-D0F1-8D4F-87A4-11AA36B12366}"/>
                </a:ext>
              </a:extLst>
            </p:cNvPr>
            <p:cNvSpPr>
              <a:spLocks noChangeShapeType="1"/>
            </p:cNvSpPr>
            <p:nvPr/>
          </p:nvSpPr>
          <p:spPr bwMode="auto">
            <a:xfrm flipV="1">
              <a:off x="4992" y="432"/>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cxnSp>
        <p:nvCxnSpPr>
          <p:cNvPr id="14" name="Straight Connector 13">
            <a:extLst>
              <a:ext uri="{FF2B5EF4-FFF2-40B4-BE49-F238E27FC236}">
                <a16:creationId xmlns:a16="http://schemas.microsoft.com/office/drawing/2014/main" id="{9B867F7F-7569-4045-97EF-2C6DFB75F298}"/>
              </a:ext>
            </a:extLst>
          </p:cNvPr>
          <p:cNvCxnSpPr>
            <a:cxnSpLocks/>
          </p:cNvCxnSpPr>
          <p:nvPr/>
        </p:nvCxnSpPr>
        <p:spPr>
          <a:xfrm>
            <a:off x="8222164" y="2280477"/>
            <a:ext cx="0" cy="661210"/>
          </a:xfrm>
          <a:prstGeom prst="line">
            <a:avLst/>
          </a:prstGeom>
          <a:ln w="25400"/>
        </p:spPr>
        <p:style>
          <a:lnRef idx="1">
            <a:schemeClr val="dk1"/>
          </a:lnRef>
          <a:fillRef idx="0">
            <a:schemeClr val="dk1"/>
          </a:fillRef>
          <a:effectRef idx="0">
            <a:schemeClr val="dk1"/>
          </a:effectRef>
          <a:fontRef idx="minor">
            <a:schemeClr val="tx1"/>
          </a:fontRef>
        </p:style>
      </p:cxnSp>
      <p:sp>
        <p:nvSpPr>
          <p:cNvPr id="217" name="TextBox 216">
            <a:extLst>
              <a:ext uri="{FF2B5EF4-FFF2-40B4-BE49-F238E27FC236}">
                <a16:creationId xmlns:a16="http://schemas.microsoft.com/office/drawing/2014/main" id="{7DC8FFB0-2546-4F43-AB71-BC81CAF6F21C}"/>
              </a:ext>
            </a:extLst>
          </p:cNvPr>
          <p:cNvSpPr txBox="1"/>
          <p:nvPr/>
        </p:nvSpPr>
        <p:spPr>
          <a:xfrm>
            <a:off x="10824850" y="2554640"/>
            <a:ext cx="1649811" cy="369332"/>
          </a:xfrm>
          <a:prstGeom prst="rect">
            <a:avLst/>
          </a:prstGeom>
          <a:noFill/>
        </p:spPr>
        <p:txBody>
          <a:bodyPr wrap="none" rtlCol="0">
            <a:spAutoFit/>
          </a:bodyPr>
          <a:lstStyle/>
          <a:p>
            <a:r>
              <a:rPr lang="en-US" dirty="0"/>
              <a:t>Global bit line   </a:t>
            </a:r>
            <a:endParaRPr lang="en-US" baseline="-25000" dirty="0"/>
          </a:p>
        </p:txBody>
      </p:sp>
      <p:sp>
        <p:nvSpPr>
          <p:cNvPr id="218" name="TextBox 217">
            <a:extLst>
              <a:ext uri="{FF2B5EF4-FFF2-40B4-BE49-F238E27FC236}">
                <a16:creationId xmlns:a16="http://schemas.microsoft.com/office/drawing/2014/main" id="{207967E5-0ACD-274F-BF60-199AD9BC0700}"/>
              </a:ext>
            </a:extLst>
          </p:cNvPr>
          <p:cNvSpPr txBox="1"/>
          <p:nvPr/>
        </p:nvSpPr>
        <p:spPr>
          <a:xfrm>
            <a:off x="6118155" y="2409324"/>
            <a:ext cx="2014462" cy="369332"/>
          </a:xfrm>
          <a:prstGeom prst="rect">
            <a:avLst/>
          </a:prstGeom>
          <a:noFill/>
        </p:spPr>
        <p:txBody>
          <a:bodyPr wrap="none" rtlCol="0">
            <a:spAutoFit/>
          </a:bodyPr>
          <a:lstStyle/>
          <a:p>
            <a:r>
              <a:rPr lang="en-US" dirty="0"/>
              <a:t>Local bit line right   </a:t>
            </a:r>
            <a:endParaRPr lang="en-US" baseline="-25000" dirty="0"/>
          </a:p>
        </p:txBody>
      </p:sp>
      <p:sp>
        <p:nvSpPr>
          <p:cNvPr id="219" name="TextBox 218">
            <a:extLst>
              <a:ext uri="{FF2B5EF4-FFF2-40B4-BE49-F238E27FC236}">
                <a16:creationId xmlns:a16="http://schemas.microsoft.com/office/drawing/2014/main" id="{9F7A092B-2FC5-E440-B4CB-BACC10C36F41}"/>
              </a:ext>
            </a:extLst>
          </p:cNvPr>
          <p:cNvSpPr txBox="1"/>
          <p:nvPr/>
        </p:nvSpPr>
        <p:spPr>
          <a:xfrm>
            <a:off x="6344979" y="2774379"/>
            <a:ext cx="1889492" cy="369332"/>
          </a:xfrm>
          <a:prstGeom prst="rect">
            <a:avLst/>
          </a:prstGeom>
          <a:noFill/>
        </p:spPr>
        <p:txBody>
          <a:bodyPr wrap="none" rtlCol="0">
            <a:spAutoFit/>
          </a:bodyPr>
          <a:lstStyle/>
          <a:p>
            <a:r>
              <a:rPr lang="en-US" dirty="0"/>
              <a:t>Local bit line left   </a:t>
            </a:r>
            <a:endParaRPr lang="en-US" baseline="-25000" dirty="0"/>
          </a:p>
        </p:txBody>
      </p:sp>
      <p:cxnSp>
        <p:nvCxnSpPr>
          <p:cNvPr id="221" name="Straight Connector 220">
            <a:extLst>
              <a:ext uri="{FF2B5EF4-FFF2-40B4-BE49-F238E27FC236}">
                <a16:creationId xmlns:a16="http://schemas.microsoft.com/office/drawing/2014/main" id="{4D294B2A-15A7-9E47-A27B-379D24E823C3}"/>
              </a:ext>
            </a:extLst>
          </p:cNvPr>
          <p:cNvCxnSpPr>
            <a:cxnSpLocks/>
          </p:cNvCxnSpPr>
          <p:nvPr/>
        </p:nvCxnSpPr>
        <p:spPr>
          <a:xfrm>
            <a:off x="7910621" y="2587431"/>
            <a:ext cx="1009942"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222" name="Straight Connector 221">
            <a:extLst>
              <a:ext uri="{FF2B5EF4-FFF2-40B4-BE49-F238E27FC236}">
                <a16:creationId xmlns:a16="http://schemas.microsoft.com/office/drawing/2014/main" id="{6538A407-70AC-6246-BD5A-7885FDE08046}"/>
              </a:ext>
            </a:extLst>
          </p:cNvPr>
          <p:cNvCxnSpPr>
            <a:cxnSpLocks/>
          </p:cNvCxnSpPr>
          <p:nvPr/>
        </p:nvCxnSpPr>
        <p:spPr>
          <a:xfrm>
            <a:off x="7946062" y="2952486"/>
            <a:ext cx="1009942"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229" name="Straight Connector 228">
            <a:extLst>
              <a:ext uri="{FF2B5EF4-FFF2-40B4-BE49-F238E27FC236}">
                <a16:creationId xmlns:a16="http://schemas.microsoft.com/office/drawing/2014/main" id="{821AC5D3-0F61-D04F-BD9C-A00CCE9D6A5E}"/>
              </a:ext>
            </a:extLst>
          </p:cNvPr>
          <p:cNvCxnSpPr>
            <a:cxnSpLocks/>
          </p:cNvCxnSpPr>
          <p:nvPr/>
        </p:nvCxnSpPr>
        <p:spPr>
          <a:xfrm>
            <a:off x="8548534" y="1836064"/>
            <a:ext cx="1002897" cy="0"/>
          </a:xfrm>
          <a:prstGeom prst="line">
            <a:avLst/>
          </a:prstGeom>
          <a:ln w="25400">
            <a:headEnd type="triangle"/>
          </a:ln>
        </p:spPr>
        <p:style>
          <a:lnRef idx="1">
            <a:schemeClr val="dk1"/>
          </a:lnRef>
          <a:fillRef idx="0">
            <a:schemeClr val="dk1"/>
          </a:fillRef>
          <a:effectRef idx="0">
            <a:schemeClr val="dk1"/>
          </a:effectRef>
          <a:fontRef idx="minor">
            <a:schemeClr val="tx1"/>
          </a:fontRef>
        </p:style>
      </p:cxnSp>
      <p:cxnSp>
        <p:nvCxnSpPr>
          <p:cNvPr id="230" name="Straight Connector 229">
            <a:extLst>
              <a:ext uri="{FF2B5EF4-FFF2-40B4-BE49-F238E27FC236}">
                <a16:creationId xmlns:a16="http://schemas.microsoft.com/office/drawing/2014/main" id="{4CDF0264-F8FF-2745-A6C6-6E95B19E2725}"/>
              </a:ext>
            </a:extLst>
          </p:cNvPr>
          <p:cNvCxnSpPr>
            <a:cxnSpLocks/>
          </p:cNvCxnSpPr>
          <p:nvPr/>
        </p:nvCxnSpPr>
        <p:spPr>
          <a:xfrm flipV="1">
            <a:off x="8977382" y="1865809"/>
            <a:ext cx="574049" cy="143921"/>
          </a:xfrm>
          <a:prstGeom prst="line">
            <a:avLst/>
          </a:prstGeom>
          <a:ln w="25400">
            <a:head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5711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9B766-71BC-414A-BE33-4E234C9D8B57}"/>
              </a:ext>
            </a:extLst>
          </p:cNvPr>
          <p:cNvSpPr>
            <a:spLocks noGrp="1"/>
          </p:cNvSpPr>
          <p:nvPr>
            <p:ph type="title"/>
          </p:nvPr>
        </p:nvSpPr>
        <p:spPr/>
        <p:txBody>
          <a:bodyPr/>
          <a:lstStyle/>
          <a:p>
            <a:r>
              <a:rPr lang="en-US" dirty="0"/>
              <a:t>Features of TOY-SRAM</a:t>
            </a:r>
          </a:p>
        </p:txBody>
      </p:sp>
      <p:sp>
        <p:nvSpPr>
          <p:cNvPr id="3" name="Content Placeholder 2">
            <a:extLst>
              <a:ext uri="{FF2B5EF4-FFF2-40B4-BE49-F238E27FC236}">
                <a16:creationId xmlns:a16="http://schemas.microsoft.com/office/drawing/2014/main" id="{59CA67CF-9C53-054B-869E-AADD38D74B17}"/>
              </a:ext>
            </a:extLst>
          </p:cNvPr>
          <p:cNvSpPr>
            <a:spLocks noGrp="1"/>
          </p:cNvSpPr>
          <p:nvPr>
            <p:ph idx="1"/>
          </p:nvPr>
        </p:nvSpPr>
        <p:spPr/>
        <p:txBody>
          <a:bodyPr>
            <a:normAutofit fontScale="70000" lnSpcReduction="20000"/>
          </a:bodyPr>
          <a:lstStyle/>
          <a:p>
            <a:pPr lvl="0"/>
            <a:r>
              <a:rPr lang="en-US" b="1" dirty="0"/>
              <a:t>The custom core consists of a 10T SRAM dense library cell and its associated, well-tuned, hand-placed, standard cell decoders, and I/O circuitry in a hard macro.</a:t>
            </a:r>
            <a:r>
              <a:rPr lang="en-US" dirty="0"/>
              <a:t>  The array is 64 registers of 24 bits so that 3 copies produce 72-bit SEC-DED error correction for 64 bits. Its size is approximately 360 PC x 450 M3 tracks.  This array + wrapper is 2/3 of the area of </a:t>
            </a:r>
            <a:r>
              <a:rPr lang="en-US" i="1" dirty="0"/>
              <a:t>many</a:t>
            </a:r>
            <a:r>
              <a:rPr lang="en-US" dirty="0"/>
              <a:t> standard 2R1W register files, because it uses the 10T SRAM cell, optimized decoders, and I/O circuitry, which are carefully placed and separated from the “wrapper.”</a:t>
            </a:r>
          </a:p>
          <a:p>
            <a:r>
              <a:rPr lang="en-US" b="1" dirty="0"/>
              <a:t>A CAD-friendly “wrapper” with latches, clocking system, and output muxes supporting SDR and DDR clocking per port.</a:t>
            </a:r>
            <a:r>
              <a:rPr lang="en-US" dirty="0"/>
              <a:t> When used correctly the SDR or early read is &lt; 10 FO4 (CLK to Q) and the late read is &lt; 20FO4. The wrapper enables sharing many custom cores and can multiplex BIST input/output and column redundancy if necessary</a:t>
            </a:r>
          </a:p>
          <a:p>
            <a:pPr lvl="0"/>
            <a:r>
              <a:rPr lang="en-US" b="1" dirty="0"/>
              <a:t>An algorithm to expand read or write ports without redesigning the hard </a:t>
            </a:r>
            <a:r>
              <a:rPr lang="en-US" b="1"/>
              <a:t>macro.</a:t>
            </a:r>
            <a:r>
              <a:rPr lang="en-US"/>
              <a:t>At</a:t>
            </a:r>
            <a:r>
              <a:rPr lang="en-US" dirty="0"/>
              <a:t> ISSCC 2011, an early version of SRAM used bank duplication to produce 4 Read ports with 2 banks of 2R2W custom cores by writing duplicate data to both banks and reading from each bank.   Similarly, one can write separate data to copies, maintain a </a:t>
            </a:r>
            <a:r>
              <a:rPr lang="en-US" dirty="0" err="1"/>
              <a:t>MostRecentlyWritten</a:t>
            </a:r>
            <a:r>
              <a:rPr lang="en-US" dirty="0"/>
              <a:t> per-register bit, read both copies, and select the most recently written one to increase the number of Write ports. This allows growth both Read and Write ports from single custom core, using additional copies in addition to faster sub-clocking.</a:t>
            </a:r>
          </a:p>
          <a:p>
            <a:endParaRPr lang="en-US" dirty="0"/>
          </a:p>
        </p:txBody>
      </p:sp>
    </p:spTree>
    <p:extLst>
      <p:ext uri="{BB962C8B-B14F-4D97-AF65-F5344CB8AC3E}">
        <p14:creationId xmlns:p14="http://schemas.microsoft.com/office/powerpoint/2010/main" val="2919349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34716-57C7-F242-93E9-75696D6898F3}"/>
              </a:ext>
            </a:extLst>
          </p:cNvPr>
          <p:cNvSpPr>
            <a:spLocks noGrp="1"/>
          </p:cNvSpPr>
          <p:nvPr>
            <p:ph type="title"/>
          </p:nvPr>
        </p:nvSpPr>
        <p:spPr>
          <a:xfrm>
            <a:off x="-1" y="365125"/>
            <a:ext cx="12260911" cy="1325563"/>
          </a:xfrm>
        </p:spPr>
        <p:txBody>
          <a:bodyPr>
            <a:normAutofit fontScale="90000"/>
          </a:bodyPr>
          <a:lstStyle/>
          <a:p>
            <a:r>
              <a:rPr lang="en-US" dirty="0"/>
              <a:t>Decoder region  - compressed and wired to allow 50% cell occupancy w/24 bits per sub-array with nothing above M3.</a:t>
            </a:r>
          </a:p>
        </p:txBody>
      </p:sp>
      <p:sp>
        <p:nvSpPr>
          <p:cNvPr id="3" name="Content Placeholder 2">
            <a:extLst>
              <a:ext uri="{FF2B5EF4-FFF2-40B4-BE49-F238E27FC236}">
                <a16:creationId xmlns:a16="http://schemas.microsoft.com/office/drawing/2014/main" id="{67A702A0-B9A9-724D-9E15-DFB95EF43D32}"/>
              </a:ext>
            </a:extLst>
          </p:cNvPr>
          <p:cNvSpPr>
            <a:spLocks noGrp="1"/>
          </p:cNvSpPr>
          <p:nvPr>
            <p:ph idx="1"/>
          </p:nvPr>
        </p:nvSpPr>
        <p:spPr/>
        <p:txBody>
          <a:bodyPr/>
          <a:lstStyle/>
          <a:p>
            <a:r>
              <a:rPr lang="en-US" dirty="0"/>
              <a:t>Decoder circuits: 4pc  NAND2 -8 </a:t>
            </a:r>
            <a:r>
              <a:rPr lang="en-US" dirty="0" err="1"/>
              <a:t>fN</a:t>
            </a:r>
            <a:r>
              <a:rPr lang="en-US" dirty="0"/>
              <a:t> 4fP &amp; INV 16fN 16fP on 2 rows </a:t>
            </a:r>
          </a:p>
          <a:p>
            <a:pPr lvl="1"/>
            <a:r>
              <a:rPr lang="en-US" dirty="0"/>
              <a:t>The WWL decoder uses 2 of these – at top/bottom edge of the decoder</a:t>
            </a:r>
          </a:p>
          <a:p>
            <a:pPr lvl="2"/>
            <a:r>
              <a:rPr lang="en-US" dirty="0"/>
              <a:t>Balances the same load of 2x as many fins as RWL</a:t>
            </a:r>
          </a:p>
          <a:p>
            <a:pPr lvl="2"/>
            <a:r>
              <a:rPr lang="en-US" dirty="0"/>
              <a:t>Reduces M2 wires by 1 and wiring load of word lines by eliminating strap across mid</a:t>
            </a:r>
          </a:p>
          <a:p>
            <a:pPr lvl="1"/>
            <a:r>
              <a:rPr lang="en-US" dirty="0"/>
              <a:t>Final Pre-decoder uses the same arrangement </a:t>
            </a:r>
          </a:p>
          <a:p>
            <a:pPr lvl="2"/>
            <a:r>
              <a:rPr lang="en-US" dirty="0"/>
              <a:t>Pre-C012 under the Local eval (3x2 rows x  16 PC. Each side) </a:t>
            </a:r>
          </a:p>
          <a:p>
            <a:pPr lvl="2"/>
            <a:r>
              <a:rPr lang="en-US" dirty="0"/>
              <a:t>Pre-345 under the I/O spine (3x2 rows x 32PC middle)</a:t>
            </a:r>
          </a:p>
          <a:p>
            <a:pPr lvl="1"/>
            <a:r>
              <a:rPr lang="en-US" dirty="0"/>
              <a:t>The remaining 2 rows in the local eval are for PC driver </a:t>
            </a:r>
          </a:p>
          <a:p>
            <a:pPr lvl="2"/>
            <a:r>
              <a:rPr lang="en-US" dirty="0"/>
              <a:t>OR2 is created with Inverted inputs and 2 2 finger inv output </a:t>
            </a:r>
          </a:p>
          <a:p>
            <a:pPr lvl="1"/>
            <a:r>
              <a:rPr lang="en-US" dirty="0"/>
              <a:t>The remaining 2 rows in the center region are for buffering XNAND clocks</a:t>
            </a:r>
          </a:p>
        </p:txBody>
      </p:sp>
    </p:spTree>
    <p:extLst>
      <p:ext uri="{BB962C8B-B14F-4D97-AF65-F5344CB8AC3E}">
        <p14:creationId xmlns:p14="http://schemas.microsoft.com/office/powerpoint/2010/main" val="3812677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6729-6076-4CB4-A80A-99762121FCBA}"/>
              </a:ext>
            </a:extLst>
          </p:cNvPr>
          <p:cNvSpPr>
            <a:spLocks noGrp="1"/>
          </p:cNvSpPr>
          <p:nvPr>
            <p:ph type="title"/>
          </p:nvPr>
        </p:nvSpPr>
        <p:spPr>
          <a:xfrm>
            <a:off x="-111760" y="329116"/>
            <a:ext cx="12283440" cy="1213078"/>
          </a:xfrm>
        </p:spPr>
        <p:txBody>
          <a:bodyPr>
            <a:normAutofit fontScale="90000"/>
          </a:bodyPr>
          <a:lstStyle/>
          <a:p>
            <a:r>
              <a:rPr lang="en-US" dirty="0"/>
              <a:t>RIB – decoder (</a:t>
            </a:r>
            <a:r>
              <a:rPr lang="en-US" dirty="0">
                <a:solidFill>
                  <a:srgbClr val="FF0000"/>
                </a:solidFill>
              </a:rPr>
              <a:t>the WWLD is </a:t>
            </a:r>
            <a:r>
              <a:rPr lang="en-US" dirty="0" err="1">
                <a:solidFill>
                  <a:srgbClr val="FF0000"/>
                </a:solidFill>
              </a:rPr>
              <a:t>dupl</a:t>
            </a:r>
            <a:r>
              <a:rPr lang="en-US" dirty="0">
                <a:solidFill>
                  <a:srgbClr val="FF0000"/>
                </a:solidFill>
              </a:rPr>
              <a:t> </a:t>
            </a:r>
            <a:r>
              <a:rPr lang="en-US" dirty="0"/>
              <a:t>)+Pre-dec 16PC under LE</a:t>
            </a:r>
          </a:p>
        </p:txBody>
      </p:sp>
      <p:sp>
        <p:nvSpPr>
          <p:cNvPr id="141" name="Slide Number Placeholder 140">
            <a:extLst>
              <a:ext uri="{FF2B5EF4-FFF2-40B4-BE49-F238E27FC236}">
                <a16:creationId xmlns:a16="http://schemas.microsoft.com/office/drawing/2014/main" id="{70EC62CC-7FD3-4B3F-838D-C1A35FAAB084}"/>
              </a:ext>
            </a:extLst>
          </p:cNvPr>
          <p:cNvSpPr>
            <a:spLocks noGrp="1"/>
          </p:cNvSpPr>
          <p:nvPr>
            <p:ph type="sldNum" sz="quarter" idx="12"/>
          </p:nvPr>
        </p:nvSpPr>
        <p:spPr>
          <a:xfrm>
            <a:off x="8610600" y="6621822"/>
            <a:ext cx="2743200" cy="365125"/>
          </a:xfrm>
        </p:spPr>
        <p:txBody>
          <a:bodyPr/>
          <a:lstStyle/>
          <a:p>
            <a:fld id="{E309BDDA-77D7-48B2-9607-E16FF1C35655}" type="slidenum">
              <a:rPr lang="en-US" smtClean="0"/>
              <a:t>21</a:t>
            </a:fld>
            <a:endParaRPr lang="en-US"/>
          </a:p>
        </p:txBody>
      </p:sp>
      <p:sp>
        <p:nvSpPr>
          <p:cNvPr id="65" name="Rectangle 64">
            <a:extLst>
              <a:ext uri="{FF2B5EF4-FFF2-40B4-BE49-F238E27FC236}">
                <a16:creationId xmlns:a16="http://schemas.microsoft.com/office/drawing/2014/main" id="{0886E6B0-0DC5-6146-9599-869A184EE2C1}"/>
              </a:ext>
            </a:extLst>
          </p:cNvPr>
          <p:cNvSpPr/>
          <p:nvPr/>
        </p:nvSpPr>
        <p:spPr>
          <a:xfrm>
            <a:off x="47426" y="3434887"/>
            <a:ext cx="4969403" cy="32136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endParaRPr lang="en-US" sz="1000"/>
          </a:p>
        </p:txBody>
      </p:sp>
      <p:sp>
        <p:nvSpPr>
          <p:cNvPr id="75" name="Rectangle 74">
            <a:extLst>
              <a:ext uri="{FF2B5EF4-FFF2-40B4-BE49-F238E27FC236}">
                <a16:creationId xmlns:a16="http://schemas.microsoft.com/office/drawing/2014/main" id="{1FEB87A0-5527-434C-AB46-7AFA7C67A5EB}"/>
              </a:ext>
            </a:extLst>
          </p:cNvPr>
          <p:cNvSpPr/>
          <p:nvPr/>
        </p:nvSpPr>
        <p:spPr>
          <a:xfrm>
            <a:off x="50785" y="3507767"/>
            <a:ext cx="4975979" cy="233230"/>
          </a:xfrm>
          <a:prstGeom prst="rect">
            <a:avLst/>
          </a:prstGeom>
          <a:pattFill prst="wdDnDiag">
            <a:fgClr>
              <a:srgbClr val="FF0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GAP</a:t>
            </a:r>
          </a:p>
        </p:txBody>
      </p:sp>
      <p:sp>
        <p:nvSpPr>
          <p:cNvPr id="76" name="Rectangle 75">
            <a:extLst>
              <a:ext uri="{FF2B5EF4-FFF2-40B4-BE49-F238E27FC236}">
                <a16:creationId xmlns:a16="http://schemas.microsoft.com/office/drawing/2014/main" id="{4969396A-141A-3447-9317-6692044B71E7}"/>
              </a:ext>
            </a:extLst>
          </p:cNvPr>
          <p:cNvSpPr/>
          <p:nvPr/>
        </p:nvSpPr>
        <p:spPr>
          <a:xfrm>
            <a:off x="54100" y="6343701"/>
            <a:ext cx="4975979" cy="233230"/>
          </a:xfrm>
          <a:prstGeom prst="rect">
            <a:avLst/>
          </a:prstGeom>
          <a:pattFill prst="wdDnDiag">
            <a:fgClr>
              <a:srgbClr val="FF0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GAP</a:t>
            </a:r>
          </a:p>
        </p:txBody>
      </p:sp>
      <p:sp>
        <p:nvSpPr>
          <p:cNvPr id="6" name="TextBox 5">
            <a:extLst>
              <a:ext uri="{FF2B5EF4-FFF2-40B4-BE49-F238E27FC236}">
                <a16:creationId xmlns:a16="http://schemas.microsoft.com/office/drawing/2014/main" id="{2BCA44D4-CB8F-8244-8A02-2CC29B1B1EBF}"/>
              </a:ext>
            </a:extLst>
          </p:cNvPr>
          <p:cNvSpPr txBox="1"/>
          <p:nvPr/>
        </p:nvSpPr>
        <p:spPr>
          <a:xfrm>
            <a:off x="7673009" y="1421296"/>
            <a:ext cx="184731" cy="369332"/>
          </a:xfrm>
          <a:prstGeom prst="rect">
            <a:avLst/>
          </a:prstGeom>
          <a:noFill/>
        </p:spPr>
        <p:txBody>
          <a:bodyPr wrap="none" rtlCol="0">
            <a:spAutoFit/>
          </a:bodyPr>
          <a:lstStyle/>
          <a:p>
            <a:endParaRPr lang="en-US" dirty="0"/>
          </a:p>
        </p:txBody>
      </p:sp>
      <p:sp>
        <p:nvSpPr>
          <p:cNvPr id="78" name="Rectangle 77">
            <a:extLst>
              <a:ext uri="{FF2B5EF4-FFF2-40B4-BE49-F238E27FC236}">
                <a16:creationId xmlns:a16="http://schemas.microsoft.com/office/drawing/2014/main" id="{C35CC62C-E27E-4243-82B2-77C7FD328504}"/>
              </a:ext>
            </a:extLst>
          </p:cNvPr>
          <p:cNvSpPr/>
          <p:nvPr/>
        </p:nvSpPr>
        <p:spPr>
          <a:xfrm>
            <a:off x="6776254" y="3385845"/>
            <a:ext cx="4992494" cy="32958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endParaRPr lang="en-US" sz="1000"/>
          </a:p>
        </p:txBody>
      </p:sp>
      <p:sp>
        <p:nvSpPr>
          <p:cNvPr id="79" name="Rectangle 78">
            <a:extLst>
              <a:ext uri="{FF2B5EF4-FFF2-40B4-BE49-F238E27FC236}">
                <a16:creationId xmlns:a16="http://schemas.microsoft.com/office/drawing/2014/main" id="{4A63F9DB-B696-2A40-87DD-4E1D9C17A514}"/>
              </a:ext>
            </a:extLst>
          </p:cNvPr>
          <p:cNvSpPr/>
          <p:nvPr/>
        </p:nvSpPr>
        <p:spPr>
          <a:xfrm>
            <a:off x="6799438" y="4047359"/>
            <a:ext cx="4959419" cy="338979"/>
          </a:xfrm>
          <a:prstGeom prst="rect">
            <a:avLst/>
          </a:prstGeom>
          <a:pattFill prst="wdUp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Write WWL UP NAND. </a:t>
            </a:r>
          </a:p>
        </p:txBody>
      </p:sp>
      <p:sp>
        <p:nvSpPr>
          <p:cNvPr id="81" name="Rectangle 80">
            <a:extLst>
              <a:ext uri="{FF2B5EF4-FFF2-40B4-BE49-F238E27FC236}">
                <a16:creationId xmlns:a16="http://schemas.microsoft.com/office/drawing/2014/main" id="{AA28A5A6-A146-CF4B-A651-82CA550488A5}"/>
              </a:ext>
            </a:extLst>
          </p:cNvPr>
          <p:cNvSpPr/>
          <p:nvPr/>
        </p:nvSpPr>
        <p:spPr>
          <a:xfrm>
            <a:off x="6792814" y="4389052"/>
            <a:ext cx="4989118" cy="338980"/>
          </a:xfrm>
          <a:prstGeom prst="rect">
            <a:avLst/>
          </a:prstGeom>
          <a:pattFill prst="wdUp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err="1">
                <a:solidFill>
                  <a:schemeClr val="tx1"/>
                </a:solidFill>
              </a:rPr>
              <a:t>Reat</a:t>
            </a:r>
            <a:r>
              <a:rPr lang="en-US" sz="1000" dirty="0">
                <a:solidFill>
                  <a:schemeClr val="tx1"/>
                </a:solidFill>
              </a:rPr>
              <a:t> WWL 0 NAND</a:t>
            </a:r>
          </a:p>
        </p:txBody>
      </p:sp>
      <p:sp>
        <p:nvSpPr>
          <p:cNvPr id="142" name="Rectangle 141">
            <a:extLst>
              <a:ext uri="{FF2B5EF4-FFF2-40B4-BE49-F238E27FC236}">
                <a16:creationId xmlns:a16="http://schemas.microsoft.com/office/drawing/2014/main" id="{EC5F5253-342C-5040-933F-CCEA7EE4F4F1}"/>
              </a:ext>
            </a:extLst>
          </p:cNvPr>
          <p:cNvSpPr/>
          <p:nvPr/>
        </p:nvSpPr>
        <p:spPr>
          <a:xfrm>
            <a:off x="6792813" y="3511082"/>
            <a:ext cx="4975979" cy="233230"/>
          </a:xfrm>
          <a:prstGeom prst="rect">
            <a:avLst/>
          </a:prstGeom>
          <a:pattFill prst="wdDnDiag">
            <a:fgClr>
              <a:srgbClr val="FF0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GAP</a:t>
            </a:r>
          </a:p>
        </p:txBody>
      </p:sp>
      <p:sp>
        <p:nvSpPr>
          <p:cNvPr id="143" name="Rectangle 142">
            <a:extLst>
              <a:ext uri="{FF2B5EF4-FFF2-40B4-BE49-F238E27FC236}">
                <a16:creationId xmlns:a16="http://schemas.microsoft.com/office/drawing/2014/main" id="{5D3C7DE2-9DAA-4B40-9D90-FCF016357C56}"/>
              </a:ext>
            </a:extLst>
          </p:cNvPr>
          <p:cNvSpPr/>
          <p:nvPr/>
        </p:nvSpPr>
        <p:spPr>
          <a:xfrm>
            <a:off x="6796128" y="6400181"/>
            <a:ext cx="4975979" cy="233230"/>
          </a:xfrm>
          <a:prstGeom prst="rect">
            <a:avLst/>
          </a:prstGeom>
          <a:pattFill prst="wdDnDiag">
            <a:fgClr>
              <a:srgbClr val="FF0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GAP</a:t>
            </a:r>
          </a:p>
        </p:txBody>
      </p:sp>
      <p:sp>
        <p:nvSpPr>
          <p:cNvPr id="144" name="Rectangle 143">
            <a:extLst>
              <a:ext uri="{FF2B5EF4-FFF2-40B4-BE49-F238E27FC236}">
                <a16:creationId xmlns:a16="http://schemas.microsoft.com/office/drawing/2014/main" id="{0F5B1834-D55F-7E49-926E-AE051DC5654C}"/>
              </a:ext>
            </a:extLst>
          </p:cNvPr>
          <p:cNvSpPr/>
          <p:nvPr/>
        </p:nvSpPr>
        <p:spPr>
          <a:xfrm>
            <a:off x="5033544" y="3355648"/>
            <a:ext cx="1745975" cy="3311699"/>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endParaRPr lang="en-US" sz="1000"/>
          </a:p>
        </p:txBody>
      </p:sp>
      <p:sp>
        <p:nvSpPr>
          <p:cNvPr id="145" name="Rectangle 144">
            <a:extLst>
              <a:ext uri="{FF2B5EF4-FFF2-40B4-BE49-F238E27FC236}">
                <a16:creationId xmlns:a16="http://schemas.microsoft.com/office/drawing/2014/main" id="{4C4C4ACF-B827-CE40-BBBE-451419182B13}"/>
              </a:ext>
            </a:extLst>
          </p:cNvPr>
          <p:cNvSpPr/>
          <p:nvPr/>
        </p:nvSpPr>
        <p:spPr>
          <a:xfrm>
            <a:off x="5043528" y="3701895"/>
            <a:ext cx="1738703" cy="289809"/>
          </a:xfrm>
          <a:prstGeom prst="rect">
            <a:avLst/>
          </a:prstGeom>
          <a:pattFill prst="wdUp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4 PC drivers.</a:t>
            </a:r>
          </a:p>
        </p:txBody>
      </p:sp>
      <p:sp>
        <p:nvSpPr>
          <p:cNvPr id="147" name="Rectangle 146">
            <a:extLst>
              <a:ext uri="{FF2B5EF4-FFF2-40B4-BE49-F238E27FC236}">
                <a16:creationId xmlns:a16="http://schemas.microsoft.com/office/drawing/2014/main" id="{0BA365A3-B804-7B4F-9CAD-C997A3E049E1}"/>
              </a:ext>
            </a:extLst>
          </p:cNvPr>
          <p:cNvSpPr/>
          <p:nvPr/>
        </p:nvSpPr>
        <p:spPr>
          <a:xfrm>
            <a:off x="5036903" y="4047359"/>
            <a:ext cx="1742457" cy="2245579"/>
          </a:xfrm>
          <a:prstGeom prst="rect">
            <a:avLst/>
          </a:prstGeom>
          <a:pattFill prst="wdUp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Pre-</a:t>
            </a:r>
            <a:r>
              <a:rPr lang="en-US" sz="1000" dirty="0" err="1">
                <a:solidFill>
                  <a:schemeClr val="tx1"/>
                </a:solidFill>
              </a:rPr>
              <a:t>decodr</a:t>
            </a:r>
            <a:r>
              <a:rPr lang="en-US" sz="1000" dirty="0">
                <a:solidFill>
                  <a:schemeClr val="tx1"/>
                </a:solidFill>
              </a:rPr>
              <a:t>+ </a:t>
            </a:r>
            <a:r>
              <a:rPr lang="en-US" sz="1000" dirty="0" err="1">
                <a:solidFill>
                  <a:schemeClr val="tx1"/>
                </a:solidFill>
              </a:rPr>
              <a:t>inpu</a:t>
            </a:r>
            <a:r>
              <a:rPr lang="en-US" sz="1000" dirty="0">
                <a:solidFill>
                  <a:schemeClr val="tx1"/>
                </a:solidFill>
              </a:rPr>
              <a:t> inv</a:t>
            </a:r>
          </a:p>
        </p:txBody>
      </p:sp>
      <p:sp>
        <p:nvSpPr>
          <p:cNvPr id="149" name="Rectangle 148">
            <a:extLst>
              <a:ext uri="{FF2B5EF4-FFF2-40B4-BE49-F238E27FC236}">
                <a16:creationId xmlns:a16="http://schemas.microsoft.com/office/drawing/2014/main" id="{0D51D737-DC55-6649-AFE8-BCC4E3B9DF51}"/>
              </a:ext>
            </a:extLst>
          </p:cNvPr>
          <p:cNvSpPr/>
          <p:nvPr/>
        </p:nvSpPr>
        <p:spPr>
          <a:xfrm>
            <a:off x="5036903" y="3460996"/>
            <a:ext cx="1744813" cy="229238"/>
          </a:xfrm>
          <a:prstGeom prst="rect">
            <a:avLst/>
          </a:prstGeom>
          <a:pattFill prst="wdDnDiag">
            <a:fgClr>
              <a:srgbClr val="FF0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GAP</a:t>
            </a:r>
          </a:p>
        </p:txBody>
      </p:sp>
      <p:sp>
        <p:nvSpPr>
          <p:cNvPr id="150" name="Rectangle 149">
            <a:extLst>
              <a:ext uri="{FF2B5EF4-FFF2-40B4-BE49-F238E27FC236}">
                <a16:creationId xmlns:a16="http://schemas.microsoft.com/office/drawing/2014/main" id="{F59FBE4A-2333-2E4B-B69E-1141730884A2}"/>
              </a:ext>
            </a:extLst>
          </p:cNvPr>
          <p:cNvSpPr/>
          <p:nvPr/>
        </p:nvSpPr>
        <p:spPr>
          <a:xfrm>
            <a:off x="5040218" y="6296930"/>
            <a:ext cx="1744813" cy="229238"/>
          </a:xfrm>
          <a:prstGeom prst="rect">
            <a:avLst/>
          </a:prstGeom>
          <a:pattFill prst="wdDnDiag">
            <a:fgClr>
              <a:srgbClr val="FF0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GAP</a:t>
            </a:r>
          </a:p>
        </p:txBody>
      </p:sp>
      <p:sp>
        <p:nvSpPr>
          <p:cNvPr id="27" name="Rectangle 26">
            <a:extLst>
              <a:ext uri="{FF2B5EF4-FFF2-40B4-BE49-F238E27FC236}">
                <a16:creationId xmlns:a16="http://schemas.microsoft.com/office/drawing/2014/main" id="{246473DD-853D-4E42-872C-A2C272973415}"/>
              </a:ext>
            </a:extLst>
          </p:cNvPr>
          <p:cNvSpPr/>
          <p:nvPr/>
        </p:nvSpPr>
        <p:spPr>
          <a:xfrm>
            <a:off x="5140960" y="4396971"/>
            <a:ext cx="1570944" cy="614364"/>
          </a:xfrm>
          <a:prstGeom prst="rect">
            <a:avLst/>
          </a:prstGeom>
          <a:pattFill prst="dkUp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PDRWL0</a:t>
            </a:r>
          </a:p>
        </p:txBody>
      </p:sp>
      <p:sp>
        <p:nvSpPr>
          <p:cNvPr id="28" name="Rectangle 27">
            <a:extLst>
              <a:ext uri="{FF2B5EF4-FFF2-40B4-BE49-F238E27FC236}">
                <a16:creationId xmlns:a16="http://schemas.microsoft.com/office/drawing/2014/main" id="{C7BCDDA4-CAD2-E044-9C8F-767A25D9C6AD}"/>
              </a:ext>
            </a:extLst>
          </p:cNvPr>
          <p:cNvSpPr/>
          <p:nvPr/>
        </p:nvSpPr>
        <p:spPr>
          <a:xfrm>
            <a:off x="5140960" y="5016731"/>
            <a:ext cx="1570944" cy="614364"/>
          </a:xfrm>
          <a:prstGeom prst="rect">
            <a:avLst/>
          </a:prstGeom>
          <a:pattFill prst="dkUp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PD RWL1</a:t>
            </a:r>
          </a:p>
        </p:txBody>
      </p:sp>
      <p:sp>
        <p:nvSpPr>
          <p:cNvPr id="29" name="Rectangle 28">
            <a:extLst>
              <a:ext uri="{FF2B5EF4-FFF2-40B4-BE49-F238E27FC236}">
                <a16:creationId xmlns:a16="http://schemas.microsoft.com/office/drawing/2014/main" id="{59CD9FC3-34CE-1341-AFAA-DF4030B2401A}"/>
              </a:ext>
            </a:extLst>
          </p:cNvPr>
          <p:cNvSpPr/>
          <p:nvPr/>
        </p:nvSpPr>
        <p:spPr>
          <a:xfrm>
            <a:off x="5140960" y="5636491"/>
            <a:ext cx="1570944" cy="614364"/>
          </a:xfrm>
          <a:prstGeom prst="rect">
            <a:avLst/>
          </a:prstGeom>
          <a:pattFill prst="dkDn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PDWWL0</a:t>
            </a:r>
          </a:p>
        </p:txBody>
      </p:sp>
      <p:sp>
        <p:nvSpPr>
          <p:cNvPr id="30" name="Rectangle 29">
            <a:extLst>
              <a:ext uri="{FF2B5EF4-FFF2-40B4-BE49-F238E27FC236}">
                <a16:creationId xmlns:a16="http://schemas.microsoft.com/office/drawing/2014/main" id="{47081053-36F3-9A4A-9DE5-CFA10564E4AD}"/>
              </a:ext>
            </a:extLst>
          </p:cNvPr>
          <p:cNvSpPr/>
          <p:nvPr/>
        </p:nvSpPr>
        <p:spPr>
          <a:xfrm>
            <a:off x="5151120" y="3777211"/>
            <a:ext cx="1570944" cy="614364"/>
          </a:xfrm>
          <a:prstGeom prst="rect">
            <a:avLst/>
          </a:prstGeom>
          <a:pattFill prst="wdDn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PC DRV</a:t>
            </a:r>
          </a:p>
        </p:txBody>
      </p:sp>
      <p:sp>
        <p:nvSpPr>
          <p:cNvPr id="7" name="Content Placeholder 6">
            <a:extLst>
              <a:ext uri="{FF2B5EF4-FFF2-40B4-BE49-F238E27FC236}">
                <a16:creationId xmlns:a16="http://schemas.microsoft.com/office/drawing/2014/main" id="{7F04CB60-674E-FB46-9F5E-43F1028E0198}"/>
              </a:ext>
            </a:extLst>
          </p:cNvPr>
          <p:cNvSpPr>
            <a:spLocks noGrp="1"/>
          </p:cNvSpPr>
          <p:nvPr>
            <p:ph idx="1"/>
          </p:nvPr>
        </p:nvSpPr>
        <p:spPr>
          <a:xfrm>
            <a:off x="334297" y="1421296"/>
            <a:ext cx="11441119" cy="1762293"/>
          </a:xfrm>
        </p:spPr>
        <p:txBody>
          <a:bodyPr>
            <a:normAutofit fontScale="92500" lnSpcReduction="20000"/>
          </a:bodyPr>
          <a:lstStyle/>
          <a:p>
            <a:r>
              <a:rPr lang="en-US" dirty="0"/>
              <a:t>In the bit cell region</a:t>
            </a:r>
          </a:p>
          <a:p>
            <a:pPr lvl="1"/>
            <a:r>
              <a:rPr lang="en-US" dirty="0"/>
              <a:t>8 rows of the region are decode (NA2+4 finger INV).  With the WWL duplicated for fanout</a:t>
            </a:r>
          </a:p>
          <a:p>
            <a:r>
              <a:rPr lang="en-US" dirty="0"/>
              <a:t>In the bit cell region under the local eval</a:t>
            </a:r>
          </a:p>
          <a:p>
            <a:pPr lvl="1"/>
            <a:r>
              <a:rPr lang="en-US" dirty="0"/>
              <a:t>6 rows of the region under the LE are  Pre-decode (NA2+4 finger INV)</a:t>
            </a:r>
          </a:p>
          <a:p>
            <a:pPr lvl="1"/>
            <a:r>
              <a:rPr lang="en-US" dirty="0"/>
              <a:t>2 rows of the region under the LE are  PC </a:t>
            </a:r>
            <a:r>
              <a:rPr lang="en-US" dirty="0" err="1"/>
              <a:t>drv</a:t>
            </a:r>
            <a:r>
              <a:rPr lang="en-US" dirty="0"/>
              <a:t> (NA2+2 *2 finger INV)</a:t>
            </a:r>
          </a:p>
        </p:txBody>
      </p:sp>
      <p:sp>
        <p:nvSpPr>
          <p:cNvPr id="31" name="Rectangle 30">
            <a:extLst>
              <a:ext uri="{FF2B5EF4-FFF2-40B4-BE49-F238E27FC236}">
                <a16:creationId xmlns:a16="http://schemas.microsoft.com/office/drawing/2014/main" id="{F276B56E-C5A3-0B41-A883-1B6672479E8B}"/>
              </a:ext>
            </a:extLst>
          </p:cNvPr>
          <p:cNvSpPr/>
          <p:nvPr/>
        </p:nvSpPr>
        <p:spPr>
          <a:xfrm>
            <a:off x="6786298" y="3705080"/>
            <a:ext cx="4989118" cy="359295"/>
          </a:xfrm>
          <a:prstGeom prst="rect">
            <a:avLst/>
          </a:prstGeom>
          <a:pattFill prst="wdDn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Write WWL UP INV  </a:t>
            </a:r>
          </a:p>
        </p:txBody>
      </p:sp>
      <p:sp>
        <p:nvSpPr>
          <p:cNvPr id="33" name="Rectangle 32">
            <a:extLst>
              <a:ext uri="{FF2B5EF4-FFF2-40B4-BE49-F238E27FC236}">
                <a16:creationId xmlns:a16="http://schemas.microsoft.com/office/drawing/2014/main" id="{B698E4D4-D116-DD4B-801B-EBAFEC63A94A}"/>
              </a:ext>
            </a:extLst>
          </p:cNvPr>
          <p:cNvSpPr/>
          <p:nvPr/>
        </p:nvSpPr>
        <p:spPr>
          <a:xfrm>
            <a:off x="6796356" y="5370809"/>
            <a:ext cx="4989118" cy="338980"/>
          </a:xfrm>
          <a:prstGeom prst="rect">
            <a:avLst/>
          </a:prstGeom>
          <a:pattFill prst="wdUp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err="1">
                <a:solidFill>
                  <a:schemeClr val="tx1"/>
                </a:solidFill>
              </a:rPr>
              <a:t>Reat</a:t>
            </a:r>
            <a:r>
              <a:rPr lang="en-US" sz="1000" dirty="0">
                <a:solidFill>
                  <a:schemeClr val="tx1"/>
                </a:solidFill>
              </a:rPr>
              <a:t> WWL 1 NAND</a:t>
            </a:r>
          </a:p>
        </p:txBody>
      </p:sp>
      <p:sp>
        <p:nvSpPr>
          <p:cNvPr id="34" name="Rectangle 33">
            <a:extLst>
              <a:ext uri="{FF2B5EF4-FFF2-40B4-BE49-F238E27FC236}">
                <a16:creationId xmlns:a16="http://schemas.microsoft.com/office/drawing/2014/main" id="{7CE50E0B-66BA-9749-92CC-BF843488CBEC}"/>
              </a:ext>
            </a:extLst>
          </p:cNvPr>
          <p:cNvSpPr/>
          <p:nvPr/>
        </p:nvSpPr>
        <p:spPr>
          <a:xfrm>
            <a:off x="6799895" y="5055364"/>
            <a:ext cx="4959420" cy="338980"/>
          </a:xfrm>
          <a:prstGeom prst="rect">
            <a:avLst/>
          </a:prstGeom>
          <a:pattFill prst="wdDn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16 </a:t>
            </a:r>
            <a:r>
              <a:rPr lang="en-US" sz="1000" dirty="0" err="1">
                <a:solidFill>
                  <a:schemeClr val="tx1"/>
                </a:solidFill>
              </a:rPr>
              <a:t>Reat</a:t>
            </a:r>
            <a:r>
              <a:rPr lang="en-US" sz="1000" dirty="0">
                <a:solidFill>
                  <a:schemeClr val="tx1"/>
                </a:solidFill>
              </a:rPr>
              <a:t> WL 1  4 finger INV</a:t>
            </a:r>
          </a:p>
        </p:txBody>
      </p:sp>
      <p:sp>
        <p:nvSpPr>
          <p:cNvPr id="35" name="Rectangle 34">
            <a:extLst>
              <a:ext uri="{FF2B5EF4-FFF2-40B4-BE49-F238E27FC236}">
                <a16:creationId xmlns:a16="http://schemas.microsoft.com/office/drawing/2014/main" id="{A394DB8D-E25F-9847-AB1A-270065F27CE1}"/>
              </a:ext>
            </a:extLst>
          </p:cNvPr>
          <p:cNvSpPr/>
          <p:nvPr/>
        </p:nvSpPr>
        <p:spPr>
          <a:xfrm>
            <a:off x="6779204" y="6015934"/>
            <a:ext cx="4989118" cy="359295"/>
          </a:xfrm>
          <a:prstGeom prst="rect">
            <a:avLst/>
          </a:prstGeom>
          <a:pattFill prst="wdDn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Write WWL UP INV  </a:t>
            </a:r>
          </a:p>
        </p:txBody>
      </p:sp>
      <p:sp>
        <p:nvSpPr>
          <p:cNvPr id="36" name="Rectangle 35">
            <a:extLst>
              <a:ext uri="{FF2B5EF4-FFF2-40B4-BE49-F238E27FC236}">
                <a16:creationId xmlns:a16="http://schemas.microsoft.com/office/drawing/2014/main" id="{613D0B50-9668-5546-9A0F-D7994EF79DEE}"/>
              </a:ext>
            </a:extLst>
          </p:cNvPr>
          <p:cNvSpPr/>
          <p:nvPr/>
        </p:nvSpPr>
        <p:spPr>
          <a:xfrm>
            <a:off x="6813611" y="5720246"/>
            <a:ext cx="4959419" cy="338979"/>
          </a:xfrm>
          <a:prstGeom prst="rect">
            <a:avLst/>
          </a:prstGeom>
          <a:pattFill prst="wdUp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Write WWL UP NAND. </a:t>
            </a:r>
          </a:p>
        </p:txBody>
      </p:sp>
      <p:sp>
        <p:nvSpPr>
          <p:cNvPr id="38" name="Rectangle 37">
            <a:extLst>
              <a:ext uri="{FF2B5EF4-FFF2-40B4-BE49-F238E27FC236}">
                <a16:creationId xmlns:a16="http://schemas.microsoft.com/office/drawing/2014/main" id="{24DF85BE-8441-FE4D-9F17-4D1FF183505E}"/>
              </a:ext>
            </a:extLst>
          </p:cNvPr>
          <p:cNvSpPr/>
          <p:nvPr/>
        </p:nvSpPr>
        <p:spPr>
          <a:xfrm>
            <a:off x="44666" y="4392596"/>
            <a:ext cx="4989118" cy="338980"/>
          </a:xfrm>
          <a:prstGeom prst="rect">
            <a:avLst/>
          </a:prstGeom>
          <a:pattFill prst="wdUp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err="1">
                <a:solidFill>
                  <a:schemeClr val="tx1"/>
                </a:solidFill>
              </a:rPr>
              <a:t>Reat</a:t>
            </a:r>
            <a:r>
              <a:rPr lang="en-US" sz="1000" dirty="0">
                <a:solidFill>
                  <a:schemeClr val="tx1"/>
                </a:solidFill>
              </a:rPr>
              <a:t> WWL 0 NAND</a:t>
            </a:r>
          </a:p>
        </p:txBody>
      </p:sp>
      <p:sp>
        <p:nvSpPr>
          <p:cNvPr id="40" name="Rectangle 39">
            <a:extLst>
              <a:ext uri="{FF2B5EF4-FFF2-40B4-BE49-F238E27FC236}">
                <a16:creationId xmlns:a16="http://schemas.microsoft.com/office/drawing/2014/main" id="{F2D958D3-1AD2-FA44-9FC2-2CD7B894BBD0}"/>
              </a:ext>
            </a:extLst>
          </p:cNvPr>
          <p:cNvSpPr/>
          <p:nvPr/>
        </p:nvSpPr>
        <p:spPr>
          <a:xfrm>
            <a:off x="53098" y="4730294"/>
            <a:ext cx="4959420" cy="338980"/>
          </a:xfrm>
          <a:prstGeom prst="rect">
            <a:avLst/>
          </a:prstGeom>
          <a:pattFill prst="wdDn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err="1">
                <a:solidFill>
                  <a:schemeClr val="tx1"/>
                </a:solidFill>
              </a:rPr>
              <a:t>Reat</a:t>
            </a:r>
            <a:r>
              <a:rPr lang="en-US" sz="1000" dirty="0">
                <a:solidFill>
                  <a:schemeClr val="tx1"/>
                </a:solidFill>
              </a:rPr>
              <a:t> WWL 0 INV</a:t>
            </a:r>
          </a:p>
        </p:txBody>
      </p:sp>
      <p:sp>
        <p:nvSpPr>
          <p:cNvPr id="41" name="Rectangle 40">
            <a:extLst>
              <a:ext uri="{FF2B5EF4-FFF2-40B4-BE49-F238E27FC236}">
                <a16:creationId xmlns:a16="http://schemas.microsoft.com/office/drawing/2014/main" id="{DEE6FFF5-713E-6F41-9C7F-B8B236C3F7D7}"/>
              </a:ext>
            </a:extLst>
          </p:cNvPr>
          <p:cNvSpPr/>
          <p:nvPr/>
        </p:nvSpPr>
        <p:spPr>
          <a:xfrm>
            <a:off x="48208" y="5374353"/>
            <a:ext cx="4989118" cy="338980"/>
          </a:xfrm>
          <a:prstGeom prst="rect">
            <a:avLst/>
          </a:prstGeom>
          <a:pattFill prst="wdUp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err="1">
                <a:solidFill>
                  <a:schemeClr val="tx1"/>
                </a:solidFill>
              </a:rPr>
              <a:t>Reat</a:t>
            </a:r>
            <a:r>
              <a:rPr lang="en-US" sz="1000" dirty="0">
                <a:solidFill>
                  <a:schemeClr val="tx1"/>
                </a:solidFill>
              </a:rPr>
              <a:t> WWL 1 NAND</a:t>
            </a:r>
          </a:p>
        </p:txBody>
      </p:sp>
      <p:sp>
        <p:nvSpPr>
          <p:cNvPr id="42" name="Rectangle 41">
            <a:extLst>
              <a:ext uri="{FF2B5EF4-FFF2-40B4-BE49-F238E27FC236}">
                <a16:creationId xmlns:a16="http://schemas.microsoft.com/office/drawing/2014/main" id="{D63F2C98-637B-204D-8B89-FE085A6234F3}"/>
              </a:ext>
            </a:extLst>
          </p:cNvPr>
          <p:cNvSpPr/>
          <p:nvPr/>
        </p:nvSpPr>
        <p:spPr>
          <a:xfrm>
            <a:off x="51747" y="5058908"/>
            <a:ext cx="4959420" cy="338980"/>
          </a:xfrm>
          <a:prstGeom prst="rect">
            <a:avLst/>
          </a:prstGeom>
          <a:pattFill prst="wdDn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err="1">
                <a:solidFill>
                  <a:schemeClr val="tx1"/>
                </a:solidFill>
              </a:rPr>
              <a:t>Reat</a:t>
            </a:r>
            <a:r>
              <a:rPr lang="en-US" sz="1000" dirty="0">
                <a:solidFill>
                  <a:schemeClr val="tx1"/>
                </a:solidFill>
              </a:rPr>
              <a:t> WWL 1 INV</a:t>
            </a:r>
          </a:p>
        </p:txBody>
      </p:sp>
      <p:sp>
        <p:nvSpPr>
          <p:cNvPr id="43" name="Rectangle 42">
            <a:extLst>
              <a:ext uri="{FF2B5EF4-FFF2-40B4-BE49-F238E27FC236}">
                <a16:creationId xmlns:a16="http://schemas.microsoft.com/office/drawing/2014/main" id="{C4480843-2A77-E84C-8258-AC4D69AE9313}"/>
              </a:ext>
            </a:extLst>
          </p:cNvPr>
          <p:cNvSpPr/>
          <p:nvPr/>
        </p:nvSpPr>
        <p:spPr>
          <a:xfrm>
            <a:off x="31056" y="6019478"/>
            <a:ext cx="4989118" cy="359295"/>
          </a:xfrm>
          <a:prstGeom prst="rect">
            <a:avLst/>
          </a:prstGeom>
          <a:pattFill prst="wdDn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Write WWL UP INV  </a:t>
            </a:r>
          </a:p>
        </p:txBody>
      </p:sp>
      <p:sp>
        <p:nvSpPr>
          <p:cNvPr id="44" name="Rectangle 43">
            <a:extLst>
              <a:ext uri="{FF2B5EF4-FFF2-40B4-BE49-F238E27FC236}">
                <a16:creationId xmlns:a16="http://schemas.microsoft.com/office/drawing/2014/main" id="{92E0B750-C18C-5342-8FED-6A7230E5DD24}"/>
              </a:ext>
            </a:extLst>
          </p:cNvPr>
          <p:cNvSpPr/>
          <p:nvPr/>
        </p:nvSpPr>
        <p:spPr>
          <a:xfrm>
            <a:off x="44197" y="5723790"/>
            <a:ext cx="4959419" cy="338979"/>
          </a:xfrm>
          <a:prstGeom prst="rect">
            <a:avLst/>
          </a:prstGeom>
          <a:pattFill prst="wdUp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Write WWL UP NAND. </a:t>
            </a:r>
          </a:p>
        </p:txBody>
      </p:sp>
      <p:sp>
        <p:nvSpPr>
          <p:cNvPr id="50" name="Rectangle 49">
            <a:extLst>
              <a:ext uri="{FF2B5EF4-FFF2-40B4-BE49-F238E27FC236}">
                <a16:creationId xmlns:a16="http://schemas.microsoft.com/office/drawing/2014/main" id="{90BDC5A8-0252-C44B-8339-C340495386FF}"/>
              </a:ext>
            </a:extLst>
          </p:cNvPr>
          <p:cNvSpPr/>
          <p:nvPr/>
        </p:nvSpPr>
        <p:spPr>
          <a:xfrm>
            <a:off x="47114" y="4087341"/>
            <a:ext cx="2454038" cy="298114"/>
          </a:xfrm>
          <a:prstGeom prst="rect">
            <a:avLst/>
          </a:prstGeom>
          <a:pattFill prst="wdUp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8 8fn4fpNAND2 with common signal. </a:t>
            </a:r>
          </a:p>
        </p:txBody>
      </p:sp>
      <p:sp>
        <p:nvSpPr>
          <p:cNvPr id="51" name="Rectangle 50">
            <a:extLst>
              <a:ext uri="{FF2B5EF4-FFF2-40B4-BE49-F238E27FC236}">
                <a16:creationId xmlns:a16="http://schemas.microsoft.com/office/drawing/2014/main" id="{7A3D02AA-B4BA-8041-BE6A-A6BDA84FDBB8}"/>
              </a:ext>
            </a:extLst>
          </p:cNvPr>
          <p:cNvSpPr/>
          <p:nvPr/>
        </p:nvSpPr>
        <p:spPr>
          <a:xfrm>
            <a:off x="2508931" y="4046476"/>
            <a:ext cx="2520268" cy="338979"/>
          </a:xfrm>
          <a:prstGeom prst="rect">
            <a:avLst/>
          </a:prstGeom>
          <a:pattFill prst="wdUp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8 8fn4fpNAND2 with common signal. </a:t>
            </a:r>
          </a:p>
        </p:txBody>
      </p:sp>
      <p:sp>
        <p:nvSpPr>
          <p:cNvPr id="52" name="Rectangle 51">
            <a:extLst>
              <a:ext uri="{FF2B5EF4-FFF2-40B4-BE49-F238E27FC236}">
                <a16:creationId xmlns:a16="http://schemas.microsoft.com/office/drawing/2014/main" id="{2ED9A1C2-00BF-A149-8304-DA302EF53574}"/>
              </a:ext>
            </a:extLst>
          </p:cNvPr>
          <p:cNvSpPr/>
          <p:nvPr/>
        </p:nvSpPr>
        <p:spPr>
          <a:xfrm>
            <a:off x="47114" y="3717589"/>
            <a:ext cx="4989118" cy="359295"/>
          </a:xfrm>
          <a:prstGeom prst="rect">
            <a:avLst/>
          </a:prstGeom>
          <a:pattFill prst="wdDn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16 Write WWL UP INV  </a:t>
            </a:r>
          </a:p>
        </p:txBody>
      </p:sp>
      <p:sp>
        <p:nvSpPr>
          <p:cNvPr id="53" name="Rectangle 52">
            <a:extLst>
              <a:ext uri="{FF2B5EF4-FFF2-40B4-BE49-F238E27FC236}">
                <a16:creationId xmlns:a16="http://schemas.microsoft.com/office/drawing/2014/main" id="{8DA6E854-A6AF-FF47-A853-1BC2EE7CCB7D}"/>
              </a:ext>
            </a:extLst>
          </p:cNvPr>
          <p:cNvSpPr/>
          <p:nvPr/>
        </p:nvSpPr>
        <p:spPr>
          <a:xfrm>
            <a:off x="6788567" y="4069412"/>
            <a:ext cx="2454038" cy="298114"/>
          </a:xfrm>
          <a:prstGeom prst="rect">
            <a:avLst/>
          </a:prstGeom>
          <a:pattFill prst="wdUp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8 8fn4fpNAND2 with common signal. </a:t>
            </a:r>
          </a:p>
        </p:txBody>
      </p:sp>
      <p:sp>
        <p:nvSpPr>
          <p:cNvPr id="54" name="Rectangle 53">
            <a:extLst>
              <a:ext uri="{FF2B5EF4-FFF2-40B4-BE49-F238E27FC236}">
                <a16:creationId xmlns:a16="http://schemas.microsoft.com/office/drawing/2014/main" id="{33296543-2B6B-7345-96BA-A3E836F134E7}"/>
              </a:ext>
            </a:extLst>
          </p:cNvPr>
          <p:cNvSpPr/>
          <p:nvPr/>
        </p:nvSpPr>
        <p:spPr>
          <a:xfrm>
            <a:off x="9250384" y="4028547"/>
            <a:ext cx="2520268" cy="338979"/>
          </a:xfrm>
          <a:prstGeom prst="rect">
            <a:avLst/>
          </a:prstGeom>
          <a:pattFill prst="wdUp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8 8fn4fpNAND2 with common signal. </a:t>
            </a:r>
          </a:p>
        </p:txBody>
      </p:sp>
      <p:sp>
        <p:nvSpPr>
          <p:cNvPr id="55" name="Rectangle 54">
            <a:extLst>
              <a:ext uri="{FF2B5EF4-FFF2-40B4-BE49-F238E27FC236}">
                <a16:creationId xmlns:a16="http://schemas.microsoft.com/office/drawing/2014/main" id="{B6C617DD-8E53-9D45-B923-A751DFEF8C0C}"/>
              </a:ext>
            </a:extLst>
          </p:cNvPr>
          <p:cNvSpPr/>
          <p:nvPr/>
        </p:nvSpPr>
        <p:spPr>
          <a:xfrm>
            <a:off x="6788567" y="3699660"/>
            <a:ext cx="4989118" cy="359295"/>
          </a:xfrm>
          <a:prstGeom prst="rect">
            <a:avLst/>
          </a:prstGeom>
          <a:pattFill prst="wdDn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16 Write WWL UP INV  </a:t>
            </a:r>
          </a:p>
        </p:txBody>
      </p:sp>
      <p:sp>
        <p:nvSpPr>
          <p:cNvPr id="56" name="Rectangle 55">
            <a:extLst>
              <a:ext uri="{FF2B5EF4-FFF2-40B4-BE49-F238E27FC236}">
                <a16:creationId xmlns:a16="http://schemas.microsoft.com/office/drawing/2014/main" id="{02957392-4F17-EA43-9439-A05ACD94D232}"/>
              </a:ext>
            </a:extLst>
          </p:cNvPr>
          <p:cNvSpPr/>
          <p:nvPr/>
        </p:nvSpPr>
        <p:spPr>
          <a:xfrm>
            <a:off x="6779600" y="5772709"/>
            <a:ext cx="2454038" cy="298114"/>
          </a:xfrm>
          <a:prstGeom prst="rect">
            <a:avLst/>
          </a:prstGeom>
          <a:pattFill prst="wdUp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8 8fn4fpNAND2 with common signal. </a:t>
            </a:r>
          </a:p>
        </p:txBody>
      </p:sp>
      <p:sp>
        <p:nvSpPr>
          <p:cNvPr id="57" name="Rectangle 56">
            <a:extLst>
              <a:ext uri="{FF2B5EF4-FFF2-40B4-BE49-F238E27FC236}">
                <a16:creationId xmlns:a16="http://schemas.microsoft.com/office/drawing/2014/main" id="{4FA0213D-6300-DD47-8555-ACD43F9095C5}"/>
              </a:ext>
            </a:extLst>
          </p:cNvPr>
          <p:cNvSpPr/>
          <p:nvPr/>
        </p:nvSpPr>
        <p:spPr>
          <a:xfrm>
            <a:off x="9241417" y="5731844"/>
            <a:ext cx="2520268" cy="338979"/>
          </a:xfrm>
          <a:prstGeom prst="rect">
            <a:avLst/>
          </a:prstGeom>
          <a:pattFill prst="wdUp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8 8fn4fpNAND2 with common signal. </a:t>
            </a:r>
          </a:p>
        </p:txBody>
      </p:sp>
      <p:sp>
        <p:nvSpPr>
          <p:cNvPr id="58" name="Rectangle 57">
            <a:extLst>
              <a:ext uri="{FF2B5EF4-FFF2-40B4-BE49-F238E27FC236}">
                <a16:creationId xmlns:a16="http://schemas.microsoft.com/office/drawing/2014/main" id="{BC259019-B0FE-C740-86EB-95A38962E6BB}"/>
              </a:ext>
            </a:extLst>
          </p:cNvPr>
          <p:cNvSpPr/>
          <p:nvPr/>
        </p:nvSpPr>
        <p:spPr>
          <a:xfrm>
            <a:off x="6779600" y="6048417"/>
            <a:ext cx="4989118" cy="359295"/>
          </a:xfrm>
          <a:prstGeom prst="rect">
            <a:avLst/>
          </a:prstGeom>
          <a:pattFill prst="wdDn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16 Write WWL DN INV  </a:t>
            </a:r>
          </a:p>
        </p:txBody>
      </p:sp>
      <p:sp>
        <p:nvSpPr>
          <p:cNvPr id="59" name="Rectangle 58">
            <a:extLst>
              <a:ext uri="{FF2B5EF4-FFF2-40B4-BE49-F238E27FC236}">
                <a16:creationId xmlns:a16="http://schemas.microsoft.com/office/drawing/2014/main" id="{C2E077BE-2FD0-BC4A-98D7-4D347F22D07B}"/>
              </a:ext>
            </a:extLst>
          </p:cNvPr>
          <p:cNvSpPr/>
          <p:nvPr/>
        </p:nvSpPr>
        <p:spPr>
          <a:xfrm>
            <a:off x="29175" y="5736849"/>
            <a:ext cx="2454038" cy="298114"/>
          </a:xfrm>
          <a:prstGeom prst="rect">
            <a:avLst/>
          </a:prstGeom>
          <a:pattFill prst="wdUp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8 8fn4fpNAND2 with common signal. </a:t>
            </a:r>
          </a:p>
        </p:txBody>
      </p:sp>
      <p:sp>
        <p:nvSpPr>
          <p:cNvPr id="60" name="Rectangle 59">
            <a:extLst>
              <a:ext uri="{FF2B5EF4-FFF2-40B4-BE49-F238E27FC236}">
                <a16:creationId xmlns:a16="http://schemas.microsoft.com/office/drawing/2014/main" id="{674AEACC-521D-B74B-91D4-4F55720A2DA3}"/>
              </a:ext>
            </a:extLst>
          </p:cNvPr>
          <p:cNvSpPr/>
          <p:nvPr/>
        </p:nvSpPr>
        <p:spPr>
          <a:xfrm>
            <a:off x="2490992" y="5695984"/>
            <a:ext cx="2520268" cy="338979"/>
          </a:xfrm>
          <a:prstGeom prst="rect">
            <a:avLst/>
          </a:prstGeom>
          <a:pattFill prst="wdUp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8 8fn4fpNAND2 with common signal. </a:t>
            </a:r>
          </a:p>
        </p:txBody>
      </p:sp>
      <p:sp>
        <p:nvSpPr>
          <p:cNvPr id="61" name="Rectangle 60">
            <a:extLst>
              <a:ext uri="{FF2B5EF4-FFF2-40B4-BE49-F238E27FC236}">
                <a16:creationId xmlns:a16="http://schemas.microsoft.com/office/drawing/2014/main" id="{E58FF2F7-1DEF-3D46-9DCC-8E2BE8F5A818}"/>
              </a:ext>
            </a:extLst>
          </p:cNvPr>
          <p:cNvSpPr/>
          <p:nvPr/>
        </p:nvSpPr>
        <p:spPr>
          <a:xfrm>
            <a:off x="29175" y="6012557"/>
            <a:ext cx="4989118" cy="359295"/>
          </a:xfrm>
          <a:prstGeom prst="rect">
            <a:avLst/>
          </a:prstGeom>
          <a:pattFill prst="wdDn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16 Write WWL DN INV  </a:t>
            </a:r>
          </a:p>
        </p:txBody>
      </p:sp>
      <p:sp>
        <p:nvSpPr>
          <p:cNvPr id="62" name="Rectangle 61">
            <a:extLst>
              <a:ext uri="{FF2B5EF4-FFF2-40B4-BE49-F238E27FC236}">
                <a16:creationId xmlns:a16="http://schemas.microsoft.com/office/drawing/2014/main" id="{8BA69881-040B-8A45-BFEB-2D29935948DC}"/>
              </a:ext>
            </a:extLst>
          </p:cNvPr>
          <p:cNvSpPr/>
          <p:nvPr/>
        </p:nvSpPr>
        <p:spPr>
          <a:xfrm>
            <a:off x="9255589" y="5373869"/>
            <a:ext cx="2520268" cy="338979"/>
          </a:xfrm>
          <a:prstGeom prst="rect">
            <a:avLst/>
          </a:prstGeom>
          <a:pattFill prst="wdUpDiag">
            <a:fgClr>
              <a:srgbClr val="00B050"/>
            </a:fgClr>
            <a:bgClr>
              <a:schemeClr val="bg1"/>
            </a:bgClr>
          </a:patt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8 8fn4fpNAND2 with common signal. </a:t>
            </a:r>
          </a:p>
        </p:txBody>
      </p:sp>
      <p:sp>
        <p:nvSpPr>
          <p:cNvPr id="63" name="Rectangle 62">
            <a:extLst>
              <a:ext uri="{FF2B5EF4-FFF2-40B4-BE49-F238E27FC236}">
                <a16:creationId xmlns:a16="http://schemas.microsoft.com/office/drawing/2014/main" id="{9C6FC5A7-9AA5-5540-B457-6021AAB97491}"/>
              </a:ext>
            </a:extLst>
          </p:cNvPr>
          <p:cNvSpPr/>
          <p:nvPr/>
        </p:nvSpPr>
        <p:spPr>
          <a:xfrm>
            <a:off x="6803435" y="4729287"/>
            <a:ext cx="4959420" cy="338980"/>
          </a:xfrm>
          <a:prstGeom prst="rect">
            <a:avLst/>
          </a:prstGeom>
          <a:pattFill prst="wdDn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16 </a:t>
            </a:r>
            <a:r>
              <a:rPr lang="en-US" sz="1000" dirty="0" err="1">
                <a:solidFill>
                  <a:schemeClr val="tx1"/>
                </a:solidFill>
              </a:rPr>
              <a:t>Reat</a:t>
            </a:r>
            <a:r>
              <a:rPr lang="en-US" sz="1000" dirty="0">
                <a:solidFill>
                  <a:schemeClr val="tx1"/>
                </a:solidFill>
              </a:rPr>
              <a:t> WL 1  4 finger INV</a:t>
            </a:r>
          </a:p>
        </p:txBody>
      </p:sp>
      <p:sp>
        <p:nvSpPr>
          <p:cNvPr id="64" name="Rectangle 63">
            <a:extLst>
              <a:ext uri="{FF2B5EF4-FFF2-40B4-BE49-F238E27FC236}">
                <a16:creationId xmlns:a16="http://schemas.microsoft.com/office/drawing/2014/main" id="{0B605992-6A55-A042-A5F0-16E6B6F34CD6}"/>
              </a:ext>
            </a:extLst>
          </p:cNvPr>
          <p:cNvSpPr/>
          <p:nvPr/>
        </p:nvSpPr>
        <p:spPr>
          <a:xfrm>
            <a:off x="51646" y="5058904"/>
            <a:ext cx="4959420" cy="338980"/>
          </a:xfrm>
          <a:prstGeom prst="rect">
            <a:avLst/>
          </a:prstGeom>
          <a:pattFill prst="wdDn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16 </a:t>
            </a:r>
            <a:r>
              <a:rPr lang="en-US" sz="1000" dirty="0" err="1">
                <a:solidFill>
                  <a:schemeClr val="tx1"/>
                </a:solidFill>
              </a:rPr>
              <a:t>Reat</a:t>
            </a:r>
            <a:r>
              <a:rPr lang="en-US" sz="1000" dirty="0">
                <a:solidFill>
                  <a:schemeClr val="tx1"/>
                </a:solidFill>
              </a:rPr>
              <a:t> WL 1  4 finger INV</a:t>
            </a:r>
          </a:p>
        </p:txBody>
      </p:sp>
      <p:sp>
        <p:nvSpPr>
          <p:cNvPr id="66" name="Rectangle 65">
            <a:extLst>
              <a:ext uri="{FF2B5EF4-FFF2-40B4-BE49-F238E27FC236}">
                <a16:creationId xmlns:a16="http://schemas.microsoft.com/office/drawing/2014/main" id="{45112D39-3BCB-C44D-9578-17590F378758}"/>
              </a:ext>
            </a:extLst>
          </p:cNvPr>
          <p:cNvSpPr/>
          <p:nvPr/>
        </p:nvSpPr>
        <p:spPr>
          <a:xfrm>
            <a:off x="55186" y="4732827"/>
            <a:ext cx="4959420" cy="338980"/>
          </a:xfrm>
          <a:prstGeom prst="rect">
            <a:avLst/>
          </a:prstGeom>
          <a:pattFill prst="wdDn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16 </a:t>
            </a:r>
            <a:r>
              <a:rPr lang="en-US" sz="1000" dirty="0" err="1">
                <a:solidFill>
                  <a:schemeClr val="tx1"/>
                </a:solidFill>
              </a:rPr>
              <a:t>Reat</a:t>
            </a:r>
            <a:r>
              <a:rPr lang="en-US" sz="1000" dirty="0">
                <a:solidFill>
                  <a:schemeClr val="tx1"/>
                </a:solidFill>
              </a:rPr>
              <a:t> WL 1  4 finger INV</a:t>
            </a:r>
          </a:p>
        </p:txBody>
      </p:sp>
      <p:sp>
        <p:nvSpPr>
          <p:cNvPr id="67" name="Rectangle 66">
            <a:extLst>
              <a:ext uri="{FF2B5EF4-FFF2-40B4-BE49-F238E27FC236}">
                <a16:creationId xmlns:a16="http://schemas.microsoft.com/office/drawing/2014/main" id="{03FA8FD7-31D3-C14E-B0CB-0DB6AB0AE96B}"/>
              </a:ext>
            </a:extLst>
          </p:cNvPr>
          <p:cNvSpPr/>
          <p:nvPr/>
        </p:nvSpPr>
        <p:spPr>
          <a:xfrm>
            <a:off x="6728536" y="5398675"/>
            <a:ext cx="2520268" cy="338979"/>
          </a:xfrm>
          <a:prstGeom prst="rect">
            <a:avLst/>
          </a:prstGeom>
          <a:pattFill prst="wdUpDiag">
            <a:fgClr>
              <a:srgbClr val="00B050"/>
            </a:fgClr>
            <a:bgClr>
              <a:schemeClr val="bg1"/>
            </a:bgClr>
          </a:patt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8 8fn4fpNAND2 with common signal. </a:t>
            </a:r>
          </a:p>
        </p:txBody>
      </p:sp>
      <p:sp>
        <p:nvSpPr>
          <p:cNvPr id="68" name="Rectangle 67">
            <a:extLst>
              <a:ext uri="{FF2B5EF4-FFF2-40B4-BE49-F238E27FC236}">
                <a16:creationId xmlns:a16="http://schemas.microsoft.com/office/drawing/2014/main" id="{5F3DF100-E92E-5F47-9396-E08B2FCAF459}"/>
              </a:ext>
            </a:extLst>
          </p:cNvPr>
          <p:cNvSpPr/>
          <p:nvPr/>
        </p:nvSpPr>
        <p:spPr>
          <a:xfrm>
            <a:off x="2517975" y="5345510"/>
            <a:ext cx="2520268" cy="338979"/>
          </a:xfrm>
          <a:prstGeom prst="rect">
            <a:avLst/>
          </a:prstGeom>
          <a:pattFill prst="wdUpDiag">
            <a:fgClr>
              <a:srgbClr val="00B050"/>
            </a:fgClr>
            <a:bgClr>
              <a:schemeClr val="bg1"/>
            </a:bgClr>
          </a:patt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8 8fn4fpNAND2 with common signal. </a:t>
            </a:r>
          </a:p>
        </p:txBody>
      </p:sp>
      <p:sp>
        <p:nvSpPr>
          <p:cNvPr id="69" name="Rectangle 68">
            <a:extLst>
              <a:ext uri="{FF2B5EF4-FFF2-40B4-BE49-F238E27FC236}">
                <a16:creationId xmlns:a16="http://schemas.microsoft.com/office/drawing/2014/main" id="{6CB6ACC7-A112-3742-8A9D-AF4E48337290}"/>
              </a:ext>
            </a:extLst>
          </p:cNvPr>
          <p:cNvSpPr/>
          <p:nvPr/>
        </p:nvSpPr>
        <p:spPr>
          <a:xfrm>
            <a:off x="33454" y="5370316"/>
            <a:ext cx="2520268" cy="338979"/>
          </a:xfrm>
          <a:prstGeom prst="rect">
            <a:avLst/>
          </a:prstGeom>
          <a:pattFill prst="wdUpDiag">
            <a:fgClr>
              <a:srgbClr val="00B050"/>
            </a:fgClr>
            <a:bgClr>
              <a:schemeClr val="bg1"/>
            </a:bgClr>
          </a:patt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8 8fn4fpNAND2 with common signal. </a:t>
            </a:r>
          </a:p>
        </p:txBody>
      </p:sp>
      <p:sp>
        <p:nvSpPr>
          <p:cNvPr id="70" name="Rectangle 69">
            <a:extLst>
              <a:ext uri="{FF2B5EF4-FFF2-40B4-BE49-F238E27FC236}">
                <a16:creationId xmlns:a16="http://schemas.microsoft.com/office/drawing/2014/main" id="{970054D3-48AE-A14F-AB82-8E687970AD04}"/>
              </a:ext>
            </a:extLst>
          </p:cNvPr>
          <p:cNvSpPr/>
          <p:nvPr/>
        </p:nvSpPr>
        <p:spPr>
          <a:xfrm>
            <a:off x="2510881" y="4360204"/>
            <a:ext cx="2520268" cy="338979"/>
          </a:xfrm>
          <a:prstGeom prst="rect">
            <a:avLst/>
          </a:prstGeom>
          <a:pattFill prst="wdUpDiag">
            <a:fgClr>
              <a:srgbClr val="00B050"/>
            </a:fgClr>
            <a:bgClr>
              <a:schemeClr val="bg1"/>
            </a:bgClr>
          </a:patt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8 8fn4fpNAND2 with common signal. </a:t>
            </a:r>
          </a:p>
        </p:txBody>
      </p:sp>
      <p:sp>
        <p:nvSpPr>
          <p:cNvPr id="71" name="Rectangle 70">
            <a:extLst>
              <a:ext uri="{FF2B5EF4-FFF2-40B4-BE49-F238E27FC236}">
                <a16:creationId xmlns:a16="http://schemas.microsoft.com/office/drawing/2014/main" id="{E2F4FBC1-ECAC-4C4D-BE70-A571CD657FD3}"/>
              </a:ext>
            </a:extLst>
          </p:cNvPr>
          <p:cNvSpPr/>
          <p:nvPr/>
        </p:nvSpPr>
        <p:spPr>
          <a:xfrm>
            <a:off x="26360" y="4385010"/>
            <a:ext cx="2520268" cy="338979"/>
          </a:xfrm>
          <a:prstGeom prst="rect">
            <a:avLst/>
          </a:prstGeom>
          <a:pattFill prst="wdUpDiag">
            <a:fgClr>
              <a:srgbClr val="00B050"/>
            </a:fgClr>
            <a:bgClr>
              <a:schemeClr val="bg1"/>
            </a:bgClr>
          </a:patt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8 8fn4fpNAND2 with common signal. </a:t>
            </a:r>
          </a:p>
        </p:txBody>
      </p:sp>
      <p:sp>
        <p:nvSpPr>
          <p:cNvPr id="72" name="Rectangle 71">
            <a:extLst>
              <a:ext uri="{FF2B5EF4-FFF2-40B4-BE49-F238E27FC236}">
                <a16:creationId xmlns:a16="http://schemas.microsoft.com/office/drawing/2014/main" id="{974C11BC-4564-D049-A48F-D2CEEFB6F3F5}"/>
              </a:ext>
            </a:extLst>
          </p:cNvPr>
          <p:cNvSpPr/>
          <p:nvPr/>
        </p:nvSpPr>
        <p:spPr>
          <a:xfrm>
            <a:off x="9322926" y="4367301"/>
            <a:ext cx="2520268" cy="338979"/>
          </a:xfrm>
          <a:prstGeom prst="rect">
            <a:avLst/>
          </a:prstGeom>
          <a:pattFill prst="wdUpDiag">
            <a:fgClr>
              <a:srgbClr val="00B050"/>
            </a:fgClr>
            <a:bgClr>
              <a:schemeClr val="bg1"/>
            </a:bgClr>
          </a:patt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8 8fn4fpNAND2 with common signal. </a:t>
            </a:r>
          </a:p>
        </p:txBody>
      </p:sp>
      <p:sp>
        <p:nvSpPr>
          <p:cNvPr id="73" name="Rectangle 72">
            <a:extLst>
              <a:ext uri="{FF2B5EF4-FFF2-40B4-BE49-F238E27FC236}">
                <a16:creationId xmlns:a16="http://schemas.microsoft.com/office/drawing/2014/main" id="{EAA229D6-1C06-CF45-A5A7-54EB1D4EDE13}"/>
              </a:ext>
            </a:extLst>
          </p:cNvPr>
          <p:cNvSpPr/>
          <p:nvPr/>
        </p:nvSpPr>
        <p:spPr>
          <a:xfrm>
            <a:off x="6795873" y="4392107"/>
            <a:ext cx="2520268" cy="338979"/>
          </a:xfrm>
          <a:prstGeom prst="rect">
            <a:avLst/>
          </a:prstGeom>
          <a:pattFill prst="wdUpDiag">
            <a:fgClr>
              <a:srgbClr val="00B050"/>
            </a:fgClr>
            <a:bgClr>
              <a:schemeClr val="bg1"/>
            </a:bgClr>
          </a:patt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8 8fn4fpNAND2 with common signal. </a:t>
            </a:r>
          </a:p>
        </p:txBody>
      </p:sp>
      <p:sp>
        <p:nvSpPr>
          <p:cNvPr id="74" name="Rectangle 73">
            <a:extLst>
              <a:ext uri="{FF2B5EF4-FFF2-40B4-BE49-F238E27FC236}">
                <a16:creationId xmlns:a16="http://schemas.microsoft.com/office/drawing/2014/main" id="{59900B72-3C28-724F-BAA7-79EF9BEE1B86}"/>
              </a:ext>
            </a:extLst>
          </p:cNvPr>
          <p:cNvSpPr/>
          <p:nvPr/>
        </p:nvSpPr>
        <p:spPr>
          <a:xfrm flipV="1">
            <a:off x="137871" y="4134814"/>
            <a:ext cx="2159015"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77" name="Rectangle 76">
            <a:extLst>
              <a:ext uri="{FF2B5EF4-FFF2-40B4-BE49-F238E27FC236}">
                <a16:creationId xmlns:a16="http://schemas.microsoft.com/office/drawing/2014/main" id="{2D2F00C6-DF89-EB4F-BDDC-772DFB15D6E0}"/>
              </a:ext>
            </a:extLst>
          </p:cNvPr>
          <p:cNvSpPr/>
          <p:nvPr/>
        </p:nvSpPr>
        <p:spPr>
          <a:xfrm flipV="1">
            <a:off x="2663352" y="4123927"/>
            <a:ext cx="2159015"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80" name="Rectangle 79">
            <a:extLst>
              <a:ext uri="{FF2B5EF4-FFF2-40B4-BE49-F238E27FC236}">
                <a16:creationId xmlns:a16="http://schemas.microsoft.com/office/drawing/2014/main" id="{C052CE5A-E477-A34B-AE12-56648488756D}"/>
              </a:ext>
            </a:extLst>
          </p:cNvPr>
          <p:cNvSpPr/>
          <p:nvPr/>
        </p:nvSpPr>
        <p:spPr>
          <a:xfrm flipV="1">
            <a:off x="170531" y="4624674"/>
            <a:ext cx="2159015"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82" name="Rectangle 81">
            <a:extLst>
              <a:ext uri="{FF2B5EF4-FFF2-40B4-BE49-F238E27FC236}">
                <a16:creationId xmlns:a16="http://schemas.microsoft.com/office/drawing/2014/main" id="{3C64942B-1CB8-5540-8B1A-EEF8F75BA1F9}"/>
              </a:ext>
            </a:extLst>
          </p:cNvPr>
          <p:cNvSpPr/>
          <p:nvPr/>
        </p:nvSpPr>
        <p:spPr>
          <a:xfrm flipV="1">
            <a:off x="2641580" y="4624673"/>
            <a:ext cx="2159015"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83" name="Rectangle 82">
            <a:extLst>
              <a:ext uri="{FF2B5EF4-FFF2-40B4-BE49-F238E27FC236}">
                <a16:creationId xmlns:a16="http://schemas.microsoft.com/office/drawing/2014/main" id="{CE165A93-2FC2-614C-8C4E-368802BAD362}"/>
              </a:ext>
            </a:extLst>
          </p:cNvPr>
          <p:cNvSpPr/>
          <p:nvPr/>
        </p:nvSpPr>
        <p:spPr>
          <a:xfrm flipV="1">
            <a:off x="137871" y="5277816"/>
            <a:ext cx="2159015"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84" name="Rectangle 83">
            <a:extLst>
              <a:ext uri="{FF2B5EF4-FFF2-40B4-BE49-F238E27FC236}">
                <a16:creationId xmlns:a16="http://schemas.microsoft.com/office/drawing/2014/main" id="{A9C42D49-3197-B14A-B7CE-2F91F3B69BF6}"/>
              </a:ext>
            </a:extLst>
          </p:cNvPr>
          <p:cNvSpPr/>
          <p:nvPr/>
        </p:nvSpPr>
        <p:spPr>
          <a:xfrm flipV="1">
            <a:off x="2663352" y="5266929"/>
            <a:ext cx="2159015"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85" name="Rectangle 84">
            <a:extLst>
              <a:ext uri="{FF2B5EF4-FFF2-40B4-BE49-F238E27FC236}">
                <a16:creationId xmlns:a16="http://schemas.microsoft.com/office/drawing/2014/main" id="{8FC13BC1-E777-AA45-AFD6-6D1FEFB26FB8}"/>
              </a:ext>
            </a:extLst>
          </p:cNvPr>
          <p:cNvSpPr/>
          <p:nvPr/>
        </p:nvSpPr>
        <p:spPr>
          <a:xfrm flipV="1">
            <a:off x="170531" y="5767676"/>
            <a:ext cx="2159015"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86" name="Rectangle 85">
            <a:extLst>
              <a:ext uri="{FF2B5EF4-FFF2-40B4-BE49-F238E27FC236}">
                <a16:creationId xmlns:a16="http://schemas.microsoft.com/office/drawing/2014/main" id="{B71C9B22-647E-6642-8CAC-8A371D885956}"/>
              </a:ext>
            </a:extLst>
          </p:cNvPr>
          <p:cNvSpPr/>
          <p:nvPr/>
        </p:nvSpPr>
        <p:spPr>
          <a:xfrm flipV="1">
            <a:off x="2641580" y="5767675"/>
            <a:ext cx="2159015"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87" name="Rectangle 86">
            <a:extLst>
              <a:ext uri="{FF2B5EF4-FFF2-40B4-BE49-F238E27FC236}">
                <a16:creationId xmlns:a16="http://schemas.microsoft.com/office/drawing/2014/main" id="{7842DC83-FEAD-3140-B21C-C11911CDECEB}"/>
              </a:ext>
            </a:extLst>
          </p:cNvPr>
          <p:cNvSpPr/>
          <p:nvPr/>
        </p:nvSpPr>
        <p:spPr>
          <a:xfrm flipV="1">
            <a:off x="6930550" y="5484650"/>
            <a:ext cx="2159015"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88" name="Rectangle 87">
            <a:extLst>
              <a:ext uri="{FF2B5EF4-FFF2-40B4-BE49-F238E27FC236}">
                <a16:creationId xmlns:a16="http://schemas.microsoft.com/office/drawing/2014/main" id="{9E389057-3D08-0D42-BEF5-3AA15354A000}"/>
              </a:ext>
            </a:extLst>
          </p:cNvPr>
          <p:cNvSpPr/>
          <p:nvPr/>
        </p:nvSpPr>
        <p:spPr>
          <a:xfrm flipV="1">
            <a:off x="9456031" y="5473763"/>
            <a:ext cx="2159015"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89" name="Rectangle 88">
            <a:extLst>
              <a:ext uri="{FF2B5EF4-FFF2-40B4-BE49-F238E27FC236}">
                <a16:creationId xmlns:a16="http://schemas.microsoft.com/office/drawing/2014/main" id="{E3A083B7-9FB4-3045-9E7B-FA4C019F6D99}"/>
              </a:ext>
            </a:extLst>
          </p:cNvPr>
          <p:cNvSpPr/>
          <p:nvPr/>
        </p:nvSpPr>
        <p:spPr>
          <a:xfrm flipV="1">
            <a:off x="6963210" y="5974510"/>
            <a:ext cx="2159015"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90" name="Rectangle 89">
            <a:extLst>
              <a:ext uri="{FF2B5EF4-FFF2-40B4-BE49-F238E27FC236}">
                <a16:creationId xmlns:a16="http://schemas.microsoft.com/office/drawing/2014/main" id="{F0A9F40E-B563-1149-A240-766DEA44D551}"/>
              </a:ext>
            </a:extLst>
          </p:cNvPr>
          <p:cNvSpPr/>
          <p:nvPr/>
        </p:nvSpPr>
        <p:spPr>
          <a:xfrm flipV="1">
            <a:off x="9434259" y="5974509"/>
            <a:ext cx="2159015"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91" name="Rectangle 90">
            <a:extLst>
              <a:ext uri="{FF2B5EF4-FFF2-40B4-BE49-F238E27FC236}">
                <a16:creationId xmlns:a16="http://schemas.microsoft.com/office/drawing/2014/main" id="{0E0E46A4-FB83-1D4E-AD9E-39CA7B2BC338}"/>
              </a:ext>
            </a:extLst>
          </p:cNvPr>
          <p:cNvSpPr/>
          <p:nvPr/>
        </p:nvSpPr>
        <p:spPr>
          <a:xfrm flipV="1">
            <a:off x="6941435" y="4134822"/>
            <a:ext cx="2159015"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92" name="Rectangle 91">
            <a:extLst>
              <a:ext uri="{FF2B5EF4-FFF2-40B4-BE49-F238E27FC236}">
                <a16:creationId xmlns:a16="http://schemas.microsoft.com/office/drawing/2014/main" id="{5D9C018B-6E50-FD42-8D70-DB6A0A64AFF5}"/>
              </a:ext>
            </a:extLst>
          </p:cNvPr>
          <p:cNvSpPr/>
          <p:nvPr/>
        </p:nvSpPr>
        <p:spPr>
          <a:xfrm flipV="1">
            <a:off x="9466916" y="4123935"/>
            <a:ext cx="2159015"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93" name="Rectangle 92">
            <a:extLst>
              <a:ext uri="{FF2B5EF4-FFF2-40B4-BE49-F238E27FC236}">
                <a16:creationId xmlns:a16="http://schemas.microsoft.com/office/drawing/2014/main" id="{F2D4BE9A-2E73-6240-B49C-B2F1D9494DC1}"/>
              </a:ext>
            </a:extLst>
          </p:cNvPr>
          <p:cNvSpPr/>
          <p:nvPr/>
        </p:nvSpPr>
        <p:spPr>
          <a:xfrm flipV="1">
            <a:off x="6974095" y="4624682"/>
            <a:ext cx="2159015"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94" name="Rectangle 93">
            <a:extLst>
              <a:ext uri="{FF2B5EF4-FFF2-40B4-BE49-F238E27FC236}">
                <a16:creationId xmlns:a16="http://schemas.microsoft.com/office/drawing/2014/main" id="{DDC87995-380B-DF43-81BA-B4AE10C20B51}"/>
              </a:ext>
            </a:extLst>
          </p:cNvPr>
          <p:cNvSpPr/>
          <p:nvPr/>
        </p:nvSpPr>
        <p:spPr>
          <a:xfrm flipV="1">
            <a:off x="9445144" y="4624681"/>
            <a:ext cx="2159015"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95" name="Rectangle 94">
            <a:extLst>
              <a:ext uri="{FF2B5EF4-FFF2-40B4-BE49-F238E27FC236}">
                <a16:creationId xmlns:a16="http://schemas.microsoft.com/office/drawing/2014/main" id="{A8168993-FED3-7546-AC7A-D22AFCBD9DD4}"/>
              </a:ext>
            </a:extLst>
          </p:cNvPr>
          <p:cNvSpPr/>
          <p:nvPr/>
        </p:nvSpPr>
        <p:spPr>
          <a:xfrm>
            <a:off x="5262879" y="5780982"/>
            <a:ext cx="1331436"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96" name="Rectangle 95">
            <a:extLst>
              <a:ext uri="{FF2B5EF4-FFF2-40B4-BE49-F238E27FC236}">
                <a16:creationId xmlns:a16="http://schemas.microsoft.com/office/drawing/2014/main" id="{7E30AF94-A242-A042-9F4C-925ADE7261A7}"/>
              </a:ext>
            </a:extLst>
          </p:cNvPr>
          <p:cNvSpPr/>
          <p:nvPr/>
        </p:nvSpPr>
        <p:spPr>
          <a:xfrm>
            <a:off x="5283199" y="5293302"/>
            <a:ext cx="1331436"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97" name="Rectangle 96">
            <a:extLst>
              <a:ext uri="{FF2B5EF4-FFF2-40B4-BE49-F238E27FC236}">
                <a16:creationId xmlns:a16="http://schemas.microsoft.com/office/drawing/2014/main" id="{F76BD0C4-08F2-FA47-BFA8-B8940338FBDC}"/>
              </a:ext>
            </a:extLst>
          </p:cNvPr>
          <p:cNvSpPr/>
          <p:nvPr/>
        </p:nvSpPr>
        <p:spPr>
          <a:xfrm>
            <a:off x="5283199" y="4622742"/>
            <a:ext cx="1331436"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Tree>
    <p:extLst>
      <p:ext uri="{BB962C8B-B14F-4D97-AF65-F5344CB8AC3E}">
        <p14:creationId xmlns:p14="http://schemas.microsoft.com/office/powerpoint/2010/main" val="2071895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6729-6076-4CB4-A80A-99762121FCBA}"/>
              </a:ext>
            </a:extLst>
          </p:cNvPr>
          <p:cNvSpPr>
            <a:spLocks noGrp="1"/>
          </p:cNvSpPr>
          <p:nvPr>
            <p:ph type="title"/>
          </p:nvPr>
        </p:nvSpPr>
        <p:spPr>
          <a:xfrm>
            <a:off x="717756" y="25677"/>
            <a:ext cx="11847870" cy="1213078"/>
          </a:xfrm>
        </p:spPr>
        <p:txBody>
          <a:bodyPr>
            <a:normAutofit/>
          </a:bodyPr>
          <a:lstStyle/>
          <a:p>
            <a:r>
              <a:rPr lang="en-US" dirty="0"/>
              <a:t>Center region is for the bit</a:t>
            </a:r>
            <a:r>
              <a:rPr lang="en-US" baseline="-25000" dirty="0"/>
              <a:t>345</a:t>
            </a:r>
            <a:r>
              <a:rPr lang="en-US" dirty="0"/>
              <a:t> decoders + clock </a:t>
            </a:r>
            <a:r>
              <a:rPr lang="en-US" dirty="0" err="1"/>
              <a:t>buf</a:t>
            </a:r>
            <a:endParaRPr lang="en-US" dirty="0"/>
          </a:p>
        </p:txBody>
      </p:sp>
      <p:sp>
        <p:nvSpPr>
          <p:cNvPr id="141" name="Slide Number Placeholder 140">
            <a:extLst>
              <a:ext uri="{FF2B5EF4-FFF2-40B4-BE49-F238E27FC236}">
                <a16:creationId xmlns:a16="http://schemas.microsoft.com/office/drawing/2014/main" id="{70EC62CC-7FD3-4B3F-838D-C1A35FAAB084}"/>
              </a:ext>
            </a:extLst>
          </p:cNvPr>
          <p:cNvSpPr>
            <a:spLocks noGrp="1"/>
          </p:cNvSpPr>
          <p:nvPr>
            <p:ph type="sldNum" sz="quarter" idx="12"/>
          </p:nvPr>
        </p:nvSpPr>
        <p:spPr>
          <a:xfrm>
            <a:off x="8610600" y="6621822"/>
            <a:ext cx="2743200" cy="365125"/>
          </a:xfrm>
        </p:spPr>
        <p:txBody>
          <a:bodyPr/>
          <a:lstStyle/>
          <a:p>
            <a:fld id="{E309BDDA-77D7-48B2-9607-E16FF1C35655}" type="slidenum">
              <a:rPr lang="en-US" smtClean="0"/>
              <a:t>22</a:t>
            </a:fld>
            <a:endParaRPr lang="en-US"/>
          </a:p>
        </p:txBody>
      </p:sp>
      <p:sp>
        <p:nvSpPr>
          <p:cNvPr id="65" name="Rectangle 64">
            <a:extLst>
              <a:ext uri="{FF2B5EF4-FFF2-40B4-BE49-F238E27FC236}">
                <a16:creationId xmlns:a16="http://schemas.microsoft.com/office/drawing/2014/main" id="{0886E6B0-0DC5-6146-9599-869A184EE2C1}"/>
              </a:ext>
            </a:extLst>
          </p:cNvPr>
          <p:cNvSpPr/>
          <p:nvPr/>
        </p:nvSpPr>
        <p:spPr>
          <a:xfrm>
            <a:off x="47426" y="3434887"/>
            <a:ext cx="4969403" cy="32136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endParaRPr lang="en-US" sz="1000"/>
          </a:p>
        </p:txBody>
      </p:sp>
      <p:sp>
        <p:nvSpPr>
          <p:cNvPr id="75" name="Rectangle 74">
            <a:extLst>
              <a:ext uri="{FF2B5EF4-FFF2-40B4-BE49-F238E27FC236}">
                <a16:creationId xmlns:a16="http://schemas.microsoft.com/office/drawing/2014/main" id="{1FEB87A0-5527-434C-AB46-7AFA7C67A5EB}"/>
              </a:ext>
            </a:extLst>
          </p:cNvPr>
          <p:cNvSpPr/>
          <p:nvPr/>
        </p:nvSpPr>
        <p:spPr>
          <a:xfrm>
            <a:off x="50785" y="3507767"/>
            <a:ext cx="4975979" cy="233230"/>
          </a:xfrm>
          <a:prstGeom prst="rect">
            <a:avLst/>
          </a:prstGeom>
          <a:pattFill prst="wdDnDiag">
            <a:fgClr>
              <a:srgbClr val="FF0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GAP</a:t>
            </a:r>
          </a:p>
        </p:txBody>
      </p:sp>
      <p:sp>
        <p:nvSpPr>
          <p:cNvPr id="76" name="Rectangle 75">
            <a:extLst>
              <a:ext uri="{FF2B5EF4-FFF2-40B4-BE49-F238E27FC236}">
                <a16:creationId xmlns:a16="http://schemas.microsoft.com/office/drawing/2014/main" id="{4969396A-141A-3447-9317-6692044B71E7}"/>
              </a:ext>
            </a:extLst>
          </p:cNvPr>
          <p:cNvSpPr/>
          <p:nvPr/>
        </p:nvSpPr>
        <p:spPr>
          <a:xfrm>
            <a:off x="54100" y="6343701"/>
            <a:ext cx="4975979" cy="233230"/>
          </a:xfrm>
          <a:prstGeom prst="rect">
            <a:avLst/>
          </a:prstGeom>
          <a:pattFill prst="wdDnDiag">
            <a:fgClr>
              <a:srgbClr val="FF0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GAP</a:t>
            </a:r>
          </a:p>
        </p:txBody>
      </p:sp>
      <p:sp>
        <p:nvSpPr>
          <p:cNvPr id="6" name="TextBox 5">
            <a:extLst>
              <a:ext uri="{FF2B5EF4-FFF2-40B4-BE49-F238E27FC236}">
                <a16:creationId xmlns:a16="http://schemas.microsoft.com/office/drawing/2014/main" id="{2BCA44D4-CB8F-8244-8A02-2CC29B1B1EBF}"/>
              </a:ext>
            </a:extLst>
          </p:cNvPr>
          <p:cNvSpPr txBox="1"/>
          <p:nvPr/>
        </p:nvSpPr>
        <p:spPr>
          <a:xfrm>
            <a:off x="7673009" y="1421296"/>
            <a:ext cx="184731" cy="369332"/>
          </a:xfrm>
          <a:prstGeom prst="rect">
            <a:avLst/>
          </a:prstGeom>
          <a:noFill/>
        </p:spPr>
        <p:txBody>
          <a:bodyPr wrap="none" rtlCol="0">
            <a:spAutoFit/>
          </a:bodyPr>
          <a:lstStyle/>
          <a:p>
            <a:endParaRPr lang="en-US" dirty="0"/>
          </a:p>
        </p:txBody>
      </p:sp>
      <p:sp>
        <p:nvSpPr>
          <p:cNvPr id="78" name="Rectangle 77">
            <a:extLst>
              <a:ext uri="{FF2B5EF4-FFF2-40B4-BE49-F238E27FC236}">
                <a16:creationId xmlns:a16="http://schemas.microsoft.com/office/drawing/2014/main" id="{C35CC62C-E27E-4243-82B2-77C7FD328504}"/>
              </a:ext>
            </a:extLst>
          </p:cNvPr>
          <p:cNvSpPr/>
          <p:nvPr/>
        </p:nvSpPr>
        <p:spPr>
          <a:xfrm>
            <a:off x="6776254" y="3385845"/>
            <a:ext cx="4992494" cy="32958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endParaRPr lang="en-US" sz="1000"/>
          </a:p>
        </p:txBody>
      </p:sp>
      <p:sp>
        <p:nvSpPr>
          <p:cNvPr id="142" name="Rectangle 141">
            <a:extLst>
              <a:ext uri="{FF2B5EF4-FFF2-40B4-BE49-F238E27FC236}">
                <a16:creationId xmlns:a16="http://schemas.microsoft.com/office/drawing/2014/main" id="{EC5F5253-342C-5040-933F-CCEA7EE4F4F1}"/>
              </a:ext>
            </a:extLst>
          </p:cNvPr>
          <p:cNvSpPr/>
          <p:nvPr/>
        </p:nvSpPr>
        <p:spPr>
          <a:xfrm>
            <a:off x="6792813" y="3511082"/>
            <a:ext cx="4975979" cy="233230"/>
          </a:xfrm>
          <a:prstGeom prst="rect">
            <a:avLst/>
          </a:prstGeom>
          <a:pattFill prst="wdDnDiag">
            <a:fgClr>
              <a:srgbClr val="FF0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GAP</a:t>
            </a:r>
          </a:p>
        </p:txBody>
      </p:sp>
      <p:sp>
        <p:nvSpPr>
          <p:cNvPr id="143" name="Rectangle 142">
            <a:extLst>
              <a:ext uri="{FF2B5EF4-FFF2-40B4-BE49-F238E27FC236}">
                <a16:creationId xmlns:a16="http://schemas.microsoft.com/office/drawing/2014/main" id="{5D3C7DE2-9DAA-4B40-9D90-FCF016357C56}"/>
              </a:ext>
            </a:extLst>
          </p:cNvPr>
          <p:cNvSpPr/>
          <p:nvPr/>
        </p:nvSpPr>
        <p:spPr>
          <a:xfrm>
            <a:off x="6796128" y="6347016"/>
            <a:ext cx="4975979" cy="233230"/>
          </a:xfrm>
          <a:prstGeom prst="rect">
            <a:avLst/>
          </a:prstGeom>
          <a:pattFill prst="wdDnDiag">
            <a:fgClr>
              <a:srgbClr val="FF0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GAP</a:t>
            </a:r>
          </a:p>
        </p:txBody>
      </p:sp>
      <p:sp>
        <p:nvSpPr>
          <p:cNvPr id="144" name="Rectangle 143">
            <a:extLst>
              <a:ext uri="{FF2B5EF4-FFF2-40B4-BE49-F238E27FC236}">
                <a16:creationId xmlns:a16="http://schemas.microsoft.com/office/drawing/2014/main" id="{0F5B1834-D55F-7E49-926E-AE051DC5654C}"/>
              </a:ext>
            </a:extLst>
          </p:cNvPr>
          <p:cNvSpPr/>
          <p:nvPr/>
        </p:nvSpPr>
        <p:spPr>
          <a:xfrm>
            <a:off x="5033544" y="3355648"/>
            <a:ext cx="1745975" cy="3311699"/>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endParaRPr lang="en-US" sz="1000"/>
          </a:p>
        </p:txBody>
      </p:sp>
      <p:sp>
        <p:nvSpPr>
          <p:cNvPr id="145" name="Rectangle 144">
            <a:extLst>
              <a:ext uri="{FF2B5EF4-FFF2-40B4-BE49-F238E27FC236}">
                <a16:creationId xmlns:a16="http://schemas.microsoft.com/office/drawing/2014/main" id="{4C4C4ACF-B827-CE40-BBBE-451419182B13}"/>
              </a:ext>
            </a:extLst>
          </p:cNvPr>
          <p:cNvSpPr/>
          <p:nvPr/>
        </p:nvSpPr>
        <p:spPr>
          <a:xfrm>
            <a:off x="5043528" y="3701895"/>
            <a:ext cx="1738703" cy="289809"/>
          </a:xfrm>
          <a:prstGeom prst="rect">
            <a:avLst/>
          </a:prstGeom>
          <a:pattFill prst="wdUp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4 PC drivers.</a:t>
            </a:r>
          </a:p>
        </p:txBody>
      </p:sp>
      <p:sp>
        <p:nvSpPr>
          <p:cNvPr id="147" name="Rectangle 146">
            <a:extLst>
              <a:ext uri="{FF2B5EF4-FFF2-40B4-BE49-F238E27FC236}">
                <a16:creationId xmlns:a16="http://schemas.microsoft.com/office/drawing/2014/main" id="{0BA365A3-B804-7B4F-9CAD-C997A3E049E1}"/>
              </a:ext>
            </a:extLst>
          </p:cNvPr>
          <p:cNvSpPr/>
          <p:nvPr/>
        </p:nvSpPr>
        <p:spPr>
          <a:xfrm>
            <a:off x="5036903" y="4047359"/>
            <a:ext cx="1742457" cy="2245579"/>
          </a:xfrm>
          <a:prstGeom prst="rect">
            <a:avLst/>
          </a:prstGeom>
          <a:pattFill prst="wdUp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Pre-</a:t>
            </a:r>
            <a:r>
              <a:rPr lang="en-US" sz="1000" dirty="0" err="1">
                <a:solidFill>
                  <a:schemeClr val="tx1"/>
                </a:solidFill>
              </a:rPr>
              <a:t>decodr</a:t>
            </a:r>
            <a:r>
              <a:rPr lang="en-US" sz="1000" dirty="0">
                <a:solidFill>
                  <a:schemeClr val="tx1"/>
                </a:solidFill>
              </a:rPr>
              <a:t>+ </a:t>
            </a:r>
            <a:r>
              <a:rPr lang="en-US" sz="1000" dirty="0" err="1">
                <a:solidFill>
                  <a:schemeClr val="tx1"/>
                </a:solidFill>
              </a:rPr>
              <a:t>inpu</a:t>
            </a:r>
            <a:r>
              <a:rPr lang="en-US" sz="1000" dirty="0">
                <a:solidFill>
                  <a:schemeClr val="tx1"/>
                </a:solidFill>
              </a:rPr>
              <a:t> inv</a:t>
            </a:r>
          </a:p>
        </p:txBody>
      </p:sp>
      <p:sp>
        <p:nvSpPr>
          <p:cNvPr id="149" name="Rectangle 148">
            <a:extLst>
              <a:ext uri="{FF2B5EF4-FFF2-40B4-BE49-F238E27FC236}">
                <a16:creationId xmlns:a16="http://schemas.microsoft.com/office/drawing/2014/main" id="{0D51D737-DC55-6649-AFE8-BCC4E3B9DF51}"/>
              </a:ext>
            </a:extLst>
          </p:cNvPr>
          <p:cNvSpPr/>
          <p:nvPr/>
        </p:nvSpPr>
        <p:spPr>
          <a:xfrm>
            <a:off x="5036903" y="3460996"/>
            <a:ext cx="1744813" cy="229238"/>
          </a:xfrm>
          <a:prstGeom prst="rect">
            <a:avLst/>
          </a:prstGeom>
          <a:pattFill prst="wdDnDiag">
            <a:fgClr>
              <a:srgbClr val="FF0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GAP</a:t>
            </a:r>
          </a:p>
        </p:txBody>
      </p:sp>
      <p:sp>
        <p:nvSpPr>
          <p:cNvPr id="150" name="Rectangle 149">
            <a:extLst>
              <a:ext uri="{FF2B5EF4-FFF2-40B4-BE49-F238E27FC236}">
                <a16:creationId xmlns:a16="http://schemas.microsoft.com/office/drawing/2014/main" id="{F59FBE4A-2333-2E4B-B69E-1141730884A2}"/>
              </a:ext>
            </a:extLst>
          </p:cNvPr>
          <p:cNvSpPr/>
          <p:nvPr/>
        </p:nvSpPr>
        <p:spPr>
          <a:xfrm>
            <a:off x="5040218" y="6296930"/>
            <a:ext cx="1744813" cy="229238"/>
          </a:xfrm>
          <a:prstGeom prst="rect">
            <a:avLst/>
          </a:prstGeom>
          <a:pattFill prst="wdDnDiag">
            <a:fgClr>
              <a:srgbClr val="FF0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GAP</a:t>
            </a:r>
          </a:p>
        </p:txBody>
      </p:sp>
      <p:sp>
        <p:nvSpPr>
          <p:cNvPr id="27" name="Rectangle 26">
            <a:extLst>
              <a:ext uri="{FF2B5EF4-FFF2-40B4-BE49-F238E27FC236}">
                <a16:creationId xmlns:a16="http://schemas.microsoft.com/office/drawing/2014/main" id="{246473DD-853D-4E42-872C-A2C272973415}"/>
              </a:ext>
            </a:extLst>
          </p:cNvPr>
          <p:cNvSpPr/>
          <p:nvPr/>
        </p:nvSpPr>
        <p:spPr>
          <a:xfrm>
            <a:off x="5140960" y="4396971"/>
            <a:ext cx="1570944" cy="614364"/>
          </a:xfrm>
          <a:prstGeom prst="rect">
            <a:avLst/>
          </a:prstGeom>
          <a:pattFill prst="dkUp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PDRWL0</a:t>
            </a:r>
          </a:p>
        </p:txBody>
      </p:sp>
      <p:sp>
        <p:nvSpPr>
          <p:cNvPr id="28" name="Rectangle 27">
            <a:extLst>
              <a:ext uri="{FF2B5EF4-FFF2-40B4-BE49-F238E27FC236}">
                <a16:creationId xmlns:a16="http://schemas.microsoft.com/office/drawing/2014/main" id="{C7BCDDA4-CAD2-E044-9C8F-767A25D9C6AD}"/>
              </a:ext>
            </a:extLst>
          </p:cNvPr>
          <p:cNvSpPr/>
          <p:nvPr/>
        </p:nvSpPr>
        <p:spPr>
          <a:xfrm>
            <a:off x="5140960" y="5016731"/>
            <a:ext cx="1570944" cy="614364"/>
          </a:xfrm>
          <a:prstGeom prst="rect">
            <a:avLst/>
          </a:prstGeom>
          <a:pattFill prst="dkUp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PD RWL1</a:t>
            </a:r>
          </a:p>
        </p:txBody>
      </p:sp>
      <p:sp>
        <p:nvSpPr>
          <p:cNvPr id="29" name="Rectangle 28">
            <a:extLst>
              <a:ext uri="{FF2B5EF4-FFF2-40B4-BE49-F238E27FC236}">
                <a16:creationId xmlns:a16="http://schemas.microsoft.com/office/drawing/2014/main" id="{59CD9FC3-34CE-1341-AFAA-DF4030B2401A}"/>
              </a:ext>
            </a:extLst>
          </p:cNvPr>
          <p:cNvSpPr/>
          <p:nvPr/>
        </p:nvSpPr>
        <p:spPr>
          <a:xfrm>
            <a:off x="5140960" y="5636491"/>
            <a:ext cx="1570944" cy="614364"/>
          </a:xfrm>
          <a:prstGeom prst="rect">
            <a:avLst/>
          </a:prstGeom>
          <a:pattFill prst="dkDn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PDWWL0</a:t>
            </a:r>
          </a:p>
        </p:txBody>
      </p:sp>
      <p:sp>
        <p:nvSpPr>
          <p:cNvPr id="30" name="Rectangle 29">
            <a:extLst>
              <a:ext uri="{FF2B5EF4-FFF2-40B4-BE49-F238E27FC236}">
                <a16:creationId xmlns:a16="http://schemas.microsoft.com/office/drawing/2014/main" id="{47081053-36F3-9A4A-9DE5-CFA10564E4AD}"/>
              </a:ext>
            </a:extLst>
          </p:cNvPr>
          <p:cNvSpPr/>
          <p:nvPr/>
        </p:nvSpPr>
        <p:spPr>
          <a:xfrm>
            <a:off x="5151120" y="3777211"/>
            <a:ext cx="1570944" cy="614364"/>
          </a:xfrm>
          <a:prstGeom prst="rect">
            <a:avLst/>
          </a:prstGeom>
          <a:pattFill prst="wdDn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XNAND CLK DRV</a:t>
            </a:r>
          </a:p>
        </p:txBody>
      </p:sp>
      <p:sp>
        <p:nvSpPr>
          <p:cNvPr id="7" name="Content Placeholder 6">
            <a:extLst>
              <a:ext uri="{FF2B5EF4-FFF2-40B4-BE49-F238E27FC236}">
                <a16:creationId xmlns:a16="http://schemas.microsoft.com/office/drawing/2014/main" id="{F9395847-769B-2948-A033-F0D4C7188E7A}"/>
              </a:ext>
            </a:extLst>
          </p:cNvPr>
          <p:cNvSpPr>
            <a:spLocks noGrp="1"/>
          </p:cNvSpPr>
          <p:nvPr>
            <p:ph idx="1"/>
          </p:nvPr>
        </p:nvSpPr>
        <p:spPr>
          <a:xfrm>
            <a:off x="708338" y="1231863"/>
            <a:ext cx="11067078" cy="2088128"/>
          </a:xfrm>
        </p:spPr>
        <p:txBody>
          <a:bodyPr/>
          <a:lstStyle/>
          <a:p>
            <a:r>
              <a:rPr lang="en-US" dirty="0"/>
              <a:t>6 rows of the center region are the last Pre-decode (NA2+4 finger INV)</a:t>
            </a:r>
          </a:p>
          <a:p>
            <a:pPr lvl="1"/>
            <a:r>
              <a:rPr lang="en-US" dirty="0"/>
              <a:t>They take 32 PC each </a:t>
            </a:r>
          </a:p>
          <a:p>
            <a:r>
              <a:rPr lang="en-US" dirty="0"/>
              <a:t>2 rows of the center region are for XNAND </a:t>
            </a:r>
            <a:r>
              <a:rPr lang="en-US" dirty="0" err="1"/>
              <a:t>clk</a:t>
            </a:r>
            <a:r>
              <a:rPr lang="en-US" dirty="0"/>
              <a:t> driver </a:t>
            </a:r>
          </a:p>
          <a:p>
            <a:endParaRPr lang="en-US" dirty="0"/>
          </a:p>
        </p:txBody>
      </p:sp>
      <p:sp>
        <p:nvSpPr>
          <p:cNvPr id="31" name="Rectangle 30">
            <a:extLst>
              <a:ext uri="{FF2B5EF4-FFF2-40B4-BE49-F238E27FC236}">
                <a16:creationId xmlns:a16="http://schemas.microsoft.com/office/drawing/2014/main" id="{4FA7D00F-C7A3-6D40-8A8D-13092C9F4117}"/>
              </a:ext>
            </a:extLst>
          </p:cNvPr>
          <p:cNvSpPr/>
          <p:nvPr/>
        </p:nvSpPr>
        <p:spPr>
          <a:xfrm>
            <a:off x="51290" y="4050903"/>
            <a:ext cx="4959419" cy="338979"/>
          </a:xfrm>
          <a:prstGeom prst="rect">
            <a:avLst/>
          </a:prstGeom>
          <a:pattFill prst="wdUp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Write WWL UP NAND. </a:t>
            </a:r>
          </a:p>
        </p:txBody>
      </p:sp>
      <p:sp>
        <p:nvSpPr>
          <p:cNvPr id="32" name="Rectangle 31">
            <a:extLst>
              <a:ext uri="{FF2B5EF4-FFF2-40B4-BE49-F238E27FC236}">
                <a16:creationId xmlns:a16="http://schemas.microsoft.com/office/drawing/2014/main" id="{F98116B9-689B-D04B-A05D-96CD10C29D12}"/>
              </a:ext>
            </a:extLst>
          </p:cNvPr>
          <p:cNvSpPr/>
          <p:nvPr/>
        </p:nvSpPr>
        <p:spPr>
          <a:xfrm>
            <a:off x="44666" y="4392596"/>
            <a:ext cx="4989118" cy="338980"/>
          </a:xfrm>
          <a:prstGeom prst="rect">
            <a:avLst/>
          </a:prstGeom>
          <a:pattFill prst="wdUp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err="1">
                <a:solidFill>
                  <a:schemeClr val="tx1"/>
                </a:solidFill>
              </a:rPr>
              <a:t>Reat</a:t>
            </a:r>
            <a:r>
              <a:rPr lang="en-US" sz="1000" dirty="0">
                <a:solidFill>
                  <a:schemeClr val="tx1"/>
                </a:solidFill>
              </a:rPr>
              <a:t> WWL 0 NAND</a:t>
            </a:r>
          </a:p>
        </p:txBody>
      </p:sp>
      <p:sp>
        <p:nvSpPr>
          <p:cNvPr id="33" name="Rectangle 32">
            <a:extLst>
              <a:ext uri="{FF2B5EF4-FFF2-40B4-BE49-F238E27FC236}">
                <a16:creationId xmlns:a16="http://schemas.microsoft.com/office/drawing/2014/main" id="{57A3E6B3-1270-EF4F-A84B-121A100974FC}"/>
              </a:ext>
            </a:extLst>
          </p:cNvPr>
          <p:cNvSpPr/>
          <p:nvPr/>
        </p:nvSpPr>
        <p:spPr>
          <a:xfrm>
            <a:off x="38150" y="3708624"/>
            <a:ext cx="4989118" cy="359295"/>
          </a:xfrm>
          <a:prstGeom prst="rect">
            <a:avLst/>
          </a:prstGeom>
          <a:pattFill prst="wdDn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Write WWL UP INV  </a:t>
            </a:r>
          </a:p>
        </p:txBody>
      </p:sp>
      <p:sp>
        <p:nvSpPr>
          <p:cNvPr id="34" name="Rectangle 33">
            <a:extLst>
              <a:ext uri="{FF2B5EF4-FFF2-40B4-BE49-F238E27FC236}">
                <a16:creationId xmlns:a16="http://schemas.microsoft.com/office/drawing/2014/main" id="{4AB422BB-4F35-B249-8366-CD13D8D538FD}"/>
              </a:ext>
            </a:extLst>
          </p:cNvPr>
          <p:cNvSpPr/>
          <p:nvPr/>
        </p:nvSpPr>
        <p:spPr>
          <a:xfrm>
            <a:off x="53098" y="4730294"/>
            <a:ext cx="4959420" cy="338980"/>
          </a:xfrm>
          <a:prstGeom prst="rect">
            <a:avLst/>
          </a:prstGeom>
          <a:pattFill prst="wdDn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err="1">
                <a:solidFill>
                  <a:schemeClr val="tx1"/>
                </a:solidFill>
              </a:rPr>
              <a:t>Reat</a:t>
            </a:r>
            <a:r>
              <a:rPr lang="en-US" sz="1000" dirty="0">
                <a:solidFill>
                  <a:schemeClr val="tx1"/>
                </a:solidFill>
              </a:rPr>
              <a:t> WWL 0 INV</a:t>
            </a:r>
          </a:p>
        </p:txBody>
      </p:sp>
      <p:sp>
        <p:nvSpPr>
          <p:cNvPr id="35" name="Rectangle 34">
            <a:extLst>
              <a:ext uri="{FF2B5EF4-FFF2-40B4-BE49-F238E27FC236}">
                <a16:creationId xmlns:a16="http://schemas.microsoft.com/office/drawing/2014/main" id="{13C12729-C745-4C4B-B0E0-76A175391E38}"/>
              </a:ext>
            </a:extLst>
          </p:cNvPr>
          <p:cNvSpPr/>
          <p:nvPr/>
        </p:nvSpPr>
        <p:spPr>
          <a:xfrm>
            <a:off x="48208" y="5374353"/>
            <a:ext cx="4989118" cy="338980"/>
          </a:xfrm>
          <a:prstGeom prst="rect">
            <a:avLst/>
          </a:prstGeom>
          <a:pattFill prst="wdUp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err="1">
                <a:solidFill>
                  <a:schemeClr val="tx1"/>
                </a:solidFill>
              </a:rPr>
              <a:t>Reat</a:t>
            </a:r>
            <a:r>
              <a:rPr lang="en-US" sz="1000" dirty="0">
                <a:solidFill>
                  <a:schemeClr val="tx1"/>
                </a:solidFill>
              </a:rPr>
              <a:t> WWL 1 NAND</a:t>
            </a:r>
          </a:p>
        </p:txBody>
      </p:sp>
      <p:sp>
        <p:nvSpPr>
          <p:cNvPr id="36" name="Rectangle 35">
            <a:extLst>
              <a:ext uri="{FF2B5EF4-FFF2-40B4-BE49-F238E27FC236}">
                <a16:creationId xmlns:a16="http://schemas.microsoft.com/office/drawing/2014/main" id="{C99F27B3-2C70-A14E-B673-BEA64499E1E1}"/>
              </a:ext>
            </a:extLst>
          </p:cNvPr>
          <p:cNvSpPr/>
          <p:nvPr/>
        </p:nvSpPr>
        <p:spPr>
          <a:xfrm>
            <a:off x="51747" y="5058908"/>
            <a:ext cx="4959420" cy="338980"/>
          </a:xfrm>
          <a:prstGeom prst="rect">
            <a:avLst/>
          </a:prstGeom>
          <a:pattFill prst="wdDn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err="1">
                <a:solidFill>
                  <a:schemeClr val="tx1"/>
                </a:solidFill>
              </a:rPr>
              <a:t>Reat</a:t>
            </a:r>
            <a:r>
              <a:rPr lang="en-US" sz="1000" dirty="0">
                <a:solidFill>
                  <a:schemeClr val="tx1"/>
                </a:solidFill>
              </a:rPr>
              <a:t> WWL 1 INV</a:t>
            </a:r>
          </a:p>
        </p:txBody>
      </p:sp>
      <p:sp>
        <p:nvSpPr>
          <p:cNvPr id="37" name="Rectangle 36">
            <a:extLst>
              <a:ext uri="{FF2B5EF4-FFF2-40B4-BE49-F238E27FC236}">
                <a16:creationId xmlns:a16="http://schemas.microsoft.com/office/drawing/2014/main" id="{5D031CB1-7D3E-C345-A71D-F0A977F20A8F}"/>
              </a:ext>
            </a:extLst>
          </p:cNvPr>
          <p:cNvSpPr/>
          <p:nvPr/>
        </p:nvSpPr>
        <p:spPr>
          <a:xfrm>
            <a:off x="31056" y="6019478"/>
            <a:ext cx="4989118" cy="359295"/>
          </a:xfrm>
          <a:prstGeom prst="rect">
            <a:avLst/>
          </a:prstGeom>
          <a:pattFill prst="wdDn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Write WWL UP INV  </a:t>
            </a:r>
          </a:p>
        </p:txBody>
      </p:sp>
      <p:sp>
        <p:nvSpPr>
          <p:cNvPr id="38" name="Rectangle 37">
            <a:extLst>
              <a:ext uri="{FF2B5EF4-FFF2-40B4-BE49-F238E27FC236}">
                <a16:creationId xmlns:a16="http://schemas.microsoft.com/office/drawing/2014/main" id="{4612F790-E9A5-F243-9F5B-35A7A877562F}"/>
              </a:ext>
            </a:extLst>
          </p:cNvPr>
          <p:cNvSpPr/>
          <p:nvPr/>
        </p:nvSpPr>
        <p:spPr>
          <a:xfrm>
            <a:off x="44197" y="5723790"/>
            <a:ext cx="4959419" cy="338979"/>
          </a:xfrm>
          <a:prstGeom prst="rect">
            <a:avLst/>
          </a:prstGeom>
          <a:pattFill prst="wdUp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Write WWL UP NAND. </a:t>
            </a:r>
          </a:p>
        </p:txBody>
      </p:sp>
      <p:sp>
        <p:nvSpPr>
          <p:cNvPr id="39" name="Rectangle 38">
            <a:extLst>
              <a:ext uri="{FF2B5EF4-FFF2-40B4-BE49-F238E27FC236}">
                <a16:creationId xmlns:a16="http://schemas.microsoft.com/office/drawing/2014/main" id="{6DBF83F4-30AD-AA41-ADE3-9867BC5D59B5}"/>
              </a:ext>
            </a:extLst>
          </p:cNvPr>
          <p:cNvSpPr/>
          <p:nvPr/>
        </p:nvSpPr>
        <p:spPr>
          <a:xfrm>
            <a:off x="6806519" y="4054447"/>
            <a:ext cx="4959419" cy="338979"/>
          </a:xfrm>
          <a:prstGeom prst="rect">
            <a:avLst/>
          </a:prstGeom>
          <a:pattFill prst="wdUp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Write WWL UP NAND. </a:t>
            </a:r>
          </a:p>
        </p:txBody>
      </p:sp>
      <p:sp>
        <p:nvSpPr>
          <p:cNvPr id="40" name="Rectangle 39">
            <a:extLst>
              <a:ext uri="{FF2B5EF4-FFF2-40B4-BE49-F238E27FC236}">
                <a16:creationId xmlns:a16="http://schemas.microsoft.com/office/drawing/2014/main" id="{8F933619-86E2-6342-BCF6-A083E7579415}"/>
              </a:ext>
            </a:extLst>
          </p:cNvPr>
          <p:cNvSpPr/>
          <p:nvPr/>
        </p:nvSpPr>
        <p:spPr>
          <a:xfrm>
            <a:off x="6799895" y="4396140"/>
            <a:ext cx="4989118" cy="338980"/>
          </a:xfrm>
          <a:prstGeom prst="rect">
            <a:avLst/>
          </a:prstGeom>
          <a:pattFill prst="wdUp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err="1">
                <a:solidFill>
                  <a:schemeClr val="tx1"/>
                </a:solidFill>
              </a:rPr>
              <a:t>Reat</a:t>
            </a:r>
            <a:r>
              <a:rPr lang="en-US" sz="1000" dirty="0">
                <a:solidFill>
                  <a:schemeClr val="tx1"/>
                </a:solidFill>
              </a:rPr>
              <a:t> WWL 0 NAND</a:t>
            </a:r>
          </a:p>
        </p:txBody>
      </p:sp>
      <p:sp>
        <p:nvSpPr>
          <p:cNvPr id="41" name="Rectangle 40">
            <a:extLst>
              <a:ext uri="{FF2B5EF4-FFF2-40B4-BE49-F238E27FC236}">
                <a16:creationId xmlns:a16="http://schemas.microsoft.com/office/drawing/2014/main" id="{EFB88254-1491-D24F-BC1F-02044504A5FD}"/>
              </a:ext>
            </a:extLst>
          </p:cNvPr>
          <p:cNvSpPr/>
          <p:nvPr/>
        </p:nvSpPr>
        <p:spPr>
          <a:xfrm>
            <a:off x="6793379" y="3712168"/>
            <a:ext cx="4989118" cy="359295"/>
          </a:xfrm>
          <a:prstGeom prst="rect">
            <a:avLst/>
          </a:prstGeom>
          <a:pattFill prst="wdDn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Write WWL UP INV  </a:t>
            </a:r>
          </a:p>
        </p:txBody>
      </p:sp>
      <p:sp>
        <p:nvSpPr>
          <p:cNvPr id="42" name="Rectangle 41">
            <a:extLst>
              <a:ext uri="{FF2B5EF4-FFF2-40B4-BE49-F238E27FC236}">
                <a16:creationId xmlns:a16="http://schemas.microsoft.com/office/drawing/2014/main" id="{A2159D9B-D23E-0649-AEB2-151889363DA6}"/>
              </a:ext>
            </a:extLst>
          </p:cNvPr>
          <p:cNvSpPr/>
          <p:nvPr/>
        </p:nvSpPr>
        <p:spPr>
          <a:xfrm>
            <a:off x="6808327" y="4733838"/>
            <a:ext cx="4959420" cy="338980"/>
          </a:xfrm>
          <a:prstGeom prst="rect">
            <a:avLst/>
          </a:prstGeom>
          <a:pattFill prst="wdDn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err="1">
                <a:solidFill>
                  <a:schemeClr val="tx1"/>
                </a:solidFill>
              </a:rPr>
              <a:t>Reat</a:t>
            </a:r>
            <a:r>
              <a:rPr lang="en-US" sz="1000" dirty="0">
                <a:solidFill>
                  <a:schemeClr val="tx1"/>
                </a:solidFill>
              </a:rPr>
              <a:t> WWL 0 INV</a:t>
            </a:r>
          </a:p>
        </p:txBody>
      </p:sp>
      <p:sp>
        <p:nvSpPr>
          <p:cNvPr id="43" name="Rectangle 42">
            <a:extLst>
              <a:ext uri="{FF2B5EF4-FFF2-40B4-BE49-F238E27FC236}">
                <a16:creationId xmlns:a16="http://schemas.microsoft.com/office/drawing/2014/main" id="{65EE5349-EAE7-AC43-BA58-855BA175500B}"/>
              </a:ext>
            </a:extLst>
          </p:cNvPr>
          <p:cNvSpPr/>
          <p:nvPr/>
        </p:nvSpPr>
        <p:spPr>
          <a:xfrm>
            <a:off x="6803437" y="5377897"/>
            <a:ext cx="4989118" cy="338980"/>
          </a:xfrm>
          <a:prstGeom prst="rect">
            <a:avLst/>
          </a:prstGeom>
          <a:pattFill prst="wdUp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err="1">
                <a:solidFill>
                  <a:schemeClr val="tx1"/>
                </a:solidFill>
              </a:rPr>
              <a:t>Reat</a:t>
            </a:r>
            <a:r>
              <a:rPr lang="en-US" sz="1000" dirty="0">
                <a:solidFill>
                  <a:schemeClr val="tx1"/>
                </a:solidFill>
              </a:rPr>
              <a:t> WWL 1 NAND</a:t>
            </a:r>
          </a:p>
        </p:txBody>
      </p:sp>
      <p:sp>
        <p:nvSpPr>
          <p:cNvPr id="44" name="Rectangle 43">
            <a:extLst>
              <a:ext uri="{FF2B5EF4-FFF2-40B4-BE49-F238E27FC236}">
                <a16:creationId xmlns:a16="http://schemas.microsoft.com/office/drawing/2014/main" id="{4DD61287-CF6A-BF4E-9EB6-FAAAB3BD469D}"/>
              </a:ext>
            </a:extLst>
          </p:cNvPr>
          <p:cNvSpPr/>
          <p:nvPr/>
        </p:nvSpPr>
        <p:spPr>
          <a:xfrm>
            <a:off x="6806976" y="5062452"/>
            <a:ext cx="4959420" cy="338980"/>
          </a:xfrm>
          <a:prstGeom prst="rect">
            <a:avLst/>
          </a:prstGeom>
          <a:pattFill prst="wdDn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err="1">
                <a:solidFill>
                  <a:schemeClr val="tx1"/>
                </a:solidFill>
              </a:rPr>
              <a:t>Reat</a:t>
            </a:r>
            <a:r>
              <a:rPr lang="en-US" sz="1000" dirty="0">
                <a:solidFill>
                  <a:schemeClr val="tx1"/>
                </a:solidFill>
              </a:rPr>
              <a:t> WWL 1 INV</a:t>
            </a:r>
          </a:p>
        </p:txBody>
      </p:sp>
      <p:sp>
        <p:nvSpPr>
          <p:cNvPr id="45" name="Rectangle 44">
            <a:extLst>
              <a:ext uri="{FF2B5EF4-FFF2-40B4-BE49-F238E27FC236}">
                <a16:creationId xmlns:a16="http://schemas.microsoft.com/office/drawing/2014/main" id="{5789F998-F55C-B646-AC83-724028CF14BC}"/>
              </a:ext>
            </a:extLst>
          </p:cNvPr>
          <p:cNvSpPr/>
          <p:nvPr/>
        </p:nvSpPr>
        <p:spPr>
          <a:xfrm>
            <a:off x="6786285" y="6023022"/>
            <a:ext cx="4989118" cy="359295"/>
          </a:xfrm>
          <a:prstGeom prst="rect">
            <a:avLst/>
          </a:prstGeom>
          <a:pattFill prst="wdDn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Write WWL UP INV  </a:t>
            </a:r>
          </a:p>
        </p:txBody>
      </p:sp>
      <p:sp>
        <p:nvSpPr>
          <p:cNvPr id="46" name="Rectangle 45">
            <a:extLst>
              <a:ext uri="{FF2B5EF4-FFF2-40B4-BE49-F238E27FC236}">
                <a16:creationId xmlns:a16="http://schemas.microsoft.com/office/drawing/2014/main" id="{76069B81-52B9-6B49-8108-CF68B03B0A47}"/>
              </a:ext>
            </a:extLst>
          </p:cNvPr>
          <p:cNvSpPr/>
          <p:nvPr/>
        </p:nvSpPr>
        <p:spPr>
          <a:xfrm>
            <a:off x="6799426" y="5727334"/>
            <a:ext cx="4959419" cy="338979"/>
          </a:xfrm>
          <a:prstGeom prst="rect">
            <a:avLst/>
          </a:prstGeom>
          <a:pattFill prst="wdUp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Write WWL UP NAND. </a:t>
            </a:r>
          </a:p>
        </p:txBody>
      </p:sp>
      <p:sp>
        <p:nvSpPr>
          <p:cNvPr id="48" name="Rectangle 47">
            <a:extLst>
              <a:ext uri="{FF2B5EF4-FFF2-40B4-BE49-F238E27FC236}">
                <a16:creationId xmlns:a16="http://schemas.microsoft.com/office/drawing/2014/main" id="{B3F3E959-B3D0-4340-9A9B-FE5663524403}"/>
              </a:ext>
            </a:extLst>
          </p:cNvPr>
          <p:cNvSpPr/>
          <p:nvPr/>
        </p:nvSpPr>
        <p:spPr>
          <a:xfrm>
            <a:off x="44666" y="4392596"/>
            <a:ext cx="4989118" cy="338980"/>
          </a:xfrm>
          <a:prstGeom prst="rect">
            <a:avLst/>
          </a:prstGeom>
          <a:pattFill prst="wdUp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err="1">
                <a:solidFill>
                  <a:schemeClr val="tx1"/>
                </a:solidFill>
              </a:rPr>
              <a:t>Reat</a:t>
            </a:r>
            <a:r>
              <a:rPr lang="en-US" sz="1000" dirty="0">
                <a:solidFill>
                  <a:schemeClr val="tx1"/>
                </a:solidFill>
              </a:rPr>
              <a:t> WWL 0 NAND</a:t>
            </a:r>
          </a:p>
        </p:txBody>
      </p:sp>
      <p:sp>
        <p:nvSpPr>
          <p:cNvPr id="49" name="Rectangle 48">
            <a:extLst>
              <a:ext uri="{FF2B5EF4-FFF2-40B4-BE49-F238E27FC236}">
                <a16:creationId xmlns:a16="http://schemas.microsoft.com/office/drawing/2014/main" id="{59ACFAE2-F592-6548-8D01-3384DC117961}"/>
              </a:ext>
            </a:extLst>
          </p:cNvPr>
          <p:cNvSpPr/>
          <p:nvPr/>
        </p:nvSpPr>
        <p:spPr>
          <a:xfrm>
            <a:off x="53098" y="4730294"/>
            <a:ext cx="4959420" cy="338980"/>
          </a:xfrm>
          <a:prstGeom prst="rect">
            <a:avLst/>
          </a:prstGeom>
          <a:pattFill prst="wdDn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err="1">
                <a:solidFill>
                  <a:schemeClr val="tx1"/>
                </a:solidFill>
              </a:rPr>
              <a:t>Reat</a:t>
            </a:r>
            <a:r>
              <a:rPr lang="en-US" sz="1000" dirty="0">
                <a:solidFill>
                  <a:schemeClr val="tx1"/>
                </a:solidFill>
              </a:rPr>
              <a:t> WWL 0 INV</a:t>
            </a:r>
          </a:p>
        </p:txBody>
      </p:sp>
      <p:sp>
        <p:nvSpPr>
          <p:cNvPr id="50" name="Rectangle 49">
            <a:extLst>
              <a:ext uri="{FF2B5EF4-FFF2-40B4-BE49-F238E27FC236}">
                <a16:creationId xmlns:a16="http://schemas.microsoft.com/office/drawing/2014/main" id="{5DB5D70B-D127-9348-8EC2-0BA85CFAE73A}"/>
              </a:ext>
            </a:extLst>
          </p:cNvPr>
          <p:cNvSpPr/>
          <p:nvPr/>
        </p:nvSpPr>
        <p:spPr>
          <a:xfrm>
            <a:off x="48208" y="5374353"/>
            <a:ext cx="4989118" cy="338980"/>
          </a:xfrm>
          <a:prstGeom prst="rect">
            <a:avLst/>
          </a:prstGeom>
          <a:pattFill prst="wdUp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err="1">
                <a:solidFill>
                  <a:schemeClr val="tx1"/>
                </a:solidFill>
              </a:rPr>
              <a:t>Reat</a:t>
            </a:r>
            <a:r>
              <a:rPr lang="en-US" sz="1000" dirty="0">
                <a:solidFill>
                  <a:schemeClr val="tx1"/>
                </a:solidFill>
              </a:rPr>
              <a:t> WWL 1 NAND</a:t>
            </a:r>
          </a:p>
        </p:txBody>
      </p:sp>
      <p:sp>
        <p:nvSpPr>
          <p:cNvPr id="51" name="Rectangle 50">
            <a:extLst>
              <a:ext uri="{FF2B5EF4-FFF2-40B4-BE49-F238E27FC236}">
                <a16:creationId xmlns:a16="http://schemas.microsoft.com/office/drawing/2014/main" id="{2F350D10-AF8E-8948-A4E9-7E177574C537}"/>
              </a:ext>
            </a:extLst>
          </p:cNvPr>
          <p:cNvSpPr/>
          <p:nvPr/>
        </p:nvSpPr>
        <p:spPr>
          <a:xfrm>
            <a:off x="51747" y="5058908"/>
            <a:ext cx="4959420" cy="338980"/>
          </a:xfrm>
          <a:prstGeom prst="rect">
            <a:avLst/>
          </a:prstGeom>
          <a:pattFill prst="wdDn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err="1">
                <a:solidFill>
                  <a:schemeClr val="tx1"/>
                </a:solidFill>
              </a:rPr>
              <a:t>Reat</a:t>
            </a:r>
            <a:r>
              <a:rPr lang="en-US" sz="1000" dirty="0">
                <a:solidFill>
                  <a:schemeClr val="tx1"/>
                </a:solidFill>
              </a:rPr>
              <a:t> WWL 1 INV</a:t>
            </a:r>
          </a:p>
        </p:txBody>
      </p:sp>
      <p:sp>
        <p:nvSpPr>
          <p:cNvPr id="52" name="Rectangle 51">
            <a:extLst>
              <a:ext uri="{FF2B5EF4-FFF2-40B4-BE49-F238E27FC236}">
                <a16:creationId xmlns:a16="http://schemas.microsoft.com/office/drawing/2014/main" id="{E3918201-3C96-1840-A0BE-363FFD2F0B3E}"/>
              </a:ext>
            </a:extLst>
          </p:cNvPr>
          <p:cNvSpPr/>
          <p:nvPr/>
        </p:nvSpPr>
        <p:spPr>
          <a:xfrm>
            <a:off x="31056" y="6019478"/>
            <a:ext cx="4989118" cy="359295"/>
          </a:xfrm>
          <a:prstGeom prst="rect">
            <a:avLst/>
          </a:prstGeom>
          <a:pattFill prst="wdDn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Write WWL UP INV  </a:t>
            </a:r>
          </a:p>
        </p:txBody>
      </p:sp>
      <p:sp>
        <p:nvSpPr>
          <p:cNvPr id="53" name="Rectangle 52">
            <a:extLst>
              <a:ext uri="{FF2B5EF4-FFF2-40B4-BE49-F238E27FC236}">
                <a16:creationId xmlns:a16="http://schemas.microsoft.com/office/drawing/2014/main" id="{E03AE2C9-7319-BF49-8F17-EDEF96A5D842}"/>
              </a:ext>
            </a:extLst>
          </p:cNvPr>
          <p:cNvSpPr/>
          <p:nvPr/>
        </p:nvSpPr>
        <p:spPr>
          <a:xfrm>
            <a:off x="44197" y="5723790"/>
            <a:ext cx="4959419" cy="338979"/>
          </a:xfrm>
          <a:prstGeom prst="rect">
            <a:avLst/>
          </a:prstGeom>
          <a:pattFill prst="wdUp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Write WWL UP NAND. </a:t>
            </a:r>
          </a:p>
        </p:txBody>
      </p:sp>
      <p:sp>
        <p:nvSpPr>
          <p:cNvPr id="54" name="Rectangle 53">
            <a:extLst>
              <a:ext uri="{FF2B5EF4-FFF2-40B4-BE49-F238E27FC236}">
                <a16:creationId xmlns:a16="http://schemas.microsoft.com/office/drawing/2014/main" id="{E938AEA8-4FAC-4144-8E1E-5CA1906CA7BD}"/>
              </a:ext>
            </a:extLst>
          </p:cNvPr>
          <p:cNvSpPr/>
          <p:nvPr/>
        </p:nvSpPr>
        <p:spPr>
          <a:xfrm>
            <a:off x="47114" y="4087341"/>
            <a:ext cx="2454038" cy="298114"/>
          </a:xfrm>
          <a:prstGeom prst="rect">
            <a:avLst/>
          </a:prstGeom>
          <a:pattFill prst="wdUp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8 8fn4fpNAND2 with common signal. </a:t>
            </a:r>
          </a:p>
        </p:txBody>
      </p:sp>
      <p:sp>
        <p:nvSpPr>
          <p:cNvPr id="55" name="Rectangle 54">
            <a:extLst>
              <a:ext uri="{FF2B5EF4-FFF2-40B4-BE49-F238E27FC236}">
                <a16:creationId xmlns:a16="http://schemas.microsoft.com/office/drawing/2014/main" id="{ED4F85D2-9FC6-3B4F-8E82-6C62A3E51BFF}"/>
              </a:ext>
            </a:extLst>
          </p:cNvPr>
          <p:cNvSpPr/>
          <p:nvPr/>
        </p:nvSpPr>
        <p:spPr>
          <a:xfrm>
            <a:off x="2508931" y="4046476"/>
            <a:ext cx="2520268" cy="338979"/>
          </a:xfrm>
          <a:prstGeom prst="rect">
            <a:avLst/>
          </a:prstGeom>
          <a:pattFill prst="wdUp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8 8fn4fpNAND2 with common signal. </a:t>
            </a:r>
          </a:p>
        </p:txBody>
      </p:sp>
      <p:sp>
        <p:nvSpPr>
          <p:cNvPr id="56" name="Rectangle 55">
            <a:extLst>
              <a:ext uri="{FF2B5EF4-FFF2-40B4-BE49-F238E27FC236}">
                <a16:creationId xmlns:a16="http://schemas.microsoft.com/office/drawing/2014/main" id="{00BB39BA-1BE4-774D-9EE1-374BF7E4E9CC}"/>
              </a:ext>
            </a:extLst>
          </p:cNvPr>
          <p:cNvSpPr/>
          <p:nvPr/>
        </p:nvSpPr>
        <p:spPr>
          <a:xfrm>
            <a:off x="47114" y="3717589"/>
            <a:ext cx="4989118" cy="359295"/>
          </a:xfrm>
          <a:prstGeom prst="rect">
            <a:avLst/>
          </a:prstGeom>
          <a:pattFill prst="wdDn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16 Write WWL UP INV  </a:t>
            </a:r>
          </a:p>
        </p:txBody>
      </p:sp>
      <p:sp>
        <p:nvSpPr>
          <p:cNvPr id="57" name="Rectangle 56">
            <a:extLst>
              <a:ext uri="{FF2B5EF4-FFF2-40B4-BE49-F238E27FC236}">
                <a16:creationId xmlns:a16="http://schemas.microsoft.com/office/drawing/2014/main" id="{6D7152A1-9860-8C41-9C1D-CA7511993EAD}"/>
              </a:ext>
            </a:extLst>
          </p:cNvPr>
          <p:cNvSpPr/>
          <p:nvPr/>
        </p:nvSpPr>
        <p:spPr>
          <a:xfrm>
            <a:off x="29175" y="5736849"/>
            <a:ext cx="2454038" cy="298114"/>
          </a:xfrm>
          <a:prstGeom prst="rect">
            <a:avLst/>
          </a:prstGeom>
          <a:pattFill prst="wdUp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8 8fn4fpNAND2 with common signal. </a:t>
            </a:r>
          </a:p>
        </p:txBody>
      </p:sp>
      <p:sp>
        <p:nvSpPr>
          <p:cNvPr id="58" name="Rectangle 57">
            <a:extLst>
              <a:ext uri="{FF2B5EF4-FFF2-40B4-BE49-F238E27FC236}">
                <a16:creationId xmlns:a16="http://schemas.microsoft.com/office/drawing/2014/main" id="{0D65F3DA-8F3E-214B-9F9D-BAE5026BE0CB}"/>
              </a:ext>
            </a:extLst>
          </p:cNvPr>
          <p:cNvSpPr/>
          <p:nvPr/>
        </p:nvSpPr>
        <p:spPr>
          <a:xfrm>
            <a:off x="2490992" y="5695984"/>
            <a:ext cx="2520268" cy="338979"/>
          </a:xfrm>
          <a:prstGeom prst="rect">
            <a:avLst/>
          </a:prstGeom>
          <a:pattFill prst="wdUp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8 8fn4fpNAND2 with common signal. </a:t>
            </a:r>
          </a:p>
        </p:txBody>
      </p:sp>
      <p:sp>
        <p:nvSpPr>
          <p:cNvPr id="59" name="Rectangle 58">
            <a:extLst>
              <a:ext uri="{FF2B5EF4-FFF2-40B4-BE49-F238E27FC236}">
                <a16:creationId xmlns:a16="http://schemas.microsoft.com/office/drawing/2014/main" id="{CB007624-5AF0-BD4C-AD9F-C50AF21A7027}"/>
              </a:ext>
            </a:extLst>
          </p:cNvPr>
          <p:cNvSpPr/>
          <p:nvPr/>
        </p:nvSpPr>
        <p:spPr>
          <a:xfrm>
            <a:off x="29175" y="6012557"/>
            <a:ext cx="4989118" cy="359295"/>
          </a:xfrm>
          <a:prstGeom prst="rect">
            <a:avLst/>
          </a:prstGeom>
          <a:pattFill prst="wdDn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16 Write WWL DN INV  </a:t>
            </a:r>
          </a:p>
        </p:txBody>
      </p:sp>
      <p:sp>
        <p:nvSpPr>
          <p:cNvPr id="60" name="Rectangle 59">
            <a:extLst>
              <a:ext uri="{FF2B5EF4-FFF2-40B4-BE49-F238E27FC236}">
                <a16:creationId xmlns:a16="http://schemas.microsoft.com/office/drawing/2014/main" id="{6A3D4E0D-4443-DE46-BEA2-0122A86CF70E}"/>
              </a:ext>
            </a:extLst>
          </p:cNvPr>
          <p:cNvSpPr/>
          <p:nvPr/>
        </p:nvSpPr>
        <p:spPr>
          <a:xfrm>
            <a:off x="51646" y="5058904"/>
            <a:ext cx="4959420" cy="338980"/>
          </a:xfrm>
          <a:prstGeom prst="rect">
            <a:avLst/>
          </a:prstGeom>
          <a:pattFill prst="wdDn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16 </a:t>
            </a:r>
            <a:r>
              <a:rPr lang="en-US" sz="1000" dirty="0" err="1">
                <a:solidFill>
                  <a:schemeClr val="tx1"/>
                </a:solidFill>
              </a:rPr>
              <a:t>Reat</a:t>
            </a:r>
            <a:r>
              <a:rPr lang="en-US" sz="1000" dirty="0">
                <a:solidFill>
                  <a:schemeClr val="tx1"/>
                </a:solidFill>
              </a:rPr>
              <a:t> WL 1  4 finger INV</a:t>
            </a:r>
          </a:p>
        </p:txBody>
      </p:sp>
      <p:sp>
        <p:nvSpPr>
          <p:cNvPr id="61" name="Rectangle 60">
            <a:extLst>
              <a:ext uri="{FF2B5EF4-FFF2-40B4-BE49-F238E27FC236}">
                <a16:creationId xmlns:a16="http://schemas.microsoft.com/office/drawing/2014/main" id="{527DEDCB-7F9B-1040-B3CC-2483E8B52603}"/>
              </a:ext>
            </a:extLst>
          </p:cNvPr>
          <p:cNvSpPr/>
          <p:nvPr/>
        </p:nvSpPr>
        <p:spPr>
          <a:xfrm>
            <a:off x="55186" y="4732827"/>
            <a:ext cx="4959420" cy="338980"/>
          </a:xfrm>
          <a:prstGeom prst="rect">
            <a:avLst/>
          </a:prstGeom>
          <a:pattFill prst="wdDn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16 </a:t>
            </a:r>
            <a:r>
              <a:rPr lang="en-US" sz="1000" dirty="0" err="1">
                <a:solidFill>
                  <a:schemeClr val="tx1"/>
                </a:solidFill>
              </a:rPr>
              <a:t>Reat</a:t>
            </a:r>
            <a:r>
              <a:rPr lang="en-US" sz="1000" dirty="0">
                <a:solidFill>
                  <a:schemeClr val="tx1"/>
                </a:solidFill>
              </a:rPr>
              <a:t> WL 1  4 finger INV</a:t>
            </a:r>
          </a:p>
        </p:txBody>
      </p:sp>
      <p:sp>
        <p:nvSpPr>
          <p:cNvPr id="62" name="Rectangle 61">
            <a:extLst>
              <a:ext uri="{FF2B5EF4-FFF2-40B4-BE49-F238E27FC236}">
                <a16:creationId xmlns:a16="http://schemas.microsoft.com/office/drawing/2014/main" id="{F03254FE-C36C-F74D-A1AD-8B6F579EBFEC}"/>
              </a:ext>
            </a:extLst>
          </p:cNvPr>
          <p:cNvSpPr/>
          <p:nvPr/>
        </p:nvSpPr>
        <p:spPr>
          <a:xfrm>
            <a:off x="2517975" y="5345510"/>
            <a:ext cx="2520268" cy="338979"/>
          </a:xfrm>
          <a:prstGeom prst="rect">
            <a:avLst/>
          </a:prstGeom>
          <a:pattFill prst="wdUpDiag">
            <a:fgClr>
              <a:srgbClr val="00B050"/>
            </a:fgClr>
            <a:bgClr>
              <a:schemeClr val="bg1"/>
            </a:bgClr>
          </a:patt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8 8fn4fpNAND2 with common signal. </a:t>
            </a:r>
          </a:p>
        </p:txBody>
      </p:sp>
      <p:sp>
        <p:nvSpPr>
          <p:cNvPr id="63" name="Rectangle 62">
            <a:extLst>
              <a:ext uri="{FF2B5EF4-FFF2-40B4-BE49-F238E27FC236}">
                <a16:creationId xmlns:a16="http://schemas.microsoft.com/office/drawing/2014/main" id="{F98DDAF2-474A-C64B-B024-5C06C91A3A4C}"/>
              </a:ext>
            </a:extLst>
          </p:cNvPr>
          <p:cNvSpPr/>
          <p:nvPr/>
        </p:nvSpPr>
        <p:spPr>
          <a:xfrm>
            <a:off x="33454" y="5370316"/>
            <a:ext cx="2520268" cy="338979"/>
          </a:xfrm>
          <a:prstGeom prst="rect">
            <a:avLst/>
          </a:prstGeom>
          <a:pattFill prst="wdUpDiag">
            <a:fgClr>
              <a:srgbClr val="00B050"/>
            </a:fgClr>
            <a:bgClr>
              <a:schemeClr val="bg1"/>
            </a:bgClr>
          </a:patt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8 8fn4fpNAND2 with common signal. </a:t>
            </a:r>
          </a:p>
        </p:txBody>
      </p:sp>
      <p:sp>
        <p:nvSpPr>
          <p:cNvPr id="64" name="Rectangle 63">
            <a:extLst>
              <a:ext uri="{FF2B5EF4-FFF2-40B4-BE49-F238E27FC236}">
                <a16:creationId xmlns:a16="http://schemas.microsoft.com/office/drawing/2014/main" id="{1FFCA5F6-886D-1B46-AEF7-07DBAC115658}"/>
              </a:ext>
            </a:extLst>
          </p:cNvPr>
          <p:cNvSpPr/>
          <p:nvPr/>
        </p:nvSpPr>
        <p:spPr>
          <a:xfrm>
            <a:off x="2510881" y="4360204"/>
            <a:ext cx="2520268" cy="338979"/>
          </a:xfrm>
          <a:prstGeom prst="rect">
            <a:avLst/>
          </a:prstGeom>
          <a:pattFill prst="wdUpDiag">
            <a:fgClr>
              <a:srgbClr val="00B050"/>
            </a:fgClr>
            <a:bgClr>
              <a:schemeClr val="bg1"/>
            </a:bgClr>
          </a:patt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8 8fn4fpNAND2 with common signal. </a:t>
            </a:r>
          </a:p>
        </p:txBody>
      </p:sp>
      <p:sp>
        <p:nvSpPr>
          <p:cNvPr id="66" name="Rectangle 65">
            <a:extLst>
              <a:ext uri="{FF2B5EF4-FFF2-40B4-BE49-F238E27FC236}">
                <a16:creationId xmlns:a16="http://schemas.microsoft.com/office/drawing/2014/main" id="{F53BA150-ABBC-C44D-BA61-133F13ECEF39}"/>
              </a:ext>
            </a:extLst>
          </p:cNvPr>
          <p:cNvSpPr/>
          <p:nvPr/>
        </p:nvSpPr>
        <p:spPr>
          <a:xfrm>
            <a:off x="26360" y="4385010"/>
            <a:ext cx="2520268" cy="338979"/>
          </a:xfrm>
          <a:prstGeom prst="rect">
            <a:avLst/>
          </a:prstGeom>
          <a:pattFill prst="wdUpDiag">
            <a:fgClr>
              <a:srgbClr val="00B050"/>
            </a:fgClr>
            <a:bgClr>
              <a:schemeClr val="bg1"/>
            </a:bgClr>
          </a:patt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8 8fn4fpNAND2 with common signal. </a:t>
            </a:r>
          </a:p>
        </p:txBody>
      </p:sp>
      <p:sp>
        <p:nvSpPr>
          <p:cNvPr id="68" name="Rectangle 67">
            <a:extLst>
              <a:ext uri="{FF2B5EF4-FFF2-40B4-BE49-F238E27FC236}">
                <a16:creationId xmlns:a16="http://schemas.microsoft.com/office/drawing/2014/main" id="{67D5977E-0A8F-C64A-AD29-962959E18F1F}"/>
              </a:ext>
            </a:extLst>
          </p:cNvPr>
          <p:cNvSpPr/>
          <p:nvPr/>
        </p:nvSpPr>
        <p:spPr>
          <a:xfrm>
            <a:off x="6772034" y="4381709"/>
            <a:ext cx="4989118" cy="338980"/>
          </a:xfrm>
          <a:prstGeom prst="rect">
            <a:avLst/>
          </a:prstGeom>
          <a:pattFill prst="wdUp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err="1">
                <a:solidFill>
                  <a:schemeClr val="tx1"/>
                </a:solidFill>
              </a:rPr>
              <a:t>Reat</a:t>
            </a:r>
            <a:r>
              <a:rPr lang="en-US" sz="1000" dirty="0">
                <a:solidFill>
                  <a:schemeClr val="tx1"/>
                </a:solidFill>
              </a:rPr>
              <a:t> WWL 0 NAND</a:t>
            </a:r>
          </a:p>
        </p:txBody>
      </p:sp>
      <p:sp>
        <p:nvSpPr>
          <p:cNvPr id="69" name="Rectangle 68">
            <a:extLst>
              <a:ext uri="{FF2B5EF4-FFF2-40B4-BE49-F238E27FC236}">
                <a16:creationId xmlns:a16="http://schemas.microsoft.com/office/drawing/2014/main" id="{067181AF-9387-A04C-9F3D-98EC4AD7ADDF}"/>
              </a:ext>
            </a:extLst>
          </p:cNvPr>
          <p:cNvSpPr/>
          <p:nvPr/>
        </p:nvSpPr>
        <p:spPr>
          <a:xfrm>
            <a:off x="6780466" y="4719407"/>
            <a:ext cx="4959420" cy="338980"/>
          </a:xfrm>
          <a:prstGeom prst="rect">
            <a:avLst/>
          </a:prstGeom>
          <a:pattFill prst="wdDn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err="1">
                <a:solidFill>
                  <a:schemeClr val="tx1"/>
                </a:solidFill>
              </a:rPr>
              <a:t>Reat</a:t>
            </a:r>
            <a:r>
              <a:rPr lang="en-US" sz="1000" dirty="0">
                <a:solidFill>
                  <a:schemeClr val="tx1"/>
                </a:solidFill>
              </a:rPr>
              <a:t> WWL 0 INV</a:t>
            </a:r>
          </a:p>
        </p:txBody>
      </p:sp>
      <p:sp>
        <p:nvSpPr>
          <p:cNvPr id="70" name="Rectangle 69">
            <a:extLst>
              <a:ext uri="{FF2B5EF4-FFF2-40B4-BE49-F238E27FC236}">
                <a16:creationId xmlns:a16="http://schemas.microsoft.com/office/drawing/2014/main" id="{C8444D76-F4EF-5B48-BEA5-06818C03D8E9}"/>
              </a:ext>
            </a:extLst>
          </p:cNvPr>
          <p:cNvSpPr/>
          <p:nvPr/>
        </p:nvSpPr>
        <p:spPr>
          <a:xfrm>
            <a:off x="6775576" y="5363466"/>
            <a:ext cx="4989118" cy="338980"/>
          </a:xfrm>
          <a:prstGeom prst="rect">
            <a:avLst/>
          </a:prstGeom>
          <a:pattFill prst="wdUp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err="1">
                <a:solidFill>
                  <a:schemeClr val="tx1"/>
                </a:solidFill>
              </a:rPr>
              <a:t>Reat</a:t>
            </a:r>
            <a:r>
              <a:rPr lang="en-US" sz="1000" dirty="0">
                <a:solidFill>
                  <a:schemeClr val="tx1"/>
                </a:solidFill>
              </a:rPr>
              <a:t> WWL 1 NAND</a:t>
            </a:r>
          </a:p>
        </p:txBody>
      </p:sp>
      <p:sp>
        <p:nvSpPr>
          <p:cNvPr id="71" name="Rectangle 70">
            <a:extLst>
              <a:ext uri="{FF2B5EF4-FFF2-40B4-BE49-F238E27FC236}">
                <a16:creationId xmlns:a16="http://schemas.microsoft.com/office/drawing/2014/main" id="{F7DA699A-5390-7940-BF63-C6BBC19EFA6C}"/>
              </a:ext>
            </a:extLst>
          </p:cNvPr>
          <p:cNvSpPr/>
          <p:nvPr/>
        </p:nvSpPr>
        <p:spPr>
          <a:xfrm>
            <a:off x="6779115" y="5048021"/>
            <a:ext cx="4959420" cy="338980"/>
          </a:xfrm>
          <a:prstGeom prst="rect">
            <a:avLst/>
          </a:prstGeom>
          <a:pattFill prst="wdDn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err="1">
                <a:solidFill>
                  <a:schemeClr val="tx1"/>
                </a:solidFill>
              </a:rPr>
              <a:t>Reat</a:t>
            </a:r>
            <a:r>
              <a:rPr lang="en-US" sz="1000" dirty="0">
                <a:solidFill>
                  <a:schemeClr val="tx1"/>
                </a:solidFill>
              </a:rPr>
              <a:t> WWL 1 INV</a:t>
            </a:r>
          </a:p>
        </p:txBody>
      </p:sp>
      <p:sp>
        <p:nvSpPr>
          <p:cNvPr id="72" name="Rectangle 71">
            <a:extLst>
              <a:ext uri="{FF2B5EF4-FFF2-40B4-BE49-F238E27FC236}">
                <a16:creationId xmlns:a16="http://schemas.microsoft.com/office/drawing/2014/main" id="{66780E24-F5D7-E144-A40B-9EC9FE67DC5E}"/>
              </a:ext>
            </a:extLst>
          </p:cNvPr>
          <p:cNvSpPr/>
          <p:nvPr/>
        </p:nvSpPr>
        <p:spPr>
          <a:xfrm>
            <a:off x="6758424" y="6008591"/>
            <a:ext cx="4989118" cy="359295"/>
          </a:xfrm>
          <a:prstGeom prst="rect">
            <a:avLst/>
          </a:prstGeom>
          <a:pattFill prst="wdDn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Write WWL UP INV  </a:t>
            </a:r>
          </a:p>
        </p:txBody>
      </p:sp>
      <p:sp>
        <p:nvSpPr>
          <p:cNvPr id="73" name="Rectangle 72">
            <a:extLst>
              <a:ext uri="{FF2B5EF4-FFF2-40B4-BE49-F238E27FC236}">
                <a16:creationId xmlns:a16="http://schemas.microsoft.com/office/drawing/2014/main" id="{8B9ED83C-3A31-CA45-A929-5F4A1C66912A}"/>
              </a:ext>
            </a:extLst>
          </p:cNvPr>
          <p:cNvSpPr/>
          <p:nvPr/>
        </p:nvSpPr>
        <p:spPr>
          <a:xfrm>
            <a:off x="6771565" y="5712903"/>
            <a:ext cx="4959419" cy="338979"/>
          </a:xfrm>
          <a:prstGeom prst="rect">
            <a:avLst/>
          </a:prstGeom>
          <a:pattFill prst="wdUp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Write WWL UP NAND. </a:t>
            </a:r>
          </a:p>
        </p:txBody>
      </p:sp>
      <p:sp>
        <p:nvSpPr>
          <p:cNvPr id="74" name="Rectangle 73">
            <a:extLst>
              <a:ext uri="{FF2B5EF4-FFF2-40B4-BE49-F238E27FC236}">
                <a16:creationId xmlns:a16="http://schemas.microsoft.com/office/drawing/2014/main" id="{A4D65AA9-601F-C842-8A89-EC8E8C5D7E94}"/>
              </a:ext>
            </a:extLst>
          </p:cNvPr>
          <p:cNvSpPr/>
          <p:nvPr/>
        </p:nvSpPr>
        <p:spPr>
          <a:xfrm>
            <a:off x="6774482" y="4076454"/>
            <a:ext cx="2454038" cy="298114"/>
          </a:xfrm>
          <a:prstGeom prst="rect">
            <a:avLst/>
          </a:prstGeom>
          <a:pattFill prst="wdUp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8 8fn4fpNAND2 with common signal. </a:t>
            </a:r>
          </a:p>
        </p:txBody>
      </p:sp>
      <p:sp>
        <p:nvSpPr>
          <p:cNvPr id="77" name="Rectangle 76">
            <a:extLst>
              <a:ext uri="{FF2B5EF4-FFF2-40B4-BE49-F238E27FC236}">
                <a16:creationId xmlns:a16="http://schemas.microsoft.com/office/drawing/2014/main" id="{F2806952-D7E1-EF49-A041-C0658A305670}"/>
              </a:ext>
            </a:extLst>
          </p:cNvPr>
          <p:cNvSpPr/>
          <p:nvPr/>
        </p:nvSpPr>
        <p:spPr>
          <a:xfrm>
            <a:off x="9236299" y="4035589"/>
            <a:ext cx="2520268" cy="338979"/>
          </a:xfrm>
          <a:prstGeom prst="rect">
            <a:avLst/>
          </a:prstGeom>
          <a:pattFill prst="wdUp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8 8fn4fpNAND2 with common signal. </a:t>
            </a:r>
          </a:p>
        </p:txBody>
      </p:sp>
      <p:sp>
        <p:nvSpPr>
          <p:cNvPr id="79" name="Rectangle 78">
            <a:extLst>
              <a:ext uri="{FF2B5EF4-FFF2-40B4-BE49-F238E27FC236}">
                <a16:creationId xmlns:a16="http://schemas.microsoft.com/office/drawing/2014/main" id="{867CA294-4AF0-2C40-97D9-58442572FD92}"/>
              </a:ext>
            </a:extLst>
          </p:cNvPr>
          <p:cNvSpPr/>
          <p:nvPr/>
        </p:nvSpPr>
        <p:spPr>
          <a:xfrm>
            <a:off x="6774482" y="3706702"/>
            <a:ext cx="4989118" cy="359295"/>
          </a:xfrm>
          <a:prstGeom prst="rect">
            <a:avLst/>
          </a:prstGeom>
          <a:pattFill prst="wdDn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16 Write WWL UP INV  </a:t>
            </a:r>
          </a:p>
        </p:txBody>
      </p:sp>
      <p:sp>
        <p:nvSpPr>
          <p:cNvPr id="80" name="Rectangle 79">
            <a:extLst>
              <a:ext uri="{FF2B5EF4-FFF2-40B4-BE49-F238E27FC236}">
                <a16:creationId xmlns:a16="http://schemas.microsoft.com/office/drawing/2014/main" id="{0F9EB428-7293-3045-851E-2875575A624B}"/>
              </a:ext>
            </a:extLst>
          </p:cNvPr>
          <p:cNvSpPr/>
          <p:nvPr/>
        </p:nvSpPr>
        <p:spPr>
          <a:xfrm>
            <a:off x="6756543" y="5725962"/>
            <a:ext cx="2454038" cy="298114"/>
          </a:xfrm>
          <a:prstGeom prst="rect">
            <a:avLst/>
          </a:prstGeom>
          <a:pattFill prst="wdUp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8 8fn4fpNAND2 with common signal. </a:t>
            </a:r>
          </a:p>
        </p:txBody>
      </p:sp>
      <p:sp>
        <p:nvSpPr>
          <p:cNvPr id="81" name="Rectangle 80">
            <a:extLst>
              <a:ext uri="{FF2B5EF4-FFF2-40B4-BE49-F238E27FC236}">
                <a16:creationId xmlns:a16="http://schemas.microsoft.com/office/drawing/2014/main" id="{22FE69C7-C1C0-494C-8AF0-91611F082096}"/>
              </a:ext>
            </a:extLst>
          </p:cNvPr>
          <p:cNvSpPr/>
          <p:nvPr/>
        </p:nvSpPr>
        <p:spPr>
          <a:xfrm>
            <a:off x="9218360" y="5685097"/>
            <a:ext cx="2520268" cy="338979"/>
          </a:xfrm>
          <a:prstGeom prst="rect">
            <a:avLst/>
          </a:prstGeom>
          <a:pattFill prst="wdUp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8 8fn4fpNAND2 with common signal. </a:t>
            </a:r>
          </a:p>
        </p:txBody>
      </p:sp>
      <p:sp>
        <p:nvSpPr>
          <p:cNvPr id="82" name="Rectangle 81">
            <a:extLst>
              <a:ext uri="{FF2B5EF4-FFF2-40B4-BE49-F238E27FC236}">
                <a16:creationId xmlns:a16="http://schemas.microsoft.com/office/drawing/2014/main" id="{A10D5249-3506-7F45-BADD-080C66C29D4D}"/>
              </a:ext>
            </a:extLst>
          </p:cNvPr>
          <p:cNvSpPr/>
          <p:nvPr/>
        </p:nvSpPr>
        <p:spPr>
          <a:xfrm>
            <a:off x="6756543" y="6001670"/>
            <a:ext cx="4989118" cy="359295"/>
          </a:xfrm>
          <a:prstGeom prst="rect">
            <a:avLst/>
          </a:prstGeom>
          <a:pattFill prst="wdDnDiag">
            <a:fgClr>
              <a:srgbClr val="FFC00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16 Write WWL DN INV  </a:t>
            </a:r>
          </a:p>
        </p:txBody>
      </p:sp>
      <p:sp>
        <p:nvSpPr>
          <p:cNvPr id="83" name="Rectangle 82">
            <a:extLst>
              <a:ext uri="{FF2B5EF4-FFF2-40B4-BE49-F238E27FC236}">
                <a16:creationId xmlns:a16="http://schemas.microsoft.com/office/drawing/2014/main" id="{1F4DF93E-F970-A041-9CA0-3168B71F282D}"/>
              </a:ext>
            </a:extLst>
          </p:cNvPr>
          <p:cNvSpPr/>
          <p:nvPr/>
        </p:nvSpPr>
        <p:spPr>
          <a:xfrm>
            <a:off x="6779014" y="5048017"/>
            <a:ext cx="4959420" cy="338980"/>
          </a:xfrm>
          <a:prstGeom prst="rect">
            <a:avLst/>
          </a:prstGeom>
          <a:pattFill prst="wdDn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16 </a:t>
            </a:r>
            <a:r>
              <a:rPr lang="en-US" sz="1000" dirty="0" err="1">
                <a:solidFill>
                  <a:schemeClr val="tx1"/>
                </a:solidFill>
              </a:rPr>
              <a:t>Reat</a:t>
            </a:r>
            <a:r>
              <a:rPr lang="en-US" sz="1000" dirty="0">
                <a:solidFill>
                  <a:schemeClr val="tx1"/>
                </a:solidFill>
              </a:rPr>
              <a:t> WL 1  4 finger INV</a:t>
            </a:r>
          </a:p>
        </p:txBody>
      </p:sp>
      <p:sp>
        <p:nvSpPr>
          <p:cNvPr id="84" name="Rectangle 83">
            <a:extLst>
              <a:ext uri="{FF2B5EF4-FFF2-40B4-BE49-F238E27FC236}">
                <a16:creationId xmlns:a16="http://schemas.microsoft.com/office/drawing/2014/main" id="{B63BEA12-A0B7-4141-A1AC-35074BD1EB83}"/>
              </a:ext>
            </a:extLst>
          </p:cNvPr>
          <p:cNvSpPr/>
          <p:nvPr/>
        </p:nvSpPr>
        <p:spPr>
          <a:xfrm>
            <a:off x="6782554" y="4721940"/>
            <a:ext cx="4959420" cy="338980"/>
          </a:xfrm>
          <a:prstGeom prst="rect">
            <a:avLst/>
          </a:prstGeom>
          <a:pattFill prst="wdDnDiag">
            <a:fgClr>
              <a:srgbClr val="00B050"/>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16 </a:t>
            </a:r>
            <a:r>
              <a:rPr lang="en-US" sz="1000" dirty="0" err="1">
                <a:solidFill>
                  <a:schemeClr val="tx1"/>
                </a:solidFill>
              </a:rPr>
              <a:t>Reat</a:t>
            </a:r>
            <a:r>
              <a:rPr lang="en-US" sz="1000" dirty="0">
                <a:solidFill>
                  <a:schemeClr val="tx1"/>
                </a:solidFill>
              </a:rPr>
              <a:t> WL 1  4 finger INV</a:t>
            </a:r>
          </a:p>
        </p:txBody>
      </p:sp>
      <p:sp>
        <p:nvSpPr>
          <p:cNvPr id="85" name="Rectangle 84">
            <a:extLst>
              <a:ext uri="{FF2B5EF4-FFF2-40B4-BE49-F238E27FC236}">
                <a16:creationId xmlns:a16="http://schemas.microsoft.com/office/drawing/2014/main" id="{E91FC35D-E234-6D47-8798-39007D9809B3}"/>
              </a:ext>
            </a:extLst>
          </p:cNvPr>
          <p:cNvSpPr/>
          <p:nvPr/>
        </p:nvSpPr>
        <p:spPr>
          <a:xfrm>
            <a:off x="9245343" y="5334623"/>
            <a:ext cx="2520268" cy="338979"/>
          </a:xfrm>
          <a:prstGeom prst="rect">
            <a:avLst/>
          </a:prstGeom>
          <a:pattFill prst="wdUpDiag">
            <a:fgClr>
              <a:srgbClr val="00B050"/>
            </a:fgClr>
            <a:bgClr>
              <a:schemeClr val="bg1"/>
            </a:bgClr>
          </a:patt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8 8fn4fpNAND2 with common signal. </a:t>
            </a:r>
          </a:p>
        </p:txBody>
      </p:sp>
      <p:sp>
        <p:nvSpPr>
          <p:cNvPr id="86" name="Rectangle 85">
            <a:extLst>
              <a:ext uri="{FF2B5EF4-FFF2-40B4-BE49-F238E27FC236}">
                <a16:creationId xmlns:a16="http://schemas.microsoft.com/office/drawing/2014/main" id="{0864436E-4551-6346-84CA-CF0507E04E53}"/>
              </a:ext>
            </a:extLst>
          </p:cNvPr>
          <p:cNvSpPr/>
          <p:nvPr/>
        </p:nvSpPr>
        <p:spPr>
          <a:xfrm>
            <a:off x="6760822" y="5359429"/>
            <a:ext cx="2520268" cy="338979"/>
          </a:xfrm>
          <a:prstGeom prst="rect">
            <a:avLst/>
          </a:prstGeom>
          <a:pattFill prst="wdUpDiag">
            <a:fgClr>
              <a:srgbClr val="00B050"/>
            </a:fgClr>
            <a:bgClr>
              <a:schemeClr val="bg1"/>
            </a:bgClr>
          </a:patt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8 8fn4fpNAND2 with common signal. </a:t>
            </a:r>
          </a:p>
        </p:txBody>
      </p:sp>
      <p:sp>
        <p:nvSpPr>
          <p:cNvPr id="87" name="Rectangle 86">
            <a:extLst>
              <a:ext uri="{FF2B5EF4-FFF2-40B4-BE49-F238E27FC236}">
                <a16:creationId xmlns:a16="http://schemas.microsoft.com/office/drawing/2014/main" id="{D43979A5-6DE3-2642-8106-5AB76EF5C9BE}"/>
              </a:ext>
            </a:extLst>
          </p:cNvPr>
          <p:cNvSpPr/>
          <p:nvPr/>
        </p:nvSpPr>
        <p:spPr>
          <a:xfrm>
            <a:off x="9238249" y="4349317"/>
            <a:ext cx="2520268" cy="338979"/>
          </a:xfrm>
          <a:prstGeom prst="rect">
            <a:avLst/>
          </a:prstGeom>
          <a:pattFill prst="wdUpDiag">
            <a:fgClr>
              <a:srgbClr val="00B050"/>
            </a:fgClr>
            <a:bgClr>
              <a:schemeClr val="bg1"/>
            </a:bgClr>
          </a:patt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8 8fn4fpNAND2 with common signal. </a:t>
            </a:r>
          </a:p>
        </p:txBody>
      </p:sp>
      <p:sp>
        <p:nvSpPr>
          <p:cNvPr id="88" name="Rectangle 87">
            <a:extLst>
              <a:ext uri="{FF2B5EF4-FFF2-40B4-BE49-F238E27FC236}">
                <a16:creationId xmlns:a16="http://schemas.microsoft.com/office/drawing/2014/main" id="{DE1397A7-4145-1648-BC6F-7FF7047B1B84}"/>
              </a:ext>
            </a:extLst>
          </p:cNvPr>
          <p:cNvSpPr/>
          <p:nvPr/>
        </p:nvSpPr>
        <p:spPr>
          <a:xfrm>
            <a:off x="6753728" y="4374123"/>
            <a:ext cx="2520268" cy="338979"/>
          </a:xfrm>
          <a:prstGeom prst="rect">
            <a:avLst/>
          </a:prstGeom>
          <a:pattFill prst="wdUpDiag">
            <a:fgClr>
              <a:srgbClr val="00B050"/>
            </a:fgClr>
            <a:bgClr>
              <a:schemeClr val="bg1"/>
            </a:bgClr>
          </a:patt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8 8fn4fpNAND2 with common signal. </a:t>
            </a:r>
          </a:p>
        </p:txBody>
      </p:sp>
      <p:sp>
        <p:nvSpPr>
          <p:cNvPr id="89" name="Rectangle 88">
            <a:extLst>
              <a:ext uri="{FF2B5EF4-FFF2-40B4-BE49-F238E27FC236}">
                <a16:creationId xmlns:a16="http://schemas.microsoft.com/office/drawing/2014/main" id="{25AB2BE4-931C-A249-A306-AECBBC556F1C}"/>
              </a:ext>
            </a:extLst>
          </p:cNvPr>
          <p:cNvSpPr/>
          <p:nvPr/>
        </p:nvSpPr>
        <p:spPr>
          <a:xfrm flipV="1">
            <a:off x="137871" y="4134814"/>
            <a:ext cx="2159015"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90" name="Rectangle 89">
            <a:extLst>
              <a:ext uri="{FF2B5EF4-FFF2-40B4-BE49-F238E27FC236}">
                <a16:creationId xmlns:a16="http://schemas.microsoft.com/office/drawing/2014/main" id="{9D6EF34B-D881-4946-8B16-3D7854CFA6EC}"/>
              </a:ext>
            </a:extLst>
          </p:cNvPr>
          <p:cNvSpPr/>
          <p:nvPr/>
        </p:nvSpPr>
        <p:spPr>
          <a:xfrm flipV="1">
            <a:off x="2663352" y="4123927"/>
            <a:ext cx="2159015"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91" name="Rectangle 90">
            <a:extLst>
              <a:ext uri="{FF2B5EF4-FFF2-40B4-BE49-F238E27FC236}">
                <a16:creationId xmlns:a16="http://schemas.microsoft.com/office/drawing/2014/main" id="{A3E690CB-B596-C148-883A-85D3F876C8EC}"/>
              </a:ext>
            </a:extLst>
          </p:cNvPr>
          <p:cNvSpPr/>
          <p:nvPr/>
        </p:nvSpPr>
        <p:spPr>
          <a:xfrm flipV="1">
            <a:off x="6941435" y="4134822"/>
            <a:ext cx="2159015"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92" name="Rectangle 91">
            <a:extLst>
              <a:ext uri="{FF2B5EF4-FFF2-40B4-BE49-F238E27FC236}">
                <a16:creationId xmlns:a16="http://schemas.microsoft.com/office/drawing/2014/main" id="{DEA2895A-F339-5742-9D1E-AEBB19E11B05}"/>
              </a:ext>
            </a:extLst>
          </p:cNvPr>
          <p:cNvSpPr/>
          <p:nvPr/>
        </p:nvSpPr>
        <p:spPr>
          <a:xfrm flipV="1">
            <a:off x="9466916" y="4123935"/>
            <a:ext cx="2159015"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93" name="Rectangle 92">
            <a:extLst>
              <a:ext uri="{FF2B5EF4-FFF2-40B4-BE49-F238E27FC236}">
                <a16:creationId xmlns:a16="http://schemas.microsoft.com/office/drawing/2014/main" id="{75F5998E-2C66-0349-ACFB-1DD36114EC52}"/>
              </a:ext>
            </a:extLst>
          </p:cNvPr>
          <p:cNvSpPr/>
          <p:nvPr/>
        </p:nvSpPr>
        <p:spPr>
          <a:xfrm flipV="1">
            <a:off x="192994" y="4608229"/>
            <a:ext cx="2159015"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94" name="Rectangle 93">
            <a:extLst>
              <a:ext uri="{FF2B5EF4-FFF2-40B4-BE49-F238E27FC236}">
                <a16:creationId xmlns:a16="http://schemas.microsoft.com/office/drawing/2014/main" id="{C232BC9F-6FC4-214C-8BB2-4D5DB4305D03}"/>
              </a:ext>
            </a:extLst>
          </p:cNvPr>
          <p:cNvSpPr/>
          <p:nvPr/>
        </p:nvSpPr>
        <p:spPr>
          <a:xfrm flipV="1">
            <a:off x="2718475" y="4597342"/>
            <a:ext cx="2159015"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95" name="Rectangle 94">
            <a:extLst>
              <a:ext uri="{FF2B5EF4-FFF2-40B4-BE49-F238E27FC236}">
                <a16:creationId xmlns:a16="http://schemas.microsoft.com/office/drawing/2014/main" id="{AB75951F-57BF-F24F-AB7F-488072A46CE2}"/>
              </a:ext>
            </a:extLst>
          </p:cNvPr>
          <p:cNvSpPr/>
          <p:nvPr/>
        </p:nvSpPr>
        <p:spPr>
          <a:xfrm flipV="1">
            <a:off x="6996558" y="4608237"/>
            <a:ext cx="2159015"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96" name="Rectangle 95">
            <a:extLst>
              <a:ext uri="{FF2B5EF4-FFF2-40B4-BE49-F238E27FC236}">
                <a16:creationId xmlns:a16="http://schemas.microsoft.com/office/drawing/2014/main" id="{41D88234-B114-CD40-8027-E7F06C2C0A25}"/>
              </a:ext>
            </a:extLst>
          </p:cNvPr>
          <p:cNvSpPr/>
          <p:nvPr/>
        </p:nvSpPr>
        <p:spPr>
          <a:xfrm flipV="1">
            <a:off x="9522039" y="4597350"/>
            <a:ext cx="2159015"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97" name="Rectangle 96">
            <a:extLst>
              <a:ext uri="{FF2B5EF4-FFF2-40B4-BE49-F238E27FC236}">
                <a16:creationId xmlns:a16="http://schemas.microsoft.com/office/drawing/2014/main" id="{86CC2E6F-90BE-7949-A15B-6054837118A4}"/>
              </a:ext>
            </a:extLst>
          </p:cNvPr>
          <p:cNvSpPr/>
          <p:nvPr/>
        </p:nvSpPr>
        <p:spPr>
          <a:xfrm flipV="1">
            <a:off x="163811" y="5425353"/>
            <a:ext cx="2159015"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98" name="Rectangle 97">
            <a:extLst>
              <a:ext uri="{FF2B5EF4-FFF2-40B4-BE49-F238E27FC236}">
                <a16:creationId xmlns:a16="http://schemas.microsoft.com/office/drawing/2014/main" id="{9FDC74F8-90F6-7148-BA86-CA7E52F9AEDB}"/>
              </a:ext>
            </a:extLst>
          </p:cNvPr>
          <p:cNvSpPr/>
          <p:nvPr/>
        </p:nvSpPr>
        <p:spPr>
          <a:xfrm flipV="1">
            <a:off x="2689292" y="5414466"/>
            <a:ext cx="2159015"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99" name="Rectangle 98">
            <a:extLst>
              <a:ext uri="{FF2B5EF4-FFF2-40B4-BE49-F238E27FC236}">
                <a16:creationId xmlns:a16="http://schemas.microsoft.com/office/drawing/2014/main" id="{93D449B1-7E30-F946-BDB6-2FADF0CC9BA5}"/>
              </a:ext>
            </a:extLst>
          </p:cNvPr>
          <p:cNvSpPr/>
          <p:nvPr/>
        </p:nvSpPr>
        <p:spPr>
          <a:xfrm flipV="1">
            <a:off x="6967375" y="5425361"/>
            <a:ext cx="2159015"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100" name="Rectangle 99">
            <a:extLst>
              <a:ext uri="{FF2B5EF4-FFF2-40B4-BE49-F238E27FC236}">
                <a16:creationId xmlns:a16="http://schemas.microsoft.com/office/drawing/2014/main" id="{80552B39-1ACE-DC4A-AE32-098D997D644B}"/>
              </a:ext>
            </a:extLst>
          </p:cNvPr>
          <p:cNvSpPr/>
          <p:nvPr/>
        </p:nvSpPr>
        <p:spPr>
          <a:xfrm flipV="1">
            <a:off x="9492856" y="5414474"/>
            <a:ext cx="2159015"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101" name="Rectangle 100">
            <a:extLst>
              <a:ext uri="{FF2B5EF4-FFF2-40B4-BE49-F238E27FC236}">
                <a16:creationId xmlns:a16="http://schemas.microsoft.com/office/drawing/2014/main" id="{5B4849A2-8769-1D43-A731-ACF2C49A710D}"/>
              </a:ext>
            </a:extLst>
          </p:cNvPr>
          <p:cNvSpPr/>
          <p:nvPr/>
        </p:nvSpPr>
        <p:spPr>
          <a:xfrm flipV="1">
            <a:off x="154084" y="5899851"/>
            <a:ext cx="2159015"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102" name="Rectangle 101">
            <a:extLst>
              <a:ext uri="{FF2B5EF4-FFF2-40B4-BE49-F238E27FC236}">
                <a16:creationId xmlns:a16="http://schemas.microsoft.com/office/drawing/2014/main" id="{C04C0DF8-23D1-FB47-B070-E4F3510824E9}"/>
              </a:ext>
            </a:extLst>
          </p:cNvPr>
          <p:cNvSpPr/>
          <p:nvPr/>
        </p:nvSpPr>
        <p:spPr>
          <a:xfrm flipV="1">
            <a:off x="2679565" y="5888964"/>
            <a:ext cx="2159015"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103" name="Rectangle 102">
            <a:extLst>
              <a:ext uri="{FF2B5EF4-FFF2-40B4-BE49-F238E27FC236}">
                <a16:creationId xmlns:a16="http://schemas.microsoft.com/office/drawing/2014/main" id="{9FEE7BB9-7089-344D-98F3-C1761AC9C1B7}"/>
              </a:ext>
            </a:extLst>
          </p:cNvPr>
          <p:cNvSpPr/>
          <p:nvPr/>
        </p:nvSpPr>
        <p:spPr>
          <a:xfrm flipV="1">
            <a:off x="6957648" y="5899859"/>
            <a:ext cx="2159015"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104" name="Rectangle 103">
            <a:extLst>
              <a:ext uri="{FF2B5EF4-FFF2-40B4-BE49-F238E27FC236}">
                <a16:creationId xmlns:a16="http://schemas.microsoft.com/office/drawing/2014/main" id="{D7180701-D76A-CA46-A563-E163C244A0FA}"/>
              </a:ext>
            </a:extLst>
          </p:cNvPr>
          <p:cNvSpPr/>
          <p:nvPr/>
        </p:nvSpPr>
        <p:spPr>
          <a:xfrm flipV="1">
            <a:off x="9483129" y="5888972"/>
            <a:ext cx="2159015"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105" name="Rectangle 104">
            <a:extLst>
              <a:ext uri="{FF2B5EF4-FFF2-40B4-BE49-F238E27FC236}">
                <a16:creationId xmlns:a16="http://schemas.microsoft.com/office/drawing/2014/main" id="{D29C72E4-88FC-544E-9F8B-898F2B5AA6EB}"/>
              </a:ext>
            </a:extLst>
          </p:cNvPr>
          <p:cNvSpPr/>
          <p:nvPr/>
        </p:nvSpPr>
        <p:spPr>
          <a:xfrm>
            <a:off x="5262879" y="4592262"/>
            <a:ext cx="1331436"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106" name="Rectangle 105">
            <a:extLst>
              <a:ext uri="{FF2B5EF4-FFF2-40B4-BE49-F238E27FC236}">
                <a16:creationId xmlns:a16="http://schemas.microsoft.com/office/drawing/2014/main" id="{C44BF17A-9E93-3442-8CF9-DA481ECDD65B}"/>
              </a:ext>
            </a:extLst>
          </p:cNvPr>
          <p:cNvSpPr/>
          <p:nvPr/>
        </p:nvSpPr>
        <p:spPr>
          <a:xfrm>
            <a:off x="5262879" y="5384742"/>
            <a:ext cx="1331436"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
        <p:nvSpPr>
          <p:cNvPr id="107" name="Rectangle 106">
            <a:extLst>
              <a:ext uri="{FF2B5EF4-FFF2-40B4-BE49-F238E27FC236}">
                <a16:creationId xmlns:a16="http://schemas.microsoft.com/office/drawing/2014/main" id="{0C9FC3CE-E4E1-284F-9946-D7DAFE1F4BA9}"/>
              </a:ext>
            </a:extLst>
          </p:cNvPr>
          <p:cNvSpPr/>
          <p:nvPr/>
        </p:nvSpPr>
        <p:spPr>
          <a:xfrm>
            <a:off x="5273039" y="5862262"/>
            <a:ext cx="1331436" cy="45719"/>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solidFill>
                  <a:schemeClr val="tx1"/>
                </a:solidFill>
              </a:rPr>
              <a:t>. </a:t>
            </a:r>
          </a:p>
        </p:txBody>
      </p:sp>
    </p:spTree>
    <p:extLst>
      <p:ext uri="{BB962C8B-B14F-4D97-AF65-F5344CB8AC3E}">
        <p14:creationId xmlns:p14="http://schemas.microsoft.com/office/powerpoint/2010/main" val="3098728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0C467-FA85-3141-ABA9-2BB57E409C01}"/>
              </a:ext>
            </a:extLst>
          </p:cNvPr>
          <p:cNvSpPr>
            <a:spLocks noGrp="1"/>
          </p:cNvSpPr>
          <p:nvPr>
            <p:ph type="title"/>
          </p:nvPr>
        </p:nvSpPr>
        <p:spPr/>
        <p:txBody>
          <a:bodyPr/>
          <a:lstStyle/>
          <a:p>
            <a:r>
              <a:rPr lang="en-US" dirty="0"/>
              <a:t>M2 Wiring in decoder region and over </a:t>
            </a:r>
            <a:r>
              <a:rPr lang="en-US" dirty="0" err="1"/>
              <a:t>bitcell</a:t>
            </a:r>
            <a:endParaRPr lang="en-US" dirty="0"/>
          </a:p>
        </p:txBody>
      </p:sp>
      <p:sp>
        <p:nvSpPr>
          <p:cNvPr id="3" name="Content Placeholder 2">
            <a:extLst>
              <a:ext uri="{FF2B5EF4-FFF2-40B4-BE49-F238E27FC236}">
                <a16:creationId xmlns:a16="http://schemas.microsoft.com/office/drawing/2014/main" id="{77E54042-A1EA-D34B-A3E3-94DF7E472AC1}"/>
              </a:ext>
            </a:extLst>
          </p:cNvPr>
          <p:cNvSpPr>
            <a:spLocks noGrp="1"/>
          </p:cNvSpPr>
          <p:nvPr>
            <p:ph idx="1"/>
          </p:nvPr>
        </p:nvSpPr>
        <p:spPr/>
        <p:txBody>
          <a:bodyPr>
            <a:normAutofit lnSpcReduction="10000"/>
          </a:bodyPr>
          <a:lstStyle/>
          <a:p>
            <a:r>
              <a:rPr lang="en-US" dirty="0"/>
              <a:t>We use a separate RWLD for the top half and the bottom half of the Write word line, and do not connect the two.   This frees up M2 wires for wiring and powering the decoders</a:t>
            </a:r>
          </a:p>
          <a:p>
            <a:r>
              <a:rPr lang="en-US" dirty="0"/>
              <a:t>We connect the 8 consecutive connects to the decoders on an M1 track that is free on either the N or P side of the 4-finger balanced NAND2 (8N 4P) Gate.  Thus, we only need 1 M2 for input</a:t>
            </a:r>
          </a:p>
          <a:p>
            <a:r>
              <a:rPr lang="en-US" dirty="0"/>
              <a:t>Total in decoder region out of 6M2 per 4 PC.</a:t>
            </a:r>
          </a:p>
          <a:p>
            <a:pPr lvl="1"/>
            <a:r>
              <a:rPr lang="en-US" dirty="0"/>
              <a:t>RWL0+RWL1 - 2</a:t>
            </a:r>
          </a:p>
          <a:p>
            <a:pPr lvl="1"/>
            <a:r>
              <a:rPr lang="en-US" dirty="0"/>
              <a:t>NAND INPUT - 1</a:t>
            </a:r>
          </a:p>
          <a:p>
            <a:pPr lvl="1"/>
            <a:r>
              <a:rPr lang="en-US" dirty="0"/>
              <a:t>VDD or GND 1</a:t>
            </a:r>
          </a:p>
          <a:p>
            <a:pPr lvl="1"/>
            <a:r>
              <a:rPr lang="en-US" dirty="0"/>
              <a:t>Strap and connect from NAND to INV 1. (WWL is outside this region)</a:t>
            </a:r>
          </a:p>
          <a:p>
            <a:pPr marL="457200" lvl="1" indent="0">
              <a:buNone/>
            </a:pPr>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3590806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0B5D3-E5B7-0545-8BB1-471B6B847587}"/>
              </a:ext>
            </a:extLst>
          </p:cNvPr>
          <p:cNvSpPr>
            <a:spLocks noGrp="1"/>
          </p:cNvSpPr>
          <p:nvPr>
            <p:ph type="title"/>
          </p:nvPr>
        </p:nvSpPr>
        <p:spPr/>
        <p:txBody>
          <a:bodyPr/>
          <a:lstStyle/>
          <a:p>
            <a:r>
              <a:rPr lang="en-US" dirty="0"/>
              <a:t>Wiring across the decoder region</a:t>
            </a:r>
          </a:p>
        </p:txBody>
      </p:sp>
      <p:sp>
        <p:nvSpPr>
          <p:cNvPr id="3" name="Content Placeholder 2">
            <a:extLst>
              <a:ext uri="{FF2B5EF4-FFF2-40B4-BE49-F238E27FC236}">
                <a16:creationId xmlns:a16="http://schemas.microsoft.com/office/drawing/2014/main" id="{D83EAC9E-E8AD-2844-A39E-F7867359161D}"/>
              </a:ext>
            </a:extLst>
          </p:cNvPr>
          <p:cNvSpPr>
            <a:spLocks noGrp="1"/>
          </p:cNvSpPr>
          <p:nvPr>
            <p:ph idx="1"/>
          </p:nvPr>
        </p:nvSpPr>
        <p:spPr/>
        <p:txBody>
          <a:bodyPr>
            <a:normAutofit lnSpcReduction="10000"/>
          </a:bodyPr>
          <a:lstStyle/>
          <a:p>
            <a:r>
              <a:rPr lang="en-US" dirty="0"/>
              <a:t>From hard wrapper </a:t>
            </a:r>
          </a:p>
          <a:p>
            <a:pPr lvl="1"/>
            <a:r>
              <a:rPr lang="en-US" dirty="0"/>
              <a:t>High fanout  on low resistance (D)</a:t>
            </a:r>
          </a:p>
          <a:p>
            <a:pPr lvl="2"/>
            <a:r>
              <a:rPr lang="en-US" dirty="0"/>
              <a:t>XN clocks (4)</a:t>
            </a:r>
          </a:p>
          <a:p>
            <a:pPr lvl="2"/>
            <a:r>
              <a:rPr lang="en-US" dirty="0"/>
              <a:t>C * A</a:t>
            </a:r>
            <a:r>
              <a:rPr lang="en-US" baseline="-25000" dirty="0"/>
              <a:t>0 , </a:t>
            </a:r>
            <a:r>
              <a:rPr lang="en-US" dirty="0"/>
              <a:t>C *~A</a:t>
            </a:r>
            <a:r>
              <a:rPr lang="en-US" baseline="-25000" dirty="0"/>
              <a:t>0</a:t>
            </a:r>
            <a:r>
              <a:rPr lang="en-US" dirty="0"/>
              <a:t> (6), A</a:t>
            </a:r>
            <a:r>
              <a:rPr lang="en-US" baseline="-25000" dirty="0"/>
              <a:t>3 , ~</a:t>
            </a:r>
            <a:r>
              <a:rPr lang="en-US" dirty="0"/>
              <a:t>A</a:t>
            </a:r>
            <a:r>
              <a:rPr lang="en-US" baseline="-25000" dirty="0"/>
              <a:t>3</a:t>
            </a:r>
            <a:r>
              <a:rPr lang="en-US" dirty="0"/>
              <a:t> (6)</a:t>
            </a:r>
          </a:p>
          <a:p>
            <a:pPr lvl="1"/>
            <a:r>
              <a:rPr lang="en-US" dirty="0"/>
              <a:t>Low fanout on M3 </a:t>
            </a:r>
          </a:p>
          <a:p>
            <a:pPr lvl="2"/>
            <a:r>
              <a:rPr lang="en-US" dirty="0"/>
              <a:t>PD</a:t>
            </a:r>
            <a:r>
              <a:rPr lang="en-US" baseline="-25000" dirty="0"/>
              <a:t>2,3</a:t>
            </a:r>
            <a:r>
              <a:rPr lang="en-US" dirty="0"/>
              <a:t>, PD</a:t>
            </a:r>
            <a:r>
              <a:rPr lang="en-US" baseline="-25000" dirty="0"/>
              <a:t>4,5</a:t>
            </a:r>
            <a:r>
              <a:rPr lang="en-US" dirty="0"/>
              <a:t>, (12*2)</a:t>
            </a:r>
            <a:endParaRPr lang="en-US" baseline="-25000" dirty="0"/>
          </a:p>
          <a:p>
            <a:r>
              <a:rPr lang="en-US" dirty="0"/>
              <a:t>From Pre decode </a:t>
            </a:r>
          </a:p>
          <a:p>
            <a:pPr lvl="1"/>
            <a:r>
              <a:rPr lang="en-US" dirty="0"/>
              <a:t>Center - High fanout  on low resistance (D)</a:t>
            </a:r>
          </a:p>
          <a:p>
            <a:pPr lvl="2"/>
            <a:r>
              <a:rPr lang="en-US" dirty="0"/>
              <a:t>Over bit region:  R</a:t>
            </a:r>
            <a:r>
              <a:rPr lang="en-US" baseline="-25000" dirty="0"/>
              <a:t>0,1</a:t>
            </a:r>
            <a:r>
              <a:rPr lang="en-US" dirty="0"/>
              <a:t>  PD</a:t>
            </a:r>
            <a:r>
              <a:rPr lang="en-US" baseline="-25000" dirty="0"/>
              <a:t>0-7 </a:t>
            </a:r>
            <a:r>
              <a:rPr lang="en-US" dirty="0"/>
              <a:t>(16), Over Decoder region:  W  PD</a:t>
            </a:r>
            <a:r>
              <a:rPr lang="en-US" baseline="-25000" dirty="0"/>
              <a:t>0-7 , </a:t>
            </a:r>
            <a:r>
              <a:rPr lang="en-US" dirty="0"/>
              <a:t>(8)</a:t>
            </a:r>
          </a:p>
          <a:p>
            <a:pPr lvl="1"/>
            <a:r>
              <a:rPr lang="en-US" dirty="0"/>
              <a:t>Low fanout on M3 </a:t>
            </a:r>
          </a:p>
          <a:p>
            <a:pPr lvl="2"/>
            <a:r>
              <a:rPr lang="en-US" dirty="0"/>
              <a:t>M3 branch for: W,R</a:t>
            </a:r>
            <a:r>
              <a:rPr lang="en-US" baseline="-25000" dirty="0"/>
              <a:t>0,1</a:t>
            </a:r>
            <a:r>
              <a:rPr lang="en-US" dirty="0"/>
              <a:t>  UpperPreDecode</a:t>
            </a:r>
            <a:r>
              <a:rPr lang="en-US" baseline="-25000" dirty="0"/>
              <a:t>0-7 , </a:t>
            </a:r>
            <a:r>
              <a:rPr lang="en-US" dirty="0"/>
              <a:t>(24). ( from center region)</a:t>
            </a:r>
          </a:p>
          <a:p>
            <a:pPr lvl="2"/>
            <a:r>
              <a:rPr lang="en-US" dirty="0"/>
              <a:t>M3 branch for: W,R</a:t>
            </a:r>
            <a:r>
              <a:rPr lang="en-US" baseline="-25000" dirty="0"/>
              <a:t>0,1</a:t>
            </a:r>
            <a:r>
              <a:rPr lang="en-US" dirty="0"/>
              <a:t>  LowerPreDecode</a:t>
            </a:r>
            <a:r>
              <a:rPr lang="en-US" baseline="-25000" dirty="0"/>
              <a:t>0-7 , </a:t>
            </a:r>
            <a:r>
              <a:rPr lang="en-US" dirty="0"/>
              <a:t>(6) (from under the Local eval)</a:t>
            </a:r>
          </a:p>
          <a:p>
            <a:pPr lvl="2"/>
            <a:endParaRPr lang="en-US" dirty="0"/>
          </a:p>
          <a:p>
            <a:pPr lvl="1"/>
            <a:endParaRPr lang="en-US" dirty="0"/>
          </a:p>
          <a:p>
            <a:pPr marL="914400" lvl="2" indent="0">
              <a:buNone/>
            </a:pPr>
            <a:endParaRPr lang="en-US" baseline="-25000" dirty="0"/>
          </a:p>
          <a:p>
            <a:pPr lvl="1"/>
            <a:endParaRPr lang="en-US" baseline="-25000" dirty="0"/>
          </a:p>
          <a:p>
            <a:pPr lvl="2"/>
            <a:endParaRPr lang="en-US" baseline="-25000" dirty="0"/>
          </a:p>
          <a:p>
            <a:pPr lvl="2"/>
            <a:endParaRPr lang="en-US" baseline="-25000" dirty="0"/>
          </a:p>
          <a:p>
            <a:pPr lvl="2"/>
            <a:endParaRPr lang="en-US" baseline="-25000" dirty="0"/>
          </a:p>
        </p:txBody>
      </p:sp>
    </p:spTree>
    <p:extLst>
      <p:ext uri="{BB962C8B-B14F-4D97-AF65-F5344CB8AC3E}">
        <p14:creationId xmlns:p14="http://schemas.microsoft.com/office/powerpoint/2010/main" val="3144936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7EE0E-DBA0-DC4D-97F1-497F93A737BE}"/>
              </a:ext>
            </a:extLst>
          </p:cNvPr>
          <p:cNvSpPr>
            <a:spLocks noGrp="1"/>
          </p:cNvSpPr>
          <p:nvPr>
            <p:ph type="title"/>
          </p:nvPr>
        </p:nvSpPr>
        <p:spPr/>
        <p:txBody>
          <a:bodyPr/>
          <a:lstStyle/>
          <a:p>
            <a:pPr algn="ctr"/>
            <a:r>
              <a:rPr lang="en-US" dirty="0"/>
              <a:t>What is specific bandwidth? </a:t>
            </a:r>
            <a:br>
              <a:rPr lang="en-US" dirty="0"/>
            </a:br>
            <a:r>
              <a:rPr lang="en-US" dirty="0"/>
              <a:t> Why does Toy-SRAM do so well?</a:t>
            </a:r>
          </a:p>
        </p:txBody>
      </p:sp>
      <p:sp>
        <p:nvSpPr>
          <p:cNvPr id="3" name="Content Placeholder 2">
            <a:extLst>
              <a:ext uri="{FF2B5EF4-FFF2-40B4-BE49-F238E27FC236}">
                <a16:creationId xmlns:a16="http://schemas.microsoft.com/office/drawing/2014/main" id="{6AC6C433-B22D-0944-B43B-E758E96283AA}"/>
              </a:ext>
            </a:extLst>
          </p:cNvPr>
          <p:cNvSpPr>
            <a:spLocks noGrp="1"/>
          </p:cNvSpPr>
          <p:nvPr>
            <p:ph idx="1"/>
          </p:nvPr>
        </p:nvSpPr>
        <p:spPr>
          <a:xfrm>
            <a:off x="0" y="1825625"/>
            <a:ext cx="12192000" cy="4903166"/>
          </a:xfrm>
        </p:spPr>
        <p:txBody>
          <a:bodyPr>
            <a:normAutofit lnSpcReduction="10000"/>
          </a:bodyPr>
          <a:lstStyle/>
          <a:p>
            <a:r>
              <a:rPr lang="en-US" dirty="0"/>
              <a:t>It measures the Read &amp; Write bandwidth per unit area for a 64Reg x 8B</a:t>
            </a:r>
          </a:p>
          <a:p>
            <a:pPr lvl="1"/>
            <a:r>
              <a:rPr lang="en-US" dirty="0"/>
              <a:t>It is an analog to specific gravity which is mass per unit volume – Bandwidth per unit area</a:t>
            </a:r>
          </a:p>
          <a:p>
            <a:pPr lvl="1"/>
            <a:r>
              <a:rPr lang="en-US" dirty="0"/>
              <a:t>Its more encompassing than bit density, which drives complexity to improve bandwidth</a:t>
            </a:r>
          </a:p>
          <a:p>
            <a:r>
              <a:rPr lang="en-US" dirty="0"/>
              <a:t>It is enhanced by having a 10T SRAM separate 2 read + 1 write ports and</a:t>
            </a:r>
          </a:p>
          <a:p>
            <a:pPr lvl="1"/>
            <a:r>
              <a:rPr lang="en-US" dirty="0"/>
              <a:t>Supports low-cost super-pipelining.(2x + the system frequency without latch overhead)</a:t>
            </a:r>
          </a:p>
          <a:p>
            <a:pPr lvl="1"/>
            <a:r>
              <a:rPr lang="en-US" dirty="0"/>
              <a:t>Enables energy efficient ultra-low voltage operation by avoiding read disturb</a:t>
            </a:r>
          </a:p>
          <a:p>
            <a:r>
              <a:rPr lang="en-US" dirty="0"/>
              <a:t>It’s Read &amp; Write specific bandwidth can be expressed with two metrics:</a:t>
            </a:r>
          </a:p>
          <a:p>
            <a:pPr lvl="1"/>
            <a:r>
              <a:rPr lang="en-US" dirty="0"/>
              <a:t>Technology dependent  “X TB/(sec * mm</a:t>
            </a:r>
            <a:r>
              <a:rPr lang="en-US" baseline="30000" dirty="0"/>
              <a:t>2</a:t>
            </a:r>
            <a:r>
              <a:rPr lang="en-US" dirty="0"/>
              <a:t>)” </a:t>
            </a:r>
          </a:p>
          <a:p>
            <a:pPr lvl="1"/>
            <a:r>
              <a:rPr lang="en-US" dirty="0"/>
              <a:t>Technology independent  “Y 1/(FO4 delay * PC PITCH * min horizontal metal pitch)” </a:t>
            </a:r>
          </a:p>
          <a:p>
            <a:r>
              <a:rPr lang="en-US" dirty="0"/>
              <a:t>We would demonstrate specific bandwidth results from 130nm. to 2nm.</a:t>
            </a:r>
          </a:p>
          <a:p>
            <a:pPr lvl="1"/>
            <a:r>
              <a:rPr lang="en-US" dirty="0"/>
              <a:t>And use it to grow as many ports as necessary through replication</a:t>
            </a:r>
          </a:p>
          <a:p>
            <a:pPr lvl="1"/>
            <a:r>
              <a:rPr lang="en-US" dirty="0"/>
              <a:t>To produce as more efficient processors/accelerators with less circuit effort. </a:t>
            </a:r>
          </a:p>
        </p:txBody>
      </p:sp>
    </p:spTree>
    <p:extLst>
      <p:ext uri="{BB962C8B-B14F-4D97-AF65-F5344CB8AC3E}">
        <p14:creationId xmlns:p14="http://schemas.microsoft.com/office/powerpoint/2010/main" val="4216110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D4B1-B2DB-914F-AC45-2EACB0E57E98}"/>
              </a:ext>
            </a:extLst>
          </p:cNvPr>
          <p:cNvSpPr>
            <a:spLocks noGrp="1"/>
          </p:cNvSpPr>
          <p:nvPr>
            <p:ph type="title"/>
          </p:nvPr>
        </p:nvSpPr>
        <p:spPr>
          <a:xfrm>
            <a:off x="81023" y="1"/>
            <a:ext cx="11840901" cy="1134318"/>
          </a:xfrm>
        </p:spPr>
        <p:txBody>
          <a:bodyPr>
            <a:normAutofit/>
          </a:bodyPr>
          <a:lstStyle/>
          <a:p>
            <a:pPr algn="ctr"/>
            <a:r>
              <a:rPr lang="en-US" dirty="0"/>
              <a:t>Test Structures for inclusion in a Toy-SRAM  Test Site</a:t>
            </a:r>
          </a:p>
        </p:txBody>
      </p:sp>
      <p:sp>
        <p:nvSpPr>
          <p:cNvPr id="5" name="Slide Number Placeholder 4">
            <a:extLst>
              <a:ext uri="{FF2B5EF4-FFF2-40B4-BE49-F238E27FC236}">
                <a16:creationId xmlns:a16="http://schemas.microsoft.com/office/drawing/2014/main" id="{2315F9BE-2EB9-CC48-8C7C-A10E158074A2}"/>
              </a:ext>
            </a:extLst>
          </p:cNvPr>
          <p:cNvSpPr>
            <a:spLocks noGrp="1"/>
          </p:cNvSpPr>
          <p:nvPr>
            <p:ph type="sldNum" sz="quarter" idx="12"/>
          </p:nvPr>
        </p:nvSpPr>
        <p:spPr>
          <a:xfrm>
            <a:off x="8610600" y="6391075"/>
            <a:ext cx="2743200" cy="365125"/>
          </a:xfrm>
        </p:spPr>
        <p:txBody>
          <a:bodyPr/>
          <a:lstStyle/>
          <a:p>
            <a:fld id="{E309BDDA-77D7-48B2-9607-E16FF1C35655}" type="slidenum">
              <a:rPr lang="en-US" smtClean="0"/>
              <a:t>4</a:t>
            </a:fld>
            <a:endParaRPr lang="en-US"/>
          </a:p>
        </p:txBody>
      </p:sp>
      <p:sp>
        <p:nvSpPr>
          <p:cNvPr id="15" name="Rectangle 14">
            <a:extLst>
              <a:ext uri="{FF2B5EF4-FFF2-40B4-BE49-F238E27FC236}">
                <a16:creationId xmlns:a16="http://schemas.microsoft.com/office/drawing/2014/main" id="{1302A5A3-419E-4FAF-A495-D99F03DDE95D}"/>
              </a:ext>
            </a:extLst>
          </p:cNvPr>
          <p:cNvSpPr/>
          <p:nvPr/>
        </p:nvSpPr>
        <p:spPr>
          <a:xfrm>
            <a:off x="874469" y="1660779"/>
            <a:ext cx="613145" cy="20699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Add + Data </a:t>
            </a:r>
          </a:p>
          <a:p>
            <a:pPr algn="ctr"/>
            <a:r>
              <a:rPr lang="en-US" sz="1600" dirty="0"/>
              <a:t>wrap</a:t>
            </a:r>
          </a:p>
        </p:txBody>
      </p:sp>
      <p:sp>
        <p:nvSpPr>
          <p:cNvPr id="17" name="TextBox 16">
            <a:extLst>
              <a:ext uri="{FF2B5EF4-FFF2-40B4-BE49-F238E27FC236}">
                <a16:creationId xmlns:a16="http://schemas.microsoft.com/office/drawing/2014/main" id="{9E705194-0B0C-4DE7-B646-9F3E09CCF58E}"/>
              </a:ext>
            </a:extLst>
          </p:cNvPr>
          <p:cNvSpPr txBox="1"/>
          <p:nvPr/>
        </p:nvSpPr>
        <p:spPr>
          <a:xfrm>
            <a:off x="1054241" y="977571"/>
            <a:ext cx="1647695" cy="369332"/>
          </a:xfrm>
          <a:prstGeom prst="rect">
            <a:avLst/>
          </a:prstGeom>
          <a:noFill/>
        </p:spPr>
        <p:txBody>
          <a:bodyPr wrap="none" rtlCol="0">
            <a:spAutoFit/>
          </a:bodyPr>
          <a:lstStyle/>
          <a:p>
            <a:r>
              <a:rPr lang="en-US" dirty="0"/>
              <a:t>Experiment </a:t>
            </a:r>
            <a:r>
              <a:rPr lang="en-US" dirty="0">
                <a:sym typeface="Wingdings" pitchFamily="2" charset="2"/>
              </a:rPr>
              <a:t></a:t>
            </a:r>
            <a:r>
              <a:rPr lang="en-US" dirty="0"/>
              <a:t>  </a:t>
            </a:r>
          </a:p>
        </p:txBody>
      </p:sp>
      <p:sp>
        <p:nvSpPr>
          <p:cNvPr id="20" name="TextBox 19">
            <a:extLst>
              <a:ext uri="{FF2B5EF4-FFF2-40B4-BE49-F238E27FC236}">
                <a16:creationId xmlns:a16="http://schemas.microsoft.com/office/drawing/2014/main" id="{4CE581BA-595F-4CD7-9FFE-33F11F6834E4}"/>
              </a:ext>
            </a:extLst>
          </p:cNvPr>
          <p:cNvSpPr txBox="1"/>
          <p:nvPr/>
        </p:nvSpPr>
        <p:spPr>
          <a:xfrm>
            <a:off x="359230" y="3955873"/>
            <a:ext cx="3048000" cy="923330"/>
          </a:xfrm>
          <a:prstGeom prst="rect">
            <a:avLst/>
          </a:prstGeom>
          <a:noFill/>
        </p:spPr>
        <p:txBody>
          <a:bodyPr wrap="square" rtlCol="0">
            <a:spAutoFit/>
          </a:bodyPr>
          <a:lstStyle/>
          <a:p>
            <a:r>
              <a:rPr lang="en-US" dirty="0"/>
              <a:t>=2R1W 64x72</a:t>
            </a:r>
          </a:p>
          <a:p>
            <a:r>
              <a:rPr lang="en-US" dirty="0"/>
              <a:t>Blue – custom cell</a:t>
            </a:r>
          </a:p>
          <a:p>
            <a:r>
              <a:rPr lang="en-US" dirty="0"/>
              <a:t>Orange: synthesized hard core</a:t>
            </a:r>
          </a:p>
        </p:txBody>
      </p:sp>
      <p:sp>
        <p:nvSpPr>
          <p:cNvPr id="21" name="TextBox 20">
            <a:extLst>
              <a:ext uri="{FF2B5EF4-FFF2-40B4-BE49-F238E27FC236}">
                <a16:creationId xmlns:a16="http://schemas.microsoft.com/office/drawing/2014/main" id="{E536207A-E564-435A-A38C-B1140EBCAC78}"/>
              </a:ext>
            </a:extLst>
          </p:cNvPr>
          <p:cNvSpPr txBox="1"/>
          <p:nvPr/>
        </p:nvSpPr>
        <p:spPr>
          <a:xfrm>
            <a:off x="3153677" y="1503651"/>
            <a:ext cx="8923643" cy="4247317"/>
          </a:xfrm>
          <a:prstGeom prst="rect">
            <a:avLst/>
          </a:prstGeom>
          <a:noFill/>
        </p:spPr>
        <p:txBody>
          <a:bodyPr wrap="square" rtlCol="0">
            <a:spAutoFit/>
          </a:bodyPr>
          <a:lstStyle/>
          <a:p>
            <a:pPr marL="285750" indent="-285750">
              <a:buFont typeface="Wingdings" panose="05000000000000000000" pitchFamily="2" charset="2"/>
              <a:buChar char="§"/>
            </a:pPr>
            <a:r>
              <a:rPr lang="en-US" dirty="0"/>
              <a:t>72 bits x 64 regs 2 clocking modes </a:t>
            </a:r>
            <a:r>
              <a:rPr lang="en-US" dirty="0" err="1"/>
              <a:t>regfile</a:t>
            </a:r>
            <a:r>
              <a:rPr lang="en-US" dirty="0"/>
              <a:t>. ALL Signals are LATCH BOUNDED</a:t>
            </a:r>
          </a:p>
          <a:p>
            <a:pPr marL="742950" lvl="1" indent="-285750">
              <a:buFont typeface="Wingdings" panose="05000000000000000000" pitchFamily="2" charset="2"/>
              <a:buChar char="§"/>
            </a:pPr>
            <a:r>
              <a:rPr lang="en-US" dirty="0"/>
              <a:t>2R 1W </a:t>
            </a:r>
            <a:r>
              <a:rPr lang="en-US" dirty="0" err="1"/>
              <a:t>SingleDataRate</a:t>
            </a:r>
            <a:r>
              <a:rPr lang="en-US" dirty="0"/>
              <a:t>,</a:t>
            </a:r>
          </a:p>
          <a:p>
            <a:pPr marL="1200150" lvl="2" indent="-285750">
              <a:buFont typeface="Wingdings" panose="05000000000000000000" pitchFamily="2" charset="2"/>
              <a:buChar char="§"/>
            </a:pPr>
            <a:r>
              <a:rPr lang="en-US" dirty="0">
                <a:sym typeface="Wingdings" pitchFamily="2" charset="2"/>
              </a:rPr>
              <a:t>Its synthesized wrapper contains:</a:t>
            </a:r>
          </a:p>
          <a:p>
            <a:pPr marL="1657350" lvl="3" indent="-285750">
              <a:buFont typeface="Wingdings" panose="05000000000000000000" pitchFamily="2" charset="2"/>
              <a:buChar char="§"/>
            </a:pPr>
            <a:r>
              <a:rPr lang="en-US" dirty="0">
                <a:sym typeface="Wingdings" pitchFamily="2" charset="2"/>
              </a:rPr>
              <a:t>250 latches and for the data in/out </a:t>
            </a:r>
          </a:p>
          <a:p>
            <a:pPr marL="1657350" lvl="3" indent="-285750">
              <a:buFont typeface="Wingdings" panose="05000000000000000000" pitchFamily="2" charset="2"/>
              <a:buChar char="§"/>
            </a:pPr>
            <a:r>
              <a:rPr lang="en-US" dirty="0">
                <a:sym typeface="Wingdings" pitchFamily="2" charset="2"/>
              </a:rPr>
              <a:t>LCB’s, clock generation, and pre-pre-decode </a:t>
            </a:r>
            <a:endParaRPr lang="en-US" dirty="0"/>
          </a:p>
          <a:p>
            <a:pPr marL="742950" lvl="1" indent="-285750">
              <a:buFont typeface="Wingdings" panose="05000000000000000000" pitchFamily="2" charset="2"/>
              <a:buChar char="§"/>
            </a:pPr>
            <a:r>
              <a:rPr lang="en-US" dirty="0"/>
              <a:t>4R2W </a:t>
            </a:r>
            <a:r>
              <a:rPr lang="en-US" dirty="0" err="1"/>
              <a:t>DoubleDataRate</a:t>
            </a:r>
            <a:r>
              <a:rPr lang="en-US" dirty="0"/>
              <a:t> R&amp;W </a:t>
            </a:r>
          </a:p>
          <a:p>
            <a:pPr marL="1200150" lvl="2" indent="-285750">
              <a:buFont typeface="Wingdings" panose="05000000000000000000" pitchFamily="2" charset="2"/>
              <a:buChar char="§"/>
            </a:pPr>
            <a:r>
              <a:rPr lang="en-US" dirty="0">
                <a:sym typeface="Wingdings" pitchFamily="2" charset="2"/>
              </a:rPr>
              <a:t>Its synthesized wrapper contains:</a:t>
            </a:r>
          </a:p>
          <a:p>
            <a:pPr marL="1657350" lvl="3" indent="-285750">
              <a:buFont typeface="Wingdings" panose="05000000000000000000" pitchFamily="2" charset="2"/>
              <a:buChar char="§"/>
            </a:pPr>
            <a:r>
              <a:rPr lang="en-US" dirty="0">
                <a:sym typeface="Wingdings" pitchFamily="2" charset="2"/>
              </a:rPr>
              <a:t>500 latches and for the data in/out</a:t>
            </a:r>
          </a:p>
          <a:p>
            <a:pPr marL="1657350" lvl="3" indent="-285750">
              <a:buFont typeface="Wingdings" panose="05000000000000000000" pitchFamily="2" charset="2"/>
              <a:buChar char="§"/>
            </a:pPr>
            <a:r>
              <a:rPr lang="en-US" dirty="0">
                <a:sym typeface="Wingdings" pitchFamily="2" charset="2"/>
              </a:rPr>
              <a:t>LCB’s, clock generation, and pre-pre-decode </a:t>
            </a:r>
          </a:p>
          <a:p>
            <a:pPr marL="1657350" lvl="3" indent="-285750">
              <a:buFont typeface="Wingdings" panose="05000000000000000000" pitchFamily="2" charset="2"/>
              <a:buChar char="§"/>
            </a:pPr>
            <a:r>
              <a:rPr lang="en-US" dirty="0">
                <a:sym typeface="Wingdings" pitchFamily="2" charset="2"/>
              </a:rPr>
              <a:t>Double pump mux stage at border  minimizing double pump path depth.</a:t>
            </a:r>
            <a:endParaRPr lang="en-US" dirty="0"/>
          </a:p>
          <a:p>
            <a:pPr marL="285750" indent="-285750">
              <a:buFont typeface="Wingdings" panose="05000000000000000000" pitchFamily="2" charset="2"/>
              <a:buChar char="§"/>
            </a:pPr>
            <a:r>
              <a:rPr lang="en-US" dirty="0"/>
              <a:t>Updated array sizing</a:t>
            </a:r>
          </a:p>
          <a:p>
            <a:pPr lvl="1"/>
            <a:r>
              <a:rPr lang="en-US" dirty="0">
                <a:sym typeface="Wingdings" pitchFamily="2" charset="2"/>
              </a:rPr>
              <a:t>64 registers ix 8B with SEC-DED using 3 3B sub-arrays</a:t>
            </a:r>
          </a:p>
          <a:p>
            <a:pPr lvl="1"/>
            <a:r>
              <a:rPr lang="en-US" dirty="0">
                <a:sym typeface="Wingdings" pitchFamily="2" charset="2"/>
              </a:rPr>
              <a:t>~500-1000 nets from the ADD/CLK wrap to the cores 95% in M3, 5% D5</a:t>
            </a:r>
          </a:p>
          <a:p>
            <a:r>
              <a:rPr lang="en-US" dirty="0">
                <a:sym typeface="Wingdings" pitchFamily="2" charset="2"/>
              </a:rPr>
              <a:t>-&gt;Pipe clean With SDR and Validate DDR methodology/characterization</a:t>
            </a:r>
          </a:p>
          <a:p>
            <a:r>
              <a:rPr lang="en-US" dirty="0">
                <a:sym typeface="Wingdings" pitchFamily="2" charset="2"/>
              </a:rPr>
              <a:t>-&gt;Measure performance from silicon, and ease technology migration through templates</a:t>
            </a:r>
          </a:p>
        </p:txBody>
      </p:sp>
      <p:sp>
        <p:nvSpPr>
          <p:cNvPr id="22" name="Rectangle 21">
            <a:extLst>
              <a:ext uri="{FF2B5EF4-FFF2-40B4-BE49-F238E27FC236}">
                <a16:creationId xmlns:a16="http://schemas.microsoft.com/office/drawing/2014/main" id="{215596FF-B7A6-5843-BB27-022FE602FE64}"/>
              </a:ext>
            </a:extLst>
          </p:cNvPr>
          <p:cNvSpPr/>
          <p:nvPr/>
        </p:nvSpPr>
        <p:spPr>
          <a:xfrm>
            <a:off x="1447247" y="1671665"/>
            <a:ext cx="1166191" cy="691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2R1W</a:t>
            </a:r>
          </a:p>
          <a:p>
            <a:pPr algn="ctr"/>
            <a:r>
              <a:rPr lang="en-US" dirty="0"/>
              <a:t>64x24</a:t>
            </a:r>
          </a:p>
        </p:txBody>
      </p:sp>
      <p:sp>
        <p:nvSpPr>
          <p:cNvPr id="24" name="Rectangle 23">
            <a:extLst>
              <a:ext uri="{FF2B5EF4-FFF2-40B4-BE49-F238E27FC236}">
                <a16:creationId xmlns:a16="http://schemas.microsoft.com/office/drawing/2014/main" id="{B6488C0F-A6F6-2B41-AC03-04E2B5FA21BE}"/>
              </a:ext>
            </a:extLst>
          </p:cNvPr>
          <p:cNvSpPr/>
          <p:nvPr/>
        </p:nvSpPr>
        <p:spPr>
          <a:xfrm>
            <a:off x="1448953" y="3039689"/>
            <a:ext cx="1168075" cy="691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2R1W</a:t>
            </a:r>
          </a:p>
          <a:p>
            <a:pPr algn="ctr"/>
            <a:r>
              <a:rPr lang="en-US" dirty="0"/>
              <a:t>64x24</a:t>
            </a:r>
          </a:p>
        </p:txBody>
      </p:sp>
      <p:sp>
        <p:nvSpPr>
          <p:cNvPr id="25" name="Rectangle 24">
            <a:extLst>
              <a:ext uri="{FF2B5EF4-FFF2-40B4-BE49-F238E27FC236}">
                <a16:creationId xmlns:a16="http://schemas.microsoft.com/office/drawing/2014/main" id="{F5E08114-0480-0745-983E-D02F7A59A04A}"/>
              </a:ext>
            </a:extLst>
          </p:cNvPr>
          <p:cNvSpPr/>
          <p:nvPr/>
        </p:nvSpPr>
        <p:spPr>
          <a:xfrm>
            <a:off x="1444867" y="2354117"/>
            <a:ext cx="1166191" cy="691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2R1W</a:t>
            </a:r>
          </a:p>
          <a:p>
            <a:pPr algn="ctr"/>
            <a:r>
              <a:rPr lang="en-US" dirty="0"/>
              <a:t>64x24</a:t>
            </a:r>
          </a:p>
        </p:txBody>
      </p:sp>
      <p:sp>
        <p:nvSpPr>
          <p:cNvPr id="14" name="TextBox 13">
            <a:extLst>
              <a:ext uri="{FF2B5EF4-FFF2-40B4-BE49-F238E27FC236}">
                <a16:creationId xmlns:a16="http://schemas.microsoft.com/office/drawing/2014/main" id="{ACF24F7C-A614-E94D-B494-7176F2EFCF72}"/>
              </a:ext>
            </a:extLst>
          </p:cNvPr>
          <p:cNvSpPr txBox="1"/>
          <p:nvPr/>
        </p:nvSpPr>
        <p:spPr>
          <a:xfrm rot="16200000">
            <a:off x="-284166" y="2010596"/>
            <a:ext cx="2173982" cy="246221"/>
          </a:xfrm>
          <a:prstGeom prst="rect">
            <a:avLst/>
          </a:prstGeom>
          <a:noFill/>
        </p:spPr>
        <p:txBody>
          <a:bodyPr wrap="square" rtlCol="0">
            <a:spAutoFit/>
          </a:bodyPr>
          <a:lstStyle/>
          <a:p>
            <a:r>
              <a:rPr lang="en-US" sz="1000" b="1" dirty="0"/>
              <a:t>1350 M3 tracks </a:t>
            </a:r>
          </a:p>
        </p:txBody>
      </p:sp>
      <p:sp>
        <p:nvSpPr>
          <p:cNvPr id="16" name="TextBox 15">
            <a:extLst>
              <a:ext uri="{FF2B5EF4-FFF2-40B4-BE49-F238E27FC236}">
                <a16:creationId xmlns:a16="http://schemas.microsoft.com/office/drawing/2014/main" id="{B2AA28DD-3514-F348-8257-DCDC925165D9}"/>
              </a:ext>
            </a:extLst>
          </p:cNvPr>
          <p:cNvSpPr txBox="1"/>
          <p:nvPr/>
        </p:nvSpPr>
        <p:spPr>
          <a:xfrm>
            <a:off x="1338277" y="1346903"/>
            <a:ext cx="518091" cy="246221"/>
          </a:xfrm>
          <a:prstGeom prst="rect">
            <a:avLst/>
          </a:prstGeom>
          <a:noFill/>
        </p:spPr>
        <p:txBody>
          <a:bodyPr wrap="none" rtlCol="0">
            <a:spAutoFit/>
          </a:bodyPr>
          <a:lstStyle/>
          <a:p>
            <a:r>
              <a:rPr lang="en-US" sz="1000" b="1" dirty="0"/>
              <a:t>400PC</a:t>
            </a:r>
          </a:p>
        </p:txBody>
      </p:sp>
    </p:spTree>
    <p:extLst>
      <p:ext uri="{BB962C8B-B14F-4D97-AF65-F5344CB8AC3E}">
        <p14:creationId xmlns:p14="http://schemas.microsoft.com/office/powerpoint/2010/main" val="1082610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6C27A-F24E-4E72-BE37-03C65F2AA528}"/>
              </a:ext>
            </a:extLst>
          </p:cNvPr>
          <p:cNvSpPr>
            <a:spLocks noGrp="1"/>
          </p:cNvSpPr>
          <p:nvPr>
            <p:ph type="title"/>
          </p:nvPr>
        </p:nvSpPr>
        <p:spPr/>
        <p:txBody>
          <a:bodyPr/>
          <a:lstStyle/>
          <a:p>
            <a:r>
              <a:rPr lang="en-US" dirty="0" err="1"/>
              <a:t>Testsite</a:t>
            </a:r>
            <a:r>
              <a:rPr lang="en-US" dirty="0"/>
              <a:t> definition. Proposed 2 experiments </a:t>
            </a:r>
          </a:p>
        </p:txBody>
      </p:sp>
      <p:sp>
        <p:nvSpPr>
          <p:cNvPr id="3" name="Content Placeholder 2">
            <a:extLst>
              <a:ext uri="{FF2B5EF4-FFF2-40B4-BE49-F238E27FC236}">
                <a16:creationId xmlns:a16="http://schemas.microsoft.com/office/drawing/2014/main" id="{2971C461-E682-418B-8BCD-20F73279AB3F}"/>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EAE133A5-4AFB-4F5D-8E04-B4BBE8614D26}"/>
              </a:ext>
            </a:extLst>
          </p:cNvPr>
          <p:cNvSpPr/>
          <p:nvPr/>
        </p:nvSpPr>
        <p:spPr>
          <a:xfrm>
            <a:off x="1421457" y="2606306"/>
            <a:ext cx="2474622" cy="30814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dirty="0"/>
              <a:t>Soft Macro</a:t>
            </a:r>
          </a:p>
          <a:p>
            <a:pPr algn="ctr"/>
            <a:r>
              <a:rPr lang="en-US" dirty="0" err="1"/>
              <a:t>RTL+syn</a:t>
            </a:r>
            <a:r>
              <a:rPr lang="en-US" dirty="0"/>
              <a:t>   [BIST]</a:t>
            </a:r>
          </a:p>
        </p:txBody>
      </p:sp>
      <p:sp>
        <p:nvSpPr>
          <p:cNvPr id="5" name="Rectangle 4">
            <a:extLst>
              <a:ext uri="{FF2B5EF4-FFF2-40B4-BE49-F238E27FC236}">
                <a16:creationId xmlns:a16="http://schemas.microsoft.com/office/drawing/2014/main" id="{EFF0EF30-E12F-44A2-B0FB-1AD64A4E209F}"/>
              </a:ext>
            </a:extLst>
          </p:cNvPr>
          <p:cNvSpPr/>
          <p:nvPr/>
        </p:nvSpPr>
        <p:spPr>
          <a:xfrm>
            <a:off x="1646313" y="3199563"/>
            <a:ext cx="2199767" cy="2416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Hard Macro</a:t>
            </a:r>
          </a:p>
          <a:p>
            <a:pPr algn="ctr"/>
            <a:r>
              <a:rPr lang="en-US" dirty="0"/>
              <a:t>P&amp;R with pre-place</a:t>
            </a:r>
          </a:p>
        </p:txBody>
      </p:sp>
      <p:sp>
        <p:nvSpPr>
          <p:cNvPr id="6" name="TextBox 5">
            <a:extLst>
              <a:ext uri="{FF2B5EF4-FFF2-40B4-BE49-F238E27FC236}">
                <a16:creationId xmlns:a16="http://schemas.microsoft.com/office/drawing/2014/main" id="{E73F45D9-D094-4D26-9DE1-3B7A6F977B17}"/>
              </a:ext>
            </a:extLst>
          </p:cNvPr>
          <p:cNvSpPr txBox="1"/>
          <p:nvPr/>
        </p:nvSpPr>
        <p:spPr>
          <a:xfrm>
            <a:off x="838200" y="1933458"/>
            <a:ext cx="10577514" cy="369332"/>
          </a:xfrm>
          <a:prstGeom prst="rect">
            <a:avLst/>
          </a:prstGeom>
          <a:solidFill>
            <a:schemeClr val="accent3"/>
          </a:solidFill>
        </p:spPr>
        <p:txBody>
          <a:bodyPr wrap="square" rtlCol="0">
            <a:spAutoFit/>
          </a:bodyPr>
          <a:lstStyle/>
          <a:p>
            <a:pPr algn="ctr"/>
            <a:r>
              <a:rPr lang="en-US" dirty="0"/>
              <a:t>Experiment and </a:t>
            </a:r>
            <a:r>
              <a:rPr lang="en-US" dirty="0" err="1"/>
              <a:t>testsite</a:t>
            </a:r>
            <a:r>
              <a:rPr lang="en-US" dirty="0"/>
              <a:t> top levels</a:t>
            </a:r>
          </a:p>
        </p:txBody>
      </p:sp>
      <p:sp>
        <p:nvSpPr>
          <p:cNvPr id="8" name="TextBox 7">
            <a:extLst>
              <a:ext uri="{FF2B5EF4-FFF2-40B4-BE49-F238E27FC236}">
                <a16:creationId xmlns:a16="http://schemas.microsoft.com/office/drawing/2014/main" id="{E63D9100-F512-4E68-895F-7340724C1502}"/>
              </a:ext>
            </a:extLst>
          </p:cNvPr>
          <p:cNvSpPr txBox="1"/>
          <p:nvPr/>
        </p:nvSpPr>
        <p:spPr>
          <a:xfrm>
            <a:off x="3128387" y="4841037"/>
            <a:ext cx="869445" cy="646331"/>
          </a:xfrm>
          <a:prstGeom prst="rect">
            <a:avLst/>
          </a:prstGeom>
          <a:noFill/>
        </p:spPr>
        <p:txBody>
          <a:bodyPr wrap="square" rtlCol="0">
            <a:spAutoFit/>
          </a:bodyPr>
          <a:lstStyle/>
          <a:p>
            <a:r>
              <a:rPr lang="en-US" dirty="0"/>
              <a:t>=64x72</a:t>
            </a:r>
          </a:p>
          <a:p>
            <a:r>
              <a:rPr lang="en-US" dirty="0"/>
              <a:t>2R1W</a:t>
            </a:r>
          </a:p>
        </p:txBody>
      </p:sp>
      <p:sp>
        <p:nvSpPr>
          <p:cNvPr id="10" name="TextBox 9">
            <a:extLst>
              <a:ext uri="{FF2B5EF4-FFF2-40B4-BE49-F238E27FC236}">
                <a16:creationId xmlns:a16="http://schemas.microsoft.com/office/drawing/2014/main" id="{BE151098-D439-4F32-ABF6-3DAC0E29081C}"/>
              </a:ext>
            </a:extLst>
          </p:cNvPr>
          <p:cNvSpPr txBox="1"/>
          <p:nvPr/>
        </p:nvSpPr>
        <p:spPr>
          <a:xfrm>
            <a:off x="1791703" y="3963874"/>
            <a:ext cx="780768" cy="1200329"/>
          </a:xfrm>
          <a:prstGeom prst="rect">
            <a:avLst/>
          </a:prstGeom>
          <a:solidFill>
            <a:schemeClr val="accent6"/>
          </a:solidFill>
          <a:ln>
            <a:solidFill>
              <a:schemeClr val="tx1"/>
            </a:solidFill>
          </a:ln>
        </p:spPr>
        <p:txBody>
          <a:bodyPr wrap="square" rtlCol="0">
            <a:spAutoFit/>
          </a:bodyPr>
          <a:lstStyle/>
          <a:p>
            <a:r>
              <a:rPr lang="en-US" dirty="0"/>
              <a:t>Array</a:t>
            </a:r>
          </a:p>
          <a:p>
            <a:r>
              <a:rPr lang="en-US" dirty="0"/>
              <a:t>64x25</a:t>
            </a:r>
          </a:p>
          <a:p>
            <a:r>
              <a:rPr lang="en-US" dirty="0"/>
              <a:t>2R1W</a:t>
            </a:r>
          </a:p>
          <a:p>
            <a:endParaRPr lang="en-US" dirty="0"/>
          </a:p>
        </p:txBody>
      </p:sp>
      <p:sp>
        <p:nvSpPr>
          <p:cNvPr id="11" name="TextBox 10">
            <a:extLst>
              <a:ext uri="{FF2B5EF4-FFF2-40B4-BE49-F238E27FC236}">
                <a16:creationId xmlns:a16="http://schemas.microsoft.com/office/drawing/2014/main" id="{54569D6A-C313-489B-BC42-8157158A2958}"/>
              </a:ext>
            </a:extLst>
          </p:cNvPr>
          <p:cNvSpPr txBox="1"/>
          <p:nvPr/>
        </p:nvSpPr>
        <p:spPr>
          <a:xfrm>
            <a:off x="1944103" y="4116274"/>
            <a:ext cx="780768" cy="1200329"/>
          </a:xfrm>
          <a:prstGeom prst="rect">
            <a:avLst/>
          </a:prstGeom>
          <a:solidFill>
            <a:schemeClr val="accent6"/>
          </a:solidFill>
          <a:ln>
            <a:solidFill>
              <a:schemeClr val="tx1"/>
            </a:solidFill>
          </a:ln>
        </p:spPr>
        <p:txBody>
          <a:bodyPr wrap="square" rtlCol="0">
            <a:spAutoFit/>
          </a:bodyPr>
          <a:lstStyle/>
          <a:p>
            <a:r>
              <a:rPr lang="en-US" dirty="0"/>
              <a:t>Array</a:t>
            </a:r>
          </a:p>
          <a:p>
            <a:r>
              <a:rPr lang="en-US" dirty="0"/>
              <a:t>64x25</a:t>
            </a:r>
          </a:p>
          <a:p>
            <a:r>
              <a:rPr lang="en-US" dirty="0"/>
              <a:t>2R1W</a:t>
            </a:r>
          </a:p>
          <a:p>
            <a:endParaRPr lang="en-US" dirty="0"/>
          </a:p>
        </p:txBody>
      </p:sp>
      <p:sp>
        <p:nvSpPr>
          <p:cNvPr id="12" name="TextBox 11">
            <a:extLst>
              <a:ext uri="{FF2B5EF4-FFF2-40B4-BE49-F238E27FC236}">
                <a16:creationId xmlns:a16="http://schemas.microsoft.com/office/drawing/2014/main" id="{2EF3DB29-C92D-40BF-9D3B-74B009F63CEC}"/>
              </a:ext>
            </a:extLst>
          </p:cNvPr>
          <p:cNvSpPr txBox="1"/>
          <p:nvPr/>
        </p:nvSpPr>
        <p:spPr>
          <a:xfrm>
            <a:off x="2096503" y="4268674"/>
            <a:ext cx="780768" cy="1200329"/>
          </a:xfrm>
          <a:prstGeom prst="rect">
            <a:avLst/>
          </a:prstGeom>
          <a:solidFill>
            <a:schemeClr val="accent6"/>
          </a:solidFill>
          <a:ln>
            <a:solidFill>
              <a:schemeClr val="tx1"/>
            </a:solidFill>
          </a:ln>
        </p:spPr>
        <p:txBody>
          <a:bodyPr wrap="square" rtlCol="0">
            <a:spAutoFit/>
          </a:bodyPr>
          <a:lstStyle/>
          <a:p>
            <a:r>
              <a:rPr lang="en-US" dirty="0"/>
              <a:t>Array</a:t>
            </a:r>
          </a:p>
          <a:p>
            <a:r>
              <a:rPr lang="en-US" dirty="0"/>
              <a:t>64x24</a:t>
            </a:r>
          </a:p>
          <a:p>
            <a:r>
              <a:rPr lang="en-US" dirty="0"/>
              <a:t>2R1W</a:t>
            </a:r>
          </a:p>
          <a:p>
            <a:endParaRPr lang="en-US" dirty="0"/>
          </a:p>
        </p:txBody>
      </p:sp>
      <p:sp>
        <p:nvSpPr>
          <p:cNvPr id="39" name="Rectangle 38">
            <a:extLst>
              <a:ext uri="{FF2B5EF4-FFF2-40B4-BE49-F238E27FC236}">
                <a16:creationId xmlns:a16="http://schemas.microsoft.com/office/drawing/2014/main" id="{51184578-BD49-4C9A-9D78-9E9A186AA1B8}"/>
              </a:ext>
            </a:extLst>
          </p:cNvPr>
          <p:cNvSpPr/>
          <p:nvPr/>
        </p:nvSpPr>
        <p:spPr>
          <a:xfrm>
            <a:off x="7757460" y="2606306"/>
            <a:ext cx="2474622" cy="30814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dirty="0"/>
              <a:t>Soft Macro</a:t>
            </a:r>
          </a:p>
          <a:p>
            <a:pPr algn="ctr"/>
            <a:r>
              <a:rPr lang="en-US" dirty="0" err="1"/>
              <a:t>RTL+syn</a:t>
            </a:r>
            <a:r>
              <a:rPr lang="en-US" dirty="0"/>
              <a:t>   [BIST]</a:t>
            </a:r>
          </a:p>
        </p:txBody>
      </p:sp>
      <p:sp>
        <p:nvSpPr>
          <p:cNvPr id="40" name="Rectangle 39">
            <a:extLst>
              <a:ext uri="{FF2B5EF4-FFF2-40B4-BE49-F238E27FC236}">
                <a16:creationId xmlns:a16="http://schemas.microsoft.com/office/drawing/2014/main" id="{B95B0CC5-6CC2-4D3E-9EA0-8358B85D0932}"/>
              </a:ext>
            </a:extLst>
          </p:cNvPr>
          <p:cNvSpPr/>
          <p:nvPr/>
        </p:nvSpPr>
        <p:spPr>
          <a:xfrm>
            <a:off x="7982316" y="3199563"/>
            <a:ext cx="2199767" cy="2416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Hard Macro</a:t>
            </a:r>
          </a:p>
          <a:p>
            <a:pPr algn="ctr"/>
            <a:r>
              <a:rPr lang="en-US" dirty="0"/>
              <a:t>P&amp;R with pre-place</a:t>
            </a:r>
          </a:p>
        </p:txBody>
      </p:sp>
      <p:sp>
        <p:nvSpPr>
          <p:cNvPr id="41" name="TextBox 40">
            <a:extLst>
              <a:ext uri="{FF2B5EF4-FFF2-40B4-BE49-F238E27FC236}">
                <a16:creationId xmlns:a16="http://schemas.microsoft.com/office/drawing/2014/main" id="{5207534F-42D0-4A33-87C3-D6AF6A3F939D}"/>
              </a:ext>
            </a:extLst>
          </p:cNvPr>
          <p:cNvSpPr txBox="1"/>
          <p:nvPr/>
        </p:nvSpPr>
        <p:spPr>
          <a:xfrm>
            <a:off x="9464390" y="4841037"/>
            <a:ext cx="869445" cy="646331"/>
          </a:xfrm>
          <a:prstGeom prst="rect">
            <a:avLst/>
          </a:prstGeom>
          <a:noFill/>
        </p:spPr>
        <p:txBody>
          <a:bodyPr wrap="square" rtlCol="0">
            <a:spAutoFit/>
          </a:bodyPr>
          <a:lstStyle/>
          <a:p>
            <a:r>
              <a:rPr lang="en-US" dirty="0"/>
              <a:t>=64x72</a:t>
            </a:r>
          </a:p>
          <a:p>
            <a:r>
              <a:rPr lang="en-US" dirty="0"/>
              <a:t>4R2W</a:t>
            </a:r>
          </a:p>
        </p:txBody>
      </p:sp>
      <p:sp>
        <p:nvSpPr>
          <p:cNvPr id="42" name="TextBox 41">
            <a:extLst>
              <a:ext uri="{FF2B5EF4-FFF2-40B4-BE49-F238E27FC236}">
                <a16:creationId xmlns:a16="http://schemas.microsoft.com/office/drawing/2014/main" id="{A38B05BA-2DEB-4F27-AF4C-66540BC817DC}"/>
              </a:ext>
            </a:extLst>
          </p:cNvPr>
          <p:cNvSpPr txBox="1"/>
          <p:nvPr/>
        </p:nvSpPr>
        <p:spPr>
          <a:xfrm>
            <a:off x="8127706" y="3963874"/>
            <a:ext cx="780768" cy="1200329"/>
          </a:xfrm>
          <a:prstGeom prst="rect">
            <a:avLst/>
          </a:prstGeom>
          <a:solidFill>
            <a:schemeClr val="accent6"/>
          </a:solidFill>
          <a:ln>
            <a:solidFill>
              <a:schemeClr val="tx1"/>
            </a:solidFill>
          </a:ln>
        </p:spPr>
        <p:txBody>
          <a:bodyPr wrap="square" rtlCol="0">
            <a:spAutoFit/>
          </a:bodyPr>
          <a:lstStyle/>
          <a:p>
            <a:r>
              <a:rPr lang="en-US" dirty="0"/>
              <a:t>Array</a:t>
            </a:r>
          </a:p>
          <a:p>
            <a:r>
              <a:rPr lang="en-US" dirty="0"/>
              <a:t>64x25</a:t>
            </a:r>
          </a:p>
          <a:p>
            <a:r>
              <a:rPr lang="en-US" dirty="0"/>
              <a:t>2R1W</a:t>
            </a:r>
          </a:p>
          <a:p>
            <a:endParaRPr lang="en-US" dirty="0"/>
          </a:p>
        </p:txBody>
      </p:sp>
      <p:sp>
        <p:nvSpPr>
          <p:cNvPr id="43" name="TextBox 42">
            <a:extLst>
              <a:ext uri="{FF2B5EF4-FFF2-40B4-BE49-F238E27FC236}">
                <a16:creationId xmlns:a16="http://schemas.microsoft.com/office/drawing/2014/main" id="{21E2CD3F-0BBB-4CD1-94A8-DD049F927BC5}"/>
              </a:ext>
            </a:extLst>
          </p:cNvPr>
          <p:cNvSpPr txBox="1"/>
          <p:nvPr/>
        </p:nvSpPr>
        <p:spPr>
          <a:xfrm>
            <a:off x="8280106" y="4116274"/>
            <a:ext cx="780768" cy="1200329"/>
          </a:xfrm>
          <a:prstGeom prst="rect">
            <a:avLst/>
          </a:prstGeom>
          <a:solidFill>
            <a:schemeClr val="accent6"/>
          </a:solidFill>
          <a:ln>
            <a:solidFill>
              <a:schemeClr val="tx1"/>
            </a:solidFill>
          </a:ln>
        </p:spPr>
        <p:txBody>
          <a:bodyPr wrap="square" rtlCol="0">
            <a:spAutoFit/>
          </a:bodyPr>
          <a:lstStyle/>
          <a:p>
            <a:r>
              <a:rPr lang="en-US" dirty="0"/>
              <a:t>Array</a:t>
            </a:r>
          </a:p>
          <a:p>
            <a:r>
              <a:rPr lang="en-US" dirty="0"/>
              <a:t>64x25</a:t>
            </a:r>
          </a:p>
          <a:p>
            <a:r>
              <a:rPr lang="en-US" dirty="0"/>
              <a:t>2R1W</a:t>
            </a:r>
          </a:p>
          <a:p>
            <a:endParaRPr lang="en-US" dirty="0"/>
          </a:p>
        </p:txBody>
      </p:sp>
      <p:sp>
        <p:nvSpPr>
          <p:cNvPr id="44" name="TextBox 43">
            <a:extLst>
              <a:ext uri="{FF2B5EF4-FFF2-40B4-BE49-F238E27FC236}">
                <a16:creationId xmlns:a16="http://schemas.microsoft.com/office/drawing/2014/main" id="{ABF75DEB-14E1-4A65-B9A6-C9D239067127}"/>
              </a:ext>
            </a:extLst>
          </p:cNvPr>
          <p:cNvSpPr txBox="1"/>
          <p:nvPr/>
        </p:nvSpPr>
        <p:spPr>
          <a:xfrm>
            <a:off x="8432506" y="4268674"/>
            <a:ext cx="780768" cy="1200329"/>
          </a:xfrm>
          <a:prstGeom prst="rect">
            <a:avLst/>
          </a:prstGeom>
          <a:solidFill>
            <a:schemeClr val="accent6"/>
          </a:solidFill>
          <a:ln>
            <a:solidFill>
              <a:schemeClr val="tx1"/>
            </a:solidFill>
          </a:ln>
        </p:spPr>
        <p:txBody>
          <a:bodyPr wrap="square" rtlCol="0">
            <a:spAutoFit/>
          </a:bodyPr>
          <a:lstStyle/>
          <a:p>
            <a:r>
              <a:rPr lang="en-US" dirty="0"/>
              <a:t>Array</a:t>
            </a:r>
          </a:p>
          <a:p>
            <a:r>
              <a:rPr lang="en-US" dirty="0"/>
              <a:t>64x24</a:t>
            </a:r>
          </a:p>
          <a:p>
            <a:r>
              <a:rPr lang="en-US" dirty="0"/>
              <a:t>2R1W</a:t>
            </a:r>
          </a:p>
          <a:p>
            <a:endParaRPr lang="en-US" dirty="0"/>
          </a:p>
        </p:txBody>
      </p:sp>
      <p:sp>
        <p:nvSpPr>
          <p:cNvPr id="46" name="TextBox 45">
            <a:extLst>
              <a:ext uri="{FF2B5EF4-FFF2-40B4-BE49-F238E27FC236}">
                <a16:creationId xmlns:a16="http://schemas.microsoft.com/office/drawing/2014/main" id="{CEE0BC22-8AC8-47AE-8149-FC7A631A7E4F}"/>
              </a:ext>
            </a:extLst>
          </p:cNvPr>
          <p:cNvSpPr txBox="1"/>
          <p:nvPr/>
        </p:nvSpPr>
        <p:spPr>
          <a:xfrm>
            <a:off x="1646313" y="5711582"/>
            <a:ext cx="2649314" cy="369332"/>
          </a:xfrm>
          <a:prstGeom prst="rect">
            <a:avLst/>
          </a:prstGeom>
          <a:noFill/>
        </p:spPr>
        <p:txBody>
          <a:bodyPr wrap="square" rtlCol="0">
            <a:spAutoFit/>
          </a:bodyPr>
          <a:lstStyle/>
          <a:p>
            <a:r>
              <a:rPr lang="en-US" dirty="0"/>
              <a:t>Single Pump Read &amp; Write</a:t>
            </a:r>
          </a:p>
        </p:txBody>
      </p:sp>
      <p:sp>
        <p:nvSpPr>
          <p:cNvPr id="47" name="TextBox 46">
            <a:extLst>
              <a:ext uri="{FF2B5EF4-FFF2-40B4-BE49-F238E27FC236}">
                <a16:creationId xmlns:a16="http://schemas.microsoft.com/office/drawing/2014/main" id="{A769CD6E-929F-4776-8C79-A05F24905830}"/>
              </a:ext>
            </a:extLst>
          </p:cNvPr>
          <p:cNvSpPr txBox="1"/>
          <p:nvPr/>
        </p:nvSpPr>
        <p:spPr>
          <a:xfrm>
            <a:off x="4704869" y="6315957"/>
            <a:ext cx="4057379" cy="369332"/>
          </a:xfrm>
          <a:prstGeom prst="rect">
            <a:avLst/>
          </a:prstGeom>
          <a:noFill/>
        </p:spPr>
        <p:txBody>
          <a:bodyPr wrap="square" rtlCol="0">
            <a:spAutoFit/>
          </a:bodyPr>
          <a:lstStyle/>
          <a:p>
            <a:r>
              <a:rPr lang="en-US" dirty="0"/>
              <a:t>Similar array between 2 experiments</a:t>
            </a:r>
          </a:p>
        </p:txBody>
      </p:sp>
      <p:sp>
        <p:nvSpPr>
          <p:cNvPr id="7" name="Slide Number Placeholder 6">
            <a:extLst>
              <a:ext uri="{FF2B5EF4-FFF2-40B4-BE49-F238E27FC236}">
                <a16:creationId xmlns:a16="http://schemas.microsoft.com/office/drawing/2014/main" id="{BA641B46-A588-4959-90B0-DF9AE6736BA5}"/>
              </a:ext>
            </a:extLst>
          </p:cNvPr>
          <p:cNvSpPr>
            <a:spLocks noGrp="1"/>
          </p:cNvSpPr>
          <p:nvPr>
            <p:ph type="sldNum" sz="quarter" idx="12"/>
          </p:nvPr>
        </p:nvSpPr>
        <p:spPr/>
        <p:txBody>
          <a:bodyPr/>
          <a:lstStyle/>
          <a:p>
            <a:fld id="{5B2C7BD2-BE4D-4186-B76A-A0AD916A0DE9}" type="slidenum">
              <a:rPr lang="en-US" smtClean="0"/>
              <a:t>5</a:t>
            </a:fld>
            <a:endParaRPr lang="en-US"/>
          </a:p>
        </p:txBody>
      </p:sp>
      <p:sp>
        <p:nvSpPr>
          <p:cNvPr id="21" name="TextBox 20">
            <a:extLst>
              <a:ext uri="{FF2B5EF4-FFF2-40B4-BE49-F238E27FC236}">
                <a16:creationId xmlns:a16="http://schemas.microsoft.com/office/drawing/2014/main" id="{77F19C3D-7C15-1840-A0FE-E345178CD682}"/>
              </a:ext>
            </a:extLst>
          </p:cNvPr>
          <p:cNvSpPr txBox="1"/>
          <p:nvPr/>
        </p:nvSpPr>
        <p:spPr>
          <a:xfrm>
            <a:off x="5240179" y="3769146"/>
            <a:ext cx="2649314" cy="369332"/>
          </a:xfrm>
          <a:prstGeom prst="rect">
            <a:avLst/>
          </a:prstGeom>
          <a:noFill/>
        </p:spPr>
        <p:txBody>
          <a:bodyPr wrap="square" rtlCol="0">
            <a:spAutoFit/>
          </a:bodyPr>
          <a:lstStyle/>
          <a:p>
            <a:r>
              <a:rPr lang="en-US" b="1" dirty="0"/>
              <a:t>THEN</a:t>
            </a:r>
          </a:p>
        </p:txBody>
      </p:sp>
      <p:sp>
        <p:nvSpPr>
          <p:cNvPr id="22" name="TextBox 21">
            <a:extLst>
              <a:ext uri="{FF2B5EF4-FFF2-40B4-BE49-F238E27FC236}">
                <a16:creationId xmlns:a16="http://schemas.microsoft.com/office/drawing/2014/main" id="{FE6FB1AD-1CF2-1344-A799-C662E489D6B6}"/>
              </a:ext>
            </a:extLst>
          </p:cNvPr>
          <p:cNvSpPr txBox="1"/>
          <p:nvPr/>
        </p:nvSpPr>
        <p:spPr>
          <a:xfrm>
            <a:off x="7801463" y="5691859"/>
            <a:ext cx="2956183" cy="369332"/>
          </a:xfrm>
          <a:prstGeom prst="rect">
            <a:avLst/>
          </a:prstGeom>
          <a:noFill/>
        </p:spPr>
        <p:txBody>
          <a:bodyPr wrap="square" rtlCol="0">
            <a:spAutoFit/>
          </a:bodyPr>
          <a:lstStyle/>
          <a:p>
            <a:r>
              <a:rPr lang="en-US" dirty="0"/>
              <a:t>Double Pump Read &amp; Write</a:t>
            </a:r>
          </a:p>
        </p:txBody>
      </p:sp>
    </p:spTree>
    <p:extLst>
      <p:ext uri="{BB962C8B-B14F-4D97-AF65-F5344CB8AC3E}">
        <p14:creationId xmlns:p14="http://schemas.microsoft.com/office/powerpoint/2010/main" val="276686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40F9B-9ED7-4201-B1C2-5CFE2705DB66}"/>
              </a:ext>
            </a:extLst>
          </p:cNvPr>
          <p:cNvSpPr>
            <a:spLocks noGrp="1"/>
          </p:cNvSpPr>
          <p:nvPr>
            <p:ph type="title"/>
          </p:nvPr>
        </p:nvSpPr>
        <p:spPr>
          <a:xfrm>
            <a:off x="167269" y="-146873"/>
            <a:ext cx="11796132" cy="923714"/>
          </a:xfrm>
        </p:spPr>
        <p:txBody>
          <a:bodyPr>
            <a:normAutofit fontScale="90000"/>
          </a:bodyPr>
          <a:lstStyle/>
          <a:p>
            <a:r>
              <a:rPr lang="en-US" dirty="0"/>
              <a:t>Sub-Array - placement of pre-decoders, decoders et al :</a:t>
            </a:r>
          </a:p>
        </p:txBody>
      </p:sp>
      <p:sp>
        <p:nvSpPr>
          <p:cNvPr id="43" name="TextBox 42">
            <a:extLst>
              <a:ext uri="{FF2B5EF4-FFF2-40B4-BE49-F238E27FC236}">
                <a16:creationId xmlns:a16="http://schemas.microsoft.com/office/drawing/2014/main" id="{43F881AF-F1FB-4A81-89C9-D1C30ADB5697}"/>
              </a:ext>
            </a:extLst>
          </p:cNvPr>
          <p:cNvSpPr txBox="1"/>
          <p:nvPr/>
        </p:nvSpPr>
        <p:spPr>
          <a:xfrm>
            <a:off x="8548591" y="-442912"/>
            <a:ext cx="1475306" cy="432618"/>
          </a:xfrm>
          <a:prstGeom prst="rect">
            <a:avLst/>
          </a:prstGeom>
          <a:noFill/>
        </p:spPr>
        <p:txBody>
          <a:bodyPr wrap="none" rtlCol="0">
            <a:spAutoFit/>
          </a:bodyPr>
          <a:lstStyle/>
          <a:p>
            <a:r>
              <a:rPr lang="en-US" sz="1000" b="1" dirty="0"/>
              <a:t>304 PC = 18.24 um</a:t>
            </a:r>
          </a:p>
        </p:txBody>
      </p:sp>
      <p:grpSp>
        <p:nvGrpSpPr>
          <p:cNvPr id="64" name="Group 63">
            <a:extLst>
              <a:ext uri="{FF2B5EF4-FFF2-40B4-BE49-F238E27FC236}">
                <a16:creationId xmlns:a16="http://schemas.microsoft.com/office/drawing/2014/main" id="{7B7DF8BE-2BF6-46F4-B7A5-082F55013215}"/>
              </a:ext>
            </a:extLst>
          </p:cNvPr>
          <p:cNvGrpSpPr/>
          <p:nvPr/>
        </p:nvGrpSpPr>
        <p:grpSpPr>
          <a:xfrm>
            <a:off x="2382482" y="545953"/>
            <a:ext cx="10115048" cy="6224714"/>
            <a:chOff x="7201131" y="-31336"/>
            <a:chExt cx="4236357" cy="3784186"/>
          </a:xfrm>
        </p:grpSpPr>
        <p:sp>
          <p:nvSpPr>
            <p:cNvPr id="6" name="Rectangle 5">
              <a:extLst>
                <a:ext uri="{FF2B5EF4-FFF2-40B4-BE49-F238E27FC236}">
                  <a16:creationId xmlns:a16="http://schemas.microsoft.com/office/drawing/2014/main" id="{FA66FA92-AD95-49B5-843B-3DD55BCD663E}"/>
                </a:ext>
              </a:extLst>
            </p:cNvPr>
            <p:cNvSpPr/>
            <p:nvPr/>
          </p:nvSpPr>
          <p:spPr>
            <a:xfrm>
              <a:off x="7201131" y="472491"/>
              <a:ext cx="118892" cy="32286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endParaRPr lang="en-US" sz="1000"/>
            </a:p>
          </p:txBody>
        </p:sp>
        <p:sp>
          <p:nvSpPr>
            <p:cNvPr id="7" name="Rectangle 6">
              <a:extLst>
                <a:ext uri="{FF2B5EF4-FFF2-40B4-BE49-F238E27FC236}">
                  <a16:creationId xmlns:a16="http://schemas.microsoft.com/office/drawing/2014/main" id="{56BDF356-79D5-4767-9692-3820C48F4667}"/>
                </a:ext>
              </a:extLst>
            </p:cNvPr>
            <p:cNvSpPr/>
            <p:nvPr/>
          </p:nvSpPr>
          <p:spPr>
            <a:xfrm>
              <a:off x="7327301" y="493749"/>
              <a:ext cx="454328" cy="1332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t>Bit cells  (12bits x 16words)</a:t>
              </a:r>
            </a:p>
          </p:txBody>
        </p:sp>
        <p:sp>
          <p:nvSpPr>
            <p:cNvPr id="10" name="Rectangle 9">
              <a:extLst>
                <a:ext uri="{FF2B5EF4-FFF2-40B4-BE49-F238E27FC236}">
                  <a16:creationId xmlns:a16="http://schemas.microsoft.com/office/drawing/2014/main" id="{97D37914-9854-4926-B17E-44E314A9553D}"/>
                </a:ext>
              </a:extLst>
            </p:cNvPr>
            <p:cNvSpPr/>
            <p:nvPr/>
          </p:nvSpPr>
          <p:spPr>
            <a:xfrm>
              <a:off x="8376651" y="490016"/>
              <a:ext cx="142532" cy="13314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t>Bridge</a:t>
              </a:r>
            </a:p>
          </p:txBody>
        </p:sp>
        <p:sp>
          <p:nvSpPr>
            <p:cNvPr id="15" name="Rectangle 14">
              <a:extLst>
                <a:ext uri="{FF2B5EF4-FFF2-40B4-BE49-F238E27FC236}">
                  <a16:creationId xmlns:a16="http://schemas.microsoft.com/office/drawing/2014/main" id="{B0FF84EB-4D8A-40CE-89D6-DA81AA7518D6}"/>
                </a:ext>
              </a:extLst>
            </p:cNvPr>
            <p:cNvSpPr/>
            <p:nvPr/>
          </p:nvSpPr>
          <p:spPr>
            <a:xfrm>
              <a:off x="9952450" y="454344"/>
              <a:ext cx="109728" cy="32985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endParaRPr lang="en-US" sz="1000"/>
            </a:p>
          </p:txBody>
        </p:sp>
        <p:sp>
          <p:nvSpPr>
            <p:cNvPr id="31" name="TextBox 30">
              <a:extLst>
                <a:ext uri="{FF2B5EF4-FFF2-40B4-BE49-F238E27FC236}">
                  <a16:creationId xmlns:a16="http://schemas.microsoft.com/office/drawing/2014/main" id="{47EC17B9-7D74-4B9E-A1FF-EB8ACC3B3FF1}"/>
                </a:ext>
              </a:extLst>
            </p:cNvPr>
            <p:cNvSpPr txBox="1"/>
            <p:nvPr/>
          </p:nvSpPr>
          <p:spPr>
            <a:xfrm>
              <a:off x="7705217" y="468078"/>
              <a:ext cx="399519" cy="432618"/>
            </a:xfrm>
            <a:prstGeom prst="rect">
              <a:avLst/>
            </a:prstGeom>
            <a:noFill/>
          </p:spPr>
          <p:txBody>
            <a:bodyPr wrap="none" rtlCol="0">
              <a:spAutoFit/>
            </a:bodyPr>
            <a:lstStyle/>
            <a:p>
              <a:r>
                <a:rPr lang="en-US" sz="1000" dirty="0"/>
                <a:t>16</a:t>
              </a:r>
            </a:p>
          </p:txBody>
        </p:sp>
        <p:sp>
          <p:nvSpPr>
            <p:cNvPr id="33" name="TextBox 32">
              <a:extLst>
                <a:ext uri="{FF2B5EF4-FFF2-40B4-BE49-F238E27FC236}">
                  <a16:creationId xmlns:a16="http://schemas.microsoft.com/office/drawing/2014/main" id="{2D74550A-1C46-490C-BC34-56674FDF0C62}"/>
                </a:ext>
              </a:extLst>
            </p:cNvPr>
            <p:cNvSpPr txBox="1"/>
            <p:nvPr/>
          </p:nvSpPr>
          <p:spPr>
            <a:xfrm>
              <a:off x="8296449" y="439257"/>
              <a:ext cx="399519" cy="432618"/>
            </a:xfrm>
            <a:prstGeom prst="rect">
              <a:avLst/>
            </a:prstGeom>
            <a:noFill/>
          </p:spPr>
          <p:txBody>
            <a:bodyPr wrap="none" rtlCol="0">
              <a:spAutoFit/>
            </a:bodyPr>
            <a:lstStyle/>
            <a:p>
              <a:r>
                <a:rPr lang="en-US" sz="1000" dirty="0"/>
                <a:t>15</a:t>
              </a:r>
            </a:p>
          </p:txBody>
        </p:sp>
        <p:sp>
          <p:nvSpPr>
            <p:cNvPr id="35" name="TextBox 34">
              <a:extLst>
                <a:ext uri="{FF2B5EF4-FFF2-40B4-BE49-F238E27FC236}">
                  <a16:creationId xmlns:a16="http://schemas.microsoft.com/office/drawing/2014/main" id="{EEDBCD0A-A935-4EE4-A71A-E165D7E379A5}"/>
                </a:ext>
              </a:extLst>
            </p:cNvPr>
            <p:cNvSpPr txBox="1"/>
            <p:nvPr/>
          </p:nvSpPr>
          <p:spPr>
            <a:xfrm>
              <a:off x="10016320" y="1013968"/>
              <a:ext cx="804713" cy="703005"/>
            </a:xfrm>
            <a:prstGeom prst="rect">
              <a:avLst/>
            </a:prstGeom>
            <a:noFill/>
          </p:spPr>
          <p:txBody>
            <a:bodyPr wrap="none" rtlCol="0">
              <a:spAutoFit/>
            </a:bodyPr>
            <a:lstStyle/>
            <a:p>
              <a:r>
                <a:rPr lang="en-US" sz="1000" dirty="0"/>
                <a:t>18 13.5T</a:t>
              </a:r>
            </a:p>
            <a:p>
              <a:r>
                <a:rPr lang="en-US" sz="1000" dirty="0"/>
                <a:t>=27 9T</a:t>
              </a:r>
            </a:p>
          </p:txBody>
        </p:sp>
        <p:sp>
          <p:nvSpPr>
            <p:cNvPr id="41" name="TextBox 40">
              <a:extLst>
                <a:ext uri="{FF2B5EF4-FFF2-40B4-BE49-F238E27FC236}">
                  <a16:creationId xmlns:a16="http://schemas.microsoft.com/office/drawing/2014/main" id="{EB83E326-3A7B-4F9C-8725-D279B5F0BD4F}"/>
                </a:ext>
              </a:extLst>
            </p:cNvPr>
            <p:cNvSpPr txBox="1"/>
            <p:nvPr/>
          </p:nvSpPr>
          <p:spPr>
            <a:xfrm>
              <a:off x="10025084" y="1953501"/>
              <a:ext cx="513729" cy="149685"/>
            </a:xfrm>
            <a:prstGeom prst="rect">
              <a:avLst/>
            </a:prstGeom>
            <a:noFill/>
          </p:spPr>
          <p:txBody>
            <a:bodyPr wrap="none" rtlCol="0">
              <a:spAutoFit/>
            </a:bodyPr>
            <a:lstStyle/>
            <a:p>
              <a:r>
                <a:rPr lang="en-US" sz="1000" dirty="0"/>
                <a:t>8 9T rows decoders </a:t>
              </a:r>
            </a:p>
          </p:txBody>
        </p:sp>
        <p:cxnSp>
          <p:nvCxnSpPr>
            <p:cNvPr id="48" name="Straight Connector 47">
              <a:extLst>
                <a:ext uri="{FF2B5EF4-FFF2-40B4-BE49-F238E27FC236}">
                  <a16:creationId xmlns:a16="http://schemas.microsoft.com/office/drawing/2014/main" id="{E56A4CD3-F9E0-4031-AD95-EEB7BC6D18E0}"/>
                </a:ext>
              </a:extLst>
            </p:cNvPr>
            <p:cNvCxnSpPr/>
            <p:nvPr/>
          </p:nvCxnSpPr>
          <p:spPr>
            <a:xfrm>
              <a:off x="11437488" y="-3133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09E65DBF-6D77-4EEE-B2D8-F7B1E8D481EC}"/>
                </a:ext>
              </a:extLst>
            </p:cNvPr>
            <p:cNvSpPr txBox="1"/>
            <p:nvPr/>
          </p:nvSpPr>
          <p:spPr>
            <a:xfrm>
              <a:off x="7573766" y="225383"/>
              <a:ext cx="435851" cy="149685"/>
            </a:xfrm>
            <a:prstGeom prst="rect">
              <a:avLst/>
            </a:prstGeom>
            <a:noFill/>
          </p:spPr>
          <p:txBody>
            <a:bodyPr wrap="none" rtlCol="0">
              <a:spAutoFit/>
            </a:bodyPr>
            <a:lstStyle/>
            <a:p>
              <a:r>
                <a:rPr lang="en-US" sz="1000" dirty="0"/>
                <a:t>Bit line direction</a:t>
              </a:r>
            </a:p>
          </p:txBody>
        </p:sp>
        <p:sp>
          <p:nvSpPr>
            <p:cNvPr id="57" name="TextBox 56">
              <a:extLst>
                <a:ext uri="{FF2B5EF4-FFF2-40B4-BE49-F238E27FC236}">
                  <a16:creationId xmlns:a16="http://schemas.microsoft.com/office/drawing/2014/main" id="{973E4262-A094-4DC8-AEC3-2B22FD847C69}"/>
                </a:ext>
              </a:extLst>
            </p:cNvPr>
            <p:cNvSpPr txBox="1"/>
            <p:nvPr/>
          </p:nvSpPr>
          <p:spPr>
            <a:xfrm>
              <a:off x="9995893" y="1716571"/>
              <a:ext cx="549441" cy="149685"/>
            </a:xfrm>
            <a:prstGeom prst="rect">
              <a:avLst/>
            </a:prstGeom>
            <a:noFill/>
          </p:spPr>
          <p:txBody>
            <a:bodyPr wrap="square" rtlCol="0">
              <a:spAutoFit/>
            </a:bodyPr>
            <a:lstStyle/>
            <a:p>
              <a:r>
                <a:rPr lang="en-US" sz="1000" dirty="0"/>
                <a:t>1x9T</a:t>
              </a:r>
            </a:p>
          </p:txBody>
        </p:sp>
        <p:sp>
          <p:nvSpPr>
            <p:cNvPr id="58" name="TextBox 57">
              <a:extLst>
                <a:ext uri="{FF2B5EF4-FFF2-40B4-BE49-F238E27FC236}">
                  <a16:creationId xmlns:a16="http://schemas.microsoft.com/office/drawing/2014/main" id="{81854659-60CB-40CB-838B-23B109559EC7}"/>
                </a:ext>
              </a:extLst>
            </p:cNvPr>
            <p:cNvSpPr txBox="1"/>
            <p:nvPr/>
          </p:nvSpPr>
          <p:spPr>
            <a:xfrm>
              <a:off x="9994790" y="2234850"/>
              <a:ext cx="549441" cy="432618"/>
            </a:xfrm>
            <a:prstGeom prst="rect">
              <a:avLst/>
            </a:prstGeom>
            <a:noFill/>
          </p:spPr>
          <p:txBody>
            <a:bodyPr wrap="none" rtlCol="0">
              <a:spAutoFit/>
            </a:bodyPr>
            <a:lstStyle/>
            <a:p>
              <a:r>
                <a:rPr lang="en-US" sz="1000" dirty="0"/>
                <a:t>1x9T</a:t>
              </a:r>
            </a:p>
          </p:txBody>
        </p:sp>
        <p:sp>
          <p:nvSpPr>
            <p:cNvPr id="34" name="TextBox 33">
              <a:extLst>
                <a:ext uri="{FF2B5EF4-FFF2-40B4-BE49-F238E27FC236}">
                  <a16:creationId xmlns:a16="http://schemas.microsoft.com/office/drawing/2014/main" id="{5F1D9DAC-7F61-4336-80D9-49C13EAB105C}"/>
                </a:ext>
              </a:extLst>
            </p:cNvPr>
            <p:cNvSpPr txBox="1"/>
            <p:nvPr/>
          </p:nvSpPr>
          <p:spPr>
            <a:xfrm>
              <a:off x="8494265" y="439257"/>
              <a:ext cx="399519" cy="432618"/>
            </a:xfrm>
            <a:prstGeom prst="rect">
              <a:avLst/>
            </a:prstGeom>
            <a:noFill/>
          </p:spPr>
          <p:txBody>
            <a:bodyPr wrap="none" rtlCol="0">
              <a:spAutoFit/>
            </a:bodyPr>
            <a:lstStyle/>
            <a:p>
              <a:r>
                <a:rPr lang="en-US" sz="1000" dirty="0"/>
                <a:t>26</a:t>
              </a:r>
            </a:p>
          </p:txBody>
        </p:sp>
        <p:sp>
          <p:nvSpPr>
            <p:cNvPr id="138" name="Rectangle 137">
              <a:extLst>
                <a:ext uri="{FF2B5EF4-FFF2-40B4-BE49-F238E27FC236}">
                  <a16:creationId xmlns:a16="http://schemas.microsoft.com/office/drawing/2014/main" id="{8BEC001D-A348-4BB4-B210-B487589E23D0}"/>
                </a:ext>
              </a:extLst>
            </p:cNvPr>
            <p:cNvSpPr/>
            <p:nvPr/>
          </p:nvSpPr>
          <p:spPr>
            <a:xfrm rot="5400000">
              <a:off x="8550135" y="481970"/>
              <a:ext cx="47610" cy="27378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endParaRPr lang="en-US" sz="1000"/>
            </a:p>
          </p:txBody>
        </p:sp>
        <p:sp>
          <p:nvSpPr>
            <p:cNvPr id="140" name="Rectangle 139">
              <a:extLst>
                <a:ext uri="{FF2B5EF4-FFF2-40B4-BE49-F238E27FC236}">
                  <a16:creationId xmlns:a16="http://schemas.microsoft.com/office/drawing/2014/main" id="{D2D158E4-9863-4614-8B74-0BE9D77CE95F}"/>
                </a:ext>
              </a:extLst>
            </p:cNvPr>
            <p:cNvSpPr/>
            <p:nvPr/>
          </p:nvSpPr>
          <p:spPr>
            <a:xfrm>
              <a:off x="9529105" y="1871650"/>
              <a:ext cx="433510" cy="4545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600" dirty="0"/>
                <a:t>decoder</a:t>
              </a:r>
            </a:p>
          </p:txBody>
        </p:sp>
        <p:sp>
          <p:nvSpPr>
            <p:cNvPr id="144" name="Rectangle 143">
              <a:extLst>
                <a:ext uri="{FF2B5EF4-FFF2-40B4-BE49-F238E27FC236}">
                  <a16:creationId xmlns:a16="http://schemas.microsoft.com/office/drawing/2014/main" id="{C1E328D1-BC74-46DD-86B5-0E4563E29C18}"/>
                </a:ext>
              </a:extLst>
            </p:cNvPr>
            <p:cNvSpPr/>
            <p:nvPr/>
          </p:nvSpPr>
          <p:spPr>
            <a:xfrm>
              <a:off x="8401818" y="2370417"/>
              <a:ext cx="142532" cy="13314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endParaRPr lang="en-US" sz="1000"/>
            </a:p>
          </p:txBody>
        </p:sp>
        <p:sp>
          <p:nvSpPr>
            <p:cNvPr id="150" name="Rectangle 149">
              <a:extLst>
                <a:ext uri="{FF2B5EF4-FFF2-40B4-BE49-F238E27FC236}">
                  <a16:creationId xmlns:a16="http://schemas.microsoft.com/office/drawing/2014/main" id="{569AA042-B898-4E45-91E0-1397D771E1EC}"/>
                </a:ext>
              </a:extLst>
            </p:cNvPr>
            <p:cNvSpPr/>
            <p:nvPr/>
          </p:nvSpPr>
          <p:spPr>
            <a:xfrm>
              <a:off x="8790992" y="2369706"/>
              <a:ext cx="142532" cy="13314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endParaRPr lang="en-US" sz="1000"/>
            </a:p>
          </p:txBody>
        </p:sp>
        <p:sp>
          <p:nvSpPr>
            <p:cNvPr id="153" name="Rectangle 152">
              <a:extLst>
                <a:ext uri="{FF2B5EF4-FFF2-40B4-BE49-F238E27FC236}">
                  <a16:creationId xmlns:a16="http://schemas.microsoft.com/office/drawing/2014/main" id="{556F2BF3-CA32-456D-B49E-431D7EE2FA5B}"/>
                </a:ext>
              </a:extLst>
            </p:cNvPr>
            <p:cNvSpPr/>
            <p:nvPr/>
          </p:nvSpPr>
          <p:spPr>
            <a:xfrm rot="5400000">
              <a:off x="8575302" y="986547"/>
              <a:ext cx="47610" cy="27378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endParaRPr lang="en-US" sz="1000"/>
            </a:p>
          </p:txBody>
        </p:sp>
      </p:grpSp>
      <p:sp>
        <p:nvSpPr>
          <p:cNvPr id="156" name="TextBox 155">
            <a:extLst>
              <a:ext uri="{FF2B5EF4-FFF2-40B4-BE49-F238E27FC236}">
                <a16:creationId xmlns:a16="http://schemas.microsoft.com/office/drawing/2014/main" id="{7EC9B2EE-42E5-47D8-90C8-5FC4029FBE95}"/>
              </a:ext>
            </a:extLst>
          </p:cNvPr>
          <p:cNvSpPr txBox="1"/>
          <p:nvPr/>
        </p:nvSpPr>
        <p:spPr>
          <a:xfrm>
            <a:off x="5697372" y="705343"/>
            <a:ext cx="518091" cy="246221"/>
          </a:xfrm>
          <a:prstGeom prst="rect">
            <a:avLst/>
          </a:prstGeom>
          <a:noFill/>
        </p:spPr>
        <p:txBody>
          <a:bodyPr wrap="none" rtlCol="0">
            <a:spAutoFit/>
          </a:bodyPr>
          <a:lstStyle/>
          <a:p>
            <a:r>
              <a:rPr lang="en-US" sz="1000" b="1" dirty="0"/>
              <a:t>400PC</a:t>
            </a:r>
          </a:p>
        </p:txBody>
      </p:sp>
      <p:sp>
        <p:nvSpPr>
          <p:cNvPr id="61" name="TextBox 60">
            <a:extLst>
              <a:ext uri="{FF2B5EF4-FFF2-40B4-BE49-F238E27FC236}">
                <a16:creationId xmlns:a16="http://schemas.microsoft.com/office/drawing/2014/main" id="{8C5DFD45-4F0B-457F-B693-FB720E0998C6}"/>
              </a:ext>
            </a:extLst>
          </p:cNvPr>
          <p:cNvSpPr txBox="1"/>
          <p:nvPr/>
        </p:nvSpPr>
        <p:spPr>
          <a:xfrm>
            <a:off x="5004031" y="939444"/>
            <a:ext cx="1692579" cy="369332"/>
          </a:xfrm>
          <a:prstGeom prst="rect">
            <a:avLst/>
          </a:prstGeom>
          <a:solidFill>
            <a:schemeClr val="bg1"/>
          </a:solidFill>
        </p:spPr>
        <p:txBody>
          <a:bodyPr wrap="none" rtlCol="0">
            <a:spAutoFit/>
          </a:bodyPr>
          <a:lstStyle/>
          <a:p>
            <a:r>
              <a:rPr lang="en-US" dirty="0"/>
              <a:t>Proposed 64x24</a:t>
            </a:r>
          </a:p>
        </p:txBody>
      </p:sp>
      <p:sp>
        <p:nvSpPr>
          <p:cNvPr id="92" name="Rectangle 91">
            <a:extLst>
              <a:ext uri="{FF2B5EF4-FFF2-40B4-BE49-F238E27FC236}">
                <a16:creationId xmlns:a16="http://schemas.microsoft.com/office/drawing/2014/main" id="{DF3500E7-A484-B841-AC0A-A93418BDE9F2}"/>
              </a:ext>
            </a:extLst>
          </p:cNvPr>
          <p:cNvSpPr/>
          <p:nvPr/>
        </p:nvSpPr>
        <p:spPr>
          <a:xfrm>
            <a:off x="5271121" y="3658970"/>
            <a:ext cx="1253771" cy="758342"/>
          </a:xfrm>
          <a:prstGeom prst="rect">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 tIns="85725" rIns="9144" bIns="85725" numCol="1" spcCol="0" rtlCol="0" fromWordArt="0" anchor="ctr" anchorCtr="0" forceAA="0" compatLnSpc="1">
            <a:prstTxWarp prst="textNoShape">
              <a:avLst/>
            </a:prstTxWarp>
            <a:noAutofit/>
          </a:bodyPr>
          <a:lstStyle/>
          <a:p>
            <a:pPr algn="ctr"/>
            <a:r>
              <a:rPr lang="en-US" sz="1400" dirty="0"/>
              <a:t>Clocks+</a:t>
            </a:r>
          </a:p>
          <a:p>
            <a:pPr algn="ctr"/>
            <a:r>
              <a:rPr lang="en-US" sz="1400" dirty="0"/>
              <a:t>A</a:t>
            </a:r>
            <a:r>
              <a:rPr lang="en-US" sz="1400" baseline="-25000" dirty="0"/>
              <a:t>345</a:t>
            </a:r>
            <a:r>
              <a:rPr lang="en-US" sz="1400" dirty="0"/>
              <a:t>pre-decode</a:t>
            </a:r>
          </a:p>
        </p:txBody>
      </p:sp>
      <p:sp>
        <p:nvSpPr>
          <p:cNvPr id="84" name="Rectangle 83">
            <a:extLst>
              <a:ext uri="{FF2B5EF4-FFF2-40B4-BE49-F238E27FC236}">
                <a16:creationId xmlns:a16="http://schemas.microsoft.com/office/drawing/2014/main" id="{C76F1C70-4EE2-8641-B150-052561CB12D7}"/>
              </a:ext>
            </a:extLst>
          </p:cNvPr>
          <p:cNvSpPr/>
          <p:nvPr/>
        </p:nvSpPr>
        <p:spPr>
          <a:xfrm>
            <a:off x="7524353" y="3658970"/>
            <a:ext cx="469935" cy="758342"/>
          </a:xfrm>
          <a:prstGeom prst="rect">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 tIns="85725" rIns="9144" bIns="85725" numCol="1" spcCol="0" rtlCol="0" fromWordArt="0" anchor="ctr" anchorCtr="0" forceAA="0" compatLnSpc="1">
            <a:prstTxWarp prst="textNoShape">
              <a:avLst/>
            </a:prstTxWarp>
            <a:noAutofit/>
          </a:bodyPr>
          <a:lstStyle/>
          <a:p>
            <a:pPr algn="ctr"/>
            <a:r>
              <a:rPr lang="en-US" sz="1000" dirty="0" err="1"/>
              <a:t>Prech</a:t>
            </a:r>
            <a:r>
              <a:rPr lang="en-US" sz="1000" dirty="0"/>
              <a:t> A</a:t>
            </a:r>
            <a:r>
              <a:rPr lang="en-US" sz="1000" baseline="-25000" dirty="0"/>
              <a:t>012</a:t>
            </a:r>
            <a:r>
              <a:rPr lang="en-US" sz="1000" dirty="0"/>
              <a:t>pre-decode</a:t>
            </a:r>
          </a:p>
        </p:txBody>
      </p:sp>
      <p:sp>
        <p:nvSpPr>
          <p:cNvPr id="93" name="Rectangle 92">
            <a:extLst>
              <a:ext uri="{FF2B5EF4-FFF2-40B4-BE49-F238E27FC236}">
                <a16:creationId xmlns:a16="http://schemas.microsoft.com/office/drawing/2014/main" id="{6997EF56-B52F-3D48-8315-FC628C613510}"/>
              </a:ext>
            </a:extLst>
          </p:cNvPr>
          <p:cNvSpPr/>
          <p:nvPr/>
        </p:nvSpPr>
        <p:spPr>
          <a:xfrm>
            <a:off x="3725241" y="3669858"/>
            <a:ext cx="469935" cy="758342"/>
          </a:xfrm>
          <a:prstGeom prst="rect">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 tIns="85725" rIns="9144" bIns="85725" numCol="1" spcCol="0" rtlCol="0" fromWordArt="0" anchor="ctr" anchorCtr="0" forceAA="0" compatLnSpc="1">
            <a:prstTxWarp prst="textNoShape">
              <a:avLst/>
            </a:prstTxWarp>
            <a:noAutofit/>
          </a:bodyPr>
          <a:lstStyle/>
          <a:p>
            <a:pPr algn="ctr"/>
            <a:r>
              <a:rPr lang="en-US" sz="1000" dirty="0" err="1"/>
              <a:t>Prech</a:t>
            </a:r>
            <a:r>
              <a:rPr lang="en-US" sz="1000" dirty="0"/>
              <a:t> A</a:t>
            </a:r>
            <a:r>
              <a:rPr lang="en-US" sz="1000" baseline="-25000" dirty="0"/>
              <a:t>012</a:t>
            </a:r>
            <a:r>
              <a:rPr lang="en-US" sz="1000" dirty="0"/>
              <a:t>pre-decode</a:t>
            </a:r>
          </a:p>
        </p:txBody>
      </p:sp>
      <p:sp>
        <p:nvSpPr>
          <p:cNvPr id="94" name="Rectangle 93">
            <a:extLst>
              <a:ext uri="{FF2B5EF4-FFF2-40B4-BE49-F238E27FC236}">
                <a16:creationId xmlns:a16="http://schemas.microsoft.com/office/drawing/2014/main" id="{E6B8D01F-C661-6A4F-B3E9-E5C3E92F9150}"/>
              </a:ext>
            </a:extLst>
          </p:cNvPr>
          <p:cNvSpPr/>
          <p:nvPr/>
        </p:nvSpPr>
        <p:spPr>
          <a:xfrm>
            <a:off x="6502486" y="3676225"/>
            <a:ext cx="1035080" cy="7477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600" dirty="0"/>
              <a:t>decoder</a:t>
            </a:r>
          </a:p>
        </p:txBody>
      </p:sp>
      <p:sp>
        <p:nvSpPr>
          <p:cNvPr id="96" name="Rectangle 95">
            <a:extLst>
              <a:ext uri="{FF2B5EF4-FFF2-40B4-BE49-F238E27FC236}">
                <a16:creationId xmlns:a16="http://schemas.microsoft.com/office/drawing/2014/main" id="{F069CD9E-FE1E-7F49-9001-575584E57A63}"/>
              </a:ext>
            </a:extLst>
          </p:cNvPr>
          <p:cNvSpPr/>
          <p:nvPr/>
        </p:nvSpPr>
        <p:spPr>
          <a:xfrm>
            <a:off x="4227377" y="3687113"/>
            <a:ext cx="1035080" cy="7477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600" dirty="0"/>
              <a:t>decoder</a:t>
            </a:r>
          </a:p>
        </p:txBody>
      </p:sp>
      <p:sp>
        <p:nvSpPr>
          <p:cNvPr id="97" name="Rectangle 96">
            <a:extLst>
              <a:ext uri="{FF2B5EF4-FFF2-40B4-BE49-F238E27FC236}">
                <a16:creationId xmlns:a16="http://schemas.microsoft.com/office/drawing/2014/main" id="{84F4A339-45FA-E345-ACE3-8187DC09D1B9}"/>
              </a:ext>
            </a:extLst>
          </p:cNvPr>
          <p:cNvSpPr/>
          <p:nvPr/>
        </p:nvSpPr>
        <p:spPr>
          <a:xfrm>
            <a:off x="2694669" y="3676229"/>
            <a:ext cx="1035080" cy="7477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600" dirty="0"/>
              <a:t>decoder</a:t>
            </a:r>
          </a:p>
        </p:txBody>
      </p:sp>
      <p:sp>
        <p:nvSpPr>
          <p:cNvPr id="108" name="Rectangle 107">
            <a:extLst>
              <a:ext uri="{FF2B5EF4-FFF2-40B4-BE49-F238E27FC236}">
                <a16:creationId xmlns:a16="http://schemas.microsoft.com/office/drawing/2014/main" id="{61C1B121-FD96-7746-9418-CAA884DA38D0}"/>
              </a:ext>
            </a:extLst>
          </p:cNvPr>
          <p:cNvSpPr/>
          <p:nvPr/>
        </p:nvSpPr>
        <p:spPr>
          <a:xfrm>
            <a:off x="5516077" y="1374713"/>
            <a:ext cx="615478" cy="21924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vert" wrap="square" lIns="171450" tIns="85725" rIns="171450" bIns="85725" numCol="1" spcCol="0" rtlCol="0" fromWordArt="0" anchor="ctr" anchorCtr="0" forceAA="0" compatLnSpc="1">
            <a:prstTxWarp prst="textNoShape">
              <a:avLst/>
            </a:prstTxWarp>
            <a:noAutofit/>
          </a:bodyPr>
          <a:lstStyle/>
          <a:p>
            <a:pPr algn="ctr"/>
            <a:r>
              <a:rPr lang="en-US" sz="1000" dirty="0"/>
              <a:t>I/O: +,-  write  Word Line Driver, Nor,, 2* XNAND  </a:t>
            </a:r>
            <a:r>
              <a:rPr lang="en-US" sz="1000" dirty="0" err="1"/>
              <a:t>pwe</a:t>
            </a:r>
            <a:r>
              <a:rPr lang="en-US" sz="1000" dirty="0"/>
              <a:t>  </a:t>
            </a:r>
            <a:r>
              <a:rPr lang="en-US" sz="1000" dirty="0" err="1"/>
              <a:t>bir</a:t>
            </a:r>
            <a:endParaRPr lang="en-US" sz="1000" dirty="0"/>
          </a:p>
        </p:txBody>
      </p:sp>
      <p:sp>
        <p:nvSpPr>
          <p:cNvPr id="109" name="Rectangle 108">
            <a:extLst>
              <a:ext uri="{FF2B5EF4-FFF2-40B4-BE49-F238E27FC236}">
                <a16:creationId xmlns:a16="http://schemas.microsoft.com/office/drawing/2014/main" id="{E58F81BE-1BFF-E443-9D85-316F17A18C85}"/>
              </a:ext>
            </a:extLst>
          </p:cNvPr>
          <p:cNvSpPr/>
          <p:nvPr/>
        </p:nvSpPr>
        <p:spPr>
          <a:xfrm>
            <a:off x="5608954" y="4526935"/>
            <a:ext cx="615478" cy="21924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vert" wrap="square" lIns="171450" tIns="85725" rIns="171450" bIns="85725" numCol="1" spcCol="0" rtlCol="0" fromWordArt="0" anchor="ctr" anchorCtr="0" forceAA="0" compatLnSpc="1">
            <a:prstTxWarp prst="textNoShape">
              <a:avLst/>
            </a:prstTxWarp>
            <a:noAutofit/>
          </a:bodyPr>
          <a:lstStyle/>
          <a:p>
            <a:pPr algn="ctr"/>
            <a:r>
              <a:rPr lang="en-US" sz="1000" dirty="0"/>
              <a:t>I/O: +,-  write  Word Line Driver, Nor,, 2* XNAND  </a:t>
            </a:r>
            <a:r>
              <a:rPr lang="en-US" sz="1000" dirty="0" err="1"/>
              <a:t>pwe</a:t>
            </a:r>
            <a:r>
              <a:rPr lang="en-US" sz="1000" dirty="0"/>
              <a:t>  </a:t>
            </a:r>
            <a:r>
              <a:rPr lang="en-US" sz="1000" dirty="0" err="1"/>
              <a:t>bir</a:t>
            </a:r>
            <a:endParaRPr lang="en-US" sz="1000" dirty="0"/>
          </a:p>
        </p:txBody>
      </p:sp>
      <p:sp>
        <p:nvSpPr>
          <p:cNvPr id="110" name="Rectangle 109">
            <a:extLst>
              <a:ext uri="{FF2B5EF4-FFF2-40B4-BE49-F238E27FC236}">
                <a16:creationId xmlns:a16="http://schemas.microsoft.com/office/drawing/2014/main" id="{C338DF06-409D-AD47-9F97-23E947E4E002}"/>
              </a:ext>
            </a:extLst>
          </p:cNvPr>
          <p:cNvSpPr/>
          <p:nvPr/>
        </p:nvSpPr>
        <p:spPr>
          <a:xfrm>
            <a:off x="3759907" y="1412808"/>
            <a:ext cx="359273" cy="21901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vert" wrap="square" lIns="171450" tIns="85725" rIns="171450" bIns="85725" numCol="1" spcCol="0" rtlCol="0" fromWordArt="0" anchor="ctr" anchorCtr="0" forceAA="0" compatLnSpc="1">
            <a:prstTxWarp prst="textNoShape">
              <a:avLst/>
            </a:prstTxWarp>
            <a:noAutofit/>
          </a:bodyPr>
          <a:lstStyle/>
          <a:p>
            <a:pPr algn="ctr"/>
            <a:r>
              <a:rPr lang="en-US" sz="1000" dirty="0"/>
              <a:t>Local Eval</a:t>
            </a:r>
          </a:p>
        </p:txBody>
      </p:sp>
      <p:sp>
        <p:nvSpPr>
          <p:cNvPr id="112" name="Rectangle 111">
            <a:extLst>
              <a:ext uri="{FF2B5EF4-FFF2-40B4-BE49-F238E27FC236}">
                <a16:creationId xmlns:a16="http://schemas.microsoft.com/office/drawing/2014/main" id="{175B14F8-CD5B-0348-BF32-C4368B660A70}"/>
              </a:ext>
            </a:extLst>
          </p:cNvPr>
          <p:cNvSpPr/>
          <p:nvPr/>
        </p:nvSpPr>
        <p:spPr>
          <a:xfrm>
            <a:off x="7547791" y="1404236"/>
            <a:ext cx="359273" cy="21901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vert" wrap="square" lIns="171450" tIns="85725" rIns="171450" bIns="85725" numCol="1" spcCol="0" rtlCol="0" fromWordArt="0" anchor="ctr" anchorCtr="0" forceAA="0" compatLnSpc="1">
            <a:prstTxWarp prst="textNoShape">
              <a:avLst/>
            </a:prstTxWarp>
            <a:noAutofit/>
          </a:bodyPr>
          <a:lstStyle/>
          <a:p>
            <a:pPr algn="ctr"/>
            <a:r>
              <a:rPr lang="en-US" sz="1000" dirty="0"/>
              <a:t>Local Eval</a:t>
            </a:r>
          </a:p>
        </p:txBody>
      </p:sp>
      <p:sp>
        <p:nvSpPr>
          <p:cNvPr id="116" name="TextBox 115">
            <a:extLst>
              <a:ext uri="{FF2B5EF4-FFF2-40B4-BE49-F238E27FC236}">
                <a16:creationId xmlns:a16="http://schemas.microsoft.com/office/drawing/2014/main" id="{27A26D39-E203-424B-AC7E-FF8CA5A83E19}"/>
              </a:ext>
            </a:extLst>
          </p:cNvPr>
          <p:cNvSpPr txBox="1"/>
          <p:nvPr/>
        </p:nvSpPr>
        <p:spPr>
          <a:xfrm rot="16200000">
            <a:off x="1813200" y="3854413"/>
            <a:ext cx="1112776" cy="246221"/>
          </a:xfrm>
          <a:prstGeom prst="rect">
            <a:avLst/>
          </a:prstGeom>
          <a:noFill/>
        </p:spPr>
        <p:txBody>
          <a:bodyPr wrap="square" rtlCol="0">
            <a:spAutoFit/>
          </a:bodyPr>
          <a:lstStyle/>
          <a:p>
            <a:r>
              <a:rPr lang="en-US" sz="1000" b="1" dirty="0"/>
              <a:t>1350 M3 tracks </a:t>
            </a:r>
          </a:p>
        </p:txBody>
      </p:sp>
      <p:sp>
        <p:nvSpPr>
          <p:cNvPr id="49" name="TextBox 48">
            <a:extLst>
              <a:ext uri="{FF2B5EF4-FFF2-40B4-BE49-F238E27FC236}">
                <a16:creationId xmlns:a16="http://schemas.microsoft.com/office/drawing/2014/main" id="{97867182-70CF-5E45-8273-196444AE6619}"/>
              </a:ext>
            </a:extLst>
          </p:cNvPr>
          <p:cNvSpPr txBox="1"/>
          <p:nvPr/>
        </p:nvSpPr>
        <p:spPr>
          <a:xfrm rot="16200000">
            <a:off x="1452048" y="2117139"/>
            <a:ext cx="1650998" cy="246221"/>
          </a:xfrm>
          <a:prstGeom prst="rect">
            <a:avLst/>
          </a:prstGeom>
          <a:noFill/>
        </p:spPr>
        <p:txBody>
          <a:bodyPr wrap="square" rtlCol="0">
            <a:spAutoFit/>
          </a:bodyPr>
          <a:lstStyle/>
          <a:p>
            <a:r>
              <a:rPr lang="en-US" sz="1000" b="1" dirty="0"/>
              <a:t>Word line direction </a:t>
            </a:r>
          </a:p>
        </p:txBody>
      </p:sp>
      <p:cxnSp>
        <p:nvCxnSpPr>
          <p:cNvPr id="4" name="Straight Arrow Connector 3">
            <a:extLst>
              <a:ext uri="{FF2B5EF4-FFF2-40B4-BE49-F238E27FC236}">
                <a16:creationId xmlns:a16="http://schemas.microsoft.com/office/drawing/2014/main" id="{E33C161C-D8C2-694C-9A63-B954C0DEEC5B}"/>
              </a:ext>
            </a:extLst>
          </p:cNvPr>
          <p:cNvCxnSpPr>
            <a:cxnSpLocks/>
          </p:cNvCxnSpPr>
          <p:nvPr/>
        </p:nvCxnSpPr>
        <p:spPr>
          <a:xfrm flipV="1">
            <a:off x="2356542" y="1828803"/>
            <a:ext cx="0" cy="1165971"/>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C87251C-E570-CB4F-BE59-1080B7F1F99B}"/>
              </a:ext>
            </a:extLst>
          </p:cNvPr>
          <p:cNvCxnSpPr>
            <a:cxnSpLocks/>
          </p:cNvCxnSpPr>
          <p:nvPr/>
        </p:nvCxnSpPr>
        <p:spPr>
          <a:xfrm flipH="1">
            <a:off x="3141243" y="1154350"/>
            <a:ext cx="1603674" cy="1"/>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ECC433C8-BC37-8542-80DB-F7763778AC33}"/>
              </a:ext>
            </a:extLst>
          </p:cNvPr>
          <p:cNvSpPr/>
          <p:nvPr/>
        </p:nvSpPr>
        <p:spPr>
          <a:xfrm>
            <a:off x="4110460" y="1406439"/>
            <a:ext cx="1084788" cy="2191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t>Bit cells  (12bits x 16words)</a:t>
            </a:r>
          </a:p>
        </p:txBody>
      </p:sp>
      <p:sp>
        <p:nvSpPr>
          <p:cNvPr id="56" name="Rectangle 55">
            <a:extLst>
              <a:ext uri="{FF2B5EF4-FFF2-40B4-BE49-F238E27FC236}">
                <a16:creationId xmlns:a16="http://schemas.microsoft.com/office/drawing/2014/main" id="{0A8AAE55-1E69-A444-9CC4-C382D6C9459B}"/>
              </a:ext>
            </a:extLst>
          </p:cNvPr>
          <p:cNvSpPr/>
          <p:nvPr/>
        </p:nvSpPr>
        <p:spPr>
          <a:xfrm>
            <a:off x="6480772" y="1403196"/>
            <a:ext cx="1084788" cy="2191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t>Bit cells  (12bits x 16words)</a:t>
            </a:r>
          </a:p>
        </p:txBody>
      </p:sp>
      <p:sp>
        <p:nvSpPr>
          <p:cNvPr id="59" name="Rectangle 58">
            <a:extLst>
              <a:ext uri="{FF2B5EF4-FFF2-40B4-BE49-F238E27FC236}">
                <a16:creationId xmlns:a16="http://schemas.microsoft.com/office/drawing/2014/main" id="{35D07924-89B4-D642-B9F4-70DE669045A0}"/>
              </a:ext>
            </a:extLst>
          </p:cNvPr>
          <p:cNvSpPr/>
          <p:nvPr/>
        </p:nvSpPr>
        <p:spPr>
          <a:xfrm>
            <a:off x="7888045" y="1409676"/>
            <a:ext cx="1084788" cy="2191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t>Bit cells  (12bits x 16words)</a:t>
            </a:r>
          </a:p>
        </p:txBody>
      </p:sp>
      <p:sp>
        <p:nvSpPr>
          <p:cNvPr id="60" name="Rectangle 59">
            <a:extLst>
              <a:ext uri="{FF2B5EF4-FFF2-40B4-BE49-F238E27FC236}">
                <a16:creationId xmlns:a16="http://schemas.microsoft.com/office/drawing/2014/main" id="{28A5879B-2F3C-F746-BEDD-0B1533091204}"/>
              </a:ext>
            </a:extLst>
          </p:cNvPr>
          <p:cNvSpPr/>
          <p:nvPr/>
        </p:nvSpPr>
        <p:spPr>
          <a:xfrm>
            <a:off x="3785847" y="4522416"/>
            <a:ext cx="359273" cy="21901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vert" wrap="square" lIns="171450" tIns="85725" rIns="171450" bIns="85725" numCol="1" spcCol="0" rtlCol="0" fromWordArt="0" anchor="ctr" anchorCtr="0" forceAA="0" compatLnSpc="1">
            <a:prstTxWarp prst="textNoShape">
              <a:avLst/>
            </a:prstTxWarp>
            <a:noAutofit/>
          </a:bodyPr>
          <a:lstStyle/>
          <a:p>
            <a:pPr algn="ctr"/>
            <a:r>
              <a:rPr lang="en-US" sz="1000" dirty="0"/>
              <a:t>Local Eval</a:t>
            </a:r>
          </a:p>
        </p:txBody>
      </p:sp>
      <p:sp>
        <p:nvSpPr>
          <p:cNvPr id="62" name="Rectangle 61">
            <a:extLst>
              <a:ext uri="{FF2B5EF4-FFF2-40B4-BE49-F238E27FC236}">
                <a16:creationId xmlns:a16="http://schemas.microsoft.com/office/drawing/2014/main" id="{CC678AA0-DFA4-154E-8C62-04EC268E4A7A}"/>
              </a:ext>
            </a:extLst>
          </p:cNvPr>
          <p:cNvSpPr/>
          <p:nvPr/>
        </p:nvSpPr>
        <p:spPr>
          <a:xfrm>
            <a:off x="7573731" y="4513844"/>
            <a:ext cx="359273" cy="21901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vert" wrap="square" lIns="171450" tIns="85725" rIns="171450" bIns="85725" numCol="1" spcCol="0" rtlCol="0" fromWordArt="0" anchor="ctr" anchorCtr="0" forceAA="0" compatLnSpc="1">
            <a:prstTxWarp prst="textNoShape">
              <a:avLst/>
            </a:prstTxWarp>
            <a:noAutofit/>
          </a:bodyPr>
          <a:lstStyle/>
          <a:p>
            <a:pPr algn="ctr"/>
            <a:r>
              <a:rPr lang="en-US" sz="1000" dirty="0"/>
              <a:t>Local Eval</a:t>
            </a:r>
          </a:p>
        </p:txBody>
      </p:sp>
      <p:sp>
        <p:nvSpPr>
          <p:cNvPr id="63" name="TextBox 62">
            <a:extLst>
              <a:ext uri="{FF2B5EF4-FFF2-40B4-BE49-F238E27FC236}">
                <a16:creationId xmlns:a16="http://schemas.microsoft.com/office/drawing/2014/main" id="{E57A14D2-FDA8-BB47-A7C7-7F99B47B1EA8}"/>
              </a:ext>
            </a:extLst>
          </p:cNvPr>
          <p:cNvSpPr txBox="1"/>
          <p:nvPr/>
        </p:nvSpPr>
        <p:spPr>
          <a:xfrm rot="16200000">
            <a:off x="1477988" y="5226747"/>
            <a:ext cx="1650998" cy="246221"/>
          </a:xfrm>
          <a:prstGeom prst="rect">
            <a:avLst/>
          </a:prstGeom>
          <a:noFill/>
        </p:spPr>
        <p:txBody>
          <a:bodyPr wrap="square" rtlCol="0">
            <a:spAutoFit/>
          </a:bodyPr>
          <a:lstStyle/>
          <a:p>
            <a:r>
              <a:rPr lang="en-US" sz="1000" b="1" dirty="0"/>
              <a:t>Word line direction </a:t>
            </a:r>
          </a:p>
        </p:txBody>
      </p:sp>
      <p:cxnSp>
        <p:nvCxnSpPr>
          <p:cNvPr id="65" name="Straight Arrow Connector 64">
            <a:extLst>
              <a:ext uri="{FF2B5EF4-FFF2-40B4-BE49-F238E27FC236}">
                <a16:creationId xmlns:a16="http://schemas.microsoft.com/office/drawing/2014/main" id="{AE7A8E57-60D1-2645-8F35-15D33E904E01}"/>
              </a:ext>
            </a:extLst>
          </p:cNvPr>
          <p:cNvCxnSpPr>
            <a:cxnSpLocks/>
          </p:cNvCxnSpPr>
          <p:nvPr/>
        </p:nvCxnSpPr>
        <p:spPr>
          <a:xfrm flipV="1">
            <a:off x="2382482" y="4938411"/>
            <a:ext cx="0" cy="1165971"/>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F81FC921-BE4E-C049-92FD-8A7BEF0B075E}"/>
              </a:ext>
            </a:extLst>
          </p:cNvPr>
          <p:cNvSpPr/>
          <p:nvPr/>
        </p:nvSpPr>
        <p:spPr>
          <a:xfrm>
            <a:off x="4136400" y="4516047"/>
            <a:ext cx="1084788" cy="2191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t>Bit cells  (12bits x 16words)</a:t>
            </a:r>
          </a:p>
        </p:txBody>
      </p:sp>
      <p:sp>
        <p:nvSpPr>
          <p:cNvPr id="67" name="Rectangle 66">
            <a:extLst>
              <a:ext uri="{FF2B5EF4-FFF2-40B4-BE49-F238E27FC236}">
                <a16:creationId xmlns:a16="http://schemas.microsoft.com/office/drawing/2014/main" id="{C717A276-1799-E742-B0A1-2CAF9431FCAF}"/>
              </a:ext>
            </a:extLst>
          </p:cNvPr>
          <p:cNvSpPr/>
          <p:nvPr/>
        </p:nvSpPr>
        <p:spPr>
          <a:xfrm>
            <a:off x="6506712" y="4512804"/>
            <a:ext cx="1084788" cy="2191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t>Bit cells  (12bits x 16words)</a:t>
            </a:r>
          </a:p>
        </p:txBody>
      </p:sp>
      <p:sp>
        <p:nvSpPr>
          <p:cNvPr id="68" name="Rectangle 67">
            <a:extLst>
              <a:ext uri="{FF2B5EF4-FFF2-40B4-BE49-F238E27FC236}">
                <a16:creationId xmlns:a16="http://schemas.microsoft.com/office/drawing/2014/main" id="{44876DF6-2E84-684A-BB52-48A3E30F7B6B}"/>
              </a:ext>
            </a:extLst>
          </p:cNvPr>
          <p:cNvSpPr/>
          <p:nvPr/>
        </p:nvSpPr>
        <p:spPr>
          <a:xfrm>
            <a:off x="7913985" y="4519284"/>
            <a:ext cx="1084788" cy="2191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t>Bit cells  (12bits x 16words)</a:t>
            </a:r>
          </a:p>
        </p:txBody>
      </p:sp>
      <p:sp>
        <p:nvSpPr>
          <p:cNvPr id="69" name="Rectangle 68">
            <a:extLst>
              <a:ext uri="{FF2B5EF4-FFF2-40B4-BE49-F238E27FC236}">
                <a16:creationId xmlns:a16="http://schemas.microsoft.com/office/drawing/2014/main" id="{9548BBD9-9ECF-064A-A5CC-91D4380D209D}"/>
              </a:ext>
            </a:extLst>
          </p:cNvPr>
          <p:cNvSpPr/>
          <p:nvPr/>
        </p:nvSpPr>
        <p:spPr>
          <a:xfrm>
            <a:off x="2703189" y="4522534"/>
            <a:ext cx="1084788" cy="2191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t>Bit cells  (12bits x 16words)</a:t>
            </a:r>
          </a:p>
        </p:txBody>
      </p:sp>
      <p:sp>
        <p:nvSpPr>
          <p:cNvPr id="71" name="Rectangle 70">
            <a:extLst>
              <a:ext uri="{FF2B5EF4-FFF2-40B4-BE49-F238E27FC236}">
                <a16:creationId xmlns:a16="http://schemas.microsoft.com/office/drawing/2014/main" id="{EBAEA10C-E78D-564F-A0B5-A09B8D88BFE5}"/>
              </a:ext>
            </a:extLst>
          </p:cNvPr>
          <p:cNvSpPr/>
          <p:nvPr/>
        </p:nvSpPr>
        <p:spPr>
          <a:xfrm>
            <a:off x="2415476" y="3696617"/>
            <a:ext cx="305927" cy="7205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t>TAP</a:t>
            </a:r>
          </a:p>
        </p:txBody>
      </p:sp>
      <p:cxnSp>
        <p:nvCxnSpPr>
          <p:cNvPr id="78" name="Straight Arrow Connector 77">
            <a:extLst>
              <a:ext uri="{FF2B5EF4-FFF2-40B4-BE49-F238E27FC236}">
                <a16:creationId xmlns:a16="http://schemas.microsoft.com/office/drawing/2014/main" id="{A72E4403-CA1B-394A-9282-CFB7D812C25B}"/>
              </a:ext>
            </a:extLst>
          </p:cNvPr>
          <p:cNvCxnSpPr>
            <a:cxnSpLocks/>
          </p:cNvCxnSpPr>
          <p:nvPr/>
        </p:nvCxnSpPr>
        <p:spPr>
          <a:xfrm flipH="1">
            <a:off x="672363" y="1377870"/>
            <a:ext cx="1603674" cy="1"/>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799BE19A-9761-A844-92C0-79B9E85A821A}"/>
              </a:ext>
            </a:extLst>
          </p:cNvPr>
          <p:cNvSpPr/>
          <p:nvPr/>
        </p:nvSpPr>
        <p:spPr>
          <a:xfrm>
            <a:off x="48740" y="1410377"/>
            <a:ext cx="263244" cy="53768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t>TAP</a:t>
            </a:r>
          </a:p>
        </p:txBody>
      </p:sp>
      <p:sp>
        <p:nvSpPr>
          <p:cNvPr id="81" name="Rectangle 80">
            <a:extLst>
              <a:ext uri="{FF2B5EF4-FFF2-40B4-BE49-F238E27FC236}">
                <a16:creationId xmlns:a16="http://schemas.microsoft.com/office/drawing/2014/main" id="{3B9DA088-AF92-0A45-836C-31CAD416DEE0}"/>
              </a:ext>
            </a:extLst>
          </p:cNvPr>
          <p:cNvSpPr/>
          <p:nvPr/>
        </p:nvSpPr>
        <p:spPr>
          <a:xfrm>
            <a:off x="5189243" y="1363250"/>
            <a:ext cx="303915" cy="22876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t>GAP</a:t>
            </a:r>
          </a:p>
        </p:txBody>
      </p:sp>
      <p:sp>
        <p:nvSpPr>
          <p:cNvPr id="70" name="Rectangle 69">
            <a:extLst>
              <a:ext uri="{FF2B5EF4-FFF2-40B4-BE49-F238E27FC236}">
                <a16:creationId xmlns:a16="http://schemas.microsoft.com/office/drawing/2014/main" id="{2B3707BC-3612-4340-A227-20EFF84BCB4A}"/>
              </a:ext>
            </a:extLst>
          </p:cNvPr>
          <p:cNvSpPr/>
          <p:nvPr/>
        </p:nvSpPr>
        <p:spPr>
          <a:xfrm>
            <a:off x="6155459" y="1409676"/>
            <a:ext cx="298581" cy="22198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t>GAP</a:t>
            </a:r>
          </a:p>
        </p:txBody>
      </p:sp>
      <p:sp>
        <p:nvSpPr>
          <p:cNvPr id="72" name="Rectangle 71">
            <a:extLst>
              <a:ext uri="{FF2B5EF4-FFF2-40B4-BE49-F238E27FC236}">
                <a16:creationId xmlns:a16="http://schemas.microsoft.com/office/drawing/2014/main" id="{68F6E731-45D8-D845-857B-25170623A71F}"/>
              </a:ext>
            </a:extLst>
          </p:cNvPr>
          <p:cNvSpPr/>
          <p:nvPr/>
        </p:nvSpPr>
        <p:spPr>
          <a:xfrm>
            <a:off x="5259280" y="4469631"/>
            <a:ext cx="303915" cy="22876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t>GAP</a:t>
            </a:r>
          </a:p>
        </p:txBody>
      </p:sp>
      <p:sp>
        <p:nvSpPr>
          <p:cNvPr id="73" name="Rectangle 72">
            <a:extLst>
              <a:ext uri="{FF2B5EF4-FFF2-40B4-BE49-F238E27FC236}">
                <a16:creationId xmlns:a16="http://schemas.microsoft.com/office/drawing/2014/main" id="{1E5CCBFA-D5B2-5E41-8274-2859B0E86CDB}"/>
              </a:ext>
            </a:extLst>
          </p:cNvPr>
          <p:cNvSpPr/>
          <p:nvPr/>
        </p:nvSpPr>
        <p:spPr>
          <a:xfrm>
            <a:off x="6179776" y="4494015"/>
            <a:ext cx="303915" cy="22876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71450" tIns="85725" rIns="171450" bIns="85725" numCol="1" spcCol="0" rtlCol="0" fromWordArt="0" anchor="ctr" anchorCtr="0" forceAA="0" compatLnSpc="1">
            <a:prstTxWarp prst="textNoShape">
              <a:avLst/>
            </a:prstTxWarp>
            <a:noAutofit/>
          </a:bodyPr>
          <a:lstStyle/>
          <a:p>
            <a:pPr algn="ctr"/>
            <a:r>
              <a:rPr lang="en-US" sz="1000" dirty="0"/>
              <a:t>GAP</a:t>
            </a:r>
          </a:p>
        </p:txBody>
      </p:sp>
    </p:spTree>
    <p:extLst>
      <p:ext uri="{BB962C8B-B14F-4D97-AF65-F5344CB8AC3E}">
        <p14:creationId xmlns:p14="http://schemas.microsoft.com/office/powerpoint/2010/main" val="3725744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3">
            <a:extLst>
              <a:ext uri="{FF2B5EF4-FFF2-40B4-BE49-F238E27FC236}">
                <a16:creationId xmlns:a16="http://schemas.microsoft.com/office/drawing/2014/main" id="{F33CDD36-4695-7847-B6A4-7F3133D771DB}"/>
              </a:ext>
            </a:extLst>
          </p:cNvPr>
          <p:cNvSpPr>
            <a:spLocks noGrp="1"/>
          </p:cNvSpPr>
          <p:nvPr>
            <p:ph type="dt" sz="half" idx="10"/>
          </p:nvPr>
        </p:nvSpPr>
        <p:spPr/>
        <p:txBody>
          <a:bodyPr/>
          <a:lstStyle/>
          <a:p>
            <a:r>
              <a:rPr lang="en-US" altLang="en-US"/>
              <a:t>2011 ISSCC</a:t>
            </a:r>
          </a:p>
        </p:txBody>
      </p:sp>
      <p:sp>
        <p:nvSpPr>
          <p:cNvPr id="21" name="Slide Number Placeholder 4">
            <a:extLst>
              <a:ext uri="{FF2B5EF4-FFF2-40B4-BE49-F238E27FC236}">
                <a16:creationId xmlns:a16="http://schemas.microsoft.com/office/drawing/2014/main" id="{1F8C2091-3E6C-A84B-A0A0-15FB8D3F213B}"/>
              </a:ext>
            </a:extLst>
          </p:cNvPr>
          <p:cNvSpPr>
            <a:spLocks noGrp="1"/>
          </p:cNvSpPr>
          <p:nvPr>
            <p:ph type="sldNum" sz="quarter" idx="11"/>
          </p:nvPr>
        </p:nvSpPr>
        <p:spPr/>
        <p:txBody>
          <a:bodyPr/>
          <a:lstStyle/>
          <a:p>
            <a:fld id="{C497B0DC-2D08-9B4D-BD62-90ED26D4FA11}" type="slidenum">
              <a:rPr lang="en-US" altLang="en-US"/>
              <a:pPr/>
              <a:t>7</a:t>
            </a:fld>
            <a:endParaRPr lang="en-US" altLang="en-US"/>
          </a:p>
        </p:txBody>
      </p:sp>
      <p:pic>
        <p:nvPicPr>
          <p:cNvPr id="66595" name="Picture 35">
            <a:extLst>
              <a:ext uri="{FF2B5EF4-FFF2-40B4-BE49-F238E27FC236}">
                <a16:creationId xmlns:a16="http://schemas.microsoft.com/office/drawing/2014/main" id="{D724FBEE-62E5-0A42-977D-929E97AEAEF0}"/>
              </a:ext>
            </a:extLst>
          </p:cNvPr>
          <p:cNvPicPr>
            <a:picLocks noChangeAspect="1" noChangeArrowheads="1"/>
          </p:cNvPicPr>
          <p:nvPr/>
        </p:nvPicPr>
        <p:blipFill>
          <a:blip r:embed="rId2">
            <a:lum bright="40000" contrast="60000"/>
            <a:extLst>
              <a:ext uri="{28A0092B-C50C-407E-A947-70E740481C1C}">
                <a14:useLocalDpi xmlns:a14="http://schemas.microsoft.com/office/drawing/2010/main" val="0"/>
              </a:ext>
            </a:extLst>
          </a:blip>
          <a:srcRect/>
          <a:stretch>
            <a:fillRect/>
          </a:stretch>
        </p:blipFill>
        <p:spPr bwMode="auto">
          <a:xfrm>
            <a:off x="3456450" y="1544639"/>
            <a:ext cx="5183187" cy="2270125"/>
          </a:xfrm>
          <a:prstGeom prst="rect">
            <a:avLst/>
          </a:prstGeom>
          <a:noFill/>
          <a:extLst>
            <a:ext uri="{909E8E84-426E-40DD-AFC4-6F175D3DCCD1}">
              <a14:hiddenFill xmlns:a14="http://schemas.microsoft.com/office/drawing/2010/main">
                <a:solidFill>
                  <a:srgbClr val="FFFFFF"/>
                </a:solidFill>
              </a14:hiddenFill>
            </a:ext>
          </a:extLst>
        </p:spPr>
      </p:pic>
      <p:sp>
        <p:nvSpPr>
          <p:cNvPr id="66562" name="Rectangle 2">
            <a:extLst>
              <a:ext uri="{FF2B5EF4-FFF2-40B4-BE49-F238E27FC236}">
                <a16:creationId xmlns:a16="http://schemas.microsoft.com/office/drawing/2014/main" id="{D11D862F-2BDB-4D43-AB48-54DCCEAC8149}"/>
              </a:ext>
            </a:extLst>
          </p:cNvPr>
          <p:cNvSpPr>
            <a:spLocks noGrp="1" noChangeArrowheads="1"/>
          </p:cNvSpPr>
          <p:nvPr>
            <p:ph type="title"/>
          </p:nvPr>
        </p:nvSpPr>
        <p:spPr>
          <a:xfrm>
            <a:off x="1371601" y="157163"/>
            <a:ext cx="10408024" cy="766762"/>
          </a:xfrm>
        </p:spPr>
        <p:txBody>
          <a:bodyPr>
            <a:normAutofit fontScale="90000"/>
          </a:bodyPr>
          <a:lstStyle/>
          <a:p>
            <a:r>
              <a:rPr lang="en-US" altLang="en-US" dirty="0"/>
              <a:t>2R1W Cell Layout Optimization. Rotated in 45 nm</a:t>
            </a:r>
          </a:p>
        </p:txBody>
      </p:sp>
      <p:sp>
        <p:nvSpPr>
          <p:cNvPr id="66577" name="Rectangle 17">
            <a:extLst>
              <a:ext uri="{FF2B5EF4-FFF2-40B4-BE49-F238E27FC236}">
                <a16:creationId xmlns:a16="http://schemas.microsoft.com/office/drawing/2014/main" id="{744A75BC-DB2D-F049-8DF7-B453B4498196}"/>
              </a:ext>
            </a:extLst>
          </p:cNvPr>
          <p:cNvSpPr>
            <a:spLocks noGrp="1" noChangeArrowheads="1"/>
          </p:cNvSpPr>
          <p:nvPr>
            <p:ph type="body" idx="1"/>
          </p:nvPr>
        </p:nvSpPr>
        <p:spPr>
          <a:xfrm>
            <a:off x="1981200" y="4454526"/>
            <a:ext cx="8229600" cy="1800225"/>
          </a:xfrm>
        </p:spPr>
        <p:txBody>
          <a:bodyPr/>
          <a:lstStyle/>
          <a:p>
            <a:r>
              <a:rPr lang="en-US" altLang="en-US" sz="2000"/>
              <a:t>Three ports (2R1W) is optimal for cell layout density</a:t>
            </a:r>
          </a:p>
          <a:p>
            <a:pPr lvl="1"/>
            <a:r>
              <a:rPr lang="en-US" altLang="en-US" sz="1800"/>
              <a:t>Terminals at cell edge: Contacts shared w/neighboring cells</a:t>
            </a:r>
          </a:p>
          <a:p>
            <a:pPr lvl="1"/>
            <a:r>
              <a:rPr lang="en-US" altLang="en-US" sz="1800"/>
              <a:t>Neither strongly wire-limited or device-limited</a:t>
            </a:r>
          </a:p>
          <a:p>
            <a:pPr>
              <a:spcBef>
                <a:spcPct val="70000"/>
              </a:spcBef>
            </a:pPr>
            <a:r>
              <a:rPr lang="en-US" altLang="en-US" sz="2000"/>
              <a:t>WL and BL width/spacing optimized to maximize performance</a:t>
            </a:r>
          </a:p>
        </p:txBody>
      </p:sp>
      <p:sp>
        <p:nvSpPr>
          <p:cNvPr id="66578" name="Rectangle 18">
            <a:extLst>
              <a:ext uri="{FF2B5EF4-FFF2-40B4-BE49-F238E27FC236}">
                <a16:creationId xmlns:a16="http://schemas.microsoft.com/office/drawing/2014/main" id="{E466AF58-B4DF-104C-A8AC-076D2EA15350}"/>
              </a:ext>
            </a:extLst>
          </p:cNvPr>
          <p:cNvSpPr>
            <a:spLocks noChangeArrowheads="1"/>
          </p:cNvSpPr>
          <p:nvPr/>
        </p:nvSpPr>
        <p:spPr bwMode="auto">
          <a:xfrm>
            <a:off x="8780924" y="2381250"/>
            <a:ext cx="2392362"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u="sng"/>
              <a:t>Cell size</a:t>
            </a:r>
          </a:p>
          <a:p>
            <a:pPr algn="ctr"/>
            <a:r>
              <a:rPr lang="en-US" altLang="en-US"/>
              <a:t>1.824</a:t>
            </a:r>
            <a:r>
              <a:rPr lang="en-US" altLang="en-US">
                <a:sym typeface="Symbol" pitchFamily="2" charset="2"/>
              </a:rPr>
              <a:t></a:t>
            </a:r>
            <a:r>
              <a:rPr lang="en-US" altLang="en-US"/>
              <a:t>m × 0.76</a:t>
            </a:r>
            <a:r>
              <a:rPr lang="en-US" altLang="en-US">
                <a:sym typeface="Symbol" pitchFamily="2" charset="2"/>
              </a:rPr>
              <a:t></a:t>
            </a:r>
            <a:r>
              <a:rPr lang="en-US" altLang="en-US"/>
              <a:t>m</a:t>
            </a:r>
          </a:p>
          <a:p>
            <a:pPr algn="ctr"/>
            <a:r>
              <a:rPr lang="en-US" altLang="en-US"/>
              <a:t>= 1.39</a:t>
            </a:r>
            <a:r>
              <a:rPr lang="en-US" altLang="en-US">
                <a:sym typeface="Symbol" pitchFamily="2" charset="2"/>
              </a:rPr>
              <a:t></a:t>
            </a:r>
            <a:r>
              <a:rPr lang="en-US" altLang="en-US"/>
              <a:t>m</a:t>
            </a:r>
            <a:r>
              <a:rPr lang="en-US" altLang="en-US" baseline="30000"/>
              <a:t>2</a:t>
            </a:r>
          </a:p>
        </p:txBody>
      </p:sp>
      <p:sp>
        <p:nvSpPr>
          <p:cNvPr id="66588" name="Line 28">
            <a:extLst>
              <a:ext uri="{FF2B5EF4-FFF2-40B4-BE49-F238E27FC236}">
                <a16:creationId xmlns:a16="http://schemas.microsoft.com/office/drawing/2014/main" id="{320455E3-8D9F-5240-8D37-259AB863B162}"/>
              </a:ext>
            </a:extLst>
          </p:cNvPr>
          <p:cNvSpPr>
            <a:spLocks noChangeShapeType="1"/>
          </p:cNvSpPr>
          <p:nvPr/>
        </p:nvSpPr>
        <p:spPr bwMode="auto">
          <a:xfrm flipV="1">
            <a:off x="3580275" y="2508250"/>
            <a:ext cx="388937" cy="63500"/>
          </a:xfrm>
          <a:prstGeom prst="line">
            <a:avLst/>
          </a:prstGeom>
          <a:noFill/>
          <a:ln w="38100">
            <a:solidFill>
              <a:srgbClr val="FF99CC"/>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9" name="Line 29">
            <a:extLst>
              <a:ext uri="{FF2B5EF4-FFF2-40B4-BE49-F238E27FC236}">
                <a16:creationId xmlns:a16="http://schemas.microsoft.com/office/drawing/2014/main" id="{73FFCF79-D275-9040-B7B2-F2AF3CCBC4A5}"/>
              </a:ext>
            </a:extLst>
          </p:cNvPr>
          <p:cNvSpPr>
            <a:spLocks noChangeShapeType="1"/>
          </p:cNvSpPr>
          <p:nvPr/>
        </p:nvSpPr>
        <p:spPr bwMode="auto">
          <a:xfrm flipH="1">
            <a:off x="8190374" y="1906589"/>
            <a:ext cx="423862" cy="111125"/>
          </a:xfrm>
          <a:prstGeom prst="line">
            <a:avLst/>
          </a:prstGeom>
          <a:noFill/>
          <a:ln w="38100">
            <a:solidFill>
              <a:srgbClr val="FF99CC"/>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0" name="Line 30">
            <a:extLst>
              <a:ext uri="{FF2B5EF4-FFF2-40B4-BE49-F238E27FC236}">
                <a16:creationId xmlns:a16="http://schemas.microsoft.com/office/drawing/2014/main" id="{CCA19992-3B7F-9B41-929D-67CC04D3B5B8}"/>
              </a:ext>
            </a:extLst>
          </p:cNvPr>
          <p:cNvSpPr>
            <a:spLocks noChangeShapeType="1"/>
          </p:cNvSpPr>
          <p:nvPr/>
        </p:nvSpPr>
        <p:spPr bwMode="auto">
          <a:xfrm flipH="1" flipV="1">
            <a:off x="8198312" y="3346451"/>
            <a:ext cx="423863" cy="74613"/>
          </a:xfrm>
          <a:prstGeom prst="line">
            <a:avLst/>
          </a:prstGeom>
          <a:noFill/>
          <a:ln w="38100">
            <a:solidFill>
              <a:srgbClr val="FF99CC"/>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1" name="Line 31">
            <a:extLst>
              <a:ext uri="{FF2B5EF4-FFF2-40B4-BE49-F238E27FC236}">
                <a16:creationId xmlns:a16="http://schemas.microsoft.com/office/drawing/2014/main" id="{601C454C-7A8C-DC4E-AF0C-E12F9124F881}"/>
              </a:ext>
            </a:extLst>
          </p:cNvPr>
          <p:cNvSpPr>
            <a:spLocks noChangeShapeType="1"/>
          </p:cNvSpPr>
          <p:nvPr/>
        </p:nvSpPr>
        <p:spPr bwMode="auto">
          <a:xfrm flipH="1" flipV="1">
            <a:off x="7355349" y="3559175"/>
            <a:ext cx="144462" cy="323850"/>
          </a:xfrm>
          <a:prstGeom prst="line">
            <a:avLst/>
          </a:prstGeom>
          <a:noFill/>
          <a:ln w="38100">
            <a:solidFill>
              <a:srgbClr val="CCFFCC"/>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2" name="Line 32">
            <a:extLst>
              <a:ext uri="{FF2B5EF4-FFF2-40B4-BE49-F238E27FC236}">
                <a16:creationId xmlns:a16="http://schemas.microsoft.com/office/drawing/2014/main" id="{27DA3563-5011-B14E-9827-55E02DB06720}"/>
              </a:ext>
            </a:extLst>
          </p:cNvPr>
          <p:cNvSpPr>
            <a:spLocks noChangeShapeType="1"/>
          </p:cNvSpPr>
          <p:nvPr/>
        </p:nvSpPr>
        <p:spPr bwMode="auto">
          <a:xfrm flipV="1">
            <a:off x="4964574" y="3559175"/>
            <a:ext cx="68262" cy="306388"/>
          </a:xfrm>
          <a:prstGeom prst="line">
            <a:avLst/>
          </a:prstGeom>
          <a:noFill/>
          <a:ln w="38100">
            <a:solidFill>
              <a:srgbClr val="CCFFCC"/>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3" name="Line 33">
            <a:extLst>
              <a:ext uri="{FF2B5EF4-FFF2-40B4-BE49-F238E27FC236}">
                <a16:creationId xmlns:a16="http://schemas.microsoft.com/office/drawing/2014/main" id="{DC0C8DD4-8AA3-114D-AFD6-B4CC16D51669}"/>
              </a:ext>
            </a:extLst>
          </p:cNvPr>
          <p:cNvSpPr>
            <a:spLocks noChangeShapeType="1"/>
          </p:cNvSpPr>
          <p:nvPr/>
        </p:nvSpPr>
        <p:spPr bwMode="auto">
          <a:xfrm flipH="1">
            <a:off x="7355349" y="1438276"/>
            <a:ext cx="176212" cy="396875"/>
          </a:xfrm>
          <a:prstGeom prst="line">
            <a:avLst/>
          </a:prstGeom>
          <a:noFill/>
          <a:ln w="38100">
            <a:solidFill>
              <a:srgbClr val="CCFFCC"/>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4" name="Line 34">
            <a:extLst>
              <a:ext uri="{FF2B5EF4-FFF2-40B4-BE49-F238E27FC236}">
                <a16:creationId xmlns:a16="http://schemas.microsoft.com/office/drawing/2014/main" id="{404A8CCA-E188-AA40-9F8F-5C42B9322060}"/>
              </a:ext>
            </a:extLst>
          </p:cNvPr>
          <p:cNvSpPr>
            <a:spLocks noChangeShapeType="1"/>
          </p:cNvSpPr>
          <p:nvPr/>
        </p:nvSpPr>
        <p:spPr bwMode="auto">
          <a:xfrm>
            <a:off x="4966161" y="1484313"/>
            <a:ext cx="76200" cy="342900"/>
          </a:xfrm>
          <a:prstGeom prst="line">
            <a:avLst/>
          </a:prstGeom>
          <a:noFill/>
          <a:ln w="38100">
            <a:solidFill>
              <a:srgbClr val="CCFFCC"/>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0" name="Rectangle 20">
            <a:extLst>
              <a:ext uri="{FF2B5EF4-FFF2-40B4-BE49-F238E27FC236}">
                <a16:creationId xmlns:a16="http://schemas.microsoft.com/office/drawing/2014/main" id="{D3B22958-726C-7A42-93B5-385CA34313F3}"/>
              </a:ext>
            </a:extLst>
          </p:cNvPr>
          <p:cNvSpPr>
            <a:spLocks noChangeArrowheads="1"/>
          </p:cNvSpPr>
          <p:nvPr/>
        </p:nvSpPr>
        <p:spPr bwMode="auto">
          <a:xfrm>
            <a:off x="8539625" y="3206750"/>
            <a:ext cx="941387" cy="369332"/>
          </a:xfrm>
          <a:prstGeom prst="rect">
            <a:avLst/>
          </a:prstGeom>
          <a:solidFill>
            <a:srgbClr val="FF99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RWL1</a:t>
            </a:r>
            <a:endParaRPr lang="en-US" altLang="en-US" baseline="30000"/>
          </a:p>
        </p:txBody>
      </p:sp>
      <p:sp>
        <p:nvSpPr>
          <p:cNvPr id="66581" name="Rectangle 21">
            <a:extLst>
              <a:ext uri="{FF2B5EF4-FFF2-40B4-BE49-F238E27FC236}">
                <a16:creationId xmlns:a16="http://schemas.microsoft.com/office/drawing/2014/main" id="{20045F2A-C618-9F4C-B2B7-2A8AE2BE8DD2}"/>
              </a:ext>
            </a:extLst>
          </p:cNvPr>
          <p:cNvSpPr>
            <a:spLocks noChangeArrowheads="1"/>
          </p:cNvSpPr>
          <p:nvPr/>
        </p:nvSpPr>
        <p:spPr bwMode="auto">
          <a:xfrm>
            <a:off x="8520575" y="1746250"/>
            <a:ext cx="941387" cy="369332"/>
          </a:xfrm>
          <a:prstGeom prst="rect">
            <a:avLst/>
          </a:prstGeom>
          <a:solidFill>
            <a:srgbClr val="FF99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RWL0</a:t>
            </a:r>
            <a:endParaRPr lang="en-US" altLang="en-US" baseline="30000"/>
          </a:p>
        </p:txBody>
      </p:sp>
      <p:sp>
        <p:nvSpPr>
          <p:cNvPr id="66582" name="Rectangle 22">
            <a:extLst>
              <a:ext uri="{FF2B5EF4-FFF2-40B4-BE49-F238E27FC236}">
                <a16:creationId xmlns:a16="http://schemas.microsoft.com/office/drawing/2014/main" id="{229CFC4C-7DAC-7844-96D1-60D69C604C32}"/>
              </a:ext>
            </a:extLst>
          </p:cNvPr>
          <p:cNvSpPr>
            <a:spLocks noChangeArrowheads="1"/>
          </p:cNvSpPr>
          <p:nvPr/>
        </p:nvSpPr>
        <p:spPr bwMode="auto">
          <a:xfrm>
            <a:off x="2875425" y="2422525"/>
            <a:ext cx="815975" cy="369332"/>
          </a:xfrm>
          <a:prstGeom prst="rect">
            <a:avLst/>
          </a:prstGeom>
          <a:solidFill>
            <a:srgbClr val="FF99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WWL</a:t>
            </a:r>
            <a:endParaRPr lang="en-US" altLang="en-US" baseline="30000"/>
          </a:p>
        </p:txBody>
      </p:sp>
      <p:sp>
        <p:nvSpPr>
          <p:cNvPr id="66583" name="Rectangle 23">
            <a:extLst>
              <a:ext uri="{FF2B5EF4-FFF2-40B4-BE49-F238E27FC236}">
                <a16:creationId xmlns:a16="http://schemas.microsoft.com/office/drawing/2014/main" id="{799D590D-9A22-F442-B0BE-1C31E464FCBF}"/>
              </a:ext>
            </a:extLst>
          </p:cNvPr>
          <p:cNvSpPr>
            <a:spLocks noChangeArrowheads="1"/>
          </p:cNvSpPr>
          <p:nvPr/>
        </p:nvSpPr>
        <p:spPr bwMode="auto">
          <a:xfrm>
            <a:off x="7029911" y="3814763"/>
            <a:ext cx="941388" cy="369332"/>
          </a:xfrm>
          <a:prstGeom prst="rect">
            <a:avLst/>
          </a:prstGeom>
          <a:solidFill>
            <a:srgbClr val="CC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RBL1</a:t>
            </a:r>
            <a:endParaRPr lang="en-US" altLang="en-US" baseline="30000"/>
          </a:p>
        </p:txBody>
      </p:sp>
      <p:sp>
        <p:nvSpPr>
          <p:cNvPr id="66584" name="Rectangle 24">
            <a:extLst>
              <a:ext uri="{FF2B5EF4-FFF2-40B4-BE49-F238E27FC236}">
                <a16:creationId xmlns:a16="http://schemas.microsoft.com/office/drawing/2014/main" id="{AB70DE5A-4A9C-0842-8851-7E9185628581}"/>
              </a:ext>
            </a:extLst>
          </p:cNvPr>
          <p:cNvSpPr>
            <a:spLocks noChangeArrowheads="1"/>
          </p:cNvSpPr>
          <p:nvPr/>
        </p:nvSpPr>
        <p:spPr bwMode="auto">
          <a:xfrm>
            <a:off x="7029911" y="1157288"/>
            <a:ext cx="941388" cy="369332"/>
          </a:xfrm>
          <a:prstGeom prst="rect">
            <a:avLst/>
          </a:prstGeom>
          <a:solidFill>
            <a:srgbClr val="CC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RBL0</a:t>
            </a:r>
            <a:endParaRPr lang="en-US" altLang="en-US" baseline="30000"/>
          </a:p>
        </p:txBody>
      </p:sp>
      <p:sp>
        <p:nvSpPr>
          <p:cNvPr id="66585" name="Rectangle 25">
            <a:extLst>
              <a:ext uri="{FF2B5EF4-FFF2-40B4-BE49-F238E27FC236}">
                <a16:creationId xmlns:a16="http://schemas.microsoft.com/office/drawing/2014/main" id="{C5D0138A-7726-E94E-B300-5BD09DAA3804}"/>
              </a:ext>
            </a:extLst>
          </p:cNvPr>
          <p:cNvSpPr>
            <a:spLocks noChangeArrowheads="1"/>
          </p:cNvSpPr>
          <p:nvPr/>
        </p:nvSpPr>
        <p:spPr bwMode="auto">
          <a:xfrm>
            <a:off x="4559762" y="3814763"/>
            <a:ext cx="885825" cy="369332"/>
          </a:xfrm>
          <a:prstGeom prst="rect">
            <a:avLst/>
          </a:prstGeom>
          <a:solidFill>
            <a:srgbClr val="CC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WBLb</a:t>
            </a:r>
            <a:endParaRPr lang="en-US" altLang="en-US" baseline="30000"/>
          </a:p>
        </p:txBody>
      </p:sp>
      <p:sp>
        <p:nvSpPr>
          <p:cNvPr id="66587" name="Rectangle 27">
            <a:extLst>
              <a:ext uri="{FF2B5EF4-FFF2-40B4-BE49-F238E27FC236}">
                <a16:creationId xmlns:a16="http://schemas.microsoft.com/office/drawing/2014/main" id="{BC417D08-A441-E345-A0BB-B742658F42A7}"/>
              </a:ext>
            </a:extLst>
          </p:cNvPr>
          <p:cNvSpPr>
            <a:spLocks noChangeArrowheads="1"/>
          </p:cNvSpPr>
          <p:nvPr/>
        </p:nvSpPr>
        <p:spPr bwMode="auto">
          <a:xfrm>
            <a:off x="4594687" y="1157288"/>
            <a:ext cx="815975" cy="369332"/>
          </a:xfrm>
          <a:prstGeom prst="rect">
            <a:avLst/>
          </a:prstGeom>
          <a:solidFill>
            <a:srgbClr val="CC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WBL</a:t>
            </a:r>
            <a:endParaRPr lang="en-US" altLang="en-US" baseline="30000"/>
          </a:p>
        </p:txBody>
      </p:sp>
      <p:sp>
        <p:nvSpPr>
          <p:cNvPr id="22" name="Rectangle 683">
            <a:extLst>
              <a:ext uri="{FF2B5EF4-FFF2-40B4-BE49-F238E27FC236}">
                <a16:creationId xmlns:a16="http://schemas.microsoft.com/office/drawing/2014/main" id="{A121C187-7E0B-5043-8388-3F3DF516C645}"/>
              </a:ext>
            </a:extLst>
          </p:cNvPr>
          <p:cNvSpPr>
            <a:spLocks noChangeArrowheads="1"/>
          </p:cNvSpPr>
          <p:nvPr/>
        </p:nvSpPr>
        <p:spPr bwMode="auto">
          <a:xfrm>
            <a:off x="1033481" y="3268663"/>
            <a:ext cx="1992312" cy="657225"/>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 name="Group 684">
            <a:extLst>
              <a:ext uri="{FF2B5EF4-FFF2-40B4-BE49-F238E27FC236}">
                <a16:creationId xmlns:a16="http://schemas.microsoft.com/office/drawing/2014/main" id="{43CDA2FC-F1E5-0545-B153-2E56DDBF8E20}"/>
              </a:ext>
            </a:extLst>
          </p:cNvPr>
          <p:cNvGrpSpPr>
            <a:grpSpLocks/>
          </p:cNvGrpSpPr>
          <p:nvPr/>
        </p:nvGrpSpPr>
        <p:grpSpPr bwMode="auto">
          <a:xfrm>
            <a:off x="1135081" y="3328988"/>
            <a:ext cx="1755775" cy="523875"/>
            <a:chOff x="4255" y="261"/>
            <a:chExt cx="1106" cy="417"/>
          </a:xfrm>
        </p:grpSpPr>
        <p:sp>
          <p:nvSpPr>
            <p:cNvPr id="24" name="AutoShape 685">
              <a:extLst>
                <a:ext uri="{FF2B5EF4-FFF2-40B4-BE49-F238E27FC236}">
                  <a16:creationId xmlns:a16="http://schemas.microsoft.com/office/drawing/2014/main" id="{6489099F-19A9-D244-A6E7-7FCBFF03D156}"/>
                </a:ext>
              </a:extLst>
            </p:cNvPr>
            <p:cNvSpPr>
              <a:spLocks noChangeAspect="1" noChangeArrowheads="1"/>
            </p:cNvSpPr>
            <p:nvPr/>
          </p:nvSpPr>
          <p:spPr bwMode="auto">
            <a:xfrm rot="5400000">
              <a:off x="4733" y="290"/>
              <a:ext cx="114" cy="93"/>
            </a:xfrm>
            <a:prstGeom prst="triangle">
              <a:avLst>
                <a:gd name="adj"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utoShape 686">
              <a:extLst>
                <a:ext uri="{FF2B5EF4-FFF2-40B4-BE49-F238E27FC236}">
                  <a16:creationId xmlns:a16="http://schemas.microsoft.com/office/drawing/2014/main" id="{880F4E79-D3F3-2342-B698-CEE7B8C749B4}"/>
                </a:ext>
              </a:extLst>
            </p:cNvPr>
            <p:cNvSpPr>
              <a:spLocks noChangeAspect="1" noChangeArrowheads="1"/>
            </p:cNvSpPr>
            <p:nvPr/>
          </p:nvSpPr>
          <p:spPr bwMode="auto">
            <a:xfrm rot="16200000" flipH="1">
              <a:off x="4760" y="496"/>
              <a:ext cx="114" cy="94"/>
            </a:xfrm>
            <a:prstGeom prst="triangle">
              <a:avLst>
                <a:gd name="adj"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687">
              <a:extLst>
                <a:ext uri="{FF2B5EF4-FFF2-40B4-BE49-F238E27FC236}">
                  <a16:creationId xmlns:a16="http://schemas.microsoft.com/office/drawing/2014/main" id="{DD3DCDBE-1310-5846-A110-0C115307A319}"/>
                </a:ext>
              </a:extLst>
            </p:cNvPr>
            <p:cNvSpPr>
              <a:spLocks noChangeAspect="1" noChangeShapeType="1"/>
            </p:cNvSpPr>
            <p:nvPr/>
          </p:nvSpPr>
          <p:spPr bwMode="auto">
            <a:xfrm flipH="1">
              <a:off x="4940" y="544"/>
              <a:ext cx="31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688">
              <a:extLst>
                <a:ext uri="{FF2B5EF4-FFF2-40B4-BE49-F238E27FC236}">
                  <a16:creationId xmlns:a16="http://schemas.microsoft.com/office/drawing/2014/main" id="{F4384778-546E-DC42-8712-5CA7AA6EB6E5}"/>
                </a:ext>
              </a:extLst>
            </p:cNvPr>
            <p:cNvSpPr>
              <a:spLocks noChangeAspect="1"/>
            </p:cNvSpPr>
            <p:nvPr/>
          </p:nvSpPr>
          <p:spPr bwMode="auto">
            <a:xfrm rot="5400000">
              <a:off x="5011" y="296"/>
              <a:ext cx="61" cy="211"/>
            </a:xfrm>
            <a:custGeom>
              <a:avLst/>
              <a:gdLst>
                <a:gd name="T0" fmla="*/ 96 w 96"/>
                <a:gd name="T1" fmla="*/ 0 h 334"/>
                <a:gd name="T2" fmla="*/ 96 w 96"/>
                <a:gd name="T3" fmla="*/ 95 h 334"/>
                <a:gd name="T4" fmla="*/ 0 w 96"/>
                <a:gd name="T5" fmla="*/ 95 h 334"/>
                <a:gd name="T6" fmla="*/ 0 w 96"/>
                <a:gd name="T7" fmla="*/ 239 h 334"/>
                <a:gd name="T8" fmla="*/ 96 w 96"/>
                <a:gd name="T9" fmla="*/ 239 h 334"/>
                <a:gd name="T10" fmla="*/ 96 w 96"/>
                <a:gd name="T11" fmla="*/ 334 h 334"/>
              </a:gdLst>
              <a:ahLst/>
              <a:cxnLst>
                <a:cxn ang="0">
                  <a:pos x="T0" y="T1"/>
                </a:cxn>
                <a:cxn ang="0">
                  <a:pos x="T2" y="T3"/>
                </a:cxn>
                <a:cxn ang="0">
                  <a:pos x="T4" y="T5"/>
                </a:cxn>
                <a:cxn ang="0">
                  <a:pos x="T6" y="T7"/>
                </a:cxn>
                <a:cxn ang="0">
                  <a:pos x="T8" y="T9"/>
                </a:cxn>
                <a:cxn ang="0">
                  <a:pos x="T10" y="T11"/>
                </a:cxn>
              </a:cxnLst>
              <a:rect l="0" t="0" r="r" b="b"/>
              <a:pathLst>
                <a:path w="96" h="334">
                  <a:moveTo>
                    <a:pt x="96" y="0"/>
                  </a:moveTo>
                  <a:lnTo>
                    <a:pt x="96" y="95"/>
                  </a:lnTo>
                  <a:lnTo>
                    <a:pt x="0" y="95"/>
                  </a:lnTo>
                  <a:lnTo>
                    <a:pt x="0" y="239"/>
                  </a:lnTo>
                  <a:lnTo>
                    <a:pt x="96" y="239"/>
                  </a:lnTo>
                  <a:lnTo>
                    <a:pt x="96" y="334"/>
                  </a:ln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689">
              <a:extLst>
                <a:ext uri="{FF2B5EF4-FFF2-40B4-BE49-F238E27FC236}">
                  <a16:creationId xmlns:a16="http://schemas.microsoft.com/office/drawing/2014/main" id="{9B7F6561-02E3-904C-B167-6A1A2742DB6C}"/>
                </a:ext>
              </a:extLst>
            </p:cNvPr>
            <p:cNvSpPr>
              <a:spLocks noChangeAspect="1" noChangeShapeType="1"/>
            </p:cNvSpPr>
            <p:nvPr/>
          </p:nvSpPr>
          <p:spPr bwMode="auto">
            <a:xfrm rot="5400000">
              <a:off x="5041" y="294"/>
              <a:ext cx="0" cy="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690">
              <a:extLst>
                <a:ext uri="{FF2B5EF4-FFF2-40B4-BE49-F238E27FC236}">
                  <a16:creationId xmlns:a16="http://schemas.microsoft.com/office/drawing/2014/main" id="{2BDFD83D-9D28-DB47-A7F8-AFEBB76427D4}"/>
                </a:ext>
              </a:extLst>
            </p:cNvPr>
            <p:cNvSpPr>
              <a:spLocks noChangeAspect="1" noChangeShapeType="1"/>
            </p:cNvSpPr>
            <p:nvPr/>
          </p:nvSpPr>
          <p:spPr bwMode="auto">
            <a:xfrm rot="5400000" flipH="1">
              <a:off x="5003" y="299"/>
              <a:ext cx="78"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reeform 691">
              <a:extLst>
                <a:ext uri="{FF2B5EF4-FFF2-40B4-BE49-F238E27FC236}">
                  <a16:creationId xmlns:a16="http://schemas.microsoft.com/office/drawing/2014/main" id="{8BFFA9B7-063E-F348-987D-3A12B36C6595}"/>
                </a:ext>
              </a:extLst>
            </p:cNvPr>
            <p:cNvSpPr>
              <a:spLocks noChangeAspect="1"/>
            </p:cNvSpPr>
            <p:nvPr/>
          </p:nvSpPr>
          <p:spPr bwMode="auto">
            <a:xfrm rot="5400000">
              <a:off x="4534" y="296"/>
              <a:ext cx="61" cy="211"/>
            </a:xfrm>
            <a:custGeom>
              <a:avLst/>
              <a:gdLst>
                <a:gd name="T0" fmla="*/ 96 w 96"/>
                <a:gd name="T1" fmla="*/ 0 h 334"/>
                <a:gd name="T2" fmla="*/ 96 w 96"/>
                <a:gd name="T3" fmla="*/ 95 h 334"/>
                <a:gd name="T4" fmla="*/ 0 w 96"/>
                <a:gd name="T5" fmla="*/ 95 h 334"/>
                <a:gd name="T6" fmla="*/ 0 w 96"/>
                <a:gd name="T7" fmla="*/ 239 h 334"/>
                <a:gd name="T8" fmla="*/ 96 w 96"/>
                <a:gd name="T9" fmla="*/ 239 h 334"/>
                <a:gd name="T10" fmla="*/ 96 w 96"/>
                <a:gd name="T11" fmla="*/ 334 h 334"/>
              </a:gdLst>
              <a:ahLst/>
              <a:cxnLst>
                <a:cxn ang="0">
                  <a:pos x="T0" y="T1"/>
                </a:cxn>
                <a:cxn ang="0">
                  <a:pos x="T2" y="T3"/>
                </a:cxn>
                <a:cxn ang="0">
                  <a:pos x="T4" y="T5"/>
                </a:cxn>
                <a:cxn ang="0">
                  <a:pos x="T6" y="T7"/>
                </a:cxn>
                <a:cxn ang="0">
                  <a:pos x="T8" y="T9"/>
                </a:cxn>
                <a:cxn ang="0">
                  <a:pos x="T10" y="T11"/>
                </a:cxn>
              </a:cxnLst>
              <a:rect l="0" t="0" r="r" b="b"/>
              <a:pathLst>
                <a:path w="96" h="334">
                  <a:moveTo>
                    <a:pt x="96" y="0"/>
                  </a:moveTo>
                  <a:lnTo>
                    <a:pt x="96" y="95"/>
                  </a:lnTo>
                  <a:lnTo>
                    <a:pt x="0" y="95"/>
                  </a:lnTo>
                  <a:lnTo>
                    <a:pt x="0" y="239"/>
                  </a:lnTo>
                  <a:lnTo>
                    <a:pt x="96" y="239"/>
                  </a:lnTo>
                  <a:lnTo>
                    <a:pt x="96" y="334"/>
                  </a:ln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692">
              <a:extLst>
                <a:ext uri="{FF2B5EF4-FFF2-40B4-BE49-F238E27FC236}">
                  <a16:creationId xmlns:a16="http://schemas.microsoft.com/office/drawing/2014/main" id="{745F4826-5177-DA40-AF61-14550D959F2B}"/>
                </a:ext>
              </a:extLst>
            </p:cNvPr>
            <p:cNvSpPr>
              <a:spLocks noChangeAspect="1" noChangeShapeType="1"/>
            </p:cNvSpPr>
            <p:nvPr/>
          </p:nvSpPr>
          <p:spPr bwMode="auto">
            <a:xfrm rot="5400000">
              <a:off x="4565" y="294"/>
              <a:ext cx="0" cy="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693">
              <a:extLst>
                <a:ext uri="{FF2B5EF4-FFF2-40B4-BE49-F238E27FC236}">
                  <a16:creationId xmlns:a16="http://schemas.microsoft.com/office/drawing/2014/main" id="{EE887422-F0BC-D445-8EC9-68D13CB72707}"/>
                </a:ext>
              </a:extLst>
            </p:cNvPr>
            <p:cNvSpPr>
              <a:spLocks noChangeAspect="1" noChangeShapeType="1"/>
            </p:cNvSpPr>
            <p:nvPr/>
          </p:nvSpPr>
          <p:spPr bwMode="auto">
            <a:xfrm rot="5400000" flipH="1">
              <a:off x="4527" y="299"/>
              <a:ext cx="78"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Oval 694">
              <a:extLst>
                <a:ext uri="{FF2B5EF4-FFF2-40B4-BE49-F238E27FC236}">
                  <a16:creationId xmlns:a16="http://schemas.microsoft.com/office/drawing/2014/main" id="{3FB77253-8D49-9149-AD8A-3E4ECB3CF7CD}"/>
                </a:ext>
              </a:extLst>
            </p:cNvPr>
            <p:cNvSpPr>
              <a:spLocks noChangeAspect="1" noChangeArrowheads="1"/>
            </p:cNvSpPr>
            <p:nvPr/>
          </p:nvSpPr>
          <p:spPr bwMode="auto">
            <a:xfrm>
              <a:off x="4658" y="419"/>
              <a:ext cx="26" cy="26"/>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695">
              <a:extLst>
                <a:ext uri="{FF2B5EF4-FFF2-40B4-BE49-F238E27FC236}">
                  <a16:creationId xmlns:a16="http://schemas.microsoft.com/office/drawing/2014/main" id="{99BE704B-56E2-154E-8A71-8E32DA9B73AE}"/>
                </a:ext>
              </a:extLst>
            </p:cNvPr>
            <p:cNvSpPr>
              <a:spLocks noChangeAspect="1" noChangeArrowheads="1"/>
            </p:cNvSpPr>
            <p:nvPr/>
          </p:nvSpPr>
          <p:spPr bwMode="auto">
            <a:xfrm>
              <a:off x="4925" y="419"/>
              <a:ext cx="27" cy="26"/>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Oval 696">
              <a:extLst>
                <a:ext uri="{FF2B5EF4-FFF2-40B4-BE49-F238E27FC236}">
                  <a16:creationId xmlns:a16="http://schemas.microsoft.com/office/drawing/2014/main" id="{CFFC04EB-B6FE-8D45-B5E7-3F990246078E}"/>
                </a:ext>
              </a:extLst>
            </p:cNvPr>
            <p:cNvSpPr>
              <a:spLocks noChangeAspect="1" noChangeArrowheads="1"/>
            </p:cNvSpPr>
            <p:nvPr/>
          </p:nvSpPr>
          <p:spPr bwMode="auto">
            <a:xfrm>
              <a:off x="4924" y="527"/>
              <a:ext cx="27" cy="27"/>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Freeform 697">
              <a:extLst>
                <a:ext uri="{FF2B5EF4-FFF2-40B4-BE49-F238E27FC236}">
                  <a16:creationId xmlns:a16="http://schemas.microsoft.com/office/drawing/2014/main" id="{935D8968-0233-CE45-9A3A-BE7BE2603F32}"/>
                </a:ext>
              </a:extLst>
            </p:cNvPr>
            <p:cNvSpPr>
              <a:spLocks noChangeAspect="1"/>
            </p:cNvSpPr>
            <p:nvPr/>
          </p:nvSpPr>
          <p:spPr bwMode="auto">
            <a:xfrm>
              <a:off x="5285" y="437"/>
              <a:ext cx="61" cy="210"/>
            </a:xfrm>
            <a:custGeom>
              <a:avLst/>
              <a:gdLst>
                <a:gd name="T0" fmla="*/ 96 w 96"/>
                <a:gd name="T1" fmla="*/ 0 h 334"/>
                <a:gd name="T2" fmla="*/ 96 w 96"/>
                <a:gd name="T3" fmla="*/ 95 h 334"/>
                <a:gd name="T4" fmla="*/ 0 w 96"/>
                <a:gd name="T5" fmla="*/ 95 h 334"/>
                <a:gd name="T6" fmla="*/ 0 w 96"/>
                <a:gd name="T7" fmla="*/ 239 h 334"/>
                <a:gd name="T8" fmla="*/ 96 w 96"/>
                <a:gd name="T9" fmla="*/ 239 h 334"/>
                <a:gd name="T10" fmla="*/ 96 w 96"/>
                <a:gd name="T11" fmla="*/ 334 h 334"/>
              </a:gdLst>
              <a:ahLst/>
              <a:cxnLst>
                <a:cxn ang="0">
                  <a:pos x="T0" y="T1"/>
                </a:cxn>
                <a:cxn ang="0">
                  <a:pos x="T2" y="T3"/>
                </a:cxn>
                <a:cxn ang="0">
                  <a:pos x="T4" y="T5"/>
                </a:cxn>
                <a:cxn ang="0">
                  <a:pos x="T6" y="T7"/>
                </a:cxn>
                <a:cxn ang="0">
                  <a:pos x="T8" y="T9"/>
                </a:cxn>
                <a:cxn ang="0">
                  <a:pos x="T10" y="T11"/>
                </a:cxn>
              </a:cxnLst>
              <a:rect l="0" t="0" r="r" b="b"/>
              <a:pathLst>
                <a:path w="96" h="334">
                  <a:moveTo>
                    <a:pt x="96" y="0"/>
                  </a:moveTo>
                  <a:lnTo>
                    <a:pt x="96" y="95"/>
                  </a:lnTo>
                  <a:lnTo>
                    <a:pt x="0" y="95"/>
                  </a:lnTo>
                  <a:lnTo>
                    <a:pt x="0" y="239"/>
                  </a:lnTo>
                  <a:lnTo>
                    <a:pt x="96" y="239"/>
                  </a:lnTo>
                  <a:lnTo>
                    <a:pt x="96" y="334"/>
                  </a:ln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698">
              <a:extLst>
                <a:ext uri="{FF2B5EF4-FFF2-40B4-BE49-F238E27FC236}">
                  <a16:creationId xmlns:a16="http://schemas.microsoft.com/office/drawing/2014/main" id="{56544438-ED84-BA43-ACF8-64B4D4787DAF}"/>
                </a:ext>
              </a:extLst>
            </p:cNvPr>
            <p:cNvSpPr>
              <a:spLocks noChangeAspect="1" noChangeShapeType="1"/>
            </p:cNvSpPr>
            <p:nvPr/>
          </p:nvSpPr>
          <p:spPr bwMode="auto">
            <a:xfrm>
              <a:off x="5254" y="498"/>
              <a:ext cx="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AutoShape 699">
              <a:extLst>
                <a:ext uri="{FF2B5EF4-FFF2-40B4-BE49-F238E27FC236}">
                  <a16:creationId xmlns:a16="http://schemas.microsoft.com/office/drawing/2014/main" id="{F94BB5C3-C4EE-184E-B770-8B39362AD569}"/>
                </a:ext>
              </a:extLst>
            </p:cNvPr>
            <p:cNvSpPr>
              <a:spLocks noChangeAspect="1" noChangeArrowheads="1"/>
            </p:cNvSpPr>
            <p:nvPr/>
          </p:nvSpPr>
          <p:spPr bwMode="auto">
            <a:xfrm flipV="1">
              <a:off x="5330" y="647"/>
              <a:ext cx="31" cy="31"/>
            </a:xfrm>
            <a:prstGeom prst="triangle">
              <a:avLst>
                <a:gd name="adj"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Freeform 700">
              <a:extLst>
                <a:ext uri="{FF2B5EF4-FFF2-40B4-BE49-F238E27FC236}">
                  <a16:creationId xmlns:a16="http://schemas.microsoft.com/office/drawing/2014/main" id="{07161AEB-A071-DE4F-8815-5904722C9D1F}"/>
                </a:ext>
              </a:extLst>
            </p:cNvPr>
            <p:cNvSpPr>
              <a:spLocks noChangeAspect="1"/>
            </p:cNvSpPr>
            <p:nvPr/>
          </p:nvSpPr>
          <p:spPr bwMode="auto">
            <a:xfrm>
              <a:off x="5285" y="283"/>
              <a:ext cx="61" cy="210"/>
            </a:xfrm>
            <a:custGeom>
              <a:avLst/>
              <a:gdLst>
                <a:gd name="T0" fmla="*/ 96 w 96"/>
                <a:gd name="T1" fmla="*/ 0 h 334"/>
                <a:gd name="T2" fmla="*/ 96 w 96"/>
                <a:gd name="T3" fmla="*/ 95 h 334"/>
                <a:gd name="T4" fmla="*/ 0 w 96"/>
                <a:gd name="T5" fmla="*/ 95 h 334"/>
                <a:gd name="T6" fmla="*/ 0 w 96"/>
                <a:gd name="T7" fmla="*/ 239 h 334"/>
                <a:gd name="T8" fmla="*/ 96 w 96"/>
                <a:gd name="T9" fmla="*/ 239 h 334"/>
                <a:gd name="T10" fmla="*/ 96 w 96"/>
                <a:gd name="T11" fmla="*/ 334 h 334"/>
              </a:gdLst>
              <a:ahLst/>
              <a:cxnLst>
                <a:cxn ang="0">
                  <a:pos x="T0" y="T1"/>
                </a:cxn>
                <a:cxn ang="0">
                  <a:pos x="T2" y="T3"/>
                </a:cxn>
                <a:cxn ang="0">
                  <a:pos x="T4" y="T5"/>
                </a:cxn>
                <a:cxn ang="0">
                  <a:pos x="T6" y="T7"/>
                </a:cxn>
                <a:cxn ang="0">
                  <a:pos x="T8" y="T9"/>
                </a:cxn>
                <a:cxn ang="0">
                  <a:pos x="T10" y="T11"/>
                </a:cxn>
              </a:cxnLst>
              <a:rect l="0" t="0" r="r" b="b"/>
              <a:pathLst>
                <a:path w="96" h="334">
                  <a:moveTo>
                    <a:pt x="96" y="0"/>
                  </a:moveTo>
                  <a:lnTo>
                    <a:pt x="96" y="95"/>
                  </a:lnTo>
                  <a:lnTo>
                    <a:pt x="0" y="95"/>
                  </a:lnTo>
                  <a:lnTo>
                    <a:pt x="0" y="239"/>
                  </a:lnTo>
                  <a:lnTo>
                    <a:pt x="96" y="239"/>
                  </a:lnTo>
                  <a:lnTo>
                    <a:pt x="96" y="334"/>
                  </a:ln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701">
              <a:extLst>
                <a:ext uri="{FF2B5EF4-FFF2-40B4-BE49-F238E27FC236}">
                  <a16:creationId xmlns:a16="http://schemas.microsoft.com/office/drawing/2014/main" id="{28F5583A-08C9-7E46-9715-B41E76C7AEDB}"/>
                </a:ext>
              </a:extLst>
            </p:cNvPr>
            <p:cNvSpPr>
              <a:spLocks noChangeAspect="1" noChangeShapeType="1"/>
            </p:cNvSpPr>
            <p:nvPr/>
          </p:nvSpPr>
          <p:spPr bwMode="auto">
            <a:xfrm>
              <a:off x="5254" y="342"/>
              <a:ext cx="0" cy="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702">
              <a:extLst>
                <a:ext uri="{FF2B5EF4-FFF2-40B4-BE49-F238E27FC236}">
                  <a16:creationId xmlns:a16="http://schemas.microsoft.com/office/drawing/2014/main" id="{4B1DE3A0-3CF9-DB41-9909-7A23E3E075B9}"/>
                </a:ext>
              </a:extLst>
            </p:cNvPr>
            <p:cNvSpPr>
              <a:spLocks noChangeAspect="1" noChangeShapeType="1"/>
            </p:cNvSpPr>
            <p:nvPr/>
          </p:nvSpPr>
          <p:spPr bwMode="auto">
            <a:xfrm flipH="1">
              <a:off x="5176" y="387"/>
              <a:ext cx="78"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Freeform 703">
              <a:extLst>
                <a:ext uri="{FF2B5EF4-FFF2-40B4-BE49-F238E27FC236}">
                  <a16:creationId xmlns:a16="http://schemas.microsoft.com/office/drawing/2014/main" id="{7AC4A906-58E7-694B-A62A-E2FC142CAA0D}"/>
                </a:ext>
              </a:extLst>
            </p:cNvPr>
            <p:cNvSpPr>
              <a:spLocks noChangeAspect="1"/>
            </p:cNvSpPr>
            <p:nvPr/>
          </p:nvSpPr>
          <p:spPr bwMode="auto">
            <a:xfrm flipH="1">
              <a:off x="4852" y="335"/>
              <a:ext cx="86" cy="209"/>
            </a:xfrm>
            <a:custGeom>
              <a:avLst/>
              <a:gdLst>
                <a:gd name="T0" fmla="*/ 192 w 192"/>
                <a:gd name="T1" fmla="*/ 0 h 552"/>
                <a:gd name="T2" fmla="*/ 0 w 192"/>
                <a:gd name="T3" fmla="*/ 0 h 552"/>
                <a:gd name="T4" fmla="*/ 0 w 192"/>
                <a:gd name="T5" fmla="*/ 552 h 552"/>
                <a:gd name="T6" fmla="*/ 168 w 192"/>
                <a:gd name="T7" fmla="*/ 552 h 552"/>
              </a:gdLst>
              <a:ahLst/>
              <a:cxnLst>
                <a:cxn ang="0">
                  <a:pos x="T0" y="T1"/>
                </a:cxn>
                <a:cxn ang="0">
                  <a:pos x="T2" y="T3"/>
                </a:cxn>
                <a:cxn ang="0">
                  <a:pos x="T4" y="T5"/>
                </a:cxn>
                <a:cxn ang="0">
                  <a:pos x="T6" y="T7"/>
                </a:cxn>
              </a:cxnLst>
              <a:rect l="0" t="0" r="r" b="b"/>
              <a:pathLst>
                <a:path w="192" h="552">
                  <a:moveTo>
                    <a:pt x="192" y="0"/>
                  </a:moveTo>
                  <a:lnTo>
                    <a:pt x="0" y="0"/>
                  </a:lnTo>
                  <a:lnTo>
                    <a:pt x="0" y="552"/>
                  </a:lnTo>
                  <a:lnTo>
                    <a:pt x="168" y="552"/>
                  </a:ln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Oval 704">
              <a:extLst>
                <a:ext uri="{FF2B5EF4-FFF2-40B4-BE49-F238E27FC236}">
                  <a16:creationId xmlns:a16="http://schemas.microsoft.com/office/drawing/2014/main" id="{BD9DA396-7B71-E148-9EBF-6382D3616BDC}"/>
                </a:ext>
              </a:extLst>
            </p:cNvPr>
            <p:cNvSpPr>
              <a:spLocks noChangeAspect="1" noChangeArrowheads="1"/>
            </p:cNvSpPr>
            <p:nvPr/>
          </p:nvSpPr>
          <p:spPr bwMode="auto">
            <a:xfrm>
              <a:off x="4842" y="321"/>
              <a:ext cx="29" cy="29"/>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Freeform 705">
              <a:extLst>
                <a:ext uri="{FF2B5EF4-FFF2-40B4-BE49-F238E27FC236}">
                  <a16:creationId xmlns:a16="http://schemas.microsoft.com/office/drawing/2014/main" id="{35285659-FA2A-814F-B6AD-07F028BCD350}"/>
                </a:ext>
              </a:extLst>
            </p:cNvPr>
            <p:cNvSpPr>
              <a:spLocks noChangeAspect="1"/>
            </p:cNvSpPr>
            <p:nvPr/>
          </p:nvSpPr>
          <p:spPr bwMode="auto">
            <a:xfrm>
              <a:off x="4672" y="335"/>
              <a:ext cx="71" cy="209"/>
            </a:xfrm>
            <a:custGeom>
              <a:avLst/>
              <a:gdLst>
                <a:gd name="T0" fmla="*/ 192 w 192"/>
                <a:gd name="T1" fmla="*/ 0 h 552"/>
                <a:gd name="T2" fmla="*/ 0 w 192"/>
                <a:gd name="T3" fmla="*/ 0 h 552"/>
                <a:gd name="T4" fmla="*/ 0 w 192"/>
                <a:gd name="T5" fmla="*/ 552 h 552"/>
                <a:gd name="T6" fmla="*/ 168 w 192"/>
                <a:gd name="T7" fmla="*/ 552 h 552"/>
              </a:gdLst>
              <a:ahLst/>
              <a:cxnLst>
                <a:cxn ang="0">
                  <a:pos x="T0" y="T1"/>
                </a:cxn>
                <a:cxn ang="0">
                  <a:pos x="T2" y="T3"/>
                </a:cxn>
                <a:cxn ang="0">
                  <a:pos x="T4" y="T5"/>
                </a:cxn>
                <a:cxn ang="0">
                  <a:pos x="T6" y="T7"/>
                </a:cxn>
              </a:cxnLst>
              <a:rect l="0" t="0" r="r" b="b"/>
              <a:pathLst>
                <a:path w="192" h="552">
                  <a:moveTo>
                    <a:pt x="192" y="0"/>
                  </a:moveTo>
                  <a:lnTo>
                    <a:pt x="0" y="0"/>
                  </a:lnTo>
                  <a:lnTo>
                    <a:pt x="0" y="552"/>
                  </a:lnTo>
                  <a:lnTo>
                    <a:pt x="168" y="552"/>
                  </a:ln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Oval 706">
              <a:extLst>
                <a:ext uri="{FF2B5EF4-FFF2-40B4-BE49-F238E27FC236}">
                  <a16:creationId xmlns:a16="http://schemas.microsoft.com/office/drawing/2014/main" id="{DBDB945F-1BCD-2646-890D-4B0B36969387}"/>
                </a:ext>
              </a:extLst>
            </p:cNvPr>
            <p:cNvSpPr>
              <a:spLocks noChangeAspect="1" noChangeArrowheads="1"/>
            </p:cNvSpPr>
            <p:nvPr/>
          </p:nvSpPr>
          <p:spPr bwMode="auto">
            <a:xfrm flipH="1">
              <a:off x="4735" y="527"/>
              <a:ext cx="29" cy="29"/>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707">
              <a:extLst>
                <a:ext uri="{FF2B5EF4-FFF2-40B4-BE49-F238E27FC236}">
                  <a16:creationId xmlns:a16="http://schemas.microsoft.com/office/drawing/2014/main" id="{06C362A5-FB06-7544-89EF-6F37E3915ADB}"/>
                </a:ext>
              </a:extLst>
            </p:cNvPr>
            <p:cNvSpPr>
              <a:spLocks noChangeAspect="1" noChangeShapeType="1"/>
            </p:cNvSpPr>
            <p:nvPr/>
          </p:nvSpPr>
          <p:spPr bwMode="auto">
            <a:xfrm>
              <a:off x="4362" y="544"/>
              <a:ext cx="3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08">
              <a:extLst>
                <a:ext uri="{FF2B5EF4-FFF2-40B4-BE49-F238E27FC236}">
                  <a16:creationId xmlns:a16="http://schemas.microsoft.com/office/drawing/2014/main" id="{284CD11D-5216-4B49-B077-D6D0D0A3744B}"/>
                </a:ext>
              </a:extLst>
            </p:cNvPr>
            <p:cNvSpPr>
              <a:spLocks noChangeAspect="1"/>
            </p:cNvSpPr>
            <p:nvPr/>
          </p:nvSpPr>
          <p:spPr bwMode="auto">
            <a:xfrm flipH="1">
              <a:off x="4270" y="437"/>
              <a:ext cx="61" cy="210"/>
            </a:xfrm>
            <a:custGeom>
              <a:avLst/>
              <a:gdLst>
                <a:gd name="T0" fmla="*/ 96 w 96"/>
                <a:gd name="T1" fmla="*/ 0 h 334"/>
                <a:gd name="T2" fmla="*/ 96 w 96"/>
                <a:gd name="T3" fmla="*/ 95 h 334"/>
                <a:gd name="T4" fmla="*/ 0 w 96"/>
                <a:gd name="T5" fmla="*/ 95 h 334"/>
                <a:gd name="T6" fmla="*/ 0 w 96"/>
                <a:gd name="T7" fmla="*/ 239 h 334"/>
                <a:gd name="T8" fmla="*/ 96 w 96"/>
                <a:gd name="T9" fmla="*/ 239 h 334"/>
                <a:gd name="T10" fmla="*/ 96 w 96"/>
                <a:gd name="T11" fmla="*/ 334 h 334"/>
              </a:gdLst>
              <a:ahLst/>
              <a:cxnLst>
                <a:cxn ang="0">
                  <a:pos x="T0" y="T1"/>
                </a:cxn>
                <a:cxn ang="0">
                  <a:pos x="T2" y="T3"/>
                </a:cxn>
                <a:cxn ang="0">
                  <a:pos x="T4" y="T5"/>
                </a:cxn>
                <a:cxn ang="0">
                  <a:pos x="T6" y="T7"/>
                </a:cxn>
                <a:cxn ang="0">
                  <a:pos x="T8" y="T9"/>
                </a:cxn>
                <a:cxn ang="0">
                  <a:pos x="T10" y="T11"/>
                </a:cxn>
              </a:cxnLst>
              <a:rect l="0" t="0" r="r" b="b"/>
              <a:pathLst>
                <a:path w="96" h="334">
                  <a:moveTo>
                    <a:pt x="96" y="0"/>
                  </a:moveTo>
                  <a:lnTo>
                    <a:pt x="96" y="95"/>
                  </a:lnTo>
                  <a:lnTo>
                    <a:pt x="0" y="95"/>
                  </a:lnTo>
                  <a:lnTo>
                    <a:pt x="0" y="239"/>
                  </a:lnTo>
                  <a:lnTo>
                    <a:pt x="96" y="239"/>
                  </a:lnTo>
                  <a:lnTo>
                    <a:pt x="96" y="334"/>
                  </a:ln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709">
              <a:extLst>
                <a:ext uri="{FF2B5EF4-FFF2-40B4-BE49-F238E27FC236}">
                  <a16:creationId xmlns:a16="http://schemas.microsoft.com/office/drawing/2014/main" id="{BABD8E36-A70F-644E-98B3-B45020C0CD62}"/>
                </a:ext>
              </a:extLst>
            </p:cNvPr>
            <p:cNvSpPr>
              <a:spLocks noChangeAspect="1" noChangeShapeType="1"/>
            </p:cNvSpPr>
            <p:nvPr/>
          </p:nvSpPr>
          <p:spPr bwMode="auto">
            <a:xfrm flipH="1">
              <a:off x="4362" y="498"/>
              <a:ext cx="0" cy="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AutoShape 710">
              <a:extLst>
                <a:ext uri="{FF2B5EF4-FFF2-40B4-BE49-F238E27FC236}">
                  <a16:creationId xmlns:a16="http://schemas.microsoft.com/office/drawing/2014/main" id="{C3D66296-5E37-9244-9B21-177BDDF634B4}"/>
                </a:ext>
              </a:extLst>
            </p:cNvPr>
            <p:cNvSpPr>
              <a:spLocks noChangeAspect="1" noChangeArrowheads="1"/>
            </p:cNvSpPr>
            <p:nvPr/>
          </p:nvSpPr>
          <p:spPr bwMode="auto">
            <a:xfrm flipH="1" flipV="1">
              <a:off x="4255" y="647"/>
              <a:ext cx="31" cy="31"/>
            </a:xfrm>
            <a:prstGeom prst="triangle">
              <a:avLst>
                <a:gd name="adj"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Freeform 711">
              <a:extLst>
                <a:ext uri="{FF2B5EF4-FFF2-40B4-BE49-F238E27FC236}">
                  <a16:creationId xmlns:a16="http://schemas.microsoft.com/office/drawing/2014/main" id="{4BDD499A-057D-3540-93C4-DF5A9EC90D23}"/>
                </a:ext>
              </a:extLst>
            </p:cNvPr>
            <p:cNvSpPr>
              <a:spLocks noChangeAspect="1"/>
            </p:cNvSpPr>
            <p:nvPr/>
          </p:nvSpPr>
          <p:spPr bwMode="auto">
            <a:xfrm flipH="1">
              <a:off x="4270" y="283"/>
              <a:ext cx="61" cy="210"/>
            </a:xfrm>
            <a:custGeom>
              <a:avLst/>
              <a:gdLst>
                <a:gd name="T0" fmla="*/ 96 w 96"/>
                <a:gd name="T1" fmla="*/ 0 h 334"/>
                <a:gd name="T2" fmla="*/ 96 w 96"/>
                <a:gd name="T3" fmla="*/ 95 h 334"/>
                <a:gd name="T4" fmla="*/ 0 w 96"/>
                <a:gd name="T5" fmla="*/ 95 h 334"/>
                <a:gd name="T6" fmla="*/ 0 w 96"/>
                <a:gd name="T7" fmla="*/ 239 h 334"/>
                <a:gd name="T8" fmla="*/ 96 w 96"/>
                <a:gd name="T9" fmla="*/ 239 h 334"/>
                <a:gd name="T10" fmla="*/ 96 w 96"/>
                <a:gd name="T11" fmla="*/ 334 h 334"/>
              </a:gdLst>
              <a:ahLst/>
              <a:cxnLst>
                <a:cxn ang="0">
                  <a:pos x="T0" y="T1"/>
                </a:cxn>
                <a:cxn ang="0">
                  <a:pos x="T2" y="T3"/>
                </a:cxn>
                <a:cxn ang="0">
                  <a:pos x="T4" y="T5"/>
                </a:cxn>
                <a:cxn ang="0">
                  <a:pos x="T6" y="T7"/>
                </a:cxn>
                <a:cxn ang="0">
                  <a:pos x="T8" y="T9"/>
                </a:cxn>
                <a:cxn ang="0">
                  <a:pos x="T10" y="T11"/>
                </a:cxn>
              </a:cxnLst>
              <a:rect l="0" t="0" r="r" b="b"/>
              <a:pathLst>
                <a:path w="96" h="334">
                  <a:moveTo>
                    <a:pt x="96" y="0"/>
                  </a:moveTo>
                  <a:lnTo>
                    <a:pt x="96" y="95"/>
                  </a:lnTo>
                  <a:lnTo>
                    <a:pt x="0" y="95"/>
                  </a:lnTo>
                  <a:lnTo>
                    <a:pt x="0" y="239"/>
                  </a:lnTo>
                  <a:lnTo>
                    <a:pt x="96" y="239"/>
                  </a:lnTo>
                  <a:lnTo>
                    <a:pt x="96" y="334"/>
                  </a:ln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Line 712">
              <a:extLst>
                <a:ext uri="{FF2B5EF4-FFF2-40B4-BE49-F238E27FC236}">
                  <a16:creationId xmlns:a16="http://schemas.microsoft.com/office/drawing/2014/main" id="{9FDAB935-5D14-BE48-A471-6D35CE5506B0}"/>
                </a:ext>
              </a:extLst>
            </p:cNvPr>
            <p:cNvSpPr>
              <a:spLocks noChangeAspect="1" noChangeShapeType="1"/>
            </p:cNvSpPr>
            <p:nvPr/>
          </p:nvSpPr>
          <p:spPr bwMode="auto">
            <a:xfrm flipH="1">
              <a:off x="4362" y="342"/>
              <a:ext cx="0" cy="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Line 713">
              <a:extLst>
                <a:ext uri="{FF2B5EF4-FFF2-40B4-BE49-F238E27FC236}">
                  <a16:creationId xmlns:a16="http://schemas.microsoft.com/office/drawing/2014/main" id="{2EA45602-9A0E-8A46-9935-22C21024483B}"/>
                </a:ext>
              </a:extLst>
            </p:cNvPr>
            <p:cNvSpPr>
              <a:spLocks noChangeAspect="1" noChangeShapeType="1"/>
            </p:cNvSpPr>
            <p:nvPr/>
          </p:nvSpPr>
          <p:spPr bwMode="auto">
            <a:xfrm>
              <a:off x="4357" y="387"/>
              <a:ext cx="78"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Oval 714">
              <a:extLst>
                <a:ext uri="{FF2B5EF4-FFF2-40B4-BE49-F238E27FC236}">
                  <a16:creationId xmlns:a16="http://schemas.microsoft.com/office/drawing/2014/main" id="{75A96BA2-1583-2B4E-9A53-5D4B601BB0BE}"/>
                </a:ext>
              </a:extLst>
            </p:cNvPr>
            <p:cNvSpPr>
              <a:spLocks noChangeAspect="1" noChangeArrowheads="1"/>
            </p:cNvSpPr>
            <p:nvPr/>
          </p:nvSpPr>
          <p:spPr bwMode="auto">
            <a:xfrm>
              <a:off x="4659" y="527"/>
              <a:ext cx="27" cy="27"/>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4" name="Text Box 715">
            <a:extLst>
              <a:ext uri="{FF2B5EF4-FFF2-40B4-BE49-F238E27FC236}">
                <a16:creationId xmlns:a16="http://schemas.microsoft.com/office/drawing/2014/main" id="{7F5B0396-203E-8747-81E7-4F0B6F1353B4}"/>
              </a:ext>
            </a:extLst>
          </p:cNvPr>
          <p:cNvSpPr txBox="1">
            <a:spLocks noChangeArrowheads="1"/>
          </p:cNvSpPr>
          <p:nvPr/>
        </p:nvSpPr>
        <p:spPr bwMode="auto">
          <a:xfrm>
            <a:off x="1678006" y="2938463"/>
            <a:ext cx="628650" cy="306387"/>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altLang="en-US">
                <a:ea typeface="MS PGothic" panose="020B0600070205080204" pitchFamily="34" charset="-128"/>
                <a:sym typeface="Symbol" pitchFamily="2" charset="2"/>
              </a:rPr>
              <a:t>2R1W</a:t>
            </a:r>
          </a:p>
        </p:txBody>
      </p:sp>
      <p:sp>
        <p:nvSpPr>
          <p:cNvPr id="55" name="Line 716">
            <a:extLst>
              <a:ext uri="{FF2B5EF4-FFF2-40B4-BE49-F238E27FC236}">
                <a16:creationId xmlns:a16="http://schemas.microsoft.com/office/drawing/2014/main" id="{FF47CF94-A8BF-9841-9822-CA4C37A50B11}"/>
              </a:ext>
            </a:extLst>
          </p:cNvPr>
          <p:cNvSpPr>
            <a:spLocks noChangeShapeType="1"/>
          </p:cNvSpPr>
          <p:nvPr/>
        </p:nvSpPr>
        <p:spPr bwMode="auto">
          <a:xfrm rot="16200000">
            <a:off x="769956" y="3171825"/>
            <a:ext cx="0" cy="4572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717">
            <a:extLst>
              <a:ext uri="{FF2B5EF4-FFF2-40B4-BE49-F238E27FC236}">
                <a16:creationId xmlns:a16="http://schemas.microsoft.com/office/drawing/2014/main" id="{DC8E23BF-6AB7-0E4A-91CF-536820418DF5}"/>
              </a:ext>
            </a:extLst>
          </p:cNvPr>
          <p:cNvSpPr>
            <a:spLocks noChangeShapeType="1"/>
          </p:cNvSpPr>
          <p:nvPr/>
        </p:nvSpPr>
        <p:spPr bwMode="auto">
          <a:xfrm flipH="1">
            <a:off x="666768" y="3335338"/>
            <a:ext cx="101600" cy="1397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Text Box 718">
            <a:extLst>
              <a:ext uri="{FF2B5EF4-FFF2-40B4-BE49-F238E27FC236}">
                <a16:creationId xmlns:a16="http://schemas.microsoft.com/office/drawing/2014/main" id="{4F323A1B-CD7F-E743-9A8E-FAD80AC8D416}"/>
              </a:ext>
            </a:extLst>
          </p:cNvPr>
          <p:cNvSpPr txBox="1">
            <a:spLocks noChangeArrowheads="1"/>
          </p:cNvSpPr>
          <p:nvPr/>
        </p:nvSpPr>
        <p:spPr bwMode="auto">
          <a:xfrm>
            <a:off x="668356" y="3117850"/>
            <a:ext cx="98425" cy="21272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en-US" sz="1400">
                <a:ea typeface="MS PGothic" panose="020B0600070205080204" pitchFamily="34" charset="-128"/>
                <a:sym typeface="Symbol" pitchFamily="2" charset="2"/>
              </a:rPr>
              <a:t>2</a:t>
            </a:r>
          </a:p>
        </p:txBody>
      </p:sp>
      <p:sp>
        <p:nvSpPr>
          <p:cNvPr id="58" name="Text Box 719">
            <a:extLst>
              <a:ext uri="{FF2B5EF4-FFF2-40B4-BE49-F238E27FC236}">
                <a16:creationId xmlns:a16="http://schemas.microsoft.com/office/drawing/2014/main" id="{34EB3BA0-58F9-834D-977B-1B8FBF958671}"/>
              </a:ext>
            </a:extLst>
          </p:cNvPr>
          <p:cNvSpPr txBox="1">
            <a:spLocks noChangeArrowheads="1"/>
          </p:cNvSpPr>
          <p:nvPr/>
        </p:nvSpPr>
        <p:spPr bwMode="auto">
          <a:xfrm>
            <a:off x="82568" y="3294063"/>
            <a:ext cx="404813" cy="21272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en-US" sz="1400">
                <a:ea typeface="MS PGothic" panose="020B0600070205080204" pitchFamily="34" charset="-128"/>
                <a:sym typeface="Symbol" pitchFamily="2" charset="2"/>
              </a:rPr>
              <a:t>RWL</a:t>
            </a:r>
          </a:p>
        </p:txBody>
      </p:sp>
      <p:sp>
        <p:nvSpPr>
          <p:cNvPr id="59" name="Line 720">
            <a:extLst>
              <a:ext uri="{FF2B5EF4-FFF2-40B4-BE49-F238E27FC236}">
                <a16:creationId xmlns:a16="http://schemas.microsoft.com/office/drawing/2014/main" id="{F7E72554-098B-064B-877C-239F98F32EC9}"/>
              </a:ext>
            </a:extLst>
          </p:cNvPr>
          <p:cNvSpPr>
            <a:spLocks noChangeShapeType="1"/>
          </p:cNvSpPr>
          <p:nvPr/>
        </p:nvSpPr>
        <p:spPr bwMode="auto">
          <a:xfrm rot="16200000">
            <a:off x="769956" y="3525838"/>
            <a:ext cx="0" cy="4572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Text Box 721">
            <a:extLst>
              <a:ext uri="{FF2B5EF4-FFF2-40B4-BE49-F238E27FC236}">
                <a16:creationId xmlns:a16="http://schemas.microsoft.com/office/drawing/2014/main" id="{D9E4B77B-D705-1348-9A90-D234FB55056C}"/>
              </a:ext>
            </a:extLst>
          </p:cNvPr>
          <p:cNvSpPr txBox="1">
            <a:spLocks noChangeArrowheads="1"/>
          </p:cNvSpPr>
          <p:nvPr/>
        </p:nvSpPr>
        <p:spPr bwMode="auto">
          <a:xfrm>
            <a:off x="63518" y="3648075"/>
            <a:ext cx="444500" cy="21272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en-US" sz="1400">
                <a:ea typeface="MS PGothic" panose="020B0600070205080204" pitchFamily="34" charset="-128"/>
                <a:sym typeface="Symbol" pitchFamily="2" charset="2"/>
              </a:rPr>
              <a:t>WWL</a:t>
            </a:r>
          </a:p>
        </p:txBody>
      </p:sp>
      <p:sp>
        <p:nvSpPr>
          <p:cNvPr id="61" name="Line 722">
            <a:extLst>
              <a:ext uri="{FF2B5EF4-FFF2-40B4-BE49-F238E27FC236}">
                <a16:creationId xmlns:a16="http://schemas.microsoft.com/office/drawing/2014/main" id="{EE2D6C98-0933-4942-945A-F9419DE9785E}"/>
              </a:ext>
            </a:extLst>
          </p:cNvPr>
          <p:cNvSpPr>
            <a:spLocks noChangeShapeType="1"/>
          </p:cNvSpPr>
          <p:nvPr/>
        </p:nvSpPr>
        <p:spPr bwMode="auto">
          <a:xfrm flipH="1">
            <a:off x="1528781" y="3932238"/>
            <a:ext cx="0" cy="4572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 name="Line 723">
            <a:extLst>
              <a:ext uri="{FF2B5EF4-FFF2-40B4-BE49-F238E27FC236}">
                <a16:creationId xmlns:a16="http://schemas.microsoft.com/office/drawing/2014/main" id="{98B57C22-F4EC-DA4C-8285-67C86F39D86B}"/>
              </a:ext>
            </a:extLst>
          </p:cNvPr>
          <p:cNvSpPr>
            <a:spLocks noChangeShapeType="1"/>
          </p:cNvSpPr>
          <p:nvPr/>
        </p:nvSpPr>
        <p:spPr bwMode="auto">
          <a:xfrm rot="16200000">
            <a:off x="1482743" y="4038600"/>
            <a:ext cx="101600" cy="1397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 name="Text Box 724">
            <a:extLst>
              <a:ext uri="{FF2B5EF4-FFF2-40B4-BE49-F238E27FC236}">
                <a16:creationId xmlns:a16="http://schemas.microsoft.com/office/drawing/2014/main" id="{4DF0450E-E76B-9143-B656-524286ACFCC3}"/>
              </a:ext>
            </a:extLst>
          </p:cNvPr>
          <p:cNvSpPr txBox="1">
            <a:spLocks noChangeArrowheads="1"/>
          </p:cNvSpPr>
          <p:nvPr/>
        </p:nvSpPr>
        <p:spPr bwMode="auto">
          <a:xfrm>
            <a:off x="1333518" y="3995738"/>
            <a:ext cx="98425" cy="21272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en-US" sz="1400">
                <a:ea typeface="MS PGothic" panose="020B0600070205080204" pitchFamily="34" charset="-128"/>
                <a:sym typeface="Symbol" pitchFamily="2" charset="2"/>
              </a:rPr>
              <a:t>2</a:t>
            </a:r>
          </a:p>
        </p:txBody>
      </p:sp>
      <p:sp>
        <p:nvSpPr>
          <p:cNvPr id="64" name="Line 725">
            <a:extLst>
              <a:ext uri="{FF2B5EF4-FFF2-40B4-BE49-F238E27FC236}">
                <a16:creationId xmlns:a16="http://schemas.microsoft.com/office/drawing/2014/main" id="{55E1CEC8-6CCD-C040-A8C2-1370E30CBBA1}"/>
              </a:ext>
            </a:extLst>
          </p:cNvPr>
          <p:cNvSpPr>
            <a:spLocks noChangeShapeType="1"/>
          </p:cNvSpPr>
          <p:nvPr/>
        </p:nvSpPr>
        <p:spPr bwMode="auto">
          <a:xfrm flipH="1">
            <a:off x="2589231" y="3932238"/>
            <a:ext cx="0" cy="4572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Line 726">
            <a:extLst>
              <a:ext uri="{FF2B5EF4-FFF2-40B4-BE49-F238E27FC236}">
                <a16:creationId xmlns:a16="http://schemas.microsoft.com/office/drawing/2014/main" id="{34782606-C5F7-0443-95F1-8CB682D81F5E}"/>
              </a:ext>
            </a:extLst>
          </p:cNvPr>
          <p:cNvSpPr>
            <a:spLocks noChangeShapeType="1"/>
          </p:cNvSpPr>
          <p:nvPr/>
        </p:nvSpPr>
        <p:spPr bwMode="auto">
          <a:xfrm rot="16200000">
            <a:off x="2543193" y="4038600"/>
            <a:ext cx="101600" cy="1397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Text Box 727">
            <a:extLst>
              <a:ext uri="{FF2B5EF4-FFF2-40B4-BE49-F238E27FC236}">
                <a16:creationId xmlns:a16="http://schemas.microsoft.com/office/drawing/2014/main" id="{48E6A476-35D1-D442-B1F5-83624FF4E828}"/>
              </a:ext>
            </a:extLst>
          </p:cNvPr>
          <p:cNvSpPr txBox="1">
            <a:spLocks noChangeArrowheads="1"/>
          </p:cNvSpPr>
          <p:nvPr/>
        </p:nvSpPr>
        <p:spPr bwMode="auto">
          <a:xfrm>
            <a:off x="2103456" y="3929063"/>
            <a:ext cx="403225" cy="42545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en-US" sz="1400">
                <a:ea typeface="MS PGothic" panose="020B0600070205080204" pitchFamily="34" charset="-128"/>
                <a:sym typeface="Symbol" pitchFamily="2" charset="2"/>
              </a:rPr>
              <a:t>2x1</a:t>
            </a:r>
          </a:p>
          <a:p>
            <a:pPr algn="ctr"/>
            <a:r>
              <a:rPr lang="en-US" altLang="en-US" sz="1400">
                <a:ea typeface="MS PGothic" panose="020B0600070205080204" pitchFamily="34" charset="-128"/>
                <a:sym typeface="Symbol" pitchFamily="2" charset="2"/>
              </a:rPr>
              <a:t>(T/C)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EA12D-FFD2-E74B-AF97-EE19703C73D2}"/>
              </a:ext>
            </a:extLst>
          </p:cNvPr>
          <p:cNvSpPr>
            <a:spLocks noGrp="1"/>
          </p:cNvSpPr>
          <p:nvPr>
            <p:ph type="title"/>
          </p:nvPr>
        </p:nvSpPr>
        <p:spPr>
          <a:xfrm>
            <a:off x="34155" y="-61807"/>
            <a:ext cx="12268681" cy="1743822"/>
          </a:xfrm>
        </p:spPr>
        <p:txBody>
          <a:bodyPr>
            <a:normAutofit/>
          </a:bodyPr>
          <a:lstStyle/>
          <a:p>
            <a:pPr algn="ctr"/>
            <a:r>
              <a:rPr lang="en-US" dirty="0"/>
              <a:t> </a:t>
            </a:r>
            <a:r>
              <a:rPr lang="en-US" sz="3600" dirty="0"/>
              <a:t>Compact/Composable, Double Pumped (4W2R 64 regs x 8B) for wiring impact, area power, delay</a:t>
            </a:r>
            <a:br>
              <a:rPr lang="en-US" sz="3600" dirty="0"/>
            </a:br>
            <a:r>
              <a:rPr lang="en-US" sz="3600" dirty="0"/>
              <a:t>2 copies of this for full 4R 2W</a:t>
            </a:r>
          </a:p>
        </p:txBody>
      </p:sp>
      <p:sp>
        <p:nvSpPr>
          <p:cNvPr id="3" name="Content Placeholder 2">
            <a:extLst>
              <a:ext uri="{FF2B5EF4-FFF2-40B4-BE49-F238E27FC236}">
                <a16:creationId xmlns:a16="http://schemas.microsoft.com/office/drawing/2014/main" id="{22C9F0CC-312C-924F-884E-9FB1F77A8CE0}"/>
              </a:ext>
            </a:extLst>
          </p:cNvPr>
          <p:cNvSpPr>
            <a:spLocks noGrp="1"/>
          </p:cNvSpPr>
          <p:nvPr>
            <p:ph idx="1"/>
          </p:nvPr>
        </p:nvSpPr>
        <p:spPr>
          <a:xfrm>
            <a:off x="29382" y="2066013"/>
            <a:ext cx="8859035" cy="5853284"/>
          </a:xfrm>
        </p:spPr>
        <p:txBody>
          <a:bodyPr>
            <a:normAutofit/>
          </a:bodyPr>
          <a:lstStyle/>
          <a:p>
            <a:pPr marL="0" indent="0">
              <a:buNone/>
            </a:pPr>
            <a:r>
              <a:rPr lang="en-US" sz="2400" u="sng" dirty="0"/>
              <a:t>3 cases of increasing </a:t>
            </a:r>
            <a:r>
              <a:rPr lang="en-US" sz="2400" u="sng" dirty="0" err="1"/>
              <a:t>ckt</a:t>
            </a:r>
            <a:r>
              <a:rPr lang="en-US" sz="2400" u="sng" dirty="0"/>
              <a:t> effort</a:t>
            </a:r>
          </a:p>
          <a:p>
            <a:pPr marL="514350" indent="-514350">
              <a:buFont typeface="+mj-lt"/>
              <a:buAutoNum type="arabicParenR"/>
            </a:pPr>
            <a:r>
              <a:rPr lang="en-US" sz="2400" dirty="0"/>
              <a:t>SDR read and write. (VS REF design) </a:t>
            </a:r>
          </a:p>
          <a:p>
            <a:pPr lvl="1">
              <a:buFont typeface="Wingdings" panose="05000000000000000000" pitchFamily="2" charset="2"/>
              <a:buChar char="§"/>
            </a:pPr>
            <a:r>
              <a:rPr lang="en-US" dirty="0"/>
              <a:t>~same area ~80% read ~140% write power</a:t>
            </a:r>
          </a:p>
          <a:p>
            <a:pPr lvl="1">
              <a:buFont typeface="Wingdings" panose="05000000000000000000" pitchFamily="2" charset="2"/>
              <a:buChar char="§"/>
            </a:pPr>
            <a:r>
              <a:rPr lang="en-US" dirty="0"/>
              <a:t>~12FO4 latency</a:t>
            </a:r>
          </a:p>
          <a:p>
            <a:pPr lvl="1">
              <a:buFont typeface="Wingdings" panose="05000000000000000000" pitchFamily="2" charset="2"/>
              <a:buChar char="§"/>
            </a:pPr>
            <a:endParaRPr lang="en-US" dirty="0"/>
          </a:p>
          <a:p>
            <a:pPr marL="514350" indent="-514350">
              <a:buFont typeface="+mj-lt"/>
              <a:buAutoNum type="arabicParenR"/>
            </a:pPr>
            <a:r>
              <a:rPr lang="en-US" sz="2400" dirty="0"/>
              <a:t>SDR – READ, DDR WRITE (VS REF) </a:t>
            </a:r>
          </a:p>
          <a:p>
            <a:pPr lvl="1">
              <a:buFont typeface="Wingdings" panose="05000000000000000000" pitchFamily="2" charset="2"/>
              <a:buChar char="§"/>
            </a:pPr>
            <a:r>
              <a:rPr lang="en-US" dirty="0"/>
              <a:t>~50+% area ~40+% read ~140+% write power</a:t>
            </a:r>
          </a:p>
          <a:p>
            <a:pPr lvl="1">
              <a:buFont typeface="Wingdings" panose="05000000000000000000" pitchFamily="2" charset="2"/>
              <a:buChar char="§"/>
            </a:pPr>
            <a:r>
              <a:rPr lang="en-US" dirty="0"/>
              <a:t>~10FO4 latency  </a:t>
            </a:r>
          </a:p>
          <a:p>
            <a:pPr marL="514350" indent="-514350">
              <a:buFont typeface="+mj-lt"/>
              <a:buAutoNum type="arabicParenR"/>
            </a:pPr>
            <a:r>
              <a:rPr lang="en-US" sz="2400" dirty="0"/>
              <a:t>For DDR- READ+WRITE (VS REF) </a:t>
            </a:r>
          </a:p>
          <a:p>
            <a:pPr lvl="1">
              <a:buFont typeface="Wingdings" panose="05000000000000000000" pitchFamily="2" charset="2"/>
              <a:buChar char="§"/>
            </a:pPr>
            <a:r>
              <a:rPr lang="en-US" dirty="0"/>
              <a:t>2-4 layers of wires opened</a:t>
            </a:r>
          </a:p>
          <a:p>
            <a:pPr lvl="1">
              <a:buFont typeface="Wingdings" panose="05000000000000000000" pitchFamily="2" charset="2"/>
              <a:buChar char="§"/>
            </a:pPr>
            <a:r>
              <a:rPr lang="en-US" dirty="0"/>
              <a:t>~25+% area ~40+% power ~70+% write power</a:t>
            </a:r>
          </a:p>
          <a:p>
            <a:pPr lvl="1">
              <a:buFont typeface="Wingdings" panose="05000000000000000000" pitchFamily="2" charset="2"/>
              <a:buChar char="§"/>
            </a:pPr>
            <a:r>
              <a:rPr lang="en-US" dirty="0"/>
              <a:t>~10FO4 &amp; 20FO4 latency </a:t>
            </a:r>
          </a:p>
          <a:p>
            <a:pPr lvl="1">
              <a:buFont typeface="Wingdings" panose="05000000000000000000" pitchFamily="2" charset="2"/>
              <a:buChar char="§"/>
            </a:pPr>
            <a:endParaRPr lang="en-US" dirty="0"/>
          </a:p>
          <a:p>
            <a:pPr marL="971550" lvl="1" indent="-514350">
              <a:buFont typeface="+mj-lt"/>
              <a:buAutoNum type="arabicParenR"/>
            </a:pPr>
            <a:endParaRPr lang="en-US" dirty="0"/>
          </a:p>
          <a:p>
            <a:pPr marL="514350" indent="-514350">
              <a:buFont typeface="+mj-lt"/>
              <a:buAutoNum type="arabicParenR"/>
            </a:pPr>
            <a:endParaRPr lang="en-US" dirty="0"/>
          </a:p>
          <a:p>
            <a:pPr marL="971550" lvl="1" indent="-514350">
              <a:buFont typeface="+mj-lt"/>
              <a:buAutoNum type="arabicParenR"/>
            </a:pPr>
            <a:endParaRPr lang="en-US" dirty="0"/>
          </a:p>
        </p:txBody>
      </p:sp>
      <p:sp>
        <p:nvSpPr>
          <p:cNvPr id="5" name="Slide Number Placeholder 4">
            <a:extLst>
              <a:ext uri="{FF2B5EF4-FFF2-40B4-BE49-F238E27FC236}">
                <a16:creationId xmlns:a16="http://schemas.microsoft.com/office/drawing/2014/main" id="{98A5F763-BCD5-4547-ACB9-81C6DF1D855C}"/>
              </a:ext>
            </a:extLst>
          </p:cNvPr>
          <p:cNvSpPr>
            <a:spLocks noGrp="1"/>
          </p:cNvSpPr>
          <p:nvPr>
            <p:ph type="sldNum" sz="quarter" idx="12"/>
          </p:nvPr>
        </p:nvSpPr>
        <p:spPr>
          <a:xfrm>
            <a:off x="9344938" y="6411294"/>
            <a:ext cx="2743200" cy="365125"/>
          </a:xfrm>
        </p:spPr>
        <p:txBody>
          <a:bodyPr/>
          <a:lstStyle/>
          <a:p>
            <a:fld id="{E309BDDA-77D7-48B2-9607-E16FF1C35655}" type="slidenum">
              <a:rPr lang="en-US" smtClean="0"/>
              <a:t>8</a:t>
            </a:fld>
            <a:endParaRPr lang="en-US" dirty="0"/>
          </a:p>
        </p:txBody>
      </p:sp>
      <p:sp>
        <p:nvSpPr>
          <p:cNvPr id="17" name="TextBox 16">
            <a:extLst>
              <a:ext uri="{FF2B5EF4-FFF2-40B4-BE49-F238E27FC236}">
                <a16:creationId xmlns:a16="http://schemas.microsoft.com/office/drawing/2014/main" id="{23387A66-5FFA-4348-B1F0-5FBC0F767590}"/>
              </a:ext>
            </a:extLst>
          </p:cNvPr>
          <p:cNvSpPr txBox="1"/>
          <p:nvPr/>
        </p:nvSpPr>
        <p:spPr>
          <a:xfrm>
            <a:off x="7531564" y="1658395"/>
            <a:ext cx="1400175" cy="369332"/>
          </a:xfrm>
          <a:prstGeom prst="rect">
            <a:avLst/>
          </a:prstGeom>
          <a:noFill/>
        </p:spPr>
        <p:txBody>
          <a:bodyPr wrap="square" rtlCol="0">
            <a:spAutoFit/>
          </a:bodyPr>
          <a:lstStyle/>
          <a:p>
            <a:r>
              <a:rPr lang="en-US" dirty="0"/>
              <a:t>R(0,1)</a:t>
            </a:r>
          </a:p>
        </p:txBody>
      </p:sp>
      <p:sp>
        <p:nvSpPr>
          <p:cNvPr id="34" name="Rectangle 33">
            <a:extLst>
              <a:ext uri="{FF2B5EF4-FFF2-40B4-BE49-F238E27FC236}">
                <a16:creationId xmlns:a16="http://schemas.microsoft.com/office/drawing/2014/main" id="{124CE077-03DA-2841-8A5A-2E8EB46899BC}"/>
              </a:ext>
            </a:extLst>
          </p:cNvPr>
          <p:cNvSpPr/>
          <p:nvPr/>
        </p:nvSpPr>
        <p:spPr>
          <a:xfrm>
            <a:off x="8717206" y="1658024"/>
            <a:ext cx="1232452" cy="101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2R1W </a:t>
            </a:r>
          </a:p>
          <a:p>
            <a:pPr algn="ctr"/>
            <a:r>
              <a:rPr lang="en-US" dirty="0"/>
              <a:t>64x3*24</a:t>
            </a:r>
          </a:p>
        </p:txBody>
      </p:sp>
      <p:cxnSp>
        <p:nvCxnSpPr>
          <p:cNvPr id="36" name="Straight Arrow Connector 35">
            <a:extLst>
              <a:ext uri="{FF2B5EF4-FFF2-40B4-BE49-F238E27FC236}">
                <a16:creationId xmlns:a16="http://schemas.microsoft.com/office/drawing/2014/main" id="{87642453-775A-4C4A-8491-BAD902DF1AF5}"/>
              </a:ext>
            </a:extLst>
          </p:cNvPr>
          <p:cNvCxnSpPr>
            <a:cxnSpLocks/>
          </p:cNvCxnSpPr>
          <p:nvPr/>
        </p:nvCxnSpPr>
        <p:spPr>
          <a:xfrm flipH="1" flipV="1">
            <a:off x="8139800" y="1874564"/>
            <a:ext cx="26564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9593F24-2A4C-EA46-86EE-1FA0018E2487}"/>
              </a:ext>
            </a:extLst>
          </p:cNvPr>
          <p:cNvSpPr/>
          <p:nvPr/>
        </p:nvSpPr>
        <p:spPr>
          <a:xfrm>
            <a:off x="8718744" y="2685011"/>
            <a:ext cx="1232452" cy="101876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2R1W </a:t>
            </a:r>
          </a:p>
          <a:p>
            <a:pPr algn="ctr"/>
            <a:r>
              <a:rPr lang="en-US" dirty="0"/>
              <a:t>64x3*24</a:t>
            </a:r>
          </a:p>
        </p:txBody>
      </p:sp>
      <p:sp>
        <p:nvSpPr>
          <p:cNvPr id="26" name="TextBox 25">
            <a:extLst>
              <a:ext uri="{FF2B5EF4-FFF2-40B4-BE49-F238E27FC236}">
                <a16:creationId xmlns:a16="http://schemas.microsoft.com/office/drawing/2014/main" id="{0F5B0986-0031-DE41-8E01-28F79E450DC0}"/>
              </a:ext>
            </a:extLst>
          </p:cNvPr>
          <p:cNvSpPr txBox="1"/>
          <p:nvPr/>
        </p:nvSpPr>
        <p:spPr>
          <a:xfrm>
            <a:off x="9452708" y="4021101"/>
            <a:ext cx="993899" cy="369332"/>
          </a:xfrm>
          <a:prstGeom prst="rect">
            <a:avLst/>
          </a:prstGeom>
          <a:noFill/>
        </p:spPr>
        <p:txBody>
          <a:bodyPr wrap="square" rtlCol="0">
            <a:spAutoFit/>
          </a:bodyPr>
          <a:lstStyle/>
          <a:p>
            <a:r>
              <a:rPr lang="en-US" dirty="0"/>
              <a:t>W(0)</a:t>
            </a:r>
          </a:p>
        </p:txBody>
      </p:sp>
      <p:sp>
        <p:nvSpPr>
          <p:cNvPr id="27" name="TextBox 26">
            <a:extLst>
              <a:ext uri="{FF2B5EF4-FFF2-40B4-BE49-F238E27FC236}">
                <a16:creationId xmlns:a16="http://schemas.microsoft.com/office/drawing/2014/main" id="{254AEF31-8473-234F-82FE-461D3CF0E759}"/>
              </a:ext>
            </a:extLst>
          </p:cNvPr>
          <p:cNvSpPr txBox="1"/>
          <p:nvPr/>
        </p:nvSpPr>
        <p:spPr>
          <a:xfrm>
            <a:off x="11070969" y="3889708"/>
            <a:ext cx="993899" cy="369332"/>
          </a:xfrm>
          <a:prstGeom prst="rect">
            <a:avLst/>
          </a:prstGeom>
          <a:noFill/>
        </p:spPr>
        <p:txBody>
          <a:bodyPr wrap="square" rtlCol="0">
            <a:spAutoFit/>
          </a:bodyPr>
          <a:lstStyle/>
          <a:p>
            <a:r>
              <a:rPr lang="en-US" dirty="0"/>
              <a:t>W(1)</a:t>
            </a:r>
          </a:p>
        </p:txBody>
      </p:sp>
      <p:sp>
        <p:nvSpPr>
          <p:cNvPr id="18" name="Rectangle 17">
            <a:extLst>
              <a:ext uri="{FF2B5EF4-FFF2-40B4-BE49-F238E27FC236}">
                <a16:creationId xmlns:a16="http://schemas.microsoft.com/office/drawing/2014/main" id="{C1870E68-80DC-4616-B2B1-3543AADFC7AF}"/>
              </a:ext>
            </a:extLst>
          </p:cNvPr>
          <p:cNvSpPr/>
          <p:nvPr/>
        </p:nvSpPr>
        <p:spPr>
          <a:xfrm>
            <a:off x="9964348" y="1658024"/>
            <a:ext cx="372657" cy="20457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err="1"/>
              <a:t>Wr</a:t>
            </a:r>
            <a:endParaRPr lang="en-US" sz="1600" dirty="0"/>
          </a:p>
          <a:p>
            <a:pPr algn="ctr"/>
            <a:r>
              <a:rPr lang="en-US" sz="1600" dirty="0"/>
              <a:t>ap</a:t>
            </a:r>
          </a:p>
        </p:txBody>
      </p:sp>
      <p:sp>
        <p:nvSpPr>
          <p:cNvPr id="19" name="Rectangle 18">
            <a:extLst>
              <a:ext uri="{FF2B5EF4-FFF2-40B4-BE49-F238E27FC236}">
                <a16:creationId xmlns:a16="http://schemas.microsoft.com/office/drawing/2014/main" id="{F07A53C2-2067-4767-A95C-75984546E70D}"/>
              </a:ext>
            </a:extLst>
          </p:cNvPr>
          <p:cNvSpPr/>
          <p:nvPr/>
        </p:nvSpPr>
        <p:spPr>
          <a:xfrm>
            <a:off x="10335467" y="1649798"/>
            <a:ext cx="1232452" cy="101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2R1W </a:t>
            </a:r>
          </a:p>
          <a:p>
            <a:pPr algn="ctr"/>
            <a:r>
              <a:rPr lang="en-US" dirty="0"/>
              <a:t>64x3*24</a:t>
            </a:r>
          </a:p>
        </p:txBody>
      </p:sp>
      <p:sp>
        <p:nvSpPr>
          <p:cNvPr id="20" name="Rectangle 19">
            <a:extLst>
              <a:ext uri="{FF2B5EF4-FFF2-40B4-BE49-F238E27FC236}">
                <a16:creationId xmlns:a16="http://schemas.microsoft.com/office/drawing/2014/main" id="{9E15AF64-E37A-475F-B5E3-1EFF90F2B3E9}"/>
              </a:ext>
            </a:extLst>
          </p:cNvPr>
          <p:cNvSpPr/>
          <p:nvPr/>
        </p:nvSpPr>
        <p:spPr>
          <a:xfrm>
            <a:off x="10337005" y="2676785"/>
            <a:ext cx="1232452" cy="101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2R1W </a:t>
            </a:r>
          </a:p>
          <a:p>
            <a:pPr algn="ctr"/>
            <a:r>
              <a:rPr lang="en-US" dirty="0"/>
              <a:t>64x3*24</a:t>
            </a:r>
          </a:p>
        </p:txBody>
      </p:sp>
      <p:sp>
        <p:nvSpPr>
          <p:cNvPr id="21" name="TextBox 20">
            <a:extLst>
              <a:ext uri="{FF2B5EF4-FFF2-40B4-BE49-F238E27FC236}">
                <a16:creationId xmlns:a16="http://schemas.microsoft.com/office/drawing/2014/main" id="{74088961-9664-4440-B65E-56928D61FF30}"/>
              </a:ext>
            </a:extLst>
          </p:cNvPr>
          <p:cNvSpPr txBox="1"/>
          <p:nvPr/>
        </p:nvSpPr>
        <p:spPr>
          <a:xfrm>
            <a:off x="9839383" y="4014571"/>
            <a:ext cx="1481843" cy="646331"/>
          </a:xfrm>
          <a:prstGeom prst="rect">
            <a:avLst/>
          </a:prstGeom>
          <a:noFill/>
        </p:spPr>
        <p:txBody>
          <a:bodyPr wrap="square" rtlCol="0">
            <a:spAutoFit/>
          </a:bodyPr>
          <a:lstStyle/>
          <a:p>
            <a:r>
              <a:rPr lang="en-US" dirty="0"/>
              <a:t>4 of these = </a:t>
            </a:r>
          </a:p>
          <a:p>
            <a:r>
              <a:rPr lang="en-US" dirty="0"/>
              <a:t>4R2W 64x288</a:t>
            </a:r>
          </a:p>
        </p:txBody>
      </p:sp>
      <p:cxnSp>
        <p:nvCxnSpPr>
          <p:cNvPr id="7" name="Straight Arrow Connector 6">
            <a:extLst>
              <a:ext uri="{FF2B5EF4-FFF2-40B4-BE49-F238E27FC236}">
                <a16:creationId xmlns:a16="http://schemas.microsoft.com/office/drawing/2014/main" id="{2DA265BF-29E9-4D20-8B17-B5E289AC1261}"/>
              </a:ext>
            </a:extLst>
          </p:cNvPr>
          <p:cNvCxnSpPr/>
          <p:nvPr/>
        </p:nvCxnSpPr>
        <p:spPr>
          <a:xfrm flipV="1">
            <a:off x="9762243" y="2913766"/>
            <a:ext cx="0" cy="110733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9" name="Straight Arrow Connector 28">
            <a:extLst>
              <a:ext uri="{FF2B5EF4-FFF2-40B4-BE49-F238E27FC236}">
                <a16:creationId xmlns:a16="http://schemas.microsoft.com/office/drawing/2014/main" id="{0746D530-51D0-4592-A48F-6DEB57361E6E}"/>
              </a:ext>
            </a:extLst>
          </p:cNvPr>
          <p:cNvCxnSpPr>
            <a:cxnSpLocks/>
          </p:cNvCxnSpPr>
          <p:nvPr/>
        </p:nvCxnSpPr>
        <p:spPr>
          <a:xfrm flipV="1">
            <a:off x="9843206" y="2544435"/>
            <a:ext cx="0" cy="147666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0" name="Straight Arrow Connector 29">
            <a:extLst>
              <a:ext uri="{FF2B5EF4-FFF2-40B4-BE49-F238E27FC236}">
                <a16:creationId xmlns:a16="http://schemas.microsoft.com/office/drawing/2014/main" id="{2B505C88-6598-467C-A750-1D7D3E0AFC7F}"/>
              </a:ext>
            </a:extLst>
          </p:cNvPr>
          <p:cNvCxnSpPr/>
          <p:nvPr/>
        </p:nvCxnSpPr>
        <p:spPr>
          <a:xfrm flipV="1">
            <a:off x="11350537" y="2774147"/>
            <a:ext cx="0" cy="110733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1" name="Straight Arrow Connector 30">
            <a:extLst>
              <a:ext uri="{FF2B5EF4-FFF2-40B4-BE49-F238E27FC236}">
                <a16:creationId xmlns:a16="http://schemas.microsoft.com/office/drawing/2014/main" id="{73D84CBE-44F8-46F2-900B-F43873B2E6FD}"/>
              </a:ext>
            </a:extLst>
          </p:cNvPr>
          <p:cNvCxnSpPr>
            <a:cxnSpLocks/>
          </p:cNvCxnSpPr>
          <p:nvPr/>
        </p:nvCxnSpPr>
        <p:spPr>
          <a:xfrm flipV="1">
            <a:off x="11431500" y="2404816"/>
            <a:ext cx="0" cy="147666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2" name="Trapezoid 31">
            <a:extLst>
              <a:ext uri="{FF2B5EF4-FFF2-40B4-BE49-F238E27FC236}">
                <a16:creationId xmlns:a16="http://schemas.microsoft.com/office/drawing/2014/main" id="{4DFCBEB6-C4C8-492E-A6DD-214BB61AF1BC}"/>
              </a:ext>
            </a:extLst>
          </p:cNvPr>
          <p:cNvSpPr/>
          <p:nvPr/>
        </p:nvSpPr>
        <p:spPr>
          <a:xfrm rot="16200000">
            <a:off x="8335619" y="1780201"/>
            <a:ext cx="311426" cy="157093"/>
          </a:xfrm>
          <a:prstGeom prst="trapezoi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51BDF945-2EB1-4A20-9EF5-ABF16DF93610}"/>
              </a:ext>
            </a:extLst>
          </p:cNvPr>
          <p:cNvCxnSpPr>
            <a:cxnSpLocks/>
          </p:cNvCxnSpPr>
          <p:nvPr/>
        </p:nvCxnSpPr>
        <p:spPr>
          <a:xfrm flipH="1">
            <a:off x="8569156" y="1885017"/>
            <a:ext cx="1877451"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5" name="Straight Arrow Connector 34">
            <a:extLst>
              <a:ext uri="{FF2B5EF4-FFF2-40B4-BE49-F238E27FC236}">
                <a16:creationId xmlns:a16="http://schemas.microsoft.com/office/drawing/2014/main" id="{3C4432DF-EB13-4880-BA18-BF0A188AE5C6}"/>
              </a:ext>
            </a:extLst>
          </p:cNvPr>
          <p:cNvCxnSpPr>
            <a:cxnSpLocks/>
          </p:cNvCxnSpPr>
          <p:nvPr/>
        </p:nvCxnSpPr>
        <p:spPr>
          <a:xfrm rot="16200000" flipV="1">
            <a:off x="8661319" y="1673010"/>
            <a:ext cx="0" cy="18288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7" name="TextBox 36">
            <a:extLst>
              <a:ext uri="{FF2B5EF4-FFF2-40B4-BE49-F238E27FC236}">
                <a16:creationId xmlns:a16="http://schemas.microsoft.com/office/drawing/2014/main" id="{91D59069-0AAA-4F1F-8695-BB8566E27E61}"/>
              </a:ext>
            </a:extLst>
          </p:cNvPr>
          <p:cNvSpPr txBox="1"/>
          <p:nvPr/>
        </p:nvSpPr>
        <p:spPr>
          <a:xfrm>
            <a:off x="7553585" y="2637161"/>
            <a:ext cx="1400175" cy="369332"/>
          </a:xfrm>
          <a:prstGeom prst="rect">
            <a:avLst/>
          </a:prstGeom>
          <a:noFill/>
        </p:spPr>
        <p:txBody>
          <a:bodyPr wrap="square" rtlCol="0">
            <a:spAutoFit/>
          </a:bodyPr>
          <a:lstStyle/>
          <a:p>
            <a:r>
              <a:rPr lang="en-US" dirty="0"/>
              <a:t>R(2,3)</a:t>
            </a:r>
          </a:p>
        </p:txBody>
      </p:sp>
      <p:cxnSp>
        <p:nvCxnSpPr>
          <p:cNvPr id="39" name="Straight Arrow Connector 38">
            <a:extLst>
              <a:ext uri="{FF2B5EF4-FFF2-40B4-BE49-F238E27FC236}">
                <a16:creationId xmlns:a16="http://schemas.microsoft.com/office/drawing/2014/main" id="{F5AB449D-9266-4019-9064-C7BB0BF3A22B}"/>
              </a:ext>
            </a:extLst>
          </p:cNvPr>
          <p:cNvCxnSpPr>
            <a:cxnSpLocks/>
          </p:cNvCxnSpPr>
          <p:nvPr/>
        </p:nvCxnSpPr>
        <p:spPr>
          <a:xfrm flipH="1" flipV="1">
            <a:off x="8161821" y="2853330"/>
            <a:ext cx="26564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rapezoid 39">
            <a:extLst>
              <a:ext uri="{FF2B5EF4-FFF2-40B4-BE49-F238E27FC236}">
                <a16:creationId xmlns:a16="http://schemas.microsoft.com/office/drawing/2014/main" id="{CE43677D-18F8-41B1-A557-08DB3A2599A9}"/>
              </a:ext>
            </a:extLst>
          </p:cNvPr>
          <p:cNvSpPr/>
          <p:nvPr/>
        </p:nvSpPr>
        <p:spPr>
          <a:xfrm rot="16200000">
            <a:off x="8357640" y="2758967"/>
            <a:ext cx="311426" cy="157093"/>
          </a:xfrm>
          <a:prstGeom prst="trapezoi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4002BABC-0197-4CE3-9486-2C013631F4E7}"/>
              </a:ext>
            </a:extLst>
          </p:cNvPr>
          <p:cNvCxnSpPr>
            <a:cxnSpLocks/>
          </p:cNvCxnSpPr>
          <p:nvPr/>
        </p:nvCxnSpPr>
        <p:spPr>
          <a:xfrm flipH="1">
            <a:off x="8591177" y="2863783"/>
            <a:ext cx="1877451"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2" name="Straight Arrow Connector 41">
            <a:extLst>
              <a:ext uri="{FF2B5EF4-FFF2-40B4-BE49-F238E27FC236}">
                <a16:creationId xmlns:a16="http://schemas.microsoft.com/office/drawing/2014/main" id="{DE00E46E-EA39-400A-9047-2050A9A439A7}"/>
              </a:ext>
            </a:extLst>
          </p:cNvPr>
          <p:cNvCxnSpPr>
            <a:cxnSpLocks/>
          </p:cNvCxnSpPr>
          <p:nvPr/>
        </p:nvCxnSpPr>
        <p:spPr>
          <a:xfrm rot="16200000" flipV="1">
            <a:off x="8683340" y="2651776"/>
            <a:ext cx="0" cy="18288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9" name="Rectangle 48">
            <a:extLst>
              <a:ext uri="{FF2B5EF4-FFF2-40B4-BE49-F238E27FC236}">
                <a16:creationId xmlns:a16="http://schemas.microsoft.com/office/drawing/2014/main" id="{5F2F6470-132E-4FD9-A9A6-D99202314AF2}"/>
              </a:ext>
            </a:extLst>
          </p:cNvPr>
          <p:cNvSpPr/>
          <p:nvPr/>
        </p:nvSpPr>
        <p:spPr>
          <a:xfrm>
            <a:off x="8730436" y="1496949"/>
            <a:ext cx="2837484" cy="14005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Presence bit</a:t>
            </a:r>
          </a:p>
        </p:txBody>
      </p:sp>
      <p:cxnSp>
        <p:nvCxnSpPr>
          <p:cNvPr id="50" name="Straight Arrow Connector 49">
            <a:extLst>
              <a:ext uri="{FF2B5EF4-FFF2-40B4-BE49-F238E27FC236}">
                <a16:creationId xmlns:a16="http://schemas.microsoft.com/office/drawing/2014/main" id="{ACE59ED2-4DA5-4FE5-9EA1-9B771CAB17E0}"/>
              </a:ext>
            </a:extLst>
          </p:cNvPr>
          <p:cNvCxnSpPr>
            <a:cxnSpLocks/>
          </p:cNvCxnSpPr>
          <p:nvPr/>
        </p:nvCxnSpPr>
        <p:spPr>
          <a:xfrm>
            <a:off x="8499737" y="1703034"/>
            <a:ext cx="0" cy="10315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1" name="Straight Arrow Connector 50">
            <a:extLst>
              <a:ext uri="{FF2B5EF4-FFF2-40B4-BE49-F238E27FC236}">
                <a16:creationId xmlns:a16="http://schemas.microsoft.com/office/drawing/2014/main" id="{40F16574-0D87-481C-B6CB-B3792016D6EA}"/>
              </a:ext>
            </a:extLst>
          </p:cNvPr>
          <p:cNvCxnSpPr>
            <a:cxnSpLocks/>
          </p:cNvCxnSpPr>
          <p:nvPr/>
        </p:nvCxnSpPr>
        <p:spPr>
          <a:xfrm>
            <a:off x="8499737" y="1532334"/>
            <a:ext cx="0" cy="17070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2" name="Straight Arrow Connector 51">
            <a:extLst>
              <a:ext uri="{FF2B5EF4-FFF2-40B4-BE49-F238E27FC236}">
                <a16:creationId xmlns:a16="http://schemas.microsoft.com/office/drawing/2014/main" id="{17FE9A1B-3FEE-4C41-B94E-C3C8865CCE48}"/>
              </a:ext>
            </a:extLst>
          </p:cNvPr>
          <p:cNvCxnSpPr>
            <a:cxnSpLocks/>
            <a:endCxn id="49" idx="1"/>
          </p:cNvCxnSpPr>
          <p:nvPr/>
        </p:nvCxnSpPr>
        <p:spPr>
          <a:xfrm flipV="1">
            <a:off x="8499737" y="1566977"/>
            <a:ext cx="230699" cy="711"/>
          </a:xfrm>
          <a:prstGeom prst="straightConnector1">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55" name="Arrow: Right 54">
            <a:extLst>
              <a:ext uri="{FF2B5EF4-FFF2-40B4-BE49-F238E27FC236}">
                <a16:creationId xmlns:a16="http://schemas.microsoft.com/office/drawing/2014/main" id="{F8FDACB8-C792-4B17-A029-ADB3682C8B58}"/>
              </a:ext>
            </a:extLst>
          </p:cNvPr>
          <p:cNvSpPr/>
          <p:nvPr/>
        </p:nvSpPr>
        <p:spPr>
          <a:xfrm rot="7148701">
            <a:off x="8387024" y="3809007"/>
            <a:ext cx="422883" cy="26416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0F352D75-0F56-4AE2-A7EB-A2F23EE6EB2B}"/>
              </a:ext>
            </a:extLst>
          </p:cNvPr>
          <p:cNvSpPr/>
          <p:nvPr/>
        </p:nvSpPr>
        <p:spPr>
          <a:xfrm>
            <a:off x="5961961" y="1535009"/>
            <a:ext cx="722147" cy="1142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 R1W </a:t>
            </a:r>
          </a:p>
          <a:p>
            <a:pPr algn="ctr"/>
            <a:r>
              <a:rPr lang="en-US" sz="1400" dirty="0"/>
              <a:t>64x</a:t>
            </a:r>
          </a:p>
          <a:p>
            <a:pPr algn="ctr"/>
            <a:r>
              <a:rPr lang="en-US" sz="1400" dirty="0"/>
              <a:t>3*24b</a:t>
            </a:r>
          </a:p>
          <a:p>
            <a:pPr algn="ctr"/>
            <a:r>
              <a:rPr lang="en-US" sz="1400" dirty="0"/>
              <a:t>W0R01</a:t>
            </a:r>
          </a:p>
        </p:txBody>
      </p:sp>
      <p:sp>
        <p:nvSpPr>
          <p:cNvPr id="45" name="Rectangle 44">
            <a:extLst>
              <a:ext uri="{FF2B5EF4-FFF2-40B4-BE49-F238E27FC236}">
                <a16:creationId xmlns:a16="http://schemas.microsoft.com/office/drawing/2014/main" id="{A174BF17-BADA-DD4A-A55D-B817DF491820}"/>
              </a:ext>
            </a:extLst>
          </p:cNvPr>
          <p:cNvSpPr/>
          <p:nvPr/>
        </p:nvSpPr>
        <p:spPr>
          <a:xfrm>
            <a:off x="5974513" y="2687871"/>
            <a:ext cx="722147" cy="1142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2R1W </a:t>
            </a:r>
          </a:p>
          <a:p>
            <a:pPr algn="ctr"/>
            <a:r>
              <a:rPr lang="en-US" sz="1400" dirty="0"/>
              <a:t>64x</a:t>
            </a:r>
          </a:p>
          <a:p>
            <a:pPr algn="ctr"/>
            <a:r>
              <a:rPr lang="en-US" sz="1400" dirty="0"/>
              <a:t>3*24b</a:t>
            </a:r>
          </a:p>
          <a:p>
            <a:pPr algn="ctr"/>
            <a:r>
              <a:rPr lang="en-US" sz="1400" dirty="0"/>
              <a:t>W0R23</a:t>
            </a:r>
          </a:p>
        </p:txBody>
      </p:sp>
      <p:sp>
        <p:nvSpPr>
          <p:cNvPr id="46" name="Rectangle 45">
            <a:extLst>
              <a:ext uri="{FF2B5EF4-FFF2-40B4-BE49-F238E27FC236}">
                <a16:creationId xmlns:a16="http://schemas.microsoft.com/office/drawing/2014/main" id="{7ED9C07D-3700-524D-B446-A966890D6EC0}"/>
              </a:ext>
            </a:extLst>
          </p:cNvPr>
          <p:cNvSpPr/>
          <p:nvPr/>
        </p:nvSpPr>
        <p:spPr>
          <a:xfrm>
            <a:off x="6899678" y="1536797"/>
            <a:ext cx="722147" cy="1142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2R1W </a:t>
            </a:r>
          </a:p>
          <a:p>
            <a:pPr algn="ctr"/>
            <a:r>
              <a:rPr lang="en-US" sz="1400" dirty="0"/>
              <a:t>64x</a:t>
            </a:r>
          </a:p>
          <a:p>
            <a:pPr algn="ctr"/>
            <a:r>
              <a:rPr lang="en-US" sz="1400" dirty="0"/>
              <a:t>3*24b</a:t>
            </a:r>
          </a:p>
          <a:p>
            <a:pPr algn="ctr"/>
            <a:r>
              <a:rPr lang="en-US" sz="1400" dirty="0"/>
              <a:t>W1R01</a:t>
            </a:r>
          </a:p>
        </p:txBody>
      </p:sp>
      <p:sp>
        <p:nvSpPr>
          <p:cNvPr id="47" name="Rectangle 46">
            <a:extLst>
              <a:ext uri="{FF2B5EF4-FFF2-40B4-BE49-F238E27FC236}">
                <a16:creationId xmlns:a16="http://schemas.microsoft.com/office/drawing/2014/main" id="{EDA181F8-3556-0E46-9899-0B21B3F57695}"/>
              </a:ext>
            </a:extLst>
          </p:cNvPr>
          <p:cNvSpPr/>
          <p:nvPr/>
        </p:nvSpPr>
        <p:spPr>
          <a:xfrm>
            <a:off x="6912224" y="2678904"/>
            <a:ext cx="722147" cy="1142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2R1W </a:t>
            </a:r>
          </a:p>
          <a:p>
            <a:pPr algn="ctr"/>
            <a:r>
              <a:rPr lang="en-US" sz="1400" dirty="0"/>
              <a:t>64x</a:t>
            </a:r>
          </a:p>
          <a:p>
            <a:pPr algn="ctr"/>
            <a:r>
              <a:rPr lang="en-US" sz="1400" dirty="0"/>
              <a:t>3*24b</a:t>
            </a:r>
          </a:p>
          <a:p>
            <a:pPr algn="ctr"/>
            <a:r>
              <a:rPr lang="en-US" sz="1400" dirty="0"/>
              <a:t>W1R23</a:t>
            </a:r>
          </a:p>
        </p:txBody>
      </p:sp>
      <p:sp>
        <p:nvSpPr>
          <p:cNvPr id="48" name="TextBox 47">
            <a:extLst>
              <a:ext uri="{FF2B5EF4-FFF2-40B4-BE49-F238E27FC236}">
                <a16:creationId xmlns:a16="http://schemas.microsoft.com/office/drawing/2014/main" id="{9AFBD64C-62E8-4A46-A0F4-FAB1CA0C894E}"/>
              </a:ext>
            </a:extLst>
          </p:cNvPr>
          <p:cNvSpPr txBox="1"/>
          <p:nvPr/>
        </p:nvSpPr>
        <p:spPr>
          <a:xfrm>
            <a:off x="5999388" y="3839429"/>
            <a:ext cx="627215" cy="369332"/>
          </a:xfrm>
          <a:prstGeom prst="rect">
            <a:avLst/>
          </a:prstGeom>
          <a:noFill/>
        </p:spPr>
        <p:txBody>
          <a:bodyPr wrap="square" rtlCol="0">
            <a:spAutoFit/>
          </a:bodyPr>
          <a:lstStyle/>
          <a:p>
            <a:r>
              <a:rPr lang="en-US" dirty="0"/>
              <a:t>W0 </a:t>
            </a:r>
          </a:p>
        </p:txBody>
      </p:sp>
      <p:sp>
        <p:nvSpPr>
          <p:cNvPr id="53" name="TextBox 52">
            <a:extLst>
              <a:ext uri="{FF2B5EF4-FFF2-40B4-BE49-F238E27FC236}">
                <a16:creationId xmlns:a16="http://schemas.microsoft.com/office/drawing/2014/main" id="{11C496F2-46D4-C54E-AEE5-A8A077224423}"/>
              </a:ext>
            </a:extLst>
          </p:cNvPr>
          <p:cNvSpPr txBox="1"/>
          <p:nvPr/>
        </p:nvSpPr>
        <p:spPr>
          <a:xfrm>
            <a:off x="6872551" y="3819706"/>
            <a:ext cx="627215" cy="369332"/>
          </a:xfrm>
          <a:prstGeom prst="rect">
            <a:avLst/>
          </a:prstGeom>
          <a:noFill/>
        </p:spPr>
        <p:txBody>
          <a:bodyPr wrap="square" rtlCol="0">
            <a:spAutoFit/>
          </a:bodyPr>
          <a:lstStyle/>
          <a:p>
            <a:r>
              <a:rPr lang="en-US" dirty="0"/>
              <a:t>W1 </a:t>
            </a:r>
          </a:p>
        </p:txBody>
      </p:sp>
      <p:sp>
        <p:nvSpPr>
          <p:cNvPr id="54" name="TextBox 53">
            <a:extLst>
              <a:ext uri="{FF2B5EF4-FFF2-40B4-BE49-F238E27FC236}">
                <a16:creationId xmlns:a16="http://schemas.microsoft.com/office/drawing/2014/main" id="{60CF5A25-4D9F-A344-8CD8-BBAE1B08EAC4}"/>
              </a:ext>
            </a:extLst>
          </p:cNvPr>
          <p:cNvSpPr txBox="1"/>
          <p:nvPr/>
        </p:nvSpPr>
        <p:spPr>
          <a:xfrm>
            <a:off x="5248144" y="1657422"/>
            <a:ext cx="627215" cy="369332"/>
          </a:xfrm>
          <a:prstGeom prst="rect">
            <a:avLst/>
          </a:prstGeom>
          <a:noFill/>
        </p:spPr>
        <p:txBody>
          <a:bodyPr wrap="square" rtlCol="0">
            <a:spAutoFit/>
          </a:bodyPr>
          <a:lstStyle/>
          <a:p>
            <a:r>
              <a:rPr lang="en-US" dirty="0"/>
              <a:t>R01 </a:t>
            </a:r>
          </a:p>
        </p:txBody>
      </p:sp>
      <p:sp>
        <p:nvSpPr>
          <p:cNvPr id="59" name="TextBox 58">
            <a:extLst>
              <a:ext uri="{FF2B5EF4-FFF2-40B4-BE49-F238E27FC236}">
                <a16:creationId xmlns:a16="http://schemas.microsoft.com/office/drawing/2014/main" id="{DEC4701A-BA68-5842-A023-D4BBEDB49972}"/>
              </a:ext>
            </a:extLst>
          </p:cNvPr>
          <p:cNvSpPr txBox="1"/>
          <p:nvPr/>
        </p:nvSpPr>
        <p:spPr>
          <a:xfrm>
            <a:off x="5217664" y="2702709"/>
            <a:ext cx="627215" cy="369332"/>
          </a:xfrm>
          <a:prstGeom prst="rect">
            <a:avLst/>
          </a:prstGeom>
          <a:noFill/>
        </p:spPr>
        <p:txBody>
          <a:bodyPr wrap="square" rtlCol="0">
            <a:spAutoFit/>
          </a:bodyPr>
          <a:lstStyle/>
          <a:p>
            <a:r>
              <a:rPr lang="en-US" dirty="0"/>
              <a:t>R23 </a:t>
            </a:r>
          </a:p>
        </p:txBody>
      </p:sp>
      <p:sp>
        <p:nvSpPr>
          <p:cNvPr id="61" name="Rectangle 60">
            <a:extLst>
              <a:ext uri="{FF2B5EF4-FFF2-40B4-BE49-F238E27FC236}">
                <a16:creationId xmlns:a16="http://schemas.microsoft.com/office/drawing/2014/main" id="{82A7872E-5ECF-5A4E-81A5-521D5201DE0D}"/>
              </a:ext>
            </a:extLst>
          </p:cNvPr>
          <p:cNvSpPr/>
          <p:nvPr/>
        </p:nvSpPr>
        <p:spPr>
          <a:xfrm>
            <a:off x="6699088" y="1535009"/>
            <a:ext cx="195969" cy="22906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MUX</a:t>
            </a:r>
          </a:p>
        </p:txBody>
      </p:sp>
      <p:sp>
        <p:nvSpPr>
          <p:cNvPr id="62" name="TextBox 61">
            <a:extLst>
              <a:ext uri="{FF2B5EF4-FFF2-40B4-BE49-F238E27FC236}">
                <a16:creationId xmlns:a16="http://schemas.microsoft.com/office/drawing/2014/main" id="{AE31C9A9-25C5-D44F-AE07-DE471CB00C79}"/>
              </a:ext>
            </a:extLst>
          </p:cNvPr>
          <p:cNvSpPr txBox="1"/>
          <p:nvPr/>
        </p:nvSpPr>
        <p:spPr>
          <a:xfrm>
            <a:off x="4694402" y="2077276"/>
            <a:ext cx="1421174" cy="369332"/>
          </a:xfrm>
          <a:prstGeom prst="rect">
            <a:avLst/>
          </a:prstGeom>
          <a:noFill/>
        </p:spPr>
        <p:txBody>
          <a:bodyPr wrap="square" rtlCol="0">
            <a:spAutoFit/>
          </a:bodyPr>
          <a:lstStyle/>
          <a:p>
            <a:endParaRPr lang="en-US" dirty="0"/>
          </a:p>
        </p:txBody>
      </p:sp>
      <p:sp>
        <p:nvSpPr>
          <p:cNvPr id="63" name="TextBox 62">
            <a:extLst>
              <a:ext uri="{FF2B5EF4-FFF2-40B4-BE49-F238E27FC236}">
                <a16:creationId xmlns:a16="http://schemas.microsoft.com/office/drawing/2014/main" id="{1612BDFE-54C8-6146-AF2B-4B61FE65E36B}"/>
              </a:ext>
            </a:extLst>
          </p:cNvPr>
          <p:cNvSpPr txBox="1"/>
          <p:nvPr/>
        </p:nvSpPr>
        <p:spPr>
          <a:xfrm>
            <a:off x="5798389" y="4031563"/>
            <a:ext cx="2079481" cy="369332"/>
          </a:xfrm>
          <a:prstGeom prst="rect">
            <a:avLst/>
          </a:prstGeom>
          <a:noFill/>
        </p:spPr>
        <p:txBody>
          <a:bodyPr wrap="square" rtlCol="0">
            <a:spAutoFit/>
          </a:bodyPr>
          <a:lstStyle/>
          <a:p>
            <a:r>
              <a:rPr lang="en-US" dirty="0"/>
              <a:t>2 x 72 wires vertical</a:t>
            </a:r>
          </a:p>
        </p:txBody>
      </p:sp>
      <p:sp>
        <p:nvSpPr>
          <p:cNvPr id="44" name="Rectangle 43">
            <a:extLst>
              <a:ext uri="{FF2B5EF4-FFF2-40B4-BE49-F238E27FC236}">
                <a16:creationId xmlns:a16="http://schemas.microsoft.com/office/drawing/2014/main" id="{92447A98-0653-C448-BF31-450411A9CA6E}"/>
              </a:ext>
            </a:extLst>
          </p:cNvPr>
          <p:cNvSpPr/>
          <p:nvPr/>
        </p:nvSpPr>
        <p:spPr>
          <a:xfrm>
            <a:off x="7982336" y="4418350"/>
            <a:ext cx="722147" cy="1142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2R1W </a:t>
            </a:r>
          </a:p>
          <a:p>
            <a:pPr algn="ctr"/>
            <a:r>
              <a:rPr lang="en-US" sz="1400" dirty="0"/>
              <a:t>64x</a:t>
            </a:r>
          </a:p>
          <a:p>
            <a:pPr algn="ctr"/>
            <a:r>
              <a:rPr lang="en-US" sz="1400" dirty="0"/>
              <a:t>3*24b</a:t>
            </a:r>
          </a:p>
          <a:p>
            <a:pPr algn="ctr"/>
            <a:r>
              <a:rPr lang="en-US" sz="1400" dirty="0"/>
              <a:t>W0R01R23 (L)</a:t>
            </a:r>
          </a:p>
        </p:txBody>
      </p:sp>
      <p:sp>
        <p:nvSpPr>
          <p:cNvPr id="57" name="Rectangle 56">
            <a:extLst>
              <a:ext uri="{FF2B5EF4-FFF2-40B4-BE49-F238E27FC236}">
                <a16:creationId xmlns:a16="http://schemas.microsoft.com/office/drawing/2014/main" id="{B4D7D1C2-4AA0-784D-8A54-951B636CD3C9}"/>
              </a:ext>
            </a:extLst>
          </p:cNvPr>
          <p:cNvSpPr/>
          <p:nvPr/>
        </p:nvSpPr>
        <p:spPr>
          <a:xfrm>
            <a:off x="8693284" y="4430778"/>
            <a:ext cx="722147" cy="1142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2R1W </a:t>
            </a:r>
          </a:p>
          <a:p>
            <a:pPr algn="ctr"/>
            <a:r>
              <a:rPr lang="en-US" sz="1400" dirty="0"/>
              <a:t>64x</a:t>
            </a:r>
          </a:p>
          <a:p>
            <a:pPr algn="ctr"/>
            <a:r>
              <a:rPr lang="en-US" sz="1400" dirty="0"/>
              <a:t>3*24b</a:t>
            </a:r>
          </a:p>
          <a:p>
            <a:pPr algn="ctr"/>
            <a:r>
              <a:rPr lang="en-US" sz="1400" dirty="0"/>
              <a:t>W1R01R23(L)</a:t>
            </a:r>
          </a:p>
        </p:txBody>
      </p:sp>
      <p:sp>
        <p:nvSpPr>
          <p:cNvPr id="64" name="TextBox 63">
            <a:extLst>
              <a:ext uri="{FF2B5EF4-FFF2-40B4-BE49-F238E27FC236}">
                <a16:creationId xmlns:a16="http://schemas.microsoft.com/office/drawing/2014/main" id="{825F5F47-47F4-0C45-944E-72B6573B5181}"/>
              </a:ext>
            </a:extLst>
          </p:cNvPr>
          <p:cNvSpPr txBox="1"/>
          <p:nvPr/>
        </p:nvSpPr>
        <p:spPr>
          <a:xfrm>
            <a:off x="7967170" y="5510898"/>
            <a:ext cx="627215" cy="369332"/>
          </a:xfrm>
          <a:prstGeom prst="rect">
            <a:avLst/>
          </a:prstGeom>
          <a:noFill/>
        </p:spPr>
        <p:txBody>
          <a:bodyPr wrap="square" rtlCol="0">
            <a:spAutoFit/>
          </a:bodyPr>
          <a:lstStyle/>
          <a:p>
            <a:r>
              <a:rPr lang="en-US" dirty="0"/>
              <a:t>W0 </a:t>
            </a:r>
          </a:p>
        </p:txBody>
      </p:sp>
      <p:sp>
        <p:nvSpPr>
          <p:cNvPr id="65" name="TextBox 64">
            <a:extLst>
              <a:ext uri="{FF2B5EF4-FFF2-40B4-BE49-F238E27FC236}">
                <a16:creationId xmlns:a16="http://schemas.microsoft.com/office/drawing/2014/main" id="{3617AB0B-C210-8F4C-BE56-326E5ABF3A30}"/>
              </a:ext>
            </a:extLst>
          </p:cNvPr>
          <p:cNvSpPr txBox="1"/>
          <p:nvPr/>
        </p:nvSpPr>
        <p:spPr>
          <a:xfrm>
            <a:off x="8840333" y="5550809"/>
            <a:ext cx="627215" cy="369332"/>
          </a:xfrm>
          <a:prstGeom prst="rect">
            <a:avLst/>
          </a:prstGeom>
          <a:noFill/>
        </p:spPr>
        <p:txBody>
          <a:bodyPr wrap="square" rtlCol="0">
            <a:spAutoFit/>
          </a:bodyPr>
          <a:lstStyle/>
          <a:p>
            <a:r>
              <a:rPr lang="en-US" dirty="0"/>
              <a:t>W1 </a:t>
            </a:r>
          </a:p>
        </p:txBody>
      </p:sp>
      <p:sp>
        <p:nvSpPr>
          <p:cNvPr id="66" name="TextBox 65">
            <a:extLst>
              <a:ext uri="{FF2B5EF4-FFF2-40B4-BE49-F238E27FC236}">
                <a16:creationId xmlns:a16="http://schemas.microsoft.com/office/drawing/2014/main" id="{EFE22CA2-3C29-C049-8CED-0C1D2C4434AB}"/>
              </a:ext>
            </a:extLst>
          </p:cNvPr>
          <p:cNvSpPr txBox="1"/>
          <p:nvPr/>
        </p:nvSpPr>
        <p:spPr>
          <a:xfrm>
            <a:off x="7113284" y="4551403"/>
            <a:ext cx="824790" cy="646331"/>
          </a:xfrm>
          <a:prstGeom prst="rect">
            <a:avLst/>
          </a:prstGeom>
          <a:noFill/>
        </p:spPr>
        <p:txBody>
          <a:bodyPr wrap="square" rtlCol="0">
            <a:spAutoFit/>
          </a:bodyPr>
          <a:lstStyle/>
          <a:p>
            <a:r>
              <a:rPr lang="en-US" dirty="0"/>
              <a:t>R01(E)</a:t>
            </a:r>
          </a:p>
          <a:p>
            <a:r>
              <a:rPr lang="en-US" dirty="0"/>
              <a:t>R23(L) </a:t>
            </a:r>
          </a:p>
        </p:txBody>
      </p:sp>
      <p:sp>
        <p:nvSpPr>
          <p:cNvPr id="67" name="TextBox 66">
            <a:extLst>
              <a:ext uri="{FF2B5EF4-FFF2-40B4-BE49-F238E27FC236}">
                <a16:creationId xmlns:a16="http://schemas.microsoft.com/office/drawing/2014/main" id="{3884DAF0-9C6E-0048-BF55-CEED3DCE3F6D}"/>
              </a:ext>
            </a:extLst>
          </p:cNvPr>
          <p:cNvSpPr txBox="1"/>
          <p:nvPr/>
        </p:nvSpPr>
        <p:spPr>
          <a:xfrm>
            <a:off x="5049283" y="3098102"/>
            <a:ext cx="627215" cy="369332"/>
          </a:xfrm>
          <a:prstGeom prst="rect">
            <a:avLst/>
          </a:prstGeom>
          <a:noFill/>
        </p:spPr>
        <p:txBody>
          <a:bodyPr wrap="square" rtlCol="0">
            <a:spAutoFit/>
          </a:bodyPr>
          <a:lstStyle/>
          <a:p>
            <a:r>
              <a:rPr lang="en-US" dirty="0"/>
              <a:t> </a:t>
            </a:r>
          </a:p>
        </p:txBody>
      </p:sp>
      <p:sp>
        <p:nvSpPr>
          <p:cNvPr id="70" name="TextBox 69">
            <a:extLst>
              <a:ext uri="{FF2B5EF4-FFF2-40B4-BE49-F238E27FC236}">
                <a16:creationId xmlns:a16="http://schemas.microsoft.com/office/drawing/2014/main" id="{55E81972-72CD-4946-93C7-95723CCA22DB}"/>
              </a:ext>
            </a:extLst>
          </p:cNvPr>
          <p:cNvSpPr txBox="1"/>
          <p:nvPr/>
        </p:nvSpPr>
        <p:spPr>
          <a:xfrm>
            <a:off x="6400800" y="5031341"/>
            <a:ext cx="1624168" cy="646331"/>
          </a:xfrm>
          <a:prstGeom prst="rect">
            <a:avLst/>
          </a:prstGeom>
          <a:noFill/>
        </p:spPr>
        <p:txBody>
          <a:bodyPr wrap="square" rtlCol="0">
            <a:spAutoFit/>
          </a:bodyPr>
          <a:lstStyle/>
          <a:p>
            <a:r>
              <a:rPr lang="en-US" dirty="0"/>
              <a:t>4 x 144 wires R 2 *144 wires W</a:t>
            </a:r>
          </a:p>
        </p:txBody>
      </p:sp>
      <p:sp>
        <p:nvSpPr>
          <p:cNvPr id="71" name="Rectangle 70">
            <a:extLst>
              <a:ext uri="{FF2B5EF4-FFF2-40B4-BE49-F238E27FC236}">
                <a16:creationId xmlns:a16="http://schemas.microsoft.com/office/drawing/2014/main" id="{AF39815F-CEBA-064E-993A-E7A5B340503F}"/>
              </a:ext>
            </a:extLst>
          </p:cNvPr>
          <p:cNvSpPr/>
          <p:nvPr/>
        </p:nvSpPr>
        <p:spPr>
          <a:xfrm>
            <a:off x="10731091" y="5445356"/>
            <a:ext cx="722147" cy="1206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2R1W </a:t>
            </a:r>
          </a:p>
          <a:p>
            <a:pPr algn="ctr"/>
            <a:r>
              <a:rPr lang="en-US" sz="1400" dirty="0"/>
              <a:t>64x</a:t>
            </a:r>
          </a:p>
          <a:p>
            <a:pPr algn="ctr"/>
            <a:r>
              <a:rPr lang="en-US" sz="1400" dirty="0"/>
              <a:t>3*24b</a:t>
            </a:r>
          </a:p>
          <a:p>
            <a:pPr algn="ctr"/>
            <a:r>
              <a:rPr lang="en-US" sz="1400" dirty="0"/>
              <a:t>W0,W1</a:t>
            </a:r>
          </a:p>
          <a:p>
            <a:pPr algn="ctr"/>
            <a:r>
              <a:rPr lang="en-US" sz="1400" dirty="0"/>
              <a:t>R01(E)R23(L)</a:t>
            </a:r>
          </a:p>
        </p:txBody>
      </p:sp>
      <p:sp>
        <p:nvSpPr>
          <p:cNvPr id="72" name="TextBox 71">
            <a:extLst>
              <a:ext uri="{FF2B5EF4-FFF2-40B4-BE49-F238E27FC236}">
                <a16:creationId xmlns:a16="http://schemas.microsoft.com/office/drawing/2014/main" id="{F7DEF408-2E1F-5C46-B5A4-FE099795B459}"/>
              </a:ext>
            </a:extLst>
          </p:cNvPr>
          <p:cNvSpPr txBox="1"/>
          <p:nvPr/>
        </p:nvSpPr>
        <p:spPr>
          <a:xfrm>
            <a:off x="9869731" y="5280274"/>
            <a:ext cx="824790" cy="646331"/>
          </a:xfrm>
          <a:prstGeom prst="rect">
            <a:avLst/>
          </a:prstGeom>
          <a:noFill/>
        </p:spPr>
        <p:txBody>
          <a:bodyPr wrap="square" rtlCol="0">
            <a:spAutoFit/>
          </a:bodyPr>
          <a:lstStyle/>
          <a:p>
            <a:r>
              <a:rPr lang="en-US" dirty="0"/>
              <a:t>R01(E)</a:t>
            </a:r>
          </a:p>
          <a:p>
            <a:r>
              <a:rPr lang="en-US" dirty="0"/>
              <a:t>R23(L) </a:t>
            </a:r>
          </a:p>
        </p:txBody>
      </p:sp>
      <p:sp>
        <p:nvSpPr>
          <p:cNvPr id="73" name="TextBox 72">
            <a:extLst>
              <a:ext uri="{FF2B5EF4-FFF2-40B4-BE49-F238E27FC236}">
                <a16:creationId xmlns:a16="http://schemas.microsoft.com/office/drawing/2014/main" id="{E183F04D-E8A8-334D-AA36-5D61EC2F0598}"/>
              </a:ext>
            </a:extLst>
          </p:cNvPr>
          <p:cNvSpPr txBox="1"/>
          <p:nvPr/>
        </p:nvSpPr>
        <p:spPr>
          <a:xfrm>
            <a:off x="9948369" y="5842199"/>
            <a:ext cx="854239" cy="461665"/>
          </a:xfrm>
          <a:prstGeom prst="rect">
            <a:avLst/>
          </a:prstGeom>
          <a:noFill/>
        </p:spPr>
        <p:txBody>
          <a:bodyPr wrap="square" rtlCol="0">
            <a:spAutoFit/>
          </a:bodyPr>
          <a:lstStyle/>
          <a:p>
            <a:r>
              <a:rPr lang="en-US" sz="1200" dirty="0"/>
              <a:t>W0(E)</a:t>
            </a:r>
          </a:p>
          <a:p>
            <a:r>
              <a:rPr lang="en-US" sz="1200" dirty="0"/>
              <a:t>W1(L) </a:t>
            </a:r>
          </a:p>
        </p:txBody>
      </p:sp>
      <p:sp>
        <p:nvSpPr>
          <p:cNvPr id="75" name="TextBox 74">
            <a:extLst>
              <a:ext uri="{FF2B5EF4-FFF2-40B4-BE49-F238E27FC236}">
                <a16:creationId xmlns:a16="http://schemas.microsoft.com/office/drawing/2014/main" id="{D0965C59-C059-C045-BA36-0FB97FC3F1C7}"/>
              </a:ext>
            </a:extLst>
          </p:cNvPr>
          <p:cNvSpPr txBox="1"/>
          <p:nvPr/>
        </p:nvSpPr>
        <p:spPr>
          <a:xfrm>
            <a:off x="9147308" y="6198104"/>
            <a:ext cx="1624168" cy="646331"/>
          </a:xfrm>
          <a:prstGeom prst="rect">
            <a:avLst/>
          </a:prstGeom>
          <a:noFill/>
        </p:spPr>
        <p:txBody>
          <a:bodyPr wrap="square" rtlCol="0">
            <a:spAutoFit/>
          </a:bodyPr>
          <a:lstStyle/>
          <a:p>
            <a:r>
              <a:rPr lang="en-US" dirty="0"/>
              <a:t>4 x 144 wires R 2 *144 wires W</a:t>
            </a:r>
          </a:p>
        </p:txBody>
      </p:sp>
    </p:spTree>
    <p:extLst>
      <p:ext uri="{BB962C8B-B14F-4D97-AF65-F5344CB8AC3E}">
        <p14:creationId xmlns:p14="http://schemas.microsoft.com/office/powerpoint/2010/main" val="1650806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85A2A-71DA-8348-BB29-F671033DB060}"/>
              </a:ext>
            </a:extLst>
          </p:cNvPr>
          <p:cNvSpPr>
            <a:spLocks noGrp="1"/>
          </p:cNvSpPr>
          <p:nvPr>
            <p:ph type="title"/>
          </p:nvPr>
        </p:nvSpPr>
        <p:spPr/>
        <p:txBody>
          <a:bodyPr/>
          <a:lstStyle/>
          <a:p>
            <a:r>
              <a:rPr lang="en-US" dirty="0"/>
              <a:t>Plans for TOY-SRAM</a:t>
            </a:r>
          </a:p>
        </p:txBody>
      </p:sp>
      <p:sp>
        <p:nvSpPr>
          <p:cNvPr id="3" name="Content Placeholder 2">
            <a:extLst>
              <a:ext uri="{FF2B5EF4-FFF2-40B4-BE49-F238E27FC236}">
                <a16:creationId xmlns:a16="http://schemas.microsoft.com/office/drawing/2014/main" id="{8C441C7D-53DB-D641-8123-6F32A463CA43}"/>
              </a:ext>
            </a:extLst>
          </p:cNvPr>
          <p:cNvSpPr>
            <a:spLocks noGrp="1"/>
          </p:cNvSpPr>
          <p:nvPr>
            <p:ph idx="1"/>
          </p:nvPr>
        </p:nvSpPr>
        <p:spPr/>
        <p:txBody>
          <a:bodyPr/>
          <a:lstStyle/>
          <a:p>
            <a:r>
              <a:rPr lang="en-US" dirty="0"/>
              <a:t>With Jim Stine – 130nm register file 5LM</a:t>
            </a:r>
          </a:p>
          <a:p>
            <a:r>
              <a:rPr lang="en-US" dirty="0"/>
              <a:t>If provided 14nm Global </a:t>
            </a:r>
            <a:r>
              <a:rPr lang="en-US" dirty="0" err="1"/>
              <a:t>foundaries</a:t>
            </a:r>
            <a:r>
              <a:rPr lang="en-US" dirty="0"/>
              <a:t> </a:t>
            </a:r>
          </a:p>
          <a:p>
            <a:r>
              <a:rPr lang="en-US" dirty="0"/>
              <a:t>Hope – IBM 2nm which does not have a complete BEOL, and can use our simpler system</a:t>
            </a:r>
          </a:p>
        </p:txBody>
      </p:sp>
    </p:spTree>
    <p:extLst>
      <p:ext uri="{BB962C8B-B14F-4D97-AF65-F5344CB8AC3E}">
        <p14:creationId xmlns:p14="http://schemas.microsoft.com/office/powerpoint/2010/main" val="1927617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160947</TotalTime>
  <Words>3644</Words>
  <Application>Microsoft Macintosh PowerPoint</Application>
  <PresentationFormat>Widescreen</PresentationFormat>
  <Paragraphs>670</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Open-source Toy-SRAM Test chip   High Specific Bandwidth</vt:lpstr>
      <vt:lpstr>Features of TOY-SRAM</vt:lpstr>
      <vt:lpstr>What is specific bandwidth?   Why does Toy-SRAM do so well?</vt:lpstr>
      <vt:lpstr>Test Structures for inclusion in a Toy-SRAM  Test Site</vt:lpstr>
      <vt:lpstr>Testsite definition. Proposed 2 experiments </vt:lpstr>
      <vt:lpstr>Sub-Array - placement of pre-decoders, decoders et al :</vt:lpstr>
      <vt:lpstr>2R1W Cell Layout Optimization. Rotated in 45 nm</vt:lpstr>
      <vt:lpstr> Compact/Composable, Double Pumped (4W2R 64 regs x 8B) for wiring impact, area power, delay 2 copies of this for full 4R 2W</vt:lpstr>
      <vt:lpstr>Plans for TOY-SRAM</vt:lpstr>
      <vt:lpstr>Toy-SRAM key components</vt:lpstr>
      <vt:lpstr>Backup</vt:lpstr>
      <vt:lpstr>Sketches of non-traditional design changes </vt:lpstr>
      <vt:lpstr>Read path 2, Write path 1 (w/dup decoder) Each circuit has a delay of about 1FO4.</vt:lpstr>
      <vt:lpstr>Details of double pump path</vt:lpstr>
      <vt:lpstr>Critical edges. 2x per cycle.</vt:lpstr>
      <vt:lpstr>Single edge Clock generator for Double Pump Best electrical answer, all in the hard wrapper Not verity correct, but better performance</vt:lpstr>
      <vt:lpstr>What is ”double pumped”</vt:lpstr>
      <vt:lpstr>Low level cell design -  local eval migrate + shrink</vt:lpstr>
      <vt:lpstr>Keepers at local and global circuitry</vt:lpstr>
      <vt:lpstr>Decoder region  - compressed and wired to allow 50% cell occupancy w/24 bits per sub-array with nothing above M3.</vt:lpstr>
      <vt:lpstr>RIB – decoder (the WWLD is dupl )+Pre-dec 16PC under LE</vt:lpstr>
      <vt:lpstr>Center region is for the bit345 decoders + clock buf</vt:lpstr>
      <vt:lpstr>M2 Wiring in decoder region and over bitcell</vt:lpstr>
      <vt:lpstr>Wiring across the decoder region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Wiring/cell strategies</dc:title>
  <dc:creator>Bob Montoye</dc:creator>
  <cp:lastModifiedBy>Robert Montoye</cp:lastModifiedBy>
  <cp:revision>413</cp:revision>
  <cp:lastPrinted>2021-06-04T15:47:53Z</cp:lastPrinted>
  <dcterms:created xsi:type="dcterms:W3CDTF">2020-08-12T18:07:39Z</dcterms:created>
  <dcterms:modified xsi:type="dcterms:W3CDTF">2021-12-10T20:14:47Z</dcterms:modified>
</cp:coreProperties>
</file>