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comments/modernComment_11C_A38E98BB.xml" ContentType="application/vnd.ms-powerpoint.comments+xml"/>
  <Override PartName="/ppt/notesSlides/notesSlide5.xml" ContentType="application/vnd.openxmlformats-officedocument.presentationml.notesSlide+xml"/>
  <Override PartName="/ppt/comments/modernComment_105_0.xml" ContentType="application/vnd.ms-powerpoint.comments+xml"/>
  <Override PartName="/ppt/notesSlides/notesSlide6.xml" ContentType="application/vnd.openxmlformats-officedocument.presentationml.notesSlide+xml"/>
  <Override PartName="/ppt/comments/modernComment_10A_0.xml" ContentType="application/vnd.ms-powerpoint.comments+xml"/>
  <Override PartName="/ppt/notesSlides/notesSlide7.xml" ContentType="application/vnd.openxmlformats-officedocument.presentationml.notesSlide+xml"/>
  <Override PartName="/ppt/comments/modernComment_10C_0.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E_0.xml" ContentType="application/vnd.ms-powerpoint.comments+xml"/>
  <Override PartName="/ppt/notesSlides/notesSlide10.xml" ContentType="application/vnd.openxmlformats-officedocument.presentationml.notesSlide+xml"/>
  <Override PartName="/ppt/comments/modernComment_10F_0.xml" ContentType="application/vnd.ms-powerpoint.comments+xml"/>
  <Override PartName="/ppt/notesSlides/notesSlide11.xml" ContentType="application/vnd.openxmlformats-officedocument.presentationml.notesSlide+xml"/>
  <Override PartName="/ppt/comments/modernComment_11B_C8ACBEF5.xml" ContentType="application/vnd.ms-powerpoint.comments+xml"/>
  <Override PartName="/ppt/notesSlides/notesSlide12.xml" ContentType="application/vnd.openxmlformats-officedocument.presentationml.notesSlide+xml"/>
  <Override PartName="/ppt/comments/modernComment_116_0.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84" r:id="rId5"/>
    <p:sldId id="261" r:id="rId6"/>
    <p:sldId id="266" r:id="rId7"/>
    <p:sldId id="268" r:id="rId8"/>
    <p:sldId id="269" r:id="rId9"/>
    <p:sldId id="270" r:id="rId10"/>
    <p:sldId id="271" r:id="rId11"/>
    <p:sldId id="274" r:id="rId12"/>
    <p:sldId id="283" r:id="rId13"/>
    <p:sldId id="278" r:id="rId14"/>
    <p:sldId id="295" r:id="rId15"/>
    <p:sldId id="280" r:id="rId16"/>
    <p:sldId id="28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3A2868-3378-7ABE-3557-7E89FBA79606}" name="Ridley, Ryan J. (GSFC-5640)" initials="RRJ(5" userId="S::rridley@ndc.nasa.gov::3f11cad5-ff7b-4b14-b549-7ece0bc75b5d" providerId="AD"/>
  <p188:author id="{39FCFDB5-00DE-D8C2-6C5A-D0130C45920C}" name="14054012667" initials="1" userId="50ad04ee3304c4c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14054012667" initials="1" lastIdx="20" clrIdx="0">
    <p:extLst>
      <p:ext uri="{19B8F6BF-5375-455C-9EA6-DF929625EA0E}">
        <p15:presenceInfo xmlns:p15="http://schemas.microsoft.com/office/powerpoint/2012/main" userId="50ad04ee3304c4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012701-0B7C-418C-91C9-C2F660A2D674}">
  <a:tblStyle styleId="{88012701-0B7C-418C-91C9-C2F660A2D6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0"/>
    <p:restoredTop sz="94694"/>
  </p:normalViewPr>
  <p:slideViewPr>
    <p:cSldViewPr snapToGrid="0">
      <p:cViewPr varScale="1">
        <p:scale>
          <a:sx n="161" d="100"/>
          <a:sy n="161" d="100"/>
        </p:scale>
        <p:origin x="1032" y="200"/>
      </p:cViewPr>
      <p:guideLst>
        <p:guide orient="horz" pos="1620"/>
        <p:guide pos="2880"/>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1_0.xml><?xml version="1.0" encoding="utf-8"?>
<p188:cmLst xmlns:a="http://schemas.openxmlformats.org/drawingml/2006/main" xmlns:r="http://schemas.openxmlformats.org/officeDocument/2006/relationships" xmlns:p188="http://schemas.microsoft.com/office/powerpoint/2018/8/main">
  <p188:cm id="{E5242197-575E-4D67-883D-2F8B5A835DBD}" authorId="{A93A2868-3378-7ABE-3557-7E89FBA79606}" created="2024-02-23T20:27:58.705">
    <ac:txMkLst xmlns:ac="http://schemas.microsoft.com/office/drawing/2013/main/command">
      <pc:docMk xmlns:pc="http://schemas.microsoft.com/office/powerpoint/2013/main/command"/>
      <pc:sldMk xmlns:pc="http://schemas.microsoft.com/office/powerpoint/2013/main/command" cId="0" sldId="257"/>
      <ac:spMk id="62" creationId="{00000000-0000-0000-0000-000000000000}"/>
      <ac:txMk cp="13" len="17">
        <ac:context len="109" hash="1468412600"/>
      </ac:txMk>
    </ac:txMkLst>
    <p188:pos x="3202599" y="678647"/>
    <p188:txBody>
      <a:bodyPr/>
      <a:lstStyle/>
      <a:p>
        <a:r>
          <a:rPr lang="en-US"/>
          <a:t>Talks about what types of radiation effects we see in ICs</a:t>
        </a:r>
      </a:p>
    </p188:txBody>
  </p188:cm>
  <p188:cm id="{45535223-64F2-4837-AE57-BB443F68EC0D}" authorId="{A93A2868-3378-7ABE-3557-7E89FBA79606}" created="2024-02-23T20:28:50.424">
    <ac:txMkLst xmlns:ac="http://schemas.microsoft.com/office/drawing/2013/main/command">
      <pc:docMk xmlns:pc="http://schemas.microsoft.com/office/powerpoint/2013/main/command"/>
      <pc:sldMk xmlns:pc="http://schemas.microsoft.com/office/powerpoint/2013/main/command" cId="0" sldId="257"/>
      <ac:spMk id="62" creationId="{00000000-0000-0000-0000-000000000000}"/>
      <ac:txMk cp="31">
        <ac:context len="109" hash="1468412600"/>
      </ac:txMk>
    </ac:txMkLst>
    <p188:pos x="3270837" y="1094904"/>
    <p188:txBody>
      <a:bodyPr/>
      <a:lstStyle/>
      <a:p>
        <a:r>
          <a:rPr lang="en-US"/>
          <a:t>Talks about the mechanism behind TID and how it effects transistors</a:t>
        </a:r>
      </a:p>
    </p188:txBody>
  </p188:cm>
  <p188:cm id="{37814B8C-26FC-4820-826C-296FC522D77E}" authorId="{A93A2868-3378-7ABE-3557-7E89FBA79606}" created="2024-02-23T20:30:05.490">
    <ac:txMkLst xmlns:ac="http://schemas.microsoft.com/office/drawing/2013/main/command">
      <pc:docMk xmlns:pc="http://schemas.microsoft.com/office/powerpoint/2013/main/command"/>
      <pc:sldMk xmlns:pc="http://schemas.microsoft.com/office/powerpoint/2013/main/command" cId="0" sldId="257"/>
      <ac:spMk id="62" creationId="{00000000-0000-0000-0000-000000000000}"/>
      <ac:txMk cp="31" len="35">
        <ac:context len="109" hash="1468412600"/>
      </ac:txMk>
    </ac:txMkLst>
    <p188:pos x="5966270" y="1517984"/>
    <p188:txBody>
      <a:bodyPr/>
      <a:lstStyle/>
      <a:p>
        <a:r>
          <a:rPr lang="en-US"/>
          <a:t>Talks about what RHBD is and presents layout techniques that were used in the NASA PDK</a:t>
        </a:r>
      </a:p>
    </p188:txBody>
  </p188:cm>
  <p188:cm id="{A8E61780-3247-4A6E-88EC-B80D931E523B}" authorId="{A93A2868-3378-7ABE-3557-7E89FBA79606}" created="2024-02-23T20:32:31.307">
    <pc:sldMkLst xmlns:pc="http://schemas.microsoft.com/office/powerpoint/2013/main/command">
      <pc:docMk/>
      <pc:sldMk cId="0" sldId="257"/>
    </pc:sldMkLst>
    <p188:txBody>
      <a:bodyPr/>
      <a:lstStyle/>
      <a:p>
        <a:r>
          <a:rPr lang="en-US"/>
          <a:t>Shows power/area comparison of rad hard NASA library vs. regular library</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3B236B3E-DE7C-3E8F-0044-81A168C23AA1}" authorId="{39FCFDB5-00DE-D8C2-6C5A-D0130C45920C}" created="2024-02-24T05:50:26.141">
    <pc:sldMkLst xmlns:pc="http://schemas.microsoft.com/office/powerpoint/2013/main/command">
      <pc:docMk/>
      <pc:sldMk cId="0" sldId="258"/>
    </pc:sldMkLst>
    <p188:pos x="5091113" y="111125"/>
    <p188:txBody>
      <a:bodyPr/>
      <a:lstStyle/>
      <a:p>
        <a:r>
          <a:rPr lang="en-US"/>
          <a:t>Switched from "Rad-Hard CMOS" to "Rad-Hard ASICs" since that's what we're really targeting</a:t>
        </a:r>
      </a:p>
    </p188:txBody>
  </p188:cm>
  <p188:cm id="{2790D744-0DB3-2EB4-91BF-EA8C9C2410EB}" authorId="{39FCFDB5-00DE-D8C2-6C5A-D0130C45920C}" created="2024-02-24T05:54:02.501">
    <pc:sldMkLst xmlns:pc="http://schemas.microsoft.com/office/powerpoint/2013/main/command">
      <pc:docMk/>
      <pc:sldMk cId="0" sldId="258"/>
    </pc:sldMkLst>
    <p188:pos x="6124575" y="2209800"/>
    <p188:txBody>
      <a:bodyPr/>
      <a:lstStyle/>
      <a:p>
        <a:r>
          <a:rPr lang="en-US"/>
          <a:t>Companies I found with rad-hard libraries:
TI: https://www.ti.com/lit/pdf/slyt532
 ALPHACORE: https://www.alphacoreinc.com/en/emerging-technologies/rad-hard-libraries
cogenda: https://cogenda.com/article/RadHard-Cell-Lib</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E0E17855-5BBC-4465-8346-29B5C5515FA2}" authorId="{A93A2868-3378-7ABE-3557-7E89FBA79606}" created="2024-02-23T20:42:08.096">
    <ac:txMkLst xmlns:ac="http://schemas.microsoft.com/office/drawing/2013/main/command">
      <pc:docMk xmlns:pc="http://schemas.microsoft.com/office/powerpoint/2013/main/command"/>
      <pc:sldMk xmlns:pc="http://schemas.microsoft.com/office/powerpoint/2013/main/command" cId="0" sldId="261"/>
      <ac:spMk id="88" creationId="{00000000-0000-0000-0000-000000000000}"/>
      <ac:txMk cp="127" len="67">
        <ac:context len="320" hash="2600951251"/>
      </ac:txMk>
    </ac:txMkLst>
    <p188:pos x="3837219" y="1831883"/>
    <p188:txBody>
      <a:bodyPr/>
      <a:lstStyle/>
      <a:p>
        <a:r>
          <a:rPr lang="en-US"/>
          <a:t>Overall this is going to decrease the threshold voltage of NMOS making them leaky and PMOS will become harder to turn on </a:t>
        </a:r>
      </a:p>
    </p188:txBody>
  </p188:cm>
  <p188:cm id="{8EF3BA7F-49F8-B124-10B0-008F00F61B4B}" authorId="{39FCFDB5-00DE-D8C2-6C5A-D0130C45920C}" created="2024-02-24T05:25:33.750">
    <pc:sldMkLst xmlns:pc="http://schemas.microsoft.com/office/powerpoint/2013/main/command">
      <pc:docMk/>
      <pc:sldMk cId="0" sldId="261"/>
    </pc:sldMkLst>
    <p188:pos x="15875" y="15875"/>
    <p188:txBody>
      <a:bodyPr/>
      <a:lstStyle/>
      <a:p>
        <a:r>
          <a:rPr lang="en-US"/>
          <a:t>TID ultimately effects the threshold voltage for NMOS/PMOS</a:t>
        </a:r>
      </a:p>
    </p188:txBody>
  </p188:cm>
  <p188:cm id="{28A548A6-B300-BF1E-A8C8-13157B0D0F22}" authorId="{39FCFDB5-00DE-D8C2-6C5A-D0130C45920C}" created="2024-02-24T05:26:13.539">
    <pc:sldMkLst xmlns:pc="http://schemas.microsoft.com/office/powerpoint/2013/main/command">
      <pc:docMk/>
      <pc:sldMk cId="0" sldId="261"/>
    </pc:sldMkLst>
    <p188:pos x="168275" y="168275"/>
    <p188:txBody>
      <a:bodyPr/>
      <a:lstStyle/>
      <a:p>
        <a:r>
          <a:rPr lang="en-US"/>
          <a:t>NMOS will become easier to turn on causing a leaky NMOS</a:t>
        </a:r>
      </a:p>
    </p188:txBody>
  </p188:cm>
  <p188:cm id="{74443EF1-E15C-4BE3-4A23-40EDA261BE17}" authorId="{39FCFDB5-00DE-D8C2-6C5A-D0130C45920C}" created="2024-02-24T05:26:50.313">
    <pc:sldMkLst xmlns:pc="http://schemas.microsoft.com/office/powerpoint/2013/main/command">
      <pc:docMk/>
      <pc:sldMk cId="0" sldId="261"/>
    </pc:sldMkLst>
    <p188:pos x="320675" y="320675"/>
    <p188:txBody>
      <a:bodyPr/>
      <a:lstStyle/>
      <a:p>
        <a:r>
          <a:rPr lang="en-US"/>
          <a:t>PMOS will become harder to turn on</a:t>
        </a:r>
      </a:p>
    </p188:txBody>
  </p188:cm>
  <p188:cm id="{5657A626-E9EF-66E8-E4CC-70A8FCD12958}" authorId="{39FCFDB5-00DE-D8C2-6C5A-D0130C45920C}" created="2024-02-24T05:29:00.250">
    <pc:sldMkLst xmlns:pc="http://schemas.microsoft.com/office/powerpoint/2013/main/command">
      <pc:docMk/>
      <pc:sldMk cId="0" sldId="261"/>
    </pc:sldMkLst>
    <p188:pos x="473075" y="473075"/>
    <p188:txBody>
      <a:bodyPr/>
      <a:lstStyle/>
      <a:p>
        <a:r>
          <a:rPr lang="en-US"/>
          <a:t>This is also why annular gates are only used for NMOS devices since we don't care as much that PMOS transistors are harder to turn on</a:t>
        </a:r>
      </a:p>
    </p188:txBody>
  </p188:cm>
</p188:cmLst>
</file>

<file path=ppt/comments/modernComment_10A_0.xml><?xml version="1.0" encoding="utf-8"?>
<p188:cmLst xmlns:a="http://schemas.openxmlformats.org/drawingml/2006/main" xmlns:r="http://schemas.openxmlformats.org/officeDocument/2006/relationships" xmlns:p188="http://schemas.microsoft.com/office/powerpoint/2018/8/main">
  <p188:cm id="{20FD8D7D-3752-458E-99D4-ED4DF4F00ACE}" authorId="{A93A2868-3378-7ABE-3557-7E89FBA79606}" created="2024-02-23T20:39:41.896">
    <ac:txMkLst xmlns:ac="http://schemas.microsoft.com/office/drawing/2013/main/command">
      <pc:docMk xmlns:pc="http://schemas.microsoft.com/office/powerpoint/2013/main/command"/>
      <pc:sldMk xmlns:pc="http://schemas.microsoft.com/office/powerpoint/2013/main/command" cId="0" sldId="266"/>
      <ac:spMk id="196" creationId="{00000000-0000-0000-0000-000000000000}"/>
      <ac:txMk cp="72">
        <ac:context len="331" hash="1018652690"/>
      </ac:txMk>
    </ac:txMkLst>
    <p188:pos x="3905458" y="883363"/>
    <p188:txBody>
      <a:bodyPr/>
      <a:lstStyle/>
      <a:p>
        <a:r>
          <a:rPr lang="en-US"/>
          <a:t>I'd emphasis this since it's a staggering amount of trapped charge</a:t>
        </a:r>
      </a:p>
    </p188:txBody>
  </p188:cm>
  <p188:cm id="{8C5A4201-61C4-F564-CF12-90933E73A672}" authorId="{39FCFDB5-00DE-D8C2-6C5A-D0130C45920C}" created="2024-02-24T05:30:32.843">
    <pc:sldMkLst xmlns:pc="http://schemas.microsoft.com/office/powerpoint/2013/main/command">
      <pc:docMk/>
      <pc:sldMk cId="0" sldId="266"/>
    </pc:sldMkLst>
    <p188:pos x="15875" y="15875"/>
    <p188:txBody>
      <a:bodyPr/>
      <a:lstStyle/>
      <a:p>
        <a:r>
          <a:rPr lang="en-US"/>
          <a:t>TID scales with time since larger electric fields negatively influence electron-hole recombination</a:t>
        </a:r>
      </a:p>
    </p188:txBody>
  </p188:cm>
</p188:cmLst>
</file>

<file path=ppt/comments/modernComment_10C_0.xml><?xml version="1.0" encoding="utf-8"?>
<p188:cmLst xmlns:a="http://schemas.openxmlformats.org/drawingml/2006/main" xmlns:r="http://schemas.openxmlformats.org/officeDocument/2006/relationships" xmlns:p188="http://schemas.microsoft.com/office/powerpoint/2018/8/main">
  <p188:cm id="{35B2903B-FDB1-4D6A-81C3-8E387C416A75}" authorId="{A93A2868-3378-7ABE-3557-7E89FBA79606}" created="2024-02-23T20:25:02.622">
    <pc:sldMkLst xmlns:pc="http://schemas.microsoft.com/office/powerpoint/2013/main/command">
      <pc:docMk/>
      <pc:sldMk cId="0" sldId="268"/>
    </pc:sldMkLst>
    <p188:txBody>
      <a:bodyPr/>
      <a:lstStyle/>
      <a:p>
        <a:r>
          <a:rPr lang="en-US"/>
          <a:t>Techniques used in NASA PDK included annular gates, diffusion rings, and TMR devices</a:t>
        </a:r>
      </a:p>
    </p188:txBody>
  </p188:cm>
  <p188:cm id="{DF612885-719B-EF8C-34AD-B7871EF48D70}" authorId="{39FCFDB5-00DE-D8C2-6C5A-D0130C45920C}" created="2024-02-24T05:33:48.012">
    <pc:sldMkLst xmlns:pc="http://schemas.microsoft.com/office/powerpoint/2013/main/command">
      <pc:docMk/>
      <pc:sldMk cId="0" sldId="268"/>
    </pc:sldMkLst>
    <p188:pos x="3940175" y="1893888"/>
    <p188:txBody>
      <a:bodyPr/>
      <a:lstStyle/>
      <a:p>
        <a:r>
          <a:rPr lang="en-US"/>
          <a:t>Both SOI and SOS are more expensive to fabricate, but cost is relatively small compared to overall wafer processing cost</a:t>
        </a:r>
      </a:p>
    </p188:txBody>
  </p188:cm>
  <p188:cm id="{AA10695F-4A4C-ABBA-C3A9-F9EE3A0B46C2}" authorId="{39FCFDB5-00DE-D8C2-6C5A-D0130C45920C}" created="2024-02-24T05:36:07.145">
    <pc:sldMkLst xmlns:pc="http://schemas.microsoft.com/office/powerpoint/2013/main/command">
      <pc:docMk/>
      <pc:sldMk cId="0" sldId="268"/>
    </pc:sldMkLst>
    <p188:pos x="15875" y="15875"/>
    <p188:txBody>
      <a:bodyPr/>
      <a:lstStyle/>
      <a:p>
        <a:r>
          <a:rPr lang="en-US"/>
          <a:t>Annular gates only cost overall layout area</a:t>
        </a:r>
      </a:p>
    </p188:txBody>
  </p188:cm>
  <p188:cm id="{3A9351D1-059C-BD08-C8A2-AB8278829130}" authorId="{39FCFDB5-00DE-D8C2-6C5A-D0130C45920C}" created="2024-02-24T05:38:32.605">
    <pc:sldMkLst xmlns:pc="http://schemas.microsoft.com/office/powerpoint/2013/main/command">
      <pc:docMk/>
      <pc:sldMk cId="0" sldId="268"/>
    </pc:sldMkLst>
    <p188:pos x="168275" y="168275"/>
    <p188:txBody>
      <a:bodyPr/>
      <a:lstStyle/>
      <a:p>
        <a:r>
          <a:rPr lang="en-US"/>
          <a:t>TMR cost both power and area since there are technically 4 cells (3 DFFs + 1 VOTER) to perform the same function as one regular DFF</a:t>
        </a:r>
      </a:p>
    </p188:txBody>
  </p188:cm>
</p188:cmLst>
</file>

<file path=ppt/comments/modernComment_10E_0.xml><?xml version="1.0" encoding="utf-8"?>
<p188:cmLst xmlns:a="http://schemas.openxmlformats.org/drawingml/2006/main" xmlns:r="http://schemas.openxmlformats.org/officeDocument/2006/relationships" xmlns:p188="http://schemas.microsoft.com/office/powerpoint/2018/8/main">
  <p188:cm id="{6866A40E-53D4-EAD4-1177-42529F981A8A}" authorId="{39FCFDB5-00DE-D8C2-6C5A-D0130C45920C}" created="2024-02-24T05:40:24.677">
    <pc:sldMkLst xmlns:pc="http://schemas.microsoft.com/office/powerpoint/2013/main/command">
      <pc:docMk/>
      <pc:sldMk cId="0" sldId="270"/>
    </pc:sldMkLst>
    <p188:pos x="15875" y="15875"/>
    <p188:txBody>
      <a:bodyPr/>
      <a:lstStyle/>
      <a:p>
        <a:r>
          <a:rPr lang="en-US"/>
          <a:t>This effectively eliminates all parasitic current caused by the "bird's beak" in rectangular gates</a:t>
        </a:r>
      </a:p>
    </p188:txBody>
  </p188:cm>
</p188:cmLst>
</file>

<file path=ppt/comments/modernComment_10F_0.xml><?xml version="1.0" encoding="utf-8"?>
<p188:cmLst xmlns:a="http://schemas.openxmlformats.org/drawingml/2006/main" xmlns:r="http://schemas.openxmlformats.org/officeDocument/2006/relationships" xmlns:p188="http://schemas.microsoft.com/office/powerpoint/2018/8/main">
  <p188:cm id="{72D2B2BF-5FDF-8A0B-AB70-B33D1F645A7A}" authorId="{39FCFDB5-00DE-D8C2-6C5A-D0130C45920C}" created="2024-02-24T06:14:21.833">
    <pc:sldMkLst xmlns:pc="http://schemas.microsoft.com/office/powerpoint/2013/main/command">
      <pc:docMk/>
      <pc:sldMk cId="0" sldId="271"/>
    </pc:sldMkLst>
    <p188:pos x="15875" y="15875"/>
    <p188:txBody>
      <a:bodyPr/>
      <a:lstStyle/>
      <a:p>
        <a:r>
          <a:rPr lang="en-US"/>
          <a:t>The calculation for W/L were consistent with values generated from Cadence</a:t>
        </a:r>
      </a:p>
    </p188:txBody>
  </p188:cm>
  <p188:cm id="{58461140-D424-2842-907A-32CE32265230}" authorId="{39FCFDB5-00DE-D8C2-6C5A-D0130C45920C}" created="2024-02-24T06:31:45.392">
    <pc:sldMkLst xmlns:pc="http://schemas.microsoft.com/office/powerpoint/2013/main/command">
      <pc:docMk/>
      <pc:sldMk cId="0" sldId="271"/>
    </pc:sldMkLst>
    <p188:pos x="168275" y="168275"/>
    <p188:txBody>
      <a:bodyPr/>
      <a:lstStyle/>
      <a:p>
        <a:r>
          <a:rPr lang="en-US"/>
          <a:t>S1 is the length of the 3 outside corner diagonals (bottom left, bottom right, top right).</a:t>
        </a:r>
      </a:p>
    </p188:txBody>
  </p188:cm>
  <p188:cm id="{B413E8D7-305E-F19C-91F1-A108D50963FF}" authorId="{39FCFDB5-00DE-D8C2-6C5A-D0130C45920C}" created="2024-02-24T06:33:55.862">
    <pc:sldMkLst xmlns:pc="http://schemas.microsoft.com/office/powerpoint/2013/main/command">
      <pc:docMk/>
      <pc:sldMk cId="0" sldId="271"/>
    </pc:sldMkLst>
    <p188:pos x="320675" y="320675"/>
    <p188:txBody>
      <a:bodyPr/>
      <a:lstStyle/>
      <a:p>
        <a:r>
          <a:rPr lang="en-US"/>
          <a:t>S2 is the length of the inside diagonals (i.e. the 4 corner diagonals connecting the inside rectangle) including the top left outside diagonal</a:t>
        </a:r>
      </a:p>
    </p188:txBody>
  </p188:cm>
  <p188:cm id="{317B68BA-45E0-C592-A81F-7B22A21F2877}" authorId="{39FCFDB5-00DE-D8C2-6C5A-D0130C45920C}" created="2024-02-24T06:36:36.052">
    <pc:sldMkLst xmlns:pc="http://schemas.microsoft.com/office/powerpoint/2013/main/command">
      <pc:docMk/>
      <pc:sldMk cId="0" sldId="271"/>
    </pc:sldMkLst>
    <p188:pos x="6611938" y="1881188"/>
    <p188:txBody>
      <a:bodyPr/>
      <a:lstStyle/>
      <a:p>
        <a:r>
          <a:rPr lang="en-US"/>
          <a:t>This is the top left outside diagonal equal to the inside corner diagonals</a:t>
        </a:r>
      </a:p>
    </p188:txBody>
  </p188:cm>
</p188:cmLst>
</file>

<file path=ppt/comments/modernComment_116_0.xml><?xml version="1.0" encoding="utf-8"?>
<p188:cmLst xmlns:a="http://schemas.openxmlformats.org/drawingml/2006/main" xmlns:r="http://schemas.openxmlformats.org/officeDocument/2006/relationships" xmlns:p188="http://schemas.microsoft.com/office/powerpoint/2018/8/main">
  <p188:cm id="{9857CA1E-E5C3-FEA8-5877-261580B897BB}" authorId="{39FCFDB5-00DE-D8C2-6C5A-D0130C45920C}" created="2024-02-24T06:01:55.100">
    <pc:sldMkLst xmlns:pc="http://schemas.microsoft.com/office/powerpoint/2013/main/command">
      <pc:docMk/>
      <pc:sldMk cId="0" sldId="278"/>
    </pc:sldMkLst>
    <p188:pos x="15875" y="15875"/>
    <p188:txBody>
      <a:bodyPr/>
      <a:lstStyle/>
      <a:p>
        <a:r>
          <a:rPr lang="en-US"/>
          <a:t>The RHBD layout techniques (annular gates, diff rings) and TMR cells caused an 8x increase in area</a:t>
        </a:r>
      </a:p>
    </p188:txBody>
  </p188:cm>
  <p188:cm id="{8F3F489D-0483-E7AA-D979-251C08C6476A}" authorId="{39FCFDB5-00DE-D8C2-6C5A-D0130C45920C}" created="2024-02-24T06:03:17.940">
    <pc:sldMkLst xmlns:pc="http://schemas.microsoft.com/office/powerpoint/2013/main/command">
      <pc:docMk/>
      <pc:sldMk cId="0" sldId="278"/>
    </pc:sldMkLst>
    <p188:pos x="168275" y="168275"/>
    <p188:txBody>
      <a:bodyPr/>
      <a:lstStyle/>
      <a:p>
        <a:r>
          <a:rPr lang="en-US"/>
          <a:t>2.5x increase in power</a:t>
        </a:r>
      </a:p>
    </p188:txBody>
  </p188:cm>
</p188:cmLst>
</file>

<file path=ppt/comments/modernComment_11B_C8ACBEF5.xml><?xml version="1.0" encoding="utf-8"?>
<p188:cmLst xmlns:a="http://schemas.openxmlformats.org/drawingml/2006/main" xmlns:r="http://schemas.openxmlformats.org/officeDocument/2006/relationships" xmlns:p188="http://schemas.microsoft.com/office/powerpoint/2018/8/main">
  <p188:cm id="{201A8DB0-9426-FB61-29C1-B5E6DD49CFC1}" authorId="{39FCFDB5-00DE-D8C2-6C5A-D0130C45920C}" created="2024-02-24T06:00:34.414">
    <pc:sldMkLst xmlns:pc="http://schemas.microsoft.com/office/powerpoint/2013/main/command">
      <pc:docMk/>
      <pc:sldMk cId="3366764277" sldId="283"/>
    </pc:sldMkLst>
    <p188:pos x="8832850" y="3435350"/>
    <p188:txBody>
      <a:bodyPr/>
      <a:lstStyle/>
      <a:p>
        <a:r>
          <a:rPr lang="en-US"/>
          <a:t>Comparison was acheived through place and route with Innovus while the next slide compares what was produced from synthesis with DC shell</a:t>
        </a:r>
      </a:p>
    </p188:txBody>
  </p188:cm>
</p188:cmLst>
</file>

<file path=ppt/comments/modernComment_11C_A38E98BB.xml><?xml version="1.0" encoding="utf-8"?>
<p188:cmLst xmlns:a="http://schemas.openxmlformats.org/drawingml/2006/main" xmlns:r="http://schemas.openxmlformats.org/officeDocument/2006/relationships" xmlns:p188="http://schemas.microsoft.com/office/powerpoint/2018/8/main">
  <p188:cm id="{25CA8562-03F5-4001-A921-7A9C41B4DC67}" authorId="{A93A2868-3378-7ABE-3557-7E89FBA79606}" created="2024-02-23T20:38:39.004">
    <pc:sldMkLst xmlns:pc="http://schemas.microsoft.com/office/powerpoint/2013/main/command">
      <pc:docMk/>
      <pc:sldMk cId="2744031419" sldId="284"/>
    </pc:sldMkLst>
    <p188:txBody>
      <a:bodyPr/>
      <a:lstStyle/>
      <a:p>
        <a:r>
          <a:rPr lang="en-US"/>
          <a:t>Focus is mainly on TID for this library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google/skywater-pdk"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news.ycombinator.com/item?id=23524428" TargetMode="External"/><Relationship Id="rId4" Type="http://schemas.openxmlformats.org/officeDocument/2006/relationships/hyperlink" Target="https://skywater-pdk.readthedocs.io/en/latest/index.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6077076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6077076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afeee4dff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afeee4dff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c6ea942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c6ea942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be712c520c_0_1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be712c520c_0_1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Google + SkyWater launch open source PDK</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https://github.com/google/skywater-pdk</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https://skywater-pdk.readthedocs.io/en/latest/index.html</a:t>
            </a:r>
            <a:endParaRPr>
              <a:solidFill>
                <a:schemeClr val="dk1"/>
              </a:solidFill>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u="sng">
                <a:solidFill>
                  <a:srgbClr val="1155CC"/>
                </a:solidFill>
                <a:hlinkClick r:id="rId5">
                  <a:extLst>
                    <a:ext uri="{A12FA001-AC4F-418D-AE19-62706E023703}">
                      <ahyp:hlinkClr xmlns:ahyp="http://schemas.microsoft.com/office/drawing/2018/hyperlinkcolor" val="tx"/>
                    </a:ext>
                  </a:extLst>
                </a:hlinkClick>
              </a:rPr>
              <a:t>https://news.ycombinator.com/item?id=23524428</a:t>
            </a:r>
            <a:endParaRPr>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r>
              <a:rPr lang="en" i="1">
                <a:solidFill>
                  <a:srgbClr val="4285F4"/>
                </a:solidFill>
              </a:rPr>
              <a:t>paulgerhardt 8 days ago [–]</a:t>
            </a: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r>
              <a:rPr lang="en" i="1">
                <a:solidFill>
                  <a:srgbClr val="4285F4"/>
                </a:solidFill>
              </a:rPr>
              <a:t>This is a watershed moment.</a:t>
            </a: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r>
              <a:rPr lang="en" i="1">
                <a:solidFill>
                  <a:srgbClr val="4285F4"/>
                </a:solidFill>
              </a:rPr>
              <a:t>An open PDK was the last road block for making open silicon chips.</a:t>
            </a: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r>
              <a:rPr lang="en" i="1">
                <a:solidFill>
                  <a:srgbClr val="4285F4"/>
                </a:solidFill>
              </a:rPr>
              <a:t>It’s as important as say when Linus introduced an open source kernel with Linux after GNU had bumbling around getting nowhere for years.</a:t>
            </a: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r>
              <a:rPr lang="en" i="1">
                <a:solidFill>
                  <a:srgbClr val="4285F4"/>
                </a:solidFill>
              </a:rPr>
              <a:t>A PDK is roughly analogous to what an assembler does for code in the code =&gt; compiler =&gt; assembler =&gt; machine code tool chain. Previously there were open silicon compilers but not open silicon assemblers.</a:t>
            </a: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r>
              <a:rPr lang="en" i="1">
                <a:solidFill>
                  <a:srgbClr val="4285F4"/>
                </a:solidFill>
              </a:rPr>
              <a:t>A malicious party could inject all sorts of nastiness into your code if they control the assembler. The same is true for PDK’s. A malicious gate placement in just the wrong spot and your entropy source is massively compromised. Every piece of software runs on silicon - this would allow for the entire stack to be auditable for the first time. It lets you verify your open titan chip in your 2FA token is actually an open titan chip and not some made in China clone with a Bluetooth backdoor and titan badging.</a:t>
            </a: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endParaRPr i="1">
              <a:solidFill>
                <a:srgbClr val="4285F4"/>
              </a:solidFill>
            </a:endParaRPr>
          </a:p>
          <a:p>
            <a:pPr marL="285750" marR="1543050" lvl="0" indent="0" algn="l" rtl="0">
              <a:lnSpc>
                <a:spcPct val="115000"/>
              </a:lnSpc>
              <a:spcBef>
                <a:spcPts val="0"/>
              </a:spcBef>
              <a:spcAft>
                <a:spcPts val="0"/>
              </a:spcAft>
              <a:buClr>
                <a:srgbClr val="4285F4"/>
              </a:buClr>
              <a:buSzPts val="1100"/>
              <a:buFont typeface="Arial"/>
              <a:buNone/>
            </a:pPr>
            <a:r>
              <a:rPr lang="en" i="1">
                <a:solidFill>
                  <a:srgbClr val="4285F4"/>
                </a:solidFill>
              </a:rPr>
              <a:t>I feared Sky Water gave up on releasing this PDK when an earlier initiative with another entity fell through. Glad to see Google step in and push this over the finish line.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bf71fb3d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bf71fb3d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bf71fb3d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abf71fb3d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a15a6d3f32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a15a6d3f3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afeee4df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afeee4df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15a6d3f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15a6d3f32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882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15a6d3f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15a6d3f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afeee4df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afeee4df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afeee4df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afeee4df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afeee4df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afeee4df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afeee4dff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afeee4df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0000"/>
              </a:buClr>
              <a:buSzPts val="5200"/>
              <a:buNone/>
              <a:defRPr sz="52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79717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999999"/>
              </a:buClr>
              <a:buSzPts val="2800"/>
              <a:buNone/>
              <a:defRPr sz="2800">
                <a:solidFill>
                  <a:srgbClr val="999999"/>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6" name="Google Shape;56;p13">
            <a:extLst>
              <a:ext uri="{FF2B5EF4-FFF2-40B4-BE49-F238E27FC236}">
                <a16:creationId xmlns:a16="http://schemas.microsoft.com/office/drawing/2014/main" id="{AC9346DF-5AB2-0A45-A95E-55217C30B08A}"/>
              </a:ext>
            </a:extLst>
          </p:cNvPr>
          <p:cNvPicPr preferRelativeResize="0"/>
          <p:nvPr userDrawn="1"/>
        </p:nvPicPr>
        <p:blipFill>
          <a:blip r:embed="rId2">
            <a:alphaModFix/>
          </a:blip>
          <a:stretch>
            <a:fillRect/>
          </a:stretch>
        </p:blipFill>
        <p:spPr>
          <a:xfrm>
            <a:off x="0" y="-48025"/>
            <a:ext cx="9178476" cy="106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SzPts val="2400"/>
              <a:buChar char="●"/>
              <a:defRPr/>
            </a:lvl1pPr>
            <a:lvl2pPr marL="914400" lvl="1" indent="-342900" algn="ctr">
              <a:spcBef>
                <a:spcPts val="1600"/>
              </a:spcBef>
              <a:spcAft>
                <a:spcPts val="0"/>
              </a:spcAft>
              <a:buSzPts val="18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reserve="1">
  <p:cSld name="1_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8698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863550"/>
            <a:ext cx="8520600" cy="39087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Clr>
                <a:srgbClr val="000000"/>
              </a:buClr>
              <a:buSzPts val="2400"/>
              <a:buChar char="●"/>
              <a:defRPr>
                <a:solidFill>
                  <a:srgbClr val="000000"/>
                </a:solidFill>
              </a:defRPr>
            </a:lvl1pPr>
            <a:lvl2pPr marL="914400" lvl="1" indent="-342900">
              <a:spcBef>
                <a:spcPts val="1600"/>
              </a:spcBef>
              <a:spcAft>
                <a:spcPts val="0"/>
              </a:spcAft>
              <a:buClr>
                <a:srgbClr val="000000"/>
              </a:buClr>
              <a:buSzPts val="18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SzPts val="2400"/>
              <a:buChar char="●"/>
              <a:defRPr/>
            </a:lvl1pPr>
            <a:lvl2pPr marL="914400" lvl="1" indent="-342900">
              <a:spcBef>
                <a:spcPts val="1600"/>
              </a:spcBef>
              <a:spcAft>
                <a:spcPts val="0"/>
              </a:spcAft>
              <a:buSzPts val="18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7" name="Google Shape;7;p1"/>
          <p:cNvSpPr txBox="1">
            <a:spLocks noGrp="1"/>
          </p:cNvSpPr>
          <p:nvPr>
            <p:ph type="body" idx="1"/>
          </p:nvPr>
        </p:nvSpPr>
        <p:spPr>
          <a:xfrm>
            <a:off x="311700" y="863550"/>
            <a:ext cx="8520600" cy="39087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SzPts val="2400"/>
              <a:buChar char="●"/>
              <a:defRPr sz="2400"/>
            </a:lvl1pPr>
            <a:lvl2pPr marL="914400" lvl="1" indent="-342900">
              <a:lnSpc>
                <a:spcPct val="115000"/>
              </a:lnSpc>
              <a:spcBef>
                <a:spcPts val="1600"/>
              </a:spcBef>
              <a:spcAft>
                <a:spcPts val="0"/>
              </a:spcAft>
              <a:buSzPts val="1800"/>
              <a:buChar char="○"/>
              <a:defRPr sz="1800"/>
            </a:lvl2pPr>
            <a:lvl3pPr marL="1371600" lvl="2" indent="-317500">
              <a:lnSpc>
                <a:spcPct val="115000"/>
              </a:lnSpc>
              <a:spcBef>
                <a:spcPts val="1600"/>
              </a:spcBef>
              <a:spcAft>
                <a:spcPts val="0"/>
              </a:spcAft>
              <a:buSzPts val="1400"/>
              <a:buChar char="■"/>
              <a:defRPr/>
            </a:lvl3pPr>
            <a:lvl4pPr marL="1828800" lvl="3" indent="-317500">
              <a:lnSpc>
                <a:spcPct val="115000"/>
              </a:lnSpc>
              <a:spcBef>
                <a:spcPts val="1600"/>
              </a:spcBef>
              <a:spcAft>
                <a:spcPts val="0"/>
              </a:spcAft>
              <a:buSzPts val="1400"/>
              <a:buChar char="●"/>
              <a:defRPr/>
            </a:lvl4pPr>
            <a:lvl5pPr marL="2286000" lvl="4" indent="-317500">
              <a:lnSpc>
                <a:spcPct val="115000"/>
              </a:lnSpc>
              <a:spcBef>
                <a:spcPts val="1600"/>
              </a:spcBef>
              <a:spcAft>
                <a:spcPts val="0"/>
              </a:spcAft>
              <a:buSzPts val="1400"/>
              <a:buChar char="○"/>
              <a:defRPr/>
            </a:lvl5pPr>
            <a:lvl6pPr marL="2743200" lvl="5" indent="-317500">
              <a:lnSpc>
                <a:spcPct val="115000"/>
              </a:lnSpc>
              <a:spcBef>
                <a:spcPts val="1600"/>
              </a:spcBef>
              <a:spcAft>
                <a:spcPts val="0"/>
              </a:spcAft>
              <a:buSzPts val="1400"/>
              <a:buChar char="■"/>
              <a:defRPr/>
            </a:lvl6pPr>
            <a:lvl7pPr marL="3200400" lvl="6" indent="-317500">
              <a:lnSpc>
                <a:spcPct val="115000"/>
              </a:lnSpc>
              <a:spcBef>
                <a:spcPts val="1600"/>
              </a:spcBef>
              <a:spcAft>
                <a:spcPts val="0"/>
              </a:spcAft>
              <a:buSzPts val="1400"/>
              <a:buChar char="●"/>
              <a:defRPr/>
            </a:lvl7pPr>
            <a:lvl8pPr marL="3657600" lvl="7" indent="-317500">
              <a:lnSpc>
                <a:spcPct val="115000"/>
              </a:lnSpc>
              <a:spcBef>
                <a:spcPts val="1600"/>
              </a:spcBef>
              <a:spcAft>
                <a:spcPts val="0"/>
              </a:spcAft>
              <a:buSzPts val="1400"/>
              <a:buChar char="○"/>
              <a:defRPr/>
            </a:lvl8pPr>
            <a:lvl9pPr marL="4114800" lvl="8" indent="-317500">
              <a:lnSpc>
                <a:spcPct val="115000"/>
              </a:lnSpc>
              <a:spcBef>
                <a:spcPts val="1600"/>
              </a:spcBef>
              <a:spcAft>
                <a:spcPts val="1600"/>
              </a:spcAft>
              <a:buSzPts val="1400"/>
              <a:buChar char="■"/>
              <a:defRPr/>
            </a:lvl9pPr>
          </a:lstStyle>
          <a:p>
            <a:endParaRPr/>
          </a:p>
        </p:txBody>
      </p:sp>
      <p:sp>
        <p:nvSpPr>
          <p:cNvPr id="8" name="Google Shape;8;p1"/>
          <p:cNvSpPr/>
          <p:nvPr/>
        </p:nvSpPr>
        <p:spPr>
          <a:xfrm>
            <a:off x="0" y="-15150"/>
            <a:ext cx="9143988" cy="651600"/>
          </a:xfrm>
          <a:prstGeom prst="rect">
            <a:avLst/>
          </a:prstGeom>
          <a:solidFill>
            <a:srgbClr val="FA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a:blip r:embed="rId14">
            <a:alphaModFix/>
          </a:blip>
          <a:stretch>
            <a:fillRect/>
          </a:stretch>
        </p:blipFill>
        <p:spPr>
          <a:xfrm>
            <a:off x="8543914" y="4832900"/>
            <a:ext cx="600074" cy="310600"/>
          </a:xfrm>
          <a:prstGeom prst="rect">
            <a:avLst/>
          </a:prstGeom>
          <a:noFill/>
          <a:ln>
            <a:noFill/>
          </a:ln>
        </p:spPr>
      </p:pic>
      <p:sp>
        <p:nvSpPr>
          <p:cNvPr id="10" name="Google Shape;10;p1"/>
          <p:cNvSpPr txBox="1">
            <a:spLocks noGrp="1"/>
          </p:cNvSpPr>
          <p:nvPr>
            <p:ph type="title"/>
          </p:nvPr>
        </p:nvSpPr>
        <p:spPr>
          <a:xfrm>
            <a:off x="311700" y="2430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None/>
              <a:defRPr sz="2800">
                <a:solidFill>
                  <a:srgbClr val="FFFFF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pic>
        <p:nvPicPr>
          <p:cNvPr id="2050" name="Picture 2" descr="NASA - Wikipedia">
            <a:extLst>
              <a:ext uri="{FF2B5EF4-FFF2-40B4-BE49-F238E27FC236}">
                <a16:creationId xmlns:a16="http://schemas.microsoft.com/office/drawing/2014/main" id="{37C9C0DF-0D93-D81A-0DB0-D80375A1700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053753" y="4799657"/>
            <a:ext cx="412439" cy="34560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F_0.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1B_C8ACBEF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6_0.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tineje/sky130RHBDLib"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1C_A38E98BB.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A_0.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C_0.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E_0.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r>
              <a:rPr lang="en-US" sz="3200" dirty="0">
                <a:effectLst/>
                <a:latin typeface="+mj-lt"/>
              </a:rPr>
              <a:t>Methodologies for Implementation of Standard-Cell Libraries for Radiation Hardened Environments </a:t>
            </a:r>
            <a:endParaRPr lang="en-US" sz="3200" dirty="0">
              <a:latin typeface="+mj-lt"/>
            </a:endParaRPr>
          </a:p>
        </p:txBody>
      </p:sp>
      <p:sp>
        <p:nvSpPr>
          <p:cNvPr id="56" name="Google Shape;56;p13"/>
          <p:cNvSpPr txBox="1">
            <a:spLocks noGrp="1"/>
          </p:cNvSpPr>
          <p:nvPr>
            <p:ph type="subTitle" idx="1"/>
          </p:nvPr>
        </p:nvSpPr>
        <p:spPr>
          <a:xfrm>
            <a:off x="311700" y="2797175"/>
            <a:ext cx="4638672" cy="127204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chemeClr val="tx1"/>
                </a:solidFill>
              </a:rPr>
              <a:t>Ryan Ridley and James E. Stine, Jr.</a:t>
            </a:r>
          </a:p>
          <a:p>
            <a:pPr marL="0" lvl="0" indent="0" rtl="0">
              <a:spcBef>
                <a:spcPts val="0"/>
              </a:spcBef>
              <a:spcAft>
                <a:spcPts val="0"/>
              </a:spcAft>
              <a:buNone/>
            </a:pPr>
            <a:r>
              <a:rPr lang="en-US" sz="1400" dirty="0">
                <a:solidFill>
                  <a:schemeClr val="tx1"/>
                </a:solidFill>
              </a:rPr>
              <a:t>VLSI Computer Architecture Research Laboratory</a:t>
            </a:r>
          </a:p>
          <a:p>
            <a:pPr marL="0" lvl="0" indent="0" rtl="0">
              <a:spcBef>
                <a:spcPts val="0"/>
              </a:spcBef>
              <a:spcAft>
                <a:spcPts val="0"/>
              </a:spcAft>
              <a:buNone/>
            </a:pPr>
            <a:r>
              <a:rPr lang="en-US" sz="1400" dirty="0">
                <a:solidFill>
                  <a:schemeClr val="tx1"/>
                </a:solidFill>
              </a:rPr>
              <a:t>School of Electrical and Computer Engineering</a:t>
            </a:r>
          </a:p>
          <a:p>
            <a:pPr marL="0" lvl="0" indent="0" algn="ctr" rtl="0">
              <a:spcBef>
                <a:spcPts val="0"/>
              </a:spcBef>
              <a:spcAft>
                <a:spcPts val="0"/>
              </a:spcAft>
              <a:buNone/>
            </a:pPr>
            <a:r>
              <a:rPr lang="en" sz="1400" dirty="0">
                <a:solidFill>
                  <a:schemeClr val="tx1"/>
                </a:solidFill>
              </a:rPr>
              <a:t>Oklahoma State University</a:t>
            </a:r>
          </a:p>
          <a:p>
            <a:pPr marL="0" lvl="0" indent="0" algn="ctr" rtl="0">
              <a:spcBef>
                <a:spcPts val="0"/>
              </a:spcBef>
              <a:spcAft>
                <a:spcPts val="0"/>
              </a:spcAft>
              <a:buNone/>
            </a:pPr>
            <a:r>
              <a:rPr lang="en" sz="1400" dirty="0">
                <a:solidFill>
                  <a:schemeClr val="tx1"/>
                </a:solidFill>
              </a:rPr>
              <a:t>Stillwater, OK 74078 USA</a:t>
            </a:r>
            <a:endParaRPr sz="1400" dirty="0">
              <a:solidFill>
                <a:schemeClr val="tx1"/>
              </a:solidFill>
            </a:endParaRPr>
          </a:p>
        </p:txBody>
      </p:sp>
      <p:sp>
        <p:nvSpPr>
          <p:cNvPr id="3" name="TextBox 2">
            <a:extLst>
              <a:ext uri="{FF2B5EF4-FFF2-40B4-BE49-F238E27FC236}">
                <a16:creationId xmlns:a16="http://schemas.microsoft.com/office/drawing/2014/main" id="{226E5D26-60B5-9518-4388-73CCDE1243E1}"/>
              </a:ext>
            </a:extLst>
          </p:cNvPr>
          <p:cNvSpPr txBox="1"/>
          <p:nvPr/>
        </p:nvSpPr>
        <p:spPr>
          <a:xfrm>
            <a:off x="5096786" y="2797174"/>
            <a:ext cx="3390813" cy="1015663"/>
          </a:xfrm>
          <a:prstGeom prst="rect">
            <a:avLst/>
          </a:prstGeom>
          <a:noFill/>
        </p:spPr>
        <p:txBody>
          <a:bodyPr wrap="square">
            <a:spAutoFit/>
          </a:bodyPr>
          <a:lstStyle/>
          <a:p>
            <a:pPr algn="ctr"/>
            <a:r>
              <a:rPr lang="en-US" sz="1800" dirty="0">
                <a:effectLst/>
                <a:latin typeface="+mn-lt"/>
              </a:rPr>
              <a:t>George Suárez</a:t>
            </a:r>
            <a:br>
              <a:rPr lang="en-US" sz="1800" dirty="0">
                <a:effectLst/>
                <a:latin typeface="+mn-lt"/>
              </a:rPr>
            </a:br>
            <a:r>
              <a:rPr lang="en-US" sz="1400" dirty="0">
                <a:effectLst/>
                <a:latin typeface="+mn-lt"/>
              </a:rPr>
              <a:t>NASA Goddard Space Flight Center Instrument Electronics Development Branch, Code 564 Greenbelt, MD 20771 </a:t>
            </a:r>
            <a:endParaRPr lang="en-US" dirty="0">
              <a:latin typeface="+mn-lt"/>
            </a:endParaRPr>
          </a:p>
        </p:txBody>
      </p:sp>
      <p:pic>
        <p:nvPicPr>
          <p:cNvPr id="5" name="Google Shape;57;p13">
            <a:extLst>
              <a:ext uri="{FF2B5EF4-FFF2-40B4-BE49-F238E27FC236}">
                <a16:creationId xmlns:a16="http://schemas.microsoft.com/office/drawing/2014/main" id="{2D89F885-132E-B36F-428C-2750C8DB35CF}"/>
              </a:ext>
            </a:extLst>
          </p:cNvPr>
          <p:cNvPicPr preferRelativeResize="0"/>
          <p:nvPr/>
        </p:nvPicPr>
        <p:blipFill>
          <a:blip r:embed="rId3">
            <a:alphaModFix/>
          </a:blip>
          <a:stretch>
            <a:fillRect/>
          </a:stretch>
        </p:blipFill>
        <p:spPr>
          <a:xfrm>
            <a:off x="12128" y="4276952"/>
            <a:ext cx="1716300" cy="842325"/>
          </a:xfrm>
          <a:prstGeom prst="rect">
            <a:avLst/>
          </a:prstGeom>
          <a:noFill/>
          <a:ln>
            <a:noFill/>
          </a:ln>
        </p:spPr>
      </p:pic>
      <p:pic>
        <p:nvPicPr>
          <p:cNvPr id="6" name="Google Shape;58;p13">
            <a:extLst>
              <a:ext uri="{FF2B5EF4-FFF2-40B4-BE49-F238E27FC236}">
                <a16:creationId xmlns:a16="http://schemas.microsoft.com/office/drawing/2014/main" id="{13214B44-A465-6F70-0533-81A61F7EFBD1}"/>
              </a:ext>
            </a:extLst>
          </p:cNvPr>
          <p:cNvPicPr preferRelativeResize="0"/>
          <p:nvPr/>
        </p:nvPicPr>
        <p:blipFill rotWithShape="1">
          <a:blip r:embed="rId4">
            <a:alphaModFix/>
          </a:blip>
          <a:srcRect l="-3830" r="3830"/>
          <a:stretch/>
        </p:blipFill>
        <p:spPr>
          <a:xfrm>
            <a:off x="1728424" y="4419897"/>
            <a:ext cx="1901125" cy="556450"/>
          </a:xfrm>
          <a:prstGeom prst="rect">
            <a:avLst/>
          </a:prstGeom>
          <a:noFill/>
          <a:ln>
            <a:noFill/>
          </a:ln>
        </p:spPr>
      </p:pic>
      <p:sp>
        <p:nvSpPr>
          <p:cNvPr id="15" name="TextBox 14">
            <a:extLst>
              <a:ext uri="{FF2B5EF4-FFF2-40B4-BE49-F238E27FC236}">
                <a16:creationId xmlns:a16="http://schemas.microsoft.com/office/drawing/2014/main" id="{92DF2226-C2D4-75DC-4814-6AC327C06E3B}"/>
              </a:ext>
            </a:extLst>
          </p:cNvPr>
          <p:cNvSpPr txBox="1"/>
          <p:nvPr/>
        </p:nvSpPr>
        <p:spPr>
          <a:xfrm>
            <a:off x="4269851" y="4212148"/>
            <a:ext cx="3641697" cy="415498"/>
          </a:xfrm>
          <a:prstGeom prst="rect">
            <a:avLst/>
          </a:prstGeom>
          <a:noFill/>
        </p:spPr>
        <p:txBody>
          <a:bodyPr wrap="square" rtlCol="0">
            <a:spAutoFit/>
          </a:bodyPr>
          <a:lstStyle/>
          <a:p>
            <a:r>
              <a:rPr lang="en-US" sz="1050" dirty="0"/>
              <a:t>IEEE Latin American Symposium on Circuits and Systems (LASCAS), February 27, 2024 – March 01,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Annular Gate W/L</a:t>
            </a:r>
            <a:endParaRPr/>
          </a:p>
        </p:txBody>
      </p:sp>
      <mc:AlternateContent xmlns:mc="http://schemas.openxmlformats.org/markup-compatibility/2006">
        <mc:Choice xmlns:a14="http://schemas.microsoft.com/office/drawing/2010/main" Requires="a14">
          <p:sp>
            <p:nvSpPr>
              <p:cNvPr id="231" name="Google Shape;231;p28"/>
              <p:cNvSpPr txBox="1">
                <a:spLocks noGrp="1"/>
              </p:cNvSpPr>
              <p:nvPr>
                <p:ph type="body" idx="1"/>
              </p:nvPr>
            </p:nvSpPr>
            <p:spPr>
              <a:xfrm>
                <a:off x="311700" y="863550"/>
                <a:ext cx="4142398" cy="3908700"/>
              </a:xfrm>
              <a:prstGeom prst="rect">
                <a:avLst/>
              </a:prstGeom>
            </p:spPr>
            <p:txBody>
              <a:bodyPr spcFirstLastPara="1" wrap="square" lIns="91425" tIns="91425" rIns="91425" bIns="91425" anchor="t" anchorCtr="0">
                <a:noAutofit/>
              </a:bodyPr>
              <a:lstStyle/>
              <a:p>
                <a:pPr lvl="0" algn="l" rtl="0">
                  <a:spcAft>
                    <a:spcPts val="0"/>
                  </a:spcAft>
                  <a:buSzPts val="2400"/>
                  <a:buFont typeface="Arial" panose="020B0604020202020204" pitchFamily="34" charset="0"/>
                  <a:buChar char="•"/>
                </a:pPr>
                <a:r>
                  <a:rPr lang="en-US" sz="1800" dirty="0">
                    <a:latin typeface="+mn-lt"/>
                  </a:rPr>
                  <a:t>How do we calculate W/L?</a:t>
                </a:r>
              </a:p>
              <a:p>
                <a:pPr marL="0" lvl="0" indent="457200" algn="l" rtl="0">
                  <a:spcAft>
                    <a:spcPts val="0"/>
                  </a:spcAft>
                  <a:buNone/>
                </a:pPr>
                <a:r>
                  <a:rPr lang="en-US" sz="1800" dirty="0">
                    <a:latin typeface="+mn-lt"/>
                  </a:rPr>
                  <a:t>Effective width:</a:t>
                </a:r>
              </a:p>
              <a:p>
                <a:pPr marL="0" lvl="0" indent="457200" algn="l" rtl="0">
                  <a:spcAft>
                    <a:spcPts val="0"/>
                  </a:spcAft>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𝑊</m:t>
                          </m:r>
                        </m:e>
                        <m:sub>
                          <m:r>
                            <a:rPr lang="en-US" sz="1800" b="0" i="1" smtClean="0">
                              <a:latin typeface="Cambria Math" panose="02040503050406030204" pitchFamily="18" charset="0"/>
                            </a:rPr>
                            <m:t>𝑒𝑓𝑓</m:t>
                          </m:r>
                        </m:sub>
                      </m:sSub>
                      <m:r>
                        <a:rPr lang="en-US" sz="1800" b="0" i="1" smtClean="0">
                          <a:latin typeface="Cambria Math" panose="02040503050406030204" pitchFamily="18" charset="0"/>
                        </a:rPr>
                        <m:t>=2⋅</m:t>
                      </m:r>
                      <m:r>
                        <a:rPr lang="en-US" sz="1800" b="0" i="1" smtClean="0">
                          <a:latin typeface="Cambria Math" panose="02040503050406030204" pitchFamily="18" charset="0"/>
                        </a:rPr>
                        <m:t>𝑉</m:t>
                      </m:r>
                      <m:r>
                        <a:rPr lang="en-US" sz="1800" b="0" i="1" smtClean="0">
                          <a:latin typeface="Cambria Math" panose="02040503050406030204" pitchFamily="18" charset="0"/>
                        </a:rPr>
                        <m:t>+</m:t>
                      </m:r>
                      <m:r>
                        <a:rPr lang="en-US" sz="1800" b="0" i="1" smtClean="0">
                          <a:latin typeface="Cambria Math" panose="02040503050406030204" pitchFamily="18" charset="0"/>
                        </a:rPr>
                        <m:t>𝐶</m:t>
                      </m:r>
                      <m:r>
                        <a:rPr lang="en-US" sz="1800" b="0" i="1" smtClean="0">
                          <a:latin typeface="Cambria Math" panose="02040503050406030204" pitchFamily="18" charset="0"/>
                        </a:rPr>
                        <m:t>+</m:t>
                      </m:r>
                      <m:r>
                        <a:rPr lang="en-US" sz="1800" b="0" i="1" smtClean="0">
                          <a:latin typeface="Cambria Math" panose="02040503050406030204" pitchFamily="18" charset="0"/>
                        </a:rPr>
                        <m:t>𝐷</m:t>
                      </m:r>
                      <m:r>
                        <a:rPr lang="en-US" sz="1800" b="0" i="1" smtClean="0">
                          <a:latin typeface="Cambria Math" panose="02040503050406030204" pitchFamily="18" charset="0"/>
                        </a:rPr>
                        <m:t>+</m:t>
                      </m:r>
                      <m:r>
                        <a:rPr lang="en-US" sz="1800" b="0" i="1" smtClean="0">
                          <a:latin typeface="Cambria Math" panose="02040503050406030204" pitchFamily="18" charset="0"/>
                        </a:rPr>
                        <m:t>𝐸</m:t>
                      </m:r>
                    </m:oMath>
                  </m:oMathPara>
                </a14:m>
                <a:endParaRPr lang="en-US" sz="1800" dirty="0">
                  <a:latin typeface="+mn-lt"/>
                </a:endParaRPr>
              </a:p>
              <a:p>
                <a:pPr marL="457200" lvl="0" indent="0" algn="l" rtl="0">
                  <a:spcAft>
                    <a:spcPts val="0"/>
                  </a:spcAft>
                  <a:buNone/>
                </a:pPr>
                <a:r>
                  <a:rPr lang="en-US" sz="1800" dirty="0">
                    <a:latin typeface="+mn-lt"/>
                  </a:rPr>
                  <a:t>Length:</a:t>
                </a:r>
              </a:p>
              <a:p>
                <a:pPr marL="457200" lvl="0" indent="0" algn="l" rtl="0">
                  <a:spcAft>
                    <a:spcPts val="0"/>
                  </a:spcAft>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m:t>
                      </m:r>
                      <m:r>
                        <a:rPr lang="en-US" sz="1800" b="0" i="1" smtClean="0">
                          <a:latin typeface="Cambria Math" panose="02040503050406030204" pitchFamily="18" charset="0"/>
                        </a:rPr>
                        <m:t>=</m:t>
                      </m:r>
                      <m:f>
                        <m:fPr>
                          <m:type m:val="lin"/>
                          <m:ctrlPr>
                            <a:rPr lang="en-US" sz="1800" b="0" i="1" smtClean="0">
                              <a:latin typeface="Cambria Math" panose="02040503050406030204" pitchFamily="18" charset="0"/>
                            </a:rPr>
                          </m:ctrlPr>
                        </m:fPr>
                        <m:num>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𝐷</m:t>
                              </m:r>
                              <m:r>
                                <a:rPr lang="en-US" sz="1800" b="0" i="1" smtClean="0">
                                  <a:latin typeface="Cambria Math" panose="02040503050406030204" pitchFamily="18" charset="0"/>
                                </a:rPr>
                                <m:t>−</m:t>
                              </m:r>
                              <m:r>
                                <a:rPr lang="en-US" sz="1800" b="0" i="1" smtClean="0">
                                  <a:latin typeface="Cambria Math" panose="02040503050406030204" pitchFamily="18" charset="0"/>
                                </a:rPr>
                                <m:t>𝐶</m:t>
                              </m:r>
                            </m:e>
                          </m:d>
                        </m:num>
                        <m:den>
                          <m:r>
                            <a:rPr lang="en-US" sz="1800" b="0" i="1" smtClean="0">
                              <a:latin typeface="Cambria Math" panose="02040503050406030204" pitchFamily="18" charset="0"/>
                            </a:rPr>
                            <m:t>2+</m:t>
                          </m:r>
                          <m:rad>
                            <m:radPr>
                              <m:degHide m:val="on"/>
                              <m:ctrlPr>
                                <a:rPr lang="en-US" sz="1800" b="0" i="1" smtClean="0">
                                  <a:latin typeface="Cambria Math" panose="02040503050406030204" pitchFamily="18" charset="0"/>
                                </a:rPr>
                              </m:ctrlPr>
                            </m:radPr>
                            <m:deg/>
                            <m:e>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𝑆</m:t>
                                  </m:r>
                                </m:e>
                                <m:sub>
                                  <m:r>
                                    <a:rPr lang="en-US" sz="1800" b="0" i="1" smtClean="0">
                                      <a:latin typeface="Cambria Math" panose="02040503050406030204" pitchFamily="18" charset="0"/>
                                    </a:rPr>
                                    <m:t>1</m:t>
                                  </m:r>
                                </m:sub>
                                <m:sup>
                                  <m:r>
                                    <a:rPr lang="en-US" sz="1800" b="0" i="1" smtClean="0">
                                      <a:latin typeface="Cambria Math" panose="02040503050406030204" pitchFamily="18" charset="0"/>
                                    </a:rPr>
                                    <m:t>2</m:t>
                                  </m:r>
                                </m:sup>
                              </m:sSubSup>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𝑆</m:t>
                                  </m:r>
                                </m:e>
                                <m:sub>
                                  <m:r>
                                    <a:rPr lang="en-US" sz="1800" b="0" i="1" smtClean="0">
                                      <a:latin typeface="Cambria Math" panose="02040503050406030204" pitchFamily="18" charset="0"/>
                                    </a:rPr>
                                    <m:t>2</m:t>
                                  </m:r>
                                </m:sub>
                                <m:sup>
                                  <m:r>
                                    <a:rPr lang="en-US" sz="1800" b="0" i="1" smtClean="0">
                                      <a:latin typeface="Cambria Math" panose="02040503050406030204" pitchFamily="18" charset="0"/>
                                    </a:rPr>
                                    <m:t>2</m:t>
                                  </m:r>
                                </m:sup>
                              </m:sSubSup>
                            </m:e>
                          </m:rad>
                        </m:den>
                      </m:f>
                    </m:oMath>
                  </m:oMathPara>
                </a14:m>
                <a:endParaRPr sz="1800" dirty="0">
                  <a:latin typeface="+mn-lt"/>
                </a:endParaRPr>
              </a:p>
            </p:txBody>
          </p:sp>
        </mc:Choice>
        <mc:Fallback>
          <p:sp>
            <p:nvSpPr>
              <p:cNvPr id="231" name="Google Shape;231;p28"/>
              <p:cNvSpPr txBox="1">
                <a:spLocks noGrp="1" noRot="1" noChangeAspect="1" noMove="1" noResize="1" noEditPoints="1" noAdjustHandles="1" noChangeArrowheads="1" noChangeShapeType="1" noTextEdit="1"/>
              </p:cNvSpPr>
              <p:nvPr>
                <p:ph type="body" idx="1"/>
              </p:nvPr>
            </p:nvSpPr>
            <p:spPr>
              <a:xfrm>
                <a:off x="311700" y="863550"/>
                <a:ext cx="4142398" cy="3908700"/>
              </a:xfrm>
              <a:prstGeom prst="rect">
                <a:avLst/>
              </a:prstGeom>
              <a:blipFill>
                <a:blip r:embed="rId4"/>
                <a:stretch>
                  <a:fillRect t="-974"/>
                </a:stretch>
              </a:blipFill>
            </p:spPr>
            <p:txBody>
              <a:bodyPr/>
              <a:lstStyle/>
              <a:p>
                <a:r>
                  <a:rPr lang="en-US">
                    <a:noFill/>
                  </a:rPr>
                  <a:t> </a:t>
                </a:r>
              </a:p>
            </p:txBody>
          </p:sp>
        </mc:Fallback>
      </mc:AlternateContent>
      <p:pic>
        <p:nvPicPr>
          <p:cNvPr id="232" name="Google Shape;232;p28"/>
          <p:cNvPicPr preferRelativeResize="0"/>
          <p:nvPr/>
        </p:nvPicPr>
        <p:blipFill>
          <a:blip r:embed="rId5">
            <a:alphaModFix/>
          </a:blip>
          <a:stretch>
            <a:fillRect/>
          </a:stretch>
        </p:blipFill>
        <p:spPr>
          <a:xfrm>
            <a:off x="592567" y="3108961"/>
            <a:ext cx="2965336" cy="1581492"/>
          </a:xfrm>
          <a:prstGeom prst="rect">
            <a:avLst/>
          </a:prstGeom>
          <a:noFill/>
          <a:ln>
            <a:noFill/>
          </a:ln>
        </p:spPr>
      </p:pic>
      <p:sp>
        <p:nvSpPr>
          <p:cNvPr id="233" name="Google Shape;233;p28"/>
          <p:cNvSpPr txBox="1"/>
          <p:nvPr/>
        </p:nvSpPr>
        <p:spPr>
          <a:xfrm>
            <a:off x="445800" y="4772250"/>
            <a:ext cx="39921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dirty="0"/>
              <a:t>Shah, S. (2003). Study of SOI Annular MOSFET (Unpublished master's thesis). Oklahoma State University.</a:t>
            </a:r>
            <a:endParaRPr sz="800" dirty="0"/>
          </a:p>
        </p:txBody>
      </p:sp>
      <p:pic>
        <p:nvPicPr>
          <p:cNvPr id="2" name="Google Shape;240;p29">
            <a:extLst>
              <a:ext uri="{FF2B5EF4-FFF2-40B4-BE49-F238E27FC236}">
                <a16:creationId xmlns:a16="http://schemas.microsoft.com/office/drawing/2014/main" id="{633476EB-D72F-AA4E-09E5-31DEB5A5C5A3}"/>
              </a:ext>
            </a:extLst>
          </p:cNvPr>
          <p:cNvPicPr preferRelativeResize="0"/>
          <p:nvPr/>
        </p:nvPicPr>
        <p:blipFill>
          <a:blip r:embed="rId6">
            <a:alphaModFix/>
          </a:blip>
          <a:stretch>
            <a:fillRect/>
          </a:stretch>
        </p:blipFill>
        <p:spPr>
          <a:xfrm>
            <a:off x="5667555" y="781753"/>
            <a:ext cx="2883878" cy="3908700"/>
          </a:xfrm>
          <a:prstGeom prst="rect">
            <a:avLst/>
          </a:prstGeom>
          <a:noFill/>
          <a:ln>
            <a:noFill/>
          </a:ln>
        </p:spPr>
      </p:pic>
      <p:sp>
        <p:nvSpPr>
          <p:cNvPr id="3" name="TextBox 2">
            <a:extLst>
              <a:ext uri="{FF2B5EF4-FFF2-40B4-BE49-F238E27FC236}">
                <a16:creationId xmlns:a16="http://schemas.microsoft.com/office/drawing/2014/main" id="{3994BAAC-6E30-1ED2-673B-6319F3B54C1E}"/>
              </a:ext>
            </a:extLst>
          </p:cNvPr>
          <p:cNvSpPr txBox="1"/>
          <p:nvPr/>
        </p:nvSpPr>
        <p:spPr>
          <a:xfrm>
            <a:off x="3665552" y="2933850"/>
            <a:ext cx="1920547" cy="1200329"/>
          </a:xfrm>
          <a:prstGeom prst="rect">
            <a:avLst/>
          </a:prstGeom>
          <a:solidFill>
            <a:schemeClr val="accent1"/>
          </a:solidFill>
          <a:ln>
            <a:solidFill>
              <a:schemeClr val="tx1"/>
            </a:solidFill>
          </a:ln>
        </p:spPr>
        <p:txBody>
          <a:bodyPr wrap="square" rtlCol="0">
            <a:spAutoFit/>
          </a:bodyPr>
          <a:lstStyle/>
          <a:p>
            <a:pPr algn="ctr"/>
            <a:r>
              <a:rPr lang="en-US" sz="1200" dirty="0"/>
              <a:t>E is the length of the tail in the diffusion and </a:t>
            </a:r>
            <a:r>
              <a:rPr lang="en-US" sz="1200" dirty="0">
                <a:solidFill>
                  <a:srgbClr val="3F3F3F"/>
                </a:solidFill>
                <a:effectLst/>
                <a:latin typeface="Helvetica" pitchFamily="2" charset="0"/>
              </a:rPr>
              <a:t>S1/S2 is the length of the 3 outside/inside corner diagonals (bottom left, bottom right, top right).</a:t>
            </a:r>
          </a:p>
        </p:txBody>
      </p:sp>
      <p:sp>
        <p:nvSpPr>
          <p:cNvPr id="4" name="Rectangle 3"/>
          <p:cNvSpPr/>
          <p:nvPr/>
        </p:nvSpPr>
        <p:spPr>
          <a:xfrm>
            <a:off x="6489108" y="1881427"/>
            <a:ext cx="217087" cy="2236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Diffusion Rings</a:t>
            </a:r>
            <a:endParaRPr/>
          </a:p>
        </p:txBody>
      </p:sp>
      <mc:AlternateContent xmlns:mc="http://schemas.openxmlformats.org/markup-compatibility/2006">
        <mc:Choice xmlns:a14="http://schemas.microsoft.com/office/drawing/2010/main" Requires="a14">
          <p:sp>
            <p:nvSpPr>
              <p:cNvPr id="253" name="Google Shape;253;p31"/>
              <p:cNvSpPr txBox="1">
                <a:spLocks noGrp="1"/>
              </p:cNvSpPr>
              <p:nvPr>
                <p:ph type="body" idx="1"/>
              </p:nvPr>
            </p:nvSpPr>
            <p:spPr>
              <a:xfrm>
                <a:off x="311700" y="863550"/>
                <a:ext cx="4260300" cy="3908700"/>
              </a:xfrm>
              <a:prstGeom prst="rect">
                <a:avLst/>
              </a:prstGeom>
            </p:spPr>
            <p:txBody>
              <a:bodyPr spcFirstLastPara="1" wrap="square" lIns="91425" tIns="91425" rIns="91425" bIns="91425" anchor="t" anchorCtr="0">
                <a:noAutofit/>
              </a:bodyPr>
              <a:lstStyle/>
              <a:p>
                <a:pPr lvl="0" algn="l" rtl="0">
                  <a:spcBef>
                    <a:spcPts val="0"/>
                  </a:spcBef>
                  <a:spcAft>
                    <a:spcPts val="0"/>
                  </a:spcAft>
                  <a:buSzPts val="2400"/>
                  <a:buFont typeface="Arial" panose="020B0604020202020204" pitchFamily="34" charset="0"/>
                  <a:buChar char="•"/>
                </a:pPr>
                <a:r>
                  <a:rPr lang="en-US" sz="1800" dirty="0"/>
                  <a:t>n-diffusion or p-diffusion structures around PMOS and NMOS, respectively.</a:t>
                </a:r>
              </a:p>
              <a:p>
                <a:pPr lvl="0" algn="l" rtl="0">
                  <a:spcBef>
                    <a:spcPts val="0"/>
                  </a:spcBef>
                  <a:spcAft>
                    <a:spcPts val="0"/>
                  </a:spcAft>
                  <a:buSzPts val="2400"/>
                  <a:buFont typeface="Arial" panose="020B0604020202020204" pitchFamily="34" charset="0"/>
                  <a:buChar char="•"/>
                </a:pPr>
                <a:r>
                  <a:rPr lang="en-US" sz="1800" dirty="0"/>
                  <a:t>Draw leakage from adjacent same-type transistors to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𝐷𝐷</m:t>
                        </m:r>
                      </m:sub>
                    </m:sSub>
                  </m:oMath>
                </a14:m>
                <a:r>
                  <a:rPr lang="en-US" sz="1800" dirty="0"/>
                  <a:t> (PMOS) or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𝑉</m:t>
                        </m:r>
                      </m:e>
                      <m:sub>
                        <m:r>
                          <a:rPr lang="en-US" sz="1800" b="0" i="1" smtClean="0">
                            <a:latin typeface="Cambria Math" panose="02040503050406030204" pitchFamily="18" charset="0"/>
                          </a:rPr>
                          <m:t>𝑆𝑆</m:t>
                        </m:r>
                      </m:sub>
                    </m:sSub>
                  </m:oMath>
                </a14:m>
                <a:r>
                  <a:rPr lang="en-US" sz="1800" dirty="0"/>
                  <a:t> (NMOS).</a:t>
                </a:r>
              </a:p>
              <a:p>
                <a:pPr lvl="0" algn="l" rtl="0">
                  <a:spcBef>
                    <a:spcPts val="0"/>
                  </a:spcBef>
                  <a:spcAft>
                    <a:spcPts val="0"/>
                  </a:spcAft>
                  <a:buSzPts val="2400"/>
                  <a:buFont typeface="Arial" panose="020B0604020202020204" pitchFamily="34" charset="0"/>
                  <a:buChar char="•"/>
                </a:pPr>
                <a:r>
                  <a:rPr lang="en-US" sz="1800" dirty="0"/>
                  <a:t>Reduces inter-device leakage.</a:t>
                </a:r>
                <a:endParaRPr sz="1800" dirty="0"/>
              </a:p>
            </p:txBody>
          </p:sp>
        </mc:Choice>
        <mc:Fallback>
          <p:sp>
            <p:nvSpPr>
              <p:cNvPr id="253" name="Google Shape;253;p31"/>
              <p:cNvSpPr txBox="1">
                <a:spLocks noGrp="1" noRot="1" noChangeAspect="1" noMove="1" noResize="1" noEditPoints="1" noAdjustHandles="1" noChangeArrowheads="1" noChangeShapeType="1" noTextEdit="1"/>
              </p:cNvSpPr>
              <p:nvPr>
                <p:ph type="body" idx="1"/>
              </p:nvPr>
            </p:nvSpPr>
            <p:spPr>
              <a:xfrm>
                <a:off x="311700" y="863550"/>
                <a:ext cx="4260300" cy="3908700"/>
              </a:xfrm>
              <a:prstGeom prst="rect">
                <a:avLst/>
              </a:prstGeom>
              <a:blipFill>
                <a:blip r:embed="rId3"/>
                <a:stretch>
                  <a:fillRect t="-974"/>
                </a:stretch>
              </a:blipFill>
            </p:spPr>
            <p:txBody>
              <a:bodyPr/>
              <a:lstStyle/>
              <a:p>
                <a:r>
                  <a:rPr lang="en-US">
                    <a:noFill/>
                  </a:rPr>
                  <a:t> </a:t>
                </a:r>
              </a:p>
            </p:txBody>
          </p:sp>
        </mc:Fallback>
      </mc:AlternateContent>
      <p:pic>
        <p:nvPicPr>
          <p:cNvPr id="254" name="Google Shape;254;p31"/>
          <p:cNvPicPr preferRelativeResize="0"/>
          <p:nvPr/>
        </p:nvPicPr>
        <p:blipFill rotWithShape="1">
          <a:blip r:embed="rId4">
            <a:alphaModFix/>
          </a:blip>
          <a:srcRect l="16088" r="15097"/>
          <a:stretch/>
        </p:blipFill>
        <p:spPr>
          <a:xfrm>
            <a:off x="4800800" y="1193288"/>
            <a:ext cx="4260301" cy="32202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C2654E-C1AF-A581-9EBA-D0316090A5F5}"/>
              </a:ext>
            </a:extLst>
          </p:cNvPr>
          <p:cNvPicPr>
            <a:picLocks noChangeAspect="1"/>
          </p:cNvPicPr>
          <p:nvPr/>
        </p:nvPicPr>
        <p:blipFill>
          <a:blip r:embed="rId3"/>
          <a:stretch>
            <a:fillRect/>
          </a:stretch>
        </p:blipFill>
        <p:spPr>
          <a:xfrm>
            <a:off x="4636045" y="3435665"/>
            <a:ext cx="4196255" cy="1292120"/>
          </a:xfrm>
          <a:prstGeom prst="rect">
            <a:avLst/>
          </a:prstGeom>
        </p:spPr>
      </p:pic>
      <p:sp>
        <p:nvSpPr>
          <p:cNvPr id="2" name="Title 1">
            <a:extLst>
              <a:ext uri="{FF2B5EF4-FFF2-40B4-BE49-F238E27FC236}">
                <a16:creationId xmlns:a16="http://schemas.microsoft.com/office/drawing/2014/main" id="{169AC319-6B2B-8FB0-7FFE-EE16859D9686}"/>
              </a:ext>
            </a:extLst>
          </p:cNvPr>
          <p:cNvSpPr>
            <a:spLocks noGrp="1"/>
          </p:cNvSpPr>
          <p:nvPr>
            <p:ph type="title"/>
          </p:nvPr>
        </p:nvSpPr>
        <p:spPr/>
        <p:txBody>
          <a:bodyPr/>
          <a:lstStyle/>
          <a:p>
            <a:r>
              <a:rPr lang="en-US" dirty="0"/>
              <a:t>1.8V Standard-Cell </a:t>
            </a:r>
            <a:r>
              <a:rPr lang="en-US" dirty="0" err="1"/>
              <a:t>LIbrary</a:t>
            </a:r>
            <a:endParaRPr lang="en-US" dirty="0"/>
          </a:p>
        </p:txBody>
      </p:sp>
      <p:sp>
        <p:nvSpPr>
          <p:cNvPr id="3" name="Text Placeholder 2">
            <a:extLst>
              <a:ext uri="{FF2B5EF4-FFF2-40B4-BE49-F238E27FC236}">
                <a16:creationId xmlns:a16="http://schemas.microsoft.com/office/drawing/2014/main" id="{50F57523-29C8-0400-DF15-03485932BB40}"/>
              </a:ext>
            </a:extLst>
          </p:cNvPr>
          <p:cNvSpPr>
            <a:spLocks noGrp="1"/>
          </p:cNvSpPr>
          <p:nvPr>
            <p:ph type="body" idx="1"/>
          </p:nvPr>
        </p:nvSpPr>
        <p:spPr>
          <a:xfrm>
            <a:off x="311700" y="863550"/>
            <a:ext cx="4496783" cy="3908700"/>
          </a:xfrm>
        </p:spPr>
        <p:txBody>
          <a:bodyPr/>
          <a:lstStyle/>
          <a:p>
            <a:r>
              <a:rPr lang="en-US" sz="1800" dirty="0"/>
              <a:t>Library created in Magic layout tool using a 180nm technology.</a:t>
            </a:r>
          </a:p>
          <a:p>
            <a:r>
              <a:rPr lang="en-US" sz="1800" dirty="0"/>
              <a:t>Implements annular gate and diffusion ring RHBD techniques.</a:t>
            </a:r>
          </a:p>
          <a:p>
            <a:r>
              <a:rPr lang="en-US" sz="1800" dirty="0"/>
              <a:t>92 standard-cells including TMR D Flip-Flop cells.</a:t>
            </a:r>
          </a:p>
          <a:p>
            <a:r>
              <a:rPr lang="en-US" sz="1800" dirty="0"/>
              <a:t>The library was characterized using Cadence Design System’s Liberate tool.</a:t>
            </a:r>
          </a:p>
          <a:p>
            <a:r>
              <a:rPr lang="en-US" sz="1800" dirty="0"/>
              <a:t>Comparisons done versus a non-hardened library.</a:t>
            </a:r>
          </a:p>
          <a:p>
            <a:endParaRPr lang="en-US" sz="1800" dirty="0"/>
          </a:p>
        </p:txBody>
      </p:sp>
      <p:pic>
        <p:nvPicPr>
          <p:cNvPr id="4" name="Picture 3">
            <a:extLst>
              <a:ext uri="{FF2B5EF4-FFF2-40B4-BE49-F238E27FC236}">
                <a16:creationId xmlns:a16="http://schemas.microsoft.com/office/drawing/2014/main" id="{7D084CC8-289E-FEF9-3F68-DBCB9B3A6213}"/>
              </a:ext>
            </a:extLst>
          </p:cNvPr>
          <p:cNvPicPr>
            <a:picLocks noChangeAspect="1"/>
          </p:cNvPicPr>
          <p:nvPr/>
        </p:nvPicPr>
        <p:blipFill>
          <a:blip r:embed="rId4"/>
          <a:stretch>
            <a:fillRect/>
          </a:stretch>
        </p:blipFill>
        <p:spPr>
          <a:xfrm>
            <a:off x="5500520" y="923416"/>
            <a:ext cx="3331780" cy="2245699"/>
          </a:xfrm>
          <a:prstGeom prst="rect">
            <a:avLst/>
          </a:prstGeom>
        </p:spPr>
      </p:pic>
    </p:spTree>
    <p:extLst>
      <p:ext uri="{BB962C8B-B14F-4D97-AF65-F5344CB8AC3E}">
        <p14:creationId xmlns:p14="http://schemas.microsoft.com/office/powerpoint/2010/main" val="3366764277"/>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Comparison - Synthesis</a:t>
            </a:r>
            <a:endParaRPr dirty="0"/>
          </a:p>
        </p:txBody>
      </p:sp>
      <p:sp>
        <p:nvSpPr>
          <p:cNvPr id="281" name="Google Shape;281;p35"/>
          <p:cNvSpPr txBox="1">
            <a:spLocks noGrp="1"/>
          </p:cNvSpPr>
          <p:nvPr>
            <p:ph type="body" idx="1"/>
          </p:nvPr>
        </p:nvSpPr>
        <p:spPr>
          <a:xfrm>
            <a:off x="311700" y="863550"/>
            <a:ext cx="4846500" cy="118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Design: Gatekeeper RISC-V Single Cycle</a:t>
            </a:r>
            <a:endParaRPr sz="1800" dirty="0"/>
          </a:p>
          <a:p>
            <a:pPr marL="457200" lvl="0" indent="-342900" algn="l" rtl="0">
              <a:spcBef>
                <a:spcPts val="0"/>
              </a:spcBef>
              <a:spcAft>
                <a:spcPts val="0"/>
              </a:spcAft>
              <a:buSzPts val="1800"/>
              <a:buChar char="●"/>
            </a:pPr>
            <a:r>
              <a:rPr lang="en-US" sz="1800" dirty="0"/>
              <a:t>Clock speed: 350 MHz</a:t>
            </a:r>
          </a:p>
          <a:p>
            <a:pPr marL="457200" lvl="0" indent="-342900" algn="l" rtl="0">
              <a:spcBef>
                <a:spcPts val="0"/>
              </a:spcBef>
              <a:spcAft>
                <a:spcPts val="0"/>
              </a:spcAft>
              <a:buSzPts val="1800"/>
              <a:buChar char="●"/>
            </a:pPr>
            <a:r>
              <a:rPr lang="en" sz="1800" dirty="0"/>
              <a:t>Synthesis tool: DC Shell						</a:t>
            </a:r>
            <a:endParaRPr sz="1800" dirty="0"/>
          </a:p>
        </p:txBody>
      </p:sp>
      <mc:AlternateContent xmlns:mc="http://schemas.openxmlformats.org/markup-compatibility/2006">
        <mc:Choice xmlns:a14="http://schemas.microsoft.com/office/drawing/2010/main" Requires="a14">
          <p:graphicFrame>
            <p:nvGraphicFramePr>
              <p:cNvPr id="282" name="Google Shape;282;p35"/>
              <p:cNvGraphicFramePr/>
              <p:nvPr>
                <p:extLst>
                  <p:ext uri="{D42A27DB-BD31-4B8C-83A1-F6EECF244321}">
                    <p14:modId xmlns:p14="http://schemas.microsoft.com/office/powerpoint/2010/main" val="1254626751"/>
                  </p:ext>
                </p:extLst>
              </p:nvPr>
            </p:nvGraphicFramePr>
            <p:xfrm>
              <a:off x="1210236" y="2251420"/>
              <a:ext cx="5654490" cy="2250045"/>
            </p:xfrm>
            <a:graphic>
              <a:graphicData uri="http://schemas.openxmlformats.org/drawingml/2006/table">
                <a:tbl>
                  <a:tblPr>
                    <a:noFill/>
                    <a:tableStyleId>{88012701-0B7C-418C-91C9-C2F660A2D674}</a:tableStyleId>
                  </a:tblPr>
                  <a:tblGrid>
                    <a:gridCol w="1884830">
                      <a:extLst>
                        <a:ext uri="{9D8B030D-6E8A-4147-A177-3AD203B41FA5}">
                          <a16:colId xmlns:a16="http://schemas.microsoft.com/office/drawing/2014/main" val="20000"/>
                        </a:ext>
                      </a:extLst>
                    </a:gridCol>
                    <a:gridCol w="1884830">
                      <a:extLst>
                        <a:ext uri="{9D8B030D-6E8A-4147-A177-3AD203B41FA5}">
                          <a16:colId xmlns:a16="http://schemas.microsoft.com/office/drawing/2014/main" val="20001"/>
                        </a:ext>
                      </a:extLst>
                    </a:gridCol>
                    <a:gridCol w="1884830">
                      <a:extLst>
                        <a:ext uri="{9D8B030D-6E8A-4147-A177-3AD203B41FA5}">
                          <a16:colId xmlns:a16="http://schemas.microsoft.com/office/drawing/2014/main" val="20002"/>
                        </a:ext>
                      </a:extLst>
                    </a:gridCol>
                  </a:tblGrid>
                  <a:tr h="605425">
                    <a:tc>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sz="1800" b="1" dirty="0"/>
                            <a:t>Non-Rad Hard</a:t>
                          </a:r>
                        </a:p>
                      </a:txBody>
                      <a:tcPr marL="91425" marR="91425" marT="91425" marB="91425" anchor="ctr"/>
                    </a:tc>
                    <a:tc>
                      <a:txBody>
                        <a:bodyPr/>
                        <a:lstStyle/>
                        <a:p>
                          <a:pPr marL="0" lvl="0" indent="0" algn="ctr" rtl="0">
                            <a:spcBef>
                              <a:spcPts val="0"/>
                            </a:spcBef>
                            <a:spcAft>
                              <a:spcPts val="0"/>
                            </a:spcAft>
                            <a:buNone/>
                          </a:pPr>
                          <a:r>
                            <a:rPr lang="en-US" sz="1800" b="1" dirty="0"/>
                            <a:t>Rad-Hard</a:t>
                          </a:r>
                        </a:p>
                      </a:txBody>
                      <a:tcPr marL="91425" marR="91425" marT="91425" marB="91425" anchor="ctr"/>
                    </a:tc>
                    <a:extLst>
                      <a:ext uri="{0D108BD9-81ED-4DB2-BD59-A6C34878D82A}">
                        <a16:rowId xmlns:a16="http://schemas.microsoft.com/office/drawing/2014/main" val="10000"/>
                      </a:ext>
                    </a:extLst>
                  </a:tr>
                  <a:tr h="517525">
                    <a:tc>
                      <a:txBody>
                        <a:bodyPr/>
                        <a:lstStyle/>
                        <a:p>
                          <a:pPr marL="0" lvl="0" indent="0" algn="ctr" rtl="0">
                            <a:spcBef>
                              <a:spcPts val="0"/>
                            </a:spcBef>
                            <a:spcAft>
                              <a:spcPts val="0"/>
                            </a:spcAft>
                            <a:buNone/>
                          </a:pPr>
                          <a:r>
                            <a:rPr lang="en" dirty="0"/>
                            <a:t>Area [</a:t>
                          </a:r>
                          <a14:m>
                            <m:oMath xmlns:m="http://schemas.openxmlformats.org/officeDocument/2006/math">
                              <m:r>
                                <a:rPr lang="en-US" b="0" i="1" smtClean="0">
                                  <a:latin typeface="Cambria Math" panose="02040503050406030204" pitchFamily="18" charset="0"/>
                                </a:rPr>
                                <m:t>𝜇</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a:t>]</a:t>
                          </a:r>
                          <a:endParaRPr dirty="0"/>
                        </a:p>
                      </a:txBody>
                      <a:tcPr marL="91425" marR="91425" marT="91425" marB="91425" anchor="ctr"/>
                    </a:tc>
                    <a:tc>
                      <a:txBody>
                        <a:bodyPr/>
                        <a:lstStyle/>
                        <a:p>
                          <a:pPr marL="0" lvl="0" indent="0" algn="ctr" rtl="0">
                            <a:spcBef>
                              <a:spcPts val="0"/>
                            </a:spcBef>
                            <a:spcAft>
                              <a:spcPts val="0"/>
                            </a:spcAft>
                            <a:buNone/>
                          </a:pPr>
                          <a:r>
                            <a:rPr lang="en"/>
                            <a:t>327,028.0</a:t>
                          </a:r>
                          <a:endParaRPr/>
                        </a:p>
                      </a:txBody>
                      <a:tcPr marL="91425" marR="91425" marT="91425" marB="91425" anchor="ctr"/>
                    </a:tc>
                    <a:tc>
                      <a:txBody>
                        <a:bodyPr/>
                        <a:lstStyle/>
                        <a:p>
                          <a:pPr marL="0" lvl="0" indent="0" algn="ctr" rtl="0">
                            <a:spcBef>
                              <a:spcPts val="0"/>
                            </a:spcBef>
                            <a:spcAft>
                              <a:spcPts val="0"/>
                            </a:spcAft>
                            <a:buNone/>
                          </a:pPr>
                          <a:r>
                            <a:rPr lang="en"/>
                            <a:t>2,816,811.2</a:t>
                          </a:r>
                          <a:endParaRPr/>
                        </a:p>
                      </a:txBody>
                      <a:tcPr marL="91425" marR="91425" marT="91425" marB="91425" anchor="ctr"/>
                    </a:tc>
                    <a:extLst>
                      <a:ext uri="{0D108BD9-81ED-4DB2-BD59-A6C34878D82A}">
                        <a16:rowId xmlns:a16="http://schemas.microsoft.com/office/drawing/2014/main" val="10001"/>
                      </a:ext>
                    </a:extLst>
                  </a:tr>
                  <a:tr h="517525">
                    <a:tc>
                      <a:txBody>
                        <a:bodyPr/>
                        <a:lstStyle/>
                        <a:p>
                          <a:pPr marL="0" lvl="0" indent="0" algn="ctr" rtl="0">
                            <a:spcBef>
                              <a:spcPts val="0"/>
                            </a:spcBef>
                            <a:spcAft>
                              <a:spcPts val="0"/>
                            </a:spcAft>
                            <a:buNone/>
                          </a:pPr>
                          <a:r>
                            <a:rPr lang="en" dirty="0"/>
                            <a:t>Total Power [</a:t>
                          </a:r>
                          <a:r>
                            <a:rPr lang="en" dirty="0" err="1"/>
                            <a:t>mW</a:t>
                          </a:r>
                          <a:r>
                            <a:rPr lang="en" dirty="0"/>
                            <a:t>]</a:t>
                          </a:r>
                          <a:endParaRPr dirty="0"/>
                        </a:p>
                      </a:txBody>
                      <a:tcPr marL="91425" marR="91425" marT="91425" marB="91425" anchor="ctr"/>
                    </a:tc>
                    <a:tc>
                      <a:txBody>
                        <a:bodyPr/>
                        <a:lstStyle/>
                        <a:p>
                          <a:pPr marL="0" lvl="0" indent="0" algn="ctr" rtl="0">
                            <a:spcBef>
                              <a:spcPts val="0"/>
                            </a:spcBef>
                            <a:spcAft>
                              <a:spcPts val="0"/>
                            </a:spcAft>
                            <a:buNone/>
                          </a:pPr>
                          <a:r>
                            <a:rPr lang="en" dirty="0"/>
                            <a:t>75.075</a:t>
                          </a:r>
                          <a:endParaRPr dirty="0"/>
                        </a:p>
                      </a:txBody>
                      <a:tcPr marL="91425" marR="91425" marT="91425" marB="91425" anchor="ctr"/>
                    </a:tc>
                    <a:tc>
                      <a:txBody>
                        <a:bodyPr/>
                        <a:lstStyle/>
                        <a:p>
                          <a:pPr marL="0" lvl="0" indent="0" algn="ctr" rtl="0">
                            <a:spcBef>
                              <a:spcPts val="0"/>
                            </a:spcBef>
                            <a:spcAft>
                              <a:spcPts val="0"/>
                            </a:spcAft>
                            <a:buNone/>
                          </a:pPr>
                          <a:r>
                            <a:rPr lang="en" dirty="0"/>
                            <a:t>194.051</a:t>
                          </a:r>
                          <a:endParaRPr dirty="0"/>
                        </a:p>
                      </a:txBody>
                      <a:tcPr marL="91425" marR="91425" marT="91425" marB="91425" anchor="ctr"/>
                    </a:tc>
                    <a:extLst>
                      <a:ext uri="{0D108BD9-81ED-4DB2-BD59-A6C34878D82A}">
                        <a16:rowId xmlns:a16="http://schemas.microsoft.com/office/drawing/2014/main" val="10002"/>
                      </a:ext>
                    </a:extLst>
                  </a:tr>
                  <a:tr h="601925">
                    <a:tc>
                      <a:txBody>
                        <a:bodyPr/>
                        <a:lstStyle/>
                        <a:p>
                          <a:pPr marL="0" lvl="0" indent="0" algn="ctr" rtl="0">
                            <a:spcBef>
                              <a:spcPts val="0"/>
                            </a:spcBef>
                            <a:spcAft>
                              <a:spcPts val="0"/>
                            </a:spcAft>
                            <a:buNone/>
                          </a:pPr>
                          <a:r>
                            <a:rPr lang="en" dirty="0"/>
                            <a:t>Timing [</a:t>
                          </a:r>
                          <a:r>
                            <a:rPr lang="en" dirty="0" err="1"/>
                            <a:t>ps</a:t>
                          </a:r>
                          <a:r>
                            <a:rPr lang="en" dirty="0"/>
                            <a:t>]</a:t>
                          </a:r>
                          <a:endParaRPr dirty="0"/>
                        </a:p>
                      </a:txBody>
                      <a:tcPr marL="91425" marR="91425" marT="91425" marB="91425" anchor="ctr"/>
                    </a:tc>
                    <a:tc>
                      <a:txBody>
                        <a:bodyPr/>
                        <a:lstStyle/>
                        <a:p>
                          <a:pPr marL="0" lvl="0" indent="0" algn="ctr" rtl="0">
                            <a:spcBef>
                              <a:spcPts val="0"/>
                            </a:spcBef>
                            <a:spcAft>
                              <a:spcPts val="0"/>
                            </a:spcAft>
                            <a:buNone/>
                          </a:pPr>
                          <a:r>
                            <a:rPr lang="en" dirty="0"/>
                            <a:t>4.28</a:t>
                          </a:r>
                          <a:endParaRPr dirty="0"/>
                        </a:p>
                      </a:txBody>
                      <a:tcPr marL="91425" marR="91425" marT="91425" marB="91425" anchor="ctr"/>
                    </a:tc>
                    <a:tc>
                      <a:txBody>
                        <a:bodyPr/>
                        <a:lstStyle/>
                        <a:p>
                          <a:pPr marL="0" lvl="0" indent="0" algn="ctr" rtl="0">
                            <a:spcBef>
                              <a:spcPts val="0"/>
                            </a:spcBef>
                            <a:spcAft>
                              <a:spcPts val="0"/>
                            </a:spcAft>
                            <a:buNone/>
                          </a:pPr>
                          <a:r>
                            <a:rPr lang="en" dirty="0"/>
                            <a:t>4.17</a:t>
                          </a:r>
                          <a:endParaRPr dirty="0"/>
                        </a:p>
                        <a:p>
                          <a:pPr marL="0" lvl="0" indent="0" algn="ctr" rtl="0">
                            <a:spcBef>
                              <a:spcPts val="0"/>
                            </a:spcBef>
                            <a:spcAft>
                              <a:spcPts val="0"/>
                            </a:spcAft>
                            <a:buNone/>
                          </a:pPr>
                          <a:endParaRPr dirty="0"/>
                        </a:p>
                      </a:txBody>
                      <a:tcPr marL="91425" marR="91425" marT="91425" marB="91425" anchor="ctr"/>
                    </a:tc>
                    <a:extLst>
                      <a:ext uri="{0D108BD9-81ED-4DB2-BD59-A6C34878D82A}">
                        <a16:rowId xmlns:a16="http://schemas.microsoft.com/office/drawing/2014/main" val="10003"/>
                      </a:ext>
                    </a:extLst>
                  </a:tr>
                </a:tbl>
              </a:graphicData>
            </a:graphic>
          </p:graphicFrame>
        </mc:Choice>
        <mc:Fallback>
          <p:graphicFrame>
            <p:nvGraphicFramePr>
              <p:cNvPr id="282" name="Google Shape;282;p35"/>
              <p:cNvGraphicFramePr/>
              <p:nvPr>
                <p:extLst>
                  <p:ext uri="{D42A27DB-BD31-4B8C-83A1-F6EECF244321}">
                    <p14:modId xmlns:p14="http://schemas.microsoft.com/office/powerpoint/2010/main" val="1254626751"/>
                  </p:ext>
                </p:extLst>
              </p:nvPr>
            </p:nvGraphicFramePr>
            <p:xfrm>
              <a:off x="1210236" y="2251420"/>
              <a:ext cx="5654490" cy="2250045"/>
            </p:xfrm>
            <a:graphic>
              <a:graphicData uri="http://schemas.openxmlformats.org/drawingml/2006/table">
                <a:tbl>
                  <a:tblPr>
                    <a:noFill/>
                    <a:tableStyleId>{88012701-0B7C-418C-91C9-C2F660A2D674}</a:tableStyleId>
                  </a:tblPr>
                  <a:tblGrid>
                    <a:gridCol w="1884830">
                      <a:extLst>
                        <a:ext uri="{9D8B030D-6E8A-4147-A177-3AD203B41FA5}">
                          <a16:colId xmlns:a16="http://schemas.microsoft.com/office/drawing/2014/main" val="20000"/>
                        </a:ext>
                      </a:extLst>
                    </a:gridCol>
                    <a:gridCol w="1884830">
                      <a:extLst>
                        <a:ext uri="{9D8B030D-6E8A-4147-A177-3AD203B41FA5}">
                          <a16:colId xmlns:a16="http://schemas.microsoft.com/office/drawing/2014/main" val="20001"/>
                        </a:ext>
                      </a:extLst>
                    </a:gridCol>
                    <a:gridCol w="1884830">
                      <a:extLst>
                        <a:ext uri="{9D8B030D-6E8A-4147-A177-3AD203B41FA5}">
                          <a16:colId xmlns:a16="http://schemas.microsoft.com/office/drawing/2014/main" val="20002"/>
                        </a:ext>
                      </a:extLst>
                    </a:gridCol>
                  </a:tblGrid>
                  <a:tr h="605425">
                    <a:tc>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sz="1800" b="1" dirty="0"/>
                            <a:t>Non-Rad Hard</a:t>
                          </a:r>
                        </a:p>
                      </a:txBody>
                      <a:tcPr marL="91425" marR="91425" marT="91425" marB="91425" anchor="ctr"/>
                    </a:tc>
                    <a:tc>
                      <a:txBody>
                        <a:bodyPr/>
                        <a:lstStyle/>
                        <a:p>
                          <a:pPr marL="0" lvl="0" indent="0" algn="ctr" rtl="0">
                            <a:spcBef>
                              <a:spcPts val="0"/>
                            </a:spcBef>
                            <a:spcAft>
                              <a:spcPts val="0"/>
                            </a:spcAft>
                            <a:buNone/>
                          </a:pPr>
                          <a:r>
                            <a:rPr lang="en-US" sz="1800" b="1" dirty="0"/>
                            <a:t>Rad-Hard</a:t>
                          </a:r>
                        </a:p>
                      </a:txBody>
                      <a:tcPr marL="91425" marR="91425" marT="91425" marB="91425" anchor="ctr"/>
                    </a:tc>
                    <a:extLst>
                      <a:ext uri="{0D108BD9-81ED-4DB2-BD59-A6C34878D82A}">
                        <a16:rowId xmlns:a16="http://schemas.microsoft.com/office/drawing/2014/main" val="10000"/>
                      </a:ext>
                    </a:extLst>
                  </a:tr>
                  <a:tr h="517525">
                    <a:tc>
                      <a:txBody>
                        <a:bodyPr/>
                        <a:lstStyle/>
                        <a:p>
                          <a:endParaRPr lang="en-US"/>
                        </a:p>
                      </a:txBody>
                      <a:tcPr marL="91425" marR="91425" marT="91425" marB="91425" anchor="ctr">
                        <a:blipFill>
                          <a:blip r:embed="rId4"/>
                          <a:stretch>
                            <a:fillRect l="-671" t="-119512" r="-200000" b="-219512"/>
                          </a:stretch>
                        </a:blipFill>
                      </a:tcPr>
                    </a:tc>
                    <a:tc>
                      <a:txBody>
                        <a:bodyPr/>
                        <a:lstStyle/>
                        <a:p>
                          <a:pPr marL="0" lvl="0" indent="0" algn="ctr" rtl="0">
                            <a:spcBef>
                              <a:spcPts val="0"/>
                            </a:spcBef>
                            <a:spcAft>
                              <a:spcPts val="0"/>
                            </a:spcAft>
                            <a:buNone/>
                          </a:pPr>
                          <a:r>
                            <a:rPr lang="en"/>
                            <a:t>327,028.0</a:t>
                          </a:r>
                          <a:endParaRPr/>
                        </a:p>
                      </a:txBody>
                      <a:tcPr marL="91425" marR="91425" marT="91425" marB="91425" anchor="ctr"/>
                    </a:tc>
                    <a:tc>
                      <a:txBody>
                        <a:bodyPr/>
                        <a:lstStyle/>
                        <a:p>
                          <a:pPr marL="0" lvl="0" indent="0" algn="ctr" rtl="0">
                            <a:spcBef>
                              <a:spcPts val="0"/>
                            </a:spcBef>
                            <a:spcAft>
                              <a:spcPts val="0"/>
                            </a:spcAft>
                            <a:buNone/>
                          </a:pPr>
                          <a:r>
                            <a:rPr lang="en"/>
                            <a:t>2,816,811.2</a:t>
                          </a:r>
                          <a:endParaRPr/>
                        </a:p>
                      </a:txBody>
                      <a:tcPr marL="91425" marR="91425" marT="91425" marB="91425" anchor="ctr"/>
                    </a:tc>
                    <a:extLst>
                      <a:ext uri="{0D108BD9-81ED-4DB2-BD59-A6C34878D82A}">
                        <a16:rowId xmlns:a16="http://schemas.microsoft.com/office/drawing/2014/main" val="10001"/>
                      </a:ext>
                    </a:extLst>
                  </a:tr>
                  <a:tr h="517525">
                    <a:tc>
                      <a:txBody>
                        <a:bodyPr/>
                        <a:lstStyle/>
                        <a:p>
                          <a:pPr marL="0" lvl="0" indent="0" algn="ctr" rtl="0">
                            <a:spcBef>
                              <a:spcPts val="0"/>
                            </a:spcBef>
                            <a:spcAft>
                              <a:spcPts val="0"/>
                            </a:spcAft>
                            <a:buNone/>
                          </a:pPr>
                          <a:r>
                            <a:rPr lang="en" dirty="0"/>
                            <a:t>Total Power [</a:t>
                          </a:r>
                          <a:r>
                            <a:rPr lang="en" dirty="0" err="1"/>
                            <a:t>mW</a:t>
                          </a:r>
                          <a:r>
                            <a:rPr lang="en" dirty="0"/>
                            <a:t>]</a:t>
                          </a:r>
                          <a:endParaRPr dirty="0"/>
                        </a:p>
                      </a:txBody>
                      <a:tcPr marL="91425" marR="91425" marT="91425" marB="91425" anchor="ctr"/>
                    </a:tc>
                    <a:tc>
                      <a:txBody>
                        <a:bodyPr/>
                        <a:lstStyle/>
                        <a:p>
                          <a:pPr marL="0" lvl="0" indent="0" algn="ctr" rtl="0">
                            <a:spcBef>
                              <a:spcPts val="0"/>
                            </a:spcBef>
                            <a:spcAft>
                              <a:spcPts val="0"/>
                            </a:spcAft>
                            <a:buNone/>
                          </a:pPr>
                          <a:r>
                            <a:rPr lang="en" dirty="0"/>
                            <a:t>75.075</a:t>
                          </a:r>
                          <a:endParaRPr dirty="0"/>
                        </a:p>
                      </a:txBody>
                      <a:tcPr marL="91425" marR="91425" marT="91425" marB="91425" anchor="ctr"/>
                    </a:tc>
                    <a:tc>
                      <a:txBody>
                        <a:bodyPr/>
                        <a:lstStyle/>
                        <a:p>
                          <a:pPr marL="0" lvl="0" indent="0" algn="ctr" rtl="0">
                            <a:spcBef>
                              <a:spcPts val="0"/>
                            </a:spcBef>
                            <a:spcAft>
                              <a:spcPts val="0"/>
                            </a:spcAft>
                            <a:buNone/>
                          </a:pPr>
                          <a:r>
                            <a:rPr lang="en" dirty="0"/>
                            <a:t>194.051</a:t>
                          </a:r>
                          <a:endParaRPr dirty="0"/>
                        </a:p>
                      </a:txBody>
                      <a:tcPr marL="91425" marR="91425" marT="91425" marB="91425" anchor="ctr"/>
                    </a:tc>
                    <a:extLst>
                      <a:ext uri="{0D108BD9-81ED-4DB2-BD59-A6C34878D82A}">
                        <a16:rowId xmlns:a16="http://schemas.microsoft.com/office/drawing/2014/main" val="10002"/>
                      </a:ext>
                    </a:extLst>
                  </a:tr>
                  <a:tr h="609570">
                    <a:tc>
                      <a:txBody>
                        <a:bodyPr/>
                        <a:lstStyle/>
                        <a:p>
                          <a:pPr marL="0" lvl="0" indent="0" algn="ctr" rtl="0">
                            <a:spcBef>
                              <a:spcPts val="0"/>
                            </a:spcBef>
                            <a:spcAft>
                              <a:spcPts val="0"/>
                            </a:spcAft>
                            <a:buNone/>
                          </a:pPr>
                          <a:r>
                            <a:rPr lang="en" dirty="0"/>
                            <a:t>Timing [</a:t>
                          </a:r>
                          <a:r>
                            <a:rPr lang="en" dirty="0" err="1"/>
                            <a:t>ps</a:t>
                          </a:r>
                          <a:r>
                            <a:rPr lang="en" dirty="0"/>
                            <a:t>]</a:t>
                          </a:r>
                          <a:endParaRPr dirty="0"/>
                        </a:p>
                      </a:txBody>
                      <a:tcPr marL="91425" marR="91425" marT="91425" marB="91425" anchor="ctr"/>
                    </a:tc>
                    <a:tc>
                      <a:txBody>
                        <a:bodyPr/>
                        <a:lstStyle/>
                        <a:p>
                          <a:pPr marL="0" lvl="0" indent="0" algn="ctr" rtl="0">
                            <a:spcBef>
                              <a:spcPts val="0"/>
                            </a:spcBef>
                            <a:spcAft>
                              <a:spcPts val="0"/>
                            </a:spcAft>
                            <a:buNone/>
                          </a:pPr>
                          <a:r>
                            <a:rPr lang="en" dirty="0"/>
                            <a:t>4.28</a:t>
                          </a:r>
                          <a:endParaRPr dirty="0"/>
                        </a:p>
                      </a:txBody>
                      <a:tcPr marL="91425" marR="91425" marT="91425" marB="91425" anchor="ctr"/>
                    </a:tc>
                    <a:tc>
                      <a:txBody>
                        <a:bodyPr/>
                        <a:lstStyle/>
                        <a:p>
                          <a:pPr marL="0" lvl="0" indent="0" algn="ctr" rtl="0">
                            <a:spcBef>
                              <a:spcPts val="0"/>
                            </a:spcBef>
                            <a:spcAft>
                              <a:spcPts val="0"/>
                            </a:spcAft>
                            <a:buNone/>
                          </a:pPr>
                          <a:r>
                            <a:rPr lang="en" dirty="0"/>
                            <a:t>4.17</a:t>
                          </a:r>
                          <a:endParaRPr dirty="0"/>
                        </a:p>
                        <a:p>
                          <a:pPr marL="0" lvl="0" indent="0" algn="ctr" rtl="0">
                            <a:spcBef>
                              <a:spcPts val="0"/>
                            </a:spcBef>
                            <a:spcAft>
                              <a:spcPts val="0"/>
                            </a:spcAft>
                            <a:buNone/>
                          </a:pPr>
                          <a:endParaRPr dirty="0"/>
                        </a:p>
                      </a:txBody>
                      <a:tcPr marL="91425" marR="91425" marT="91425" marB="91425" anchor="ctr"/>
                    </a:tc>
                    <a:extLst>
                      <a:ext uri="{0D108BD9-81ED-4DB2-BD59-A6C34878D82A}">
                        <a16:rowId xmlns:a16="http://schemas.microsoft.com/office/drawing/2014/main" val="10003"/>
                      </a:ext>
                    </a:extLst>
                  </a:tr>
                </a:tbl>
              </a:graphicData>
            </a:graphic>
          </p:graphicFrame>
        </mc:Fallback>
      </mc:AlternateContent>
      <p:sp>
        <p:nvSpPr>
          <p:cNvPr id="283" name="Google Shape;283;p35"/>
          <p:cNvSpPr txBox="1">
            <a:spLocks noGrp="1"/>
          </p:cNvSpPr>
          <p:nvPr>
            <p:ph type="body" idx="1"/>
          </p:nvPr>
        </p:nvSpPr>
        <p:spPr>
          <a:xfrm>
            <a:off x="4995475" y="863550"/>
            <a:ext cx="4092600" cy="118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Operating Voltage: 1.8V</a:t>
            </a:r>
            <a:endParaRPr sz="1800" dirty="0"/>
          </a:p>
          <a:p>
            <a:pPr marL="457200" lvl="0" indent="-342900" algn="l" rtl="0">
              <a:spcBef>
                <a:spcPts val="0"/>
              </a:spcBef>
              <a:spcAft>
                <a:spcPts val="0"/>
              </a:spcAft>
              <a:buSzPts val="1800"/>
              <a:buChar char="●"/>
            </a:pPr>
            <a:r>
              <a:rPr lang="en" sz="1800" dirty="0"/>
              <a:t>Corner: TT</a:t>
            </a:r>
            <a:endParaRPr sz="1800" dirty="0"/>
          </a:p>
          <a:p>
            <a:pPr marL="457200" lvl="0" indent="-342900" algn="l" rtl="0">
              <a:spcBef>
                <a:spcPts val="0"/>
              </a:spcBef>
              <a:spcAft>
                <a:spcPts val="0"/>
              </a:spcAft>
              <a:buSzPts val="1800"/>
              <a:buChar char="●"/>
            </a:pPr>
            <a:r>
              <a:rPr lang="en" sz="1800" dirty="0"/>
              <a:t>Temp: 25</a:t>
            </a:r>
            <a:r>
              <a:rPr lang="en" sz="1800" baseline="30000" dirty="0"/>
              <a:t>º</a:t>
            </a:r>
            <a:r>
              <a:rPr lang="en" sz="1800" dirty="0"/>
              <a:t>C</a:t>
            </a:r>
            <a:endParaRPr sz="1800" dirty="0"/>
          </a:p>
        </p:txBody>
      </p:sp>
      <p:sp>
        <p:nvSpPr>
          <p:cNvPr id="284" name="Google Shape;284;p35"/>
          <p:cNvSpPr txBox="1"/>
          <p:nvPr/>
        </p:nvSpPr>
        <p:spPr>
          <a:xfrm>
            <a:off x="6978875" y="2930675"/>
            <a:ext cx="19464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8x increase in area</a:t>
            </a:r>
            <a:endParaRPr/>
          </a:p>
        </p:txBody>
      </p:sp>
      <p:sp>
        <p:nvSpPr>
          <p:cNvPr id="285" name="Google Shape;285;p35"/>
          <p:cNvSpPr txBox="1"/>
          <p:nvPr/>
        </p:nvSpPr>
        <p:spPr>
          <a:xfrm>
            <a:off x="6978875" y="3439550"/>
            <a:ext cx="1902000" cy="5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2.5x increase in</a:t>
            </a:r>
            <a:endParaRPr/>
          </a:p>
          <a:p>
            <a:pPr marL="0" lvl="0" indent="0" algn="l" rtl="0">
              <a:spcBef>
                <a:spcPts val="0"/>
              </a:spcBef>
              <a:spcAft>
                <a:spcPts val="0"/>
              </a:spcAft>
              <a:buNone/>
            </a:pPr>
            <a:r>
              <a:rPr lang="en"/>
              <a:t>    power</a:t>
            </a:r>
            <a:endParaRPr/>
          </a:p>
        </p:txBody>
      </p:sp>
    </p:spTree>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grpSp>
        <p:nvGrpSpPr>
          <p:cNvPr id="725" name="Google Shape;725;p47"/>
          <p:cNvGrpSpPr/>
          <p:nvPr/>
        </p:nvGrpSpPr>
        <p:grpSpPr>
          <a:xfrm>
            <a:off x="5841525" y="2313272"/>
            <a:ext cx="2940489" cy="2481453"/>
            <a:chOff x="5479725" y="1928825"/>
            <a:chExt cx="3386100" cy="2857500"/>
          </a:xfrm>
        </p:grpSpPr>
        <p:sp>
          <p:nvSpPr>
            <p:cNvPr id="726" name="Google Shape;726;p47"/>
            <p:cNvSpPr/>
            <p:nvPr/>
          </p:nvSpPr>
          <p:spPr>
            <a:xfrm>
              <a:off x="5479725" y="1928825"/>
              <a:ext cx="3386100" cy="2857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7" name="Google Shape;727;p47"/>
            <p:cNvPicPr preferRelativeResize="0"/>
            <p:nvPr/>
          </p:nvPicPr>
          <p:blipFill>
            <a:blip r:embed="rId3">
              <a:alphaModFix/>
            </a:blip>
            <a:stretch>
              <a:fillRect/>
            </a:stretch>
          </p:blipFill>
          <p:spPr>
            <a:xfrm>
              <a:off x="6612025" y="3192125"/>
              <a:ext cx="1111626" cy="1527999"/>
            </a:xfrm>
            <a:prstGeom prst="rect">
              <a:avLst/>
            </a:prstGeom>
            <a:noFill/>
            <a:ln>
              <a:noFill/>
            </a:ln>
          </p:spPr>
        </p:pic>
        <p:pic>
          <p:nvPicPr>
            <p:cNvPr id="728" name="Google Shape;728;p47"/>
            <p:cNvPicPr preferRelativeResize="0"/>
            <p:nvPr/>
          </p:nvPicPr>
          <p:blipFill rotWithShape="1">
            <a:blip r:embed="rId4">
              <a:alphaModFix/>
            </a:blip>
            <a:srcRect l="3118" t="10475" r="3806" b="8315"/>
            <a:stretch/>
          </p:blipFill>
          <p:spPr>
            <a:xfrm>
              <a:off x="5529300" y="2057200"/>
              <a:ext cx="3253224" cy="1386099"/>
            </a:xfrm>
            <a:prstGeom prst="rect">
              <a:avLst/>
            </a:prstGeom>
            <a:noFill/>
            <a:ln>
              <a:noFill/>
            </a:ln>
          </p:spPr>
        </p:pic>
      </p:grpSp>
      <p:pic>
        <p:nvPicPr>
          <p:cNvPr id="729" name="Google Shape;729;p47"/>
          <p:cNvPicPr preferRelativeResize="0"/>
          <p:nvPr/>
        </p:nvPicPr>
        <p:blipFill>
          <a:blip r:embed="rId5">
            <a:alphaModFix/>
          </a:blip>
          <a:stretch>
            <a:fillRect/>
          </a:stretch>
        </p:blipFill>
        <p:spPr>
          <a:xfrm>
            <a:off x="361986" y="2313125"/>
            <a:ext cx="4963200" cy="2481600"/>
          </a:xfrm>
          <a:prstGeom prst="roundRect">
            <a:avLst>
              <a:gd name="adj" fmla="val 16667"/>
            </a:avLst>
          </a:prstGeom>
          <a:noFill/>
          <a:ln>
            <a:noFill/>
          </a:ln>
        </p:spPr>
      </p:pic>
      <p:sp>
        <p:nvSpPr>
          <p:cNvPr id="730" name="Google Shape;730;p47"/>
          <p:cNvSpPr txBox="1">
            <a:spLocks noGrp="1"/>
          </p:cNvSpPr>
          <p:nvPr>
            <p:ph type="title"/>
          </p:nvPr>
        </p:nvSpPr>
        <p:spPr>
          <a:xfrm>
            <a:off x="311700" y="1207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solidFill>
                  <a:srgbClr val="8CC358"/>
                </a:solidFill>
                <a:latin typeface="Proxima Nova Extrabold"/>
                <a:ea typeface="Proxima Nova Extrabold"/>
                <a:cs typeface="Proxima Nova Extrabold"/>
                <a:sym typeface="Proxima Nova Extrabold"/>
              </a:rPr>
              <a:t>Released</a:t>
            </a:r>
            <a:r>
              <a:rPr lang="en" sz="3700">
                <a:solidFill>
                  <a:schemeClr val="accent3"/>
                </a:solidFill>
                <a:latin typeface="Proxima Nova Extrabold"/>
                <a:ea typeface="Proxima Nova Extrabold"/>
                <a:cs typeface="Proxima Nova Extrabold"/>
                <a:sym typeface="Proxima Nova Extrabold"/>
              </a:rPr>
              <a:t> skywater-pdk!</a:t>
            </a:r>
            <a:endParaRPr sz="3700">
              <a:solidFill>
                <a:schemeClr val="accent3"/>
              </a:solidFill>
              <a:latin typeface="Proxima Nova Extrabold"/>
              <a:ea typeface="Proxima Nova Extrabold"/>
              <a:cs typeface="Proxima Nova Extrabold"/>
              <a:sym typeface="Proxima Nova Extrabold"/>
            </a:endParaRPr>
          </a:p>
          <a:p>
            <a:pPr marL="0" lvl="0" indent="0" algn="ctr" rtl="0">
              <a:spcBef>
                <a:spcPts val="0"/>
              </a:spcBef>
              <a:spcAft>
                <a:spcPts val="0"/>
              </a:spcAft>
              <a:buNone/>
            </a:pPr>
            <a:r>
              <a:rPr lang="en">
                <a:solidFill>
                  <a:srgbClr val="FF00FF"/>
                </a:solidFill>
                <a:latin typeface="Proxima Nova Extrabold"/>
                <a:ea typeface="Proxima Nova Extrabold"/>
                <a:cs typeface="Proxima Nova Extrabold"/>
                <a:sym typeface="Proxima Nova Extrabold"/>
              </a:rPr>
              <a:t>FOSS 130nm manufacturable PDK</a:t>
            </a:r>
            <a:endParaRPr>
              <a:solidFill>
                <a:srgbClr val="FF00FF"/>
              </a:solidFill>
              <a:latin typeface="Proxima Nova Extrabold"/>
              <a:ea typeface="Proxima Nova Extrabold"/>
              <a:cs typeface="Proxima Nova Extrabold"/>
              <a:sym typeface="Proxima Nova Extrabold"/>
            </a:endParaRPr>
          </a:p>
        </p:txBody>
      </p:sp>
      <p:sp>
        <p:nvSpPr>
          <p:cNvPr id="2" name="Google Shape;280;p35">
            <a:extLst>
              <a:ext uri="{FF2B5EF4-FFF2-40B4-BE49-F238E27FC236}">
                <a16:creationId xmlns:a16="http://schemas.microsoft.com/office/drawing/2014/main" id="{60A06C6E-F3BA-EE5E-8C95-1DCBD3636877}"/>
              </a:ext>
            </a:extLst>
          </p:cNvPr>
          <p:cNvSpPr txBox="1">
            <a:spLocks/>
          </p:cNvSpPr>
          <p:nvPr/>
        </p:nvSpPr>
        <p:spPr>
          <a:xfrm>
            <a:off x="311700" y="2430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Open-Source ASIC Tooling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98" name="Google Shape;298;p37"/>
          <p:cNvSpPr txBox="1">
            <a:spLocks noGrp="1"/>
          </p:cNvSpPr>
          <p:nvPr>
            <p:ph type="body" idx="1"/>
          </p:nvPr>
        </p:nvSpPr>
        <p:spPr>
          <a:xfrm>
            <a:off x="311700" y="863550"/>
            <a:ext cx="8520600" cy="39087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800" dirty="0"/>
              <a:t>RHBD techniques can be an effective way to combat radiation effects without having to use manufacturing techniques like Silicon-on-Insulator (SOI) or Silicon-on-Sapphire (SOS)</a:t>
            </a:r>
          </a:p>
          <a:p>
            <a:pPr>
              <a:buFont typeface="Arial" panose="020B0604020202020204" pitchFamily="34" charset="0"/>
              <a:buChar char="•"/>
            </a:pPr>
            <a:r>
              <a:rPr lang="en-US" sz="1800" dirty="0"/>
              <a:t>A significant tradeoff using RHBD techniques is an increase in power and area</a:t>
            </a:r>
          </a:p>
          <a:p>
            <a:pPr>
              <a:buFont typeface="Arial" panose="020B0604020202020204" pitchFamily="34" charset="0"/>
              <a:buChar char="•"/>
            </a:pPr>
            <a:r>
              <a:rPr lang="en-US" sz="1800" dirty="0">
                <a:effectLst/>
                <a:latin typeface="+mj-lt"/>
              </a:rPr>
              <a:t>Through testing with Berkeley’s 88-inch cyclotron, current design hardiness is tolerant against latchup over 75 MeV</a:t>
            </a:r>
            <a:endParaRPr lang="en-US" sz="1800" dirty="0">
              <a:latin typeface="+mj-lt"/>
            </a:endParaRPr>
          </a:p>
          <a:p>
            <a:pPr>
              <a:buFont typeface="Arial" panose="020B0604020202020204" pitchFamily="34" charset="0"/>
              <a:buChar char="•"/>
            </a:pPr>
            <a:r>
              <a:rPr lang="en" sz="1800" dirty="0"/>
              <a:t>To help showcase more RHBD designs utilized in this library, we adapted for SkyWater Technology 130nm cells and available here (all files included):  </a:t>
            </a:r>
          </a:p>
          <a:p>
            <a:pPr lvl="1">
              <a:buFont typeface="Arial" panose="020B0604020202020204" pitchFamily="34" charset="0"/>
              <a:buChar char="•"/>
            </a:pPr>
            <a:r>
              <a:rPr lang="en-US" dirty="0">
                <a:hlinkClick r:id="rId3"/>
              </a:rPr>
              <a:t>https://github.com/stineje/sky130RHBDLib</a:t>
            </a:r>
            <a:r>
              <a:rPr lang="en-US" dirty="0"/>
              <a: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9"/>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9"/>
          <p:cNvSpPr txBox="1">
            <a:spLocks noGrp="1"/>
          </p:cNvSpPr>
          <p:nvPr>
            <p:ph type="body" idx="1"/>
          </p:nvPr>
        </p:nvSpPr>
        <p:spPr>
          <a:xfrm>
            <a:off x="311700" y="863550"/>
            <a:ext cx="8520600" cy="39087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
        <p:nvSpPr>
          <p:cNvPr id="62" name="Google Shape;62;p14"/>
          <p:cNvSpPr txBox="1">
            <a:spLocks noGrp="1"/>
          </p:cNvSpPr>
          <p:nvPr>
            <p:ph type="body" idx="1"/>
          </p:nvPr>
        </p:nvSpPr>
        <p:spPr>
          <a:xfrm>
            <a:off x="311700" y="863550"/>
            <a:ext cx="8520600" cy="3908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000" dirty="0"/>
              <a:t>Introduction</a:t>
            </a:r>
            <a:endParaRPr sz="2000" dirty="0"/>
          </a:p>
          <a:p>
            <a:pPr marL="457200" lvl="0" indent="-381000" algn="l" rtl="0">
              <a:spcBef>
                <a:spcPts val="0"/>
              </a:spcBef>
              <a:spcAft>
                <a:spcPts val="0"/>
              </a:spcAft>
              <a:buSzPts val="2400"/>
              <a:buChar char="●"/>
            </a:pPr>
            <a:r>
              <a:rPr lang="en-US" sz="2000" dirty="0"/>
              <a:t>R</a:t>
            </a:r>
            <a:r>
              <a:rPr lang="en" sz="2000" dirty="0"/>
              <a:t>adiation Effects</a:t>
            </a:r>
            <a:endParaRPr sz="2000" dirty="0"/>
          </a:p>
          <a:p>
            <a:pPr marL="457200" lvl="0" indent="-381000" algn="l" rtl="0">
              <a:spcBef>
                <a:spcPts val="0"/>
              </a:spcBef>
              <a:spcAft>
                <a:spcPts val="0"/>
              </a:spcAft>
              <a:buSzPts val="2400"/>
              <a:buChar char="●"/>
            </a:pPr>
            <a:r>
              <a:rPr lang="en-US" sz="2000" dirty="0"/>
              <a:t>Radiation Hardened by Design (RHBD)</a:t>
            </a:r>
          </a:p>
          <a:p>
            <a:pPr marL="457200" lvl="0" indent="-381000" algn="l" rtl="0">
              <a:spcBef>
                <a:spcPts val="0"/>
              </a:spcBef>
              <a:spcAft>
                <a:spcPts val="0"/>
              </a:spcAft>
              <a:buSzPts val="2400"/>
              <a:buChar char="●"/>
            </a:pPr>
            <a:r>
              <a:rPr lang="en-US" sz="2000" dirty="0"/>
              <a:t>Implementation and Comparison</a:t>
            </a:r>
          </a:p>
          <a:p>
            <a:pPr marL="457200" lvl="0" indent="-381000" algn="l" rtl="0">
              <a:spcBef>
                <a:spcPts val="0"/>
              </a:spcBef>
              <a:spcAft>
                <a:spcPts val="0"/>
              </a:spcAft>
              <a:buSzPts val="2400"/>
              <a:buChar char="●"/>
            </a:pPr>
            <a:r>
              <a:rPr lang="en-US" sz="2000" dirty="0"/>
              <a:t>Conclusion</a:t>
            </a:r>
            <a:endParaRPr sz="2000" dirty="0"/>
          </a:p>
          <a:p>
            <a:pPr marL="0" lvl="0" indent="0" algn="l" rtl="0">
              <a:spcBef>
                <a:spcPts val="1600"/>
              </a:spcBef>
              <a:spcAft>
                <a:spcPts val="1600"/>
              </a:spcAft>
              <a:buNone/>
            </a:pPr>
            <a:endParaRPr sz="2000" dirty="0"/>
          </a:p>
        </p:txBody>
      </p:sp>
    </p:spTree>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Trouble with Rad-Hard ASICs</a:t>
            </a:r>
            <a:endParaRPr dirty="0"/>
          </a:p>
        </p:txBody>
      </p:sp>
      <p:sp>
        <p:nvSpPr>
          <p:cNvPr id="68" name="Google Shape;68;p15"/>
          <p:cNvSpPr txBox="1">
            <a:spLocks noGrp="1"/>
          </p:cNvSpPr>
          <p:nvPr>
            <p:ph type="body" idx="1"/>
          </p:nvPr>
        </p:nvSpPr>
        <p:spPr>
          <a:xfrm>
            <a:off x="311700" y="863550"/>
            <a:ext cx="8520600" cy="3908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1800" dirty="0"/>
              <a:t>Very low demand for rad-hard ASICs</a:t>
            </a:r>
            <a:endParaRPr sz="1800" dirty="0"/>
          </a:p>
          <a:p>
            <a:pPr marL="914400" lvl="1" indent="-342900" algn="l" rtl="0">
              <a:spcBef>
                <a:spcPts val="0"/>
              </a:spcBef>
              <a:spcAft>
                <a:spcPts val="0"/>
              </a:spcAft>
              <a:buSzPts val="1800"/>
              <a:buChar char="○"/>
            </a:pPr>
            <a:r>
              <a:rPr lang="en" dirty="0"/>
              <a:t>Aerospace companies like NASA, SpaceX, Blue Origin, etc</a:t>
            </a:r>
            <a:endParaRPr dirty="0"/>
          </a:p>
          <a:p>
            <a:pPr marL="914400" lvl="1" indent="-342900" algn="l" rtl="0">
              <a:spcBef>
                <a:spcPts val="0"/>
              </a:spcBef>
              <a:spcAft>
                <a:spcPts val="0"/>
              </a:spcAft>
              <a:buSzPts val="1800"/>
              <a:buChar char="○"/>
            </a:pPr>
            <a:r>
              <a:rPr lang="en" dirty="0"/>
              <a:t>Nuclear plants</a:t>
            </a:r>
            <a:endParaRPr dirty="0"/>
          </a:p>
          <a:p>
            <a:pPr marL="914400" lvl="1" indent="-342900" algn="l" rtl="0">
              <a:spcBef>
                <a:spcPts val="0"/>
              </a:spcBef>
              <a:spcAft>
                <a:spcPts val="0"/>
              </a:spcAft>
              <a:buSzPts val="1800"/>
              <a:buChar char="○"/>
            </a:pPr>
            <a:r>
              <a:rPr lang="en" dirty="0"/>
              <a:t>Military applications</a:t>
            </a:r>
            <a:endParaRPr dirty="0"/>
          </a:p>
          <a:p>
            <a:pPr marL="457200" lvl="0" indent="-381000" algn="l" rtl="0">
              <a:spcBef>
                <a:spcPts val="0"/>
              </a:spcBef>
              <a:spcAft>
                <a:spcPts val="0"/>
              </a:spcAft>
              <a:buSzPts val="2400"/>
              <a:buChar char="●"/>
            </a:pPr>
            <a:r>
              <a:rPr lang="en-US" sz="1800" dirty="0"/>
              <a:t>Limited commercial availability for rad-hard libraries</a:t>
            </a:r>
            <a:endParaRPr sz="1800" dirty="0"/>
          </a:p>
          <a:p>
            <a:pPr marL="914400" lvl="1" indent="-342900" algn="l" rtl="0">
              <a:spcBef>
                <a:spcPts val="0"/>
              </a:spcBef>
              <a:spcAft>
                <a:spcPts val="0"/>
              </a:spcAft>
              <a:buSzPts val="1800"/>
              <a:buChar char="○"/>
            </a:pPr>
            <a:r>
              <a:rPr lang="en" dirty="0"/>
              <a:t>TI has a space products line</a:t>
            </a:r>
            <a:endParaRPr dirty="0"/>
          </a:p>
          <a:p>
            <a:pPr marL="457200" lvl="0" indent="-381000" algn="l" rtl="0">
              <a:spcBef>
                <a:spcPts val="0"/>
              </a:spcBef>
              <a:spcAft>
                <a:spcPts val="0"/>
              </a:spcAft>
              <a:buSzPts val="2400"/>
              <a:buChar char="●"/>
            </a:pPr>
            <a:r>
              <a:rPr lang="en" sz="1800" dirty="0"/>
              <a:t>Increased complexity of design</a:t>
            </a:r>
            <a:endParaRPr sz="1800" dirty="0"/>
          </a:p>
          <a:p>
            <a:pPr marL="914400" lvl="1" indent="-342900" algn="l" rtl="0">
              <a:spcBef>
                <a:spcPts val="0"/>
              </a:spcBef>
              <a:spcAft>
                <a:spcPts val="0"/>
              </a:spcAft>
              <a:buSzPts val="1800"/>
              <a:buChar char="○"/>
            </a:pPr>
            <a:r>
              <a:rPr lang="en-US" dirty="0"/>
              <a:t>N-Modular redundancy requiring the addition of some form of voter logic</a:t>
            </a:r>
            <a:endParaRPr dirty="0"/>
          </a:p>
          <a:p>
            <a:pPr marL="457200" lvl="0" indent="-381000" algn="l" rtl="0">
              <a:spcBef>
                <a:spcPts val="0"/>
              </a:spcBef>
              <a:spcAft>
                <a:spcPts val="0"/>
              </a:spcAft>
              <a:buSzPts val="2400"/>
              <a:buChar char="●"/>
            </a:pPr>
            <a:r>
              <a:rPr lang="en" sz="1800" dirty="0"/>
              <a:t>More expensive</a:t>
            </a:r>
            <a:endParaRPr sz="1800" dirty="0"/>
          </a:p>
          <a:p>
            <a:pPr marL="914400" lvl="1" indent="-342900" algn="l" rtl="0">
              <a:spcBef>
                <a:spcPts val="0"/>
              </a:spcBef>
              <a:spcAft>
                <a:spcPts val="0"/>
              </a:spcAft>
              <a:buSzPts val="1800"/>
              <a:buChar char="○"/>
            </a:pPr>
            <a:r>
              <a:rPr lang="en" dirty="0"/>
              <a:t>RH layout techniques increase power and area</a:t>
            </a:r>
            <a:endParaRPr dirty="0"/>
          </a:p>
          <a:p>
            <a:pPr marL="914400" lvl="1" indent="-342900" algn="l" rtl="0">
              <a:spcBef>
                <a:spcPts val="0"/>
              </a:spcBef>
              <a:spcAft>
                <a:spcPts val="0"/>
              </a:spcAft>
              <a:buSzPts val="1800"/>
              <a:buChar char="○"/>
            </a:pPr>
            <a:r>
              <a:rPr lang="en" dirty="0"/>
              <a:t>Man hours devoted to converting standard library to RHBD</a:t>
            </a:r>
            <a:endParaRPr dirty="0"/>
          </a:p>
        </p:txBody>
      </p:sp>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Radiation Effects</a:t>
            </a:r>
            <a:endParaRPr dirty="0"/>
          </a:p>
        </p:txBody>
      </p:sp>
      <p:sp>
        <p:nvSpPr>
          <p:cNvPr id="82" name="Google Shape;82;p17"/>
          <p:cNvSpPr txBox="1">
            <a:spLocks noGrp="1"/>
          </p:cNvSpPr>
          <p:nvPr>
            <p:ph type="body" idx="1"/>
          </p:nvPr>
        </p:nvSpPr>
        <p:spPr>
          <a:xfrm>
            <a:off x="311700" y="863549"/>
            <a:ext cx="8520600" cy="4091691"/>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1600" dirty="0"/>
              <a:t>Single Event Effect (SEE)</a:t>
            </a:r>
          </a:p>
          <a:p>
            <a:pPr marL="914400" lvl="1" indent="-342900" algn="l" rtl="0">
              <a:spcBef>
                <a:spcPts val="0"/>
              </a:spcBef>
              <a:spcAft>
                <a:spcPts val="0"/>
              </a:spcAft>
              <a:buClr>
                <a:schemeClr val="dk1"/>
              </a:buClr>
              <a:buSzPts val="1800"/>
              <a:buChar char="○"/>
            </a:pPr>
            <a:r>
              <a:rPr lang="en" sz="1600" dirty="0">
                <a:solidFill>
                  <a:schemeClr val="dk1"/>
                </a:solidFill>
              </a:rPr>
              <a:t>Caused by a single high energy particle. SEEs come in three forms:</a:t>
            </a:r>
          </a:p>
          <a:p>
            <a:pPr lvl="2" indent="-342900">
              <a:spcBef>
                <a:spcPts val="0"/>
              </a:spcBef>
              <a:buClr>
                <a:schemeClr val="dk1"/>
              </a:buClr>
              <a:buSzPts val="1800"/>
              <a:buFont typeface="Wingdings" panose="05000000000000000000" pitchFamily="2" charset="2"/>
              <a:buChar char="§"/>
            </a:pPr>
            <a:r>
              <a:rPr lang="en" sz="1600" dirty="0">
                <a:solidFill>
                  <a:schemeClr val="dk1"/>
                </a:solidFill>
              </a:rPr>
              <a:t>Single Event Transient (SET)</a:t>
            </a:r>
          </a:p>
          <a:p>
            <a:pPr lvl="3" indent="-342900">
              <a:spcBef>
                <a:spcPts val="0"/>
              </a:spcBef>
              <a:buClr>
                <a:schemeClr val="dk1"/>
              </a:buClr>
              <a:buSzPts val="1800"/>
              <a:buChar char="○"/>
            </a:pPr>
            <a:r>
              <a:rPr lang="en" sz="1600" dirty="0">
                <a:solidFill>
                  <a:schemeClr val="dk1"/>
                </a:solidFill>
              </a:rPr>
              <a:t>Rapid change in charge that causes temporary voltage flucuations on signal lines.</a:t>
            </a:r>
            <a:r>
              <a:rPr lang="en-US" sz="1600" dirty="0">
                <a:solidFill>
                  <a:schemeClr val="dk1"/>
                </a:solidFill>
              </a:rPr>
              <a:t> Non-destructive.</a:t>
            </a:r>
            <a:endParaRPr lang="en" sz="1600" dirty="0">
              <a:solidFill>
                <a:schemeClr val="dk1"/>
              </a:solidFill>
            </a:endParaRPr>
          </a:p>
          <a:p>
            <a:pPr lvl="2" indent="-342900">
              <a:spcBef>
                <a:spcPts val="0"/>
              </a:spcBef>
              <a:buClr>
                <a:schemeClr val="dk1"/>
              </a:buClr>
              <a:buSzPts val="1800"/>
              <a:buFont typeface="Wingdings" panose="05000000000000000000" pitchFamily="2" charset="2"/>
              <a:buChar char="§"/>
            </a:pPr>
            <a:r>
              <a:rPr lang="en-US" sz="1600" dirty="0">
                <a:solidFill>
                  <a:schemeClr val="dk1"/>
                </a:solidFill>
              </a:rPr>
              <a:t>Single Event Upset (SEU)</a:t>
            </a:r>
          </a:p>
          <a:p>
            <a:pPr lvl="3" indent="-342900">
              <a:spcBef>
                <a:spcPts val="0"/>
              </a:spcBef>
              <a:buClr>
                <a:schemeClr val="dk1"/>
              </a:buClr>
              <a:buSzPts val="1800"/>
              <a:buChar char="○"/>
            </a:pPr>
            <a:r>
              <a:rPr lang="en-US" sz="1600" dirty="0">
                <a:solidFill>
                  <a:schemeClr val="dk1"/>
                </a:solidFill>
              </a:rPr>
              <a:t>Like SETs but cause bit-flips in memory cells/registers which can propagate errors. Non-destructive.</a:t>
            </a:r>
          </a:p>
          <a:p>
            <a:pPr lvl="2" indent="-342900">
              <a:spcBef>
                <a:spcPts val="0"/>
              </a:spcBef>
              <a:buClr>
                <a:schemeClr val="dk1"/>
              </a:buClr>
              <a:buSzPts val="1800"/>
              <a:buFont typeface="Wingdings" panose="05000000000000000000" pitchFamily="2" charset="2"/>
              <a:buChar char="§"/>
            </a:pPr>
            <a:r>
              <a:rPr lang="en-US" sz="1600" dirty="0">
                <a:solidFill>
                  <a:schemeClr val="dk1"/>
                </a:solidFill>
              </a:rPr>
              <a:t>Single Event Latchup (SEL)</a:t>
            </a:r>
          </a:p>
          <a:p>
            <a:pPr lvl="3" indent="-342900">
              <a:spcBef>
                <a:spcPts val="0"/>
              </a:spcBef>
              <a:buClr>
                <a:schemeClr val="dk1"/>
              </a:buClr>
              <a:buSzPts val="1800"/>
              <a:buChar char="○"/>
            </a:pPr>
            <a:r>
              <a:rPr lang="en-US" sz="1600" dirty="0"/>
              <a:t>Causes high operating current above device specifications that can only be cleared by a power reset. Possibly destruction.</a:t>
            </a:r>
          </a:p>
          <a:p>
            <a:pPr marL="457200" lvl="0" indent="-381000" algn="l" rtl="0">
              <a:spcBef>
                <a:spcPts val="0"/>
              </a:spcBef>
              <a:spcAft>
                <a:spcPts val="0"/>
              </a:spcAft>
              <a:buSzPts val="2400"/>
              <a:buChar char="●"/>
            </a:pPr>
            <a:r>
              <a:rPr lang="en-US" sz="1600" dirty="0"/>
              <a:t>Total Ionizing Dose (TID)</a:t>
            </a:r>
          </a:p>
          <a:p>
            <a:pPr marL="914400" lvl="1" indent="-342900" algn="l" rtl="0">
              <a:spcBef>
                <a:spcPts val="0"/>
              </a:spcBef>
              <a:spcAft>
                <a:spcPts val="0"/>
              </a:spcAft>
              <a:buClr>
                <a:schemeClr val="dk1"/>
              </a:buClr>
              <a:buSzPts val="1800"/>
              <a:buChar char="○"/>
            </a:pPr>
            <a:r>
              <a:rPr lang="en" sz="1600" dirty="0">
                <a:solidFill>
                  <a:schemeClr val="dk1"/>
                </a:solidFill>
              </a:rPr>
              <a:t>Long term effects from radiation exposure.</a:t>
            </a:r>
          </a:p>
          <a:p>
            <a:pPr marL="914400" lvl="1" indent="-342900" algn="l" rtl="0">
              <a:spcBef>
                <a:spcPts val="0"/>
              </a:spcBef>
              <a:spcAft>
                <a:spcPts val="0"/>
              </a:spcAft>
              <a:buClr>
                <a:schemeClr val="dk1"/>
              </a:buClr>
              <a:buSzPts val="1800"/>
              <a:buChar char="○"/>
            </a:pPr>
            <a:r>
              <a:rPr lang="en" sz="1600" dirty="0">
                <a:solidFill>
                  <a:schemeClr val="dk1"/>
                </a:solidFill>
              </a:rPr>
              <a:t>Main focus for this library.</a:t>
            </a:r>
          </a:p>
          <a:p>
            <a:pPr>
              <a:buClr>
                <a:schemeClr val="dk1"/>
              </a:buClr>
            </a:pPr>
            <a:endParaRPr lang="en-US" sz="1600" dirty="0"/>
          </a:p>
        </p:txBody>
      </p:sp>
    </p:spTree>
    <p:extLst>
      <p:ext uri="{BB962C8B-B14F-4D97-AF65-F5344CB8AC3E}">
        <p14:creationId xmlns:p14="http://schemas.microsoft.com/office/powerpoint/2010/main" val="2744031419"/>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Total Ionizing Dose (TID)</a:t>
            </a:r>
            <a:endParaRPr dirty="0"/>
          </a:p>
        </p:txBody>
      </p:sp>
      <p:sp>
        <p:nvSpPr>
          <p:cNvPr id="88" name="Google Shape;88;p18"/>
          <p:cNvSpPr txBox="1">
            <a:spLocks noGrp="1"/>
          </p:cNvSpPr>
          <p:nvPr>
            <p:ph type="body" idx="1"/>
          </p:nvPr>
        </p:nvSpPr>
        <p:spPr>
          <a:xfrm>
            <a:off x="311700" y="863550"/>
            <a:ext cx="4682942" cy="3908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panose="020B0604020202020204" pitchFamily="34" charset="0"/>
              <a:buChar char="•"/>
            </a:pPr>
            <a:r>
              <a:rPr lang="en" sz="1800" dirty="0"/>
              <a:t>Chronic exposure to radiation over time.</a:t>
            </a:r>
            <a:endParaRPr sz="1800" dirty="0"/>
          </a:p>
          <a:p>
            <a:pPr marL="457200" lvl="0" indent="-342900" algn="l" rtl="0">
              <a:spcBef>
                <a:spcPts val="0"/>
              </a:spcBef>
              <a:spcAft>
                <a:spcPts val="0"/>
              </a:spcAft>
              <a:buSzPts val="1800"/>
              <a:buFont typeface="Arial" panose="020B0604020202020204" pitchFamily="34" charset="0"/>
              <a:buChar char="•"/>
            </a:pPr>
            <a:r>
              <a:rPr lang="en" sz="1800" dirty="0"/>
              <a:t>Creates trapped charges in the oxide due to the electrical properties of insulators. </a:t>
            </a:r>
            <a:endParaRPr sz="1800" dirty="0"/>
          </a:p>
          <a:p>
            <a:pPr marL="457200" lvl="0" indent="-342900" algn="l" rtl="0">
              <a:spcBef>
                <a:spcPts val="0"/>
              </a:spcBef>
              <a:spcAft>
                <a:spcPts val="0"/>
              </a:spcAft>
              <a:buSzPts val="1800"/>
              <a:buFont typeface="Arial" panose="020B0604020202020204" pitchFamily="34" charset="0"/>
              <a:buChar char="•"/>
            </a:pPr>
            <a:r>
              <a:rPr lang="en" sz="1800" dirty="0"/>
              <a:t>This causes shifts in device parameters leading to complete failure.</a:t>
            </a:r>
          </a:p>
          <a:p>
            <a:pPr lvl="1">
              <a:spcBef>
                <a:spcPts val="0"/>
              </a:spcBef>
              <a:buFont typeface="Arial" panose="020B0604020202020204" pitchFamily="34" charset="0"/>
              <a:buChar char="•"/>
            </a:pPr>
            <a:r>
              <a:rPr lang="en-US" dirty="0">
                <a:solidFill>
                  <a:srgbClr val="3F3F3F"/>
                </a:solidFill>
                <a:effectLst/>
                <a:latin typeface="Helvetica" pitchFamily="2" charset="0"/>
              </a:rPr>
              <a:t>Overall, this is going to decrease the threshold voltage of NMOS making them leaky and PMOS will become harder to turn on </a:t>
            </a:r>
          </a:p>
          <a:p>
            <a:pPr lvl="1">
              <a:spcBef>
                <a:spcPts val="0"/>
              </a:spcBef>
              <a:buFont typeface="Arial" panose="020B0604020202020204" pitchFamily="34" charset="0"/>
              <a:buChar char="•"/>
            </a:pPr>
            <a:endParaRPr dirty="0"/>
          </a:p>
        </p:txBody>
      </p:sp>
      <p:pic>
        <p:nvPicPr>
          <p:cNvPr id="89" name="Google Shape;89;p18"/>
          <p:cNvPicPr preferRelativeResize="0"/>
          <p:nvPr/>
        </p:nvPicPr>
        <p:blipFill>
          <a:blip r:embed="rId4">
            <a:alphaModFix/>
          </a:blip>
          <a:stretch>
            <a:fillRect/>
          </a:stretch>
        </p:blipFill>
        <p:spPr>
          <a:xfrm>
            <a:off x="4994694" y="871375"/>
            <a:ext cx="3996906" cy="3070897"/>
          </a:xfrm>
          <a:prstGeom prst="rect">
            <a:avLst/>
          </a:prstGeom>
          <a:noFill/>
          <a:ln>
            <a:noFill/>
          </a:ln>
        </p:spPr>
      </p:pic>
      <p:sp>
        <p:nvSpPr>
          <p:cNvPr id="90" name="Google Shape;90;p18"/>
          <p:cNvSpPr txBox="1"/>
          <p:nvPr/>
        </p:nvSpPr>
        <p:spPr>
          <a:xfrm>
            <a:off x="4994642" y="4116219"/>
            <a:ext cx="3996907" cy="4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dirty="0"/>
              <a:t>J. R. Schwank et al., "Radiation Effects in MOS Oxides," in IEEE Transactions on Nuclear Science, vol. 55, no. 4, pp. 1833-1853, Aug. 2008, doi: 10.1109/TNS.2008.2001040.</a:t>
            </a:r>
            <a:endParaRPr sz="800" dirty="0"/>
          </a:p>
        </p:txBody>
      </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Total Ionizing Dose (TID)</a:t>
            </a:r>
            <a:endParaRPr dirty="0"/>
          </a:p>
        </p:txBody>
      </p:sp>
      <p:sp>
        <p:nvSpPr>
          <p:cNvPr id="196" name="Google Shape;196;p23"/>
          <p:cNvSpPr txBox="1">
            <a:spLocks noGrp="1"/>
          </p:cNvSpPr>
          <p:nvPr>
            <p:ph type="body" idx="1"/>
          </p:nvPr>
        </p:nvSpPr>
        <p:spPr>
          <a:xfrm>
            <a:off x="311699" y="863550"/>
            <a:ext cx="4132851" cy="3908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For higher radiation like Co-60 (12-MeV) which are gamma rays, close to 95% of the charge. generated is trapped in the oxide.</a:t>
            </a:r>
            <a:endParaRPr sz="1800" dirty="0"/>
          </a:p>
          <a:p>
            <a:pPr marL="457200" lvl="0" indent="-342900" algn="l" rtl="0">
              <a:spcBef>
                <a:spcPts val="0"/>
              </a:spcBef>
              <a:spcAft>
                <a:spcPts val="0"/>
              </a:spcAft>
              <a:buSzPts val="1800"/>
              <a:buChar char="●"/>
            </a:pPr>
            <a:r>
              <a:rPr lang="en" sz="1800" dirty="0"/>
              <a:t>Different types of radiation will vary what type of SEEs are common and amount of TID.</a:t>
            </a:r>
            <a:endParaRPr sz="1800" dirty="0"/>
          </a:p>
          <a:p>
            <a:pPr marL="457200" lvl="0" indent="-342900" algn="l" rtl="0">
              <a:spcBef>
                <a:spcPts val="0"/>
              </a:spcBef>
              <a:spcAft>
                <a:spcPts val="0"/>
              </a:spcAft>
              <a:buSzPts val="1800"/>
              <a:buChar char="●"/>
            </a:pPr>
            <a:r>
              <a:rPr lang="en" sz="1800" dirty="0"/>
              <a:t>As the electric field is increased, there is less of chance of recombination of the e-h pair, further increasing TID.</a:t>
            </a:r>
            <a:endParaRPr sz="1800" dirty="0"/>
          </a:p>
        </p:txBody>
      </p:sp>
      <p:sp>
        <p:nvSpPr>
          <p:cNvPr id="197" name="Google Shape;197;p23"/>
          <p:cNvSpPr txBox="1"/>
          <p:nvPr/>
        </p:nvSpPr>
        <p:spPr>
          <a:xfrm>
            <a:off x="4699450" y="4314625"/>
            <a:ext cx="4292100" cy="45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J. R. Schwank et al., "Radiation Effects in MOS Oxides," in IEEE Transactions on Nuclear Science, vol. 55, no. 4, pp. 1833-1853, Aug. 2008, doi: 10.1109/TNS.2008.2001040.</a:t>
            </a:r>
            <a:endParaRPr sz="800"/>
          </a:p>
        </p:txBody>
      </p:sp>
      <p:pic>
        <p:nvPicPr>
          <p:cNvPr id="198" name="Google Shape;198;p23"/>
          <p:cNvPicPr preferRelativeResize="0"/>
          <p:nvPr/>
        </p:nvPicPr>
        <p:blipFill>
          <a:blip r:embed="rId4">
            <a:alphaModFix/>
          </a:blip>
          <a:stretch>
            <a:fillRect/>
          </a:stretch>
        </p:blipFill>
        <p:spPr>
          <a:xfrm>
            <a:off x="4572000" y="841113"/>
            <a:ext cx="4419600" cy="3461282"/>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Radiation Hardened by Design (RHBD)</a:t>
            </a:r>
            <a:endParaRPr dirty="0"/>
          </a:p>
        </p:txBody>
      </p:sp>
      <p:sp>
        <p:nvSpPr>
          <p:cNvPr id="210" name="Google Shape;210;p25"/>
          <p:cNvSpPr txBox="1">
            <a:spLocks noGrp="1"/>
          </p:cNvSpPr>
          <p:nvPr>
            <p:ph type="body" idx="1"/>
          </p:nvPr>
        </p:nvSpPr>
        <p:spPr>
          <a:xfrm>
            <a:off x="311700" y="863550"/>
            <a:ext cx="8520600" cy="390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RHBD is an effective way to mitigate radiation effects through design choices made on the device, layout, or architectural level.</a:t>
            </a:r>
          </a:p>
          <a:p>
            <a:pPr marL="457200" lvl="0" indent="-342900" algn="l" rtl="0">
              <a:spcBef>
                <a:spcPts val="0"/>
              </a:spcBef>
              <a:spcAft>
                <a:spcPts val="0"/>
              </a:spcAft>
              <a:buSzPts val="1800"/>
              <a:buChar char="●"/>
            </a:pPr>
            <a:r>
              <a:rPr lang="en-US" sz="1800" dirty="0"/>
              <a:t>Device</a:t>
            </a:r>
          </a:p>
          <a:p>
            <a:pPr lvl="1">
              <a:spcBef>
                <a:spcPts val="0"/>
              </a:spcBef>
              <a:buFont typeface="Arial"/>
              <a:buChar char="●"/>
            </a:pPr>
            <a:r>
              <a:rPr lang="en-US" dirty="0"/>
              <a:t>Silicon-on-Insulator (SOI)</a:t>
            </a:r>
          </a:p>
          <a:p>
            <a:pPr lvl="1">
              <a:spcBef>
                <a:spcPts val="0"/>
              </a:spcBef>
              <a:buFont typeface="Arial"/>
              <a:buChar char="●"/>
            </a:pPr>
            <a:r>
              <a:rPr lang="en-US" dirty="0"/>
              <a:t>Silicon-on-Sapphire (SOS)</a:t>
            </a:r>
          </a:p>
          <a:p>
            <a:pPr lvl="1">
              <a:spcBef>
                <a:spcPts val="0"/>
              </a:spcBef>
              <a:buChar char="●"/>
            </a:pPr>
            <a:r>
              <a:rPr lang="en-US" dirty="0"/>
              <a:t>Trench Isolation</a:t>
            </a:r>
          </a:p>
          <a:p>
            <a:pPr lvl="1">
              <a:spcBef>
                <a:spcPts val="0"/>
              </a:spcBef>
              <a:buChar char="●"/>
            </a:pPr>
            <a:r>
              <a:rPr lang="en-US" dirty="0"/>
              <a:t>Thinner Oxide Layer</a:t>
            </a:r>
          </a:p>
          <a:p>
            <a:pPr marL="457200" lvl="0" indent="-342900" algn="l" rtl="0">
              <a:spcBef>
                <a:spcPts val="0"/>
              </a:spcBef>
              <a:spcAft>
                <a:spcPts val="0"/>
              </a:spcAft>
              <a:buSzPts val="1800"/>
              <a:buChar char="●"/>
            </a:pPr>
            <a:r>
              <a:rPr lang="en-US" sz="1800" dirty="0"/>
              <a:t>Layout</a:t>
            </a:r>
          </a:p>
          <a:p>
            <a:pPr lvl="1">
              <a:spcBef>
                <a:spcPts val="0"/>
              </a:spcBef>
              <a:buChar char="●"/>
            </a:pPr>
            <a:r>
              <a:rPr lang="en-US" dirty="0"/>
              <a:t>Annular Gates</a:t>
            </a:r>
          </a:p>
          <a:p>
            <a:pPr lvl="1">
              <a:spcBef>
                <a:spcPts val="0"/>
              </a:spcBef>
              <a:buChar char="●"/>
            </a:pPr>
            <a:r>
              <a:rPr lang="en-US" dirty="0"/>
              <a:t>Diffusion Rings</a:t>
            </a:r>
          </a:p>
          <a:p>
            <a:pPr marL="457200" lvl="0" indent="-342900" algn="l" rtl="0">
              <a:spcBef>
                <a:spcPts val="0"/>
              </a:spcBef>
              <a:spcAft>
                <a:spcPts val="0"/>
              </a:spcAft>
              <a:buSzPts val="1800"/>
              <a:buChar char="●"/>
            </a:pPr>
            <a:r>
              <a:rPr lang="en-US" sz="1800" dirty="0"/>
              <a:t>Architectural</a:t>
            </a:r>
          </a:p>
          <a:p>
            <a:pPr lvl="1">
              <a:spcBef>
                <a:spcPts val="0"/>
              </a:spcBef>
              <a:buChar char="●"/>
            </a:pPr>
            <a:r>
              <a:rPr lang="en-US" dirty="0"/>
              <a:t>Triple Modular Redundancy (TMR)</a:t>
            </a:r>
          </a:p>
          <a:p>
            <a:pPr marL="571500" lvl="1" indent="0">
              <a:spcBef>
                <a:spcPts val="0"/>
              </a:spcBef>
              <a:buNone/>
            </a:pPr>
            <a:endParaRPr lang="en-US" dirty="0"/>
          </a:p>
          <a:p>
            <a:pPr lvl="0" algn="l" rtl="0">
              <a:spcBef>
                <a:spcPts val="0"/>
              </a:spcBef>
              <a:spcAft>
                <a:spcPts val="0"/>
              </a:spcAft>
              <a:buSzPts val="2400"/>
              <a:buFont typeface="Arial" panose="020B0604020202020204" pitchFamily="34" charset="0"/>
              <a:buChar char="•"/>
            </a:pPr>
            <a:endParaRPr lang="en-US" sz="1800" dirty="0"/>
          </a:p>
          <a:p>
            <a:pPr marL="76200" lvl="0" indent="0" algn="l" rtl="0">
              <a:spcBef>
                <a:spcPts val="0"/>
              </a:spcBef>
              <a:spcAft>
                <a:spcPts val="0"/>
              </a:spcAft>
              <a:buSzPts val="2400"/>
              <a:buNone/>
            </a:pPr>
            <a:endParaRPr lang="en-US" sz="1800" dirty="0"/>
          </a:p>
        </p:txBody>
      </p:sp>
    </p:spTree>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Annular Gates</a:t>
            </a:r>
            <a:endParaRPr/>
          </a:p>
        </p:txBody>
      </p:sp>
      <p:sp>
        <p:nvSpPr>
          <p:cNvPr id="216" name="Google Shape;216;p26"/>
          <p:cNvSpPr txBox="1">
            <a:spLocks noGrp="1"/>
          </p:cNvSpPr>
          <p:nvPr>
            <p:ph type="body" idx="1"/>
          </p:nvPr>
        </p:nvSpPr>
        <p:spPr>
          <a:xfrm>
            <a:off x="311700" y="863550"/>
            <a:ext cx="3985200" cy="3908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1800" dirty="0"/>
              <a:t>In traditional rectangular gates, significant current leakage from the oxide happens at the “bird’s beak” junction.</a:t>
            </a:r>
            <a:endParaRPr sz="1800" dirty="0"/>
          </a:p>
          <a:p>
            <a:pPr marL="457200" lvl="0" indent="-381000" algn="l" rtl="0">
              <a:spcBef>
                <a:spcPts val="0"/>
              </a:spcBef>
              <a:spcAft>
                <a:spcPts val="0"/>
              </a:spcAft>
              <a:buSzPts val="2400"/>
              <a:buChar char="●"/>
            </a:pPr>
            <a:r>
              <a:rPr lang="en" sz="1800" dirty="0"/>
              <a:t>This creates parasitic channels from the source to the drain.</a:t>
            </a:r>
            <a:endParaRPr sz="1800" dirty="0"/>
          </a:p>
        </p:txBody>
      </p:sp>
      <p:pic>
        <p:nvPicPr>
          <p:cNvPr id="217" name="Google Shape;217;p26"/>
          <p:cNvPicPr preferRelativeResize="0"/>
          <p:nvPr/>
        </p:nvPicPr>
        <p:blipFill>
          <a:blip r:embed="rId3">
            <a:alphaModFix/>
          </a:blip>
          <a:stretch>
            <a:fillRect/>
          </a:stretch>
        </p:blipFill>
        <p:spPr>
          <a:xfrm>
            <a:off x="4572000" y="1127713"/>
            <a:ext cx="4267200" cy="2888084"/>
          </a:xfrm>
          <a:prstGeom prst="rect">
            <a:avLst/>
          </a:prstGeom>
          <a:noFill/>
          <a:ln>
            <a:noFill/>
          </a:ln>
        </p:spPr>
      </p:pic>
      <p:sp>
        <p:nvSpPr>
          <p:cNvPr id="218" name="Google Shape;218;p26"/>
          <p:cNvSpPr txBox="1"/>
          <p:nvPr/>
        </p:nvSpPr>
        <p:spPr>
          <a:xfrm>
            <a:off x="5025100" y="4151800"/>
            <a:ext cx="3663300" cy="2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Shah, S. (2003). Study of SOI Annular MOSFET (Unpublished master's thesis). Oklahoma State University.</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311700" y="24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Annular Gates</a:t>
            </a:r>
            <a:endParaRPr/>
          </a:p>
        </p:txBody>
      </p:sp>
      <p:sp>
        <p:nvSpPr>
          <p:cNvPr id="224" name="Google Shape;224;p27"/>
          <p:cNvSpPr txBox="1">
            <a:spLocks noGrp="1"/>
          </p:cNvSpPr>
          <p:nvPr>
            <p:ph type="body" idx="1"/>
          </p:nvPr>
        </p:nvSpPr>
        <p:spPr>
          <a:xfrm>
            <a:off x="311700" y="863550"/>
            <a:ext cx="8676600" cy="1055100"/>
          </a:xfrm>
          <a:prstGeom prst="rect">
            <a:avLst/>
          </a:prstGeom>
        </p:spPr>
        <p:txBody>
          <a:bodyPr spcFirstLastPara="1" wrap="square" lIns="91425" tIns="91425" rIns="91425" bIns="91425" anchor="t" anchorCtr="0">
            <a:noAutofit/>
          </a:bodyPr>
          <a:lstStyle/>
          <a:p>
            <a:pPr lvl="0" algn="l" rtl="0">
              <a:spcBef>
                <a:spcPts val="0"/>
              </a:spcBef>
              <a:spcAft>
                <a:spcPts val="0"/>
              </a:spcAft>
              <a:buSzPts val="2400"/>
              <a:buFont typeface="Arial" panose="020B0604020202020204" pitchFamily="34" charset="0"/>
              <a:buChar char="•"/>
            </a:pPr>
            <a:r>
              <a:rPr lang="en" sz="1800" dirty="0"/>
              <a:t>Having an enclosed source/drain removes parasitic channels that develop between source and drain.</a:t>
            </a:r>
          </a:p>
          <a:p>
            <a:pPr lvl="0" algn="l" rtl="0">
              <a:spcBef>
                <a:spcPts val="0"/>
              </a:spcBef>
              <a:spcAft>
                <a:spcPts val="0"/>
              </a:spcAft>
              <a:buSzPts val="2400"/>
              <a:buFont typeface="Arial" panose="020B0604020202020204" pitchFamily="34" charset="0"/>
              <a:buChar char="•"/>
            </a:pPr>
            <a:r>
              <a:rPr lang="en" sz="1800" dirty="0"/>
              <a:t>Developed through use open-source Magic + CDS Virtuoso interfaces.</a:t>
            </a:r>
            <a:endParaRPr sz="1800" dirty="0"/>
          </a:p>
        </p:txBody>
      </p:sp>
      <p:pic>
        <p:nvPicPr>
          <p:cNvPr id="225" name="Google Shape;225;p27"/>
          <p:cNvPicPr preferRelativeResize="0"/>
          <p:nvPr/>
        </p:nvPicPr>
        <p:blipFill>
          <a:blip r:embed="rId4">
            <a:alphaModFix/>
          </a:blip>
          <a:stretch>
            <a:fillRect/>
          </a:stretch>
        </p:blipFill>
        <p:spPr>
          <a:xfrm>
            <a:off x="1712827" y="2185200"/>
            <a:ext cx="5718346" cy="2726244"/>
          </a:xfrm>
          <a:prstGeom prst="rect">
            <a:avLst/>
          </a:prstGeom>
          <a:noFill/>
          <a:ln>
            <a:noFill/>
          </a:ln>
        </p:spPr>
      </p:pic>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TotalTime>
  <Words>1246</Words>
  <Application>Microsoft Macintosh PowerPoint</Application>
  <PresentationFormat>On-screen Show (16:9)</PresentationFormat>
  <Paragraphs>136</Paragraphs>
  <Slides>16</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 Math</vt:lpstr>
      <vt:lpstr>Helvetica</vt:lpstr>
      <vt:lpstr>Proxima Nova Extrabold</vt:lpstr>
      <vt:lpstr>Wingdings</vt:lpstr>
      <vt:lpstr>Simple Light</vt:lpstr>
      <vt:lpstr>Methodologies for Implementation of Standard-Cell Libraries for Radiation Hardened Environments </vt:lpstr>
      <vt:lpstr>Outline</vt:lpstr>
      <vt:lpstr>Trouble with Rad-Hard ASICs</vt:lpstr>
      <vt:lpstr>Radiation Effects</vt:lpstr>
      <vt:lpstr>Total Ionizing Dose (TID)</vt:lpstr>
      <vt:lpstr>Total Ionizing Dose (TID)</vt:lpstr>
      <vt:lpstr>Radiation Hardened by Design (RHBD)</vt:lpstr>
      <vt:lpstr>Annular Gates</vt:lpstr>
      <vt:lpstr>Annular Gates</vt:lpstr>
      <vt:lpstr>Annular Gate W/L</vt:lpstr>
      <vt:lpstr>Diffusion Rings</vt:lpstr>
      <vt:lpstr>1.8V Standard-Cell LIbrary</vt:lpstr>
      <vt:lpstr>Comparison - Synthesis</vt:lpstr>
      <vt:lpstr>Released skywater-pdk! FOSS 130nm manufacturable PDK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Methodologies for Implementation of Standard-Cell Libraries for Radiation Hardened Environments</dc:title>
  <dc:creator>Ryan Ridley</dc:creator>
  <cp:lastModifiedBy>Stine, James</cp:lastModifiedBy>
  <cp:revision>49</cp:revision>
  <dcterms:modified xsi:type="dcterms:W3CDTF">2024-03-01T14:05:07Z</dcterms:modified>
</cp:coreProperties>
</file>