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Lst>
  <p:notesMasterIdLst>
    <p:notesMasterId r:id="rId38"/>
  </p:notesMasterIdLst>
  <p:handoutMasterIdLst>
    <p:handoutMasterId r:id="rId39"/>
  </p:handoutMasterIdLst>
  <p:sldIdLst>
    <p:sldId id="778" r:id="rId6"/>
    <p:sldId id="891" r:id="rId7"/>
    <p:sldId id="780" r:id="rId8"/>
    <p:sldId id="788" r:id="rId9"/>
    <p:sldId id="783" r:id="rId10"/>
    <p:sldId id="897" r:id="rId11"/>
    <p:sldId id="900" r:id="rId12"/>
    <p:sldId id="899" r:id="rId13"/>
    <p:sldId id="898" r:id="rId14"/>
    <p:sldId id="893" r:id="rId15"/>
    <p:sldId id="914" r:id="rId16"/>
    <p:sldId id="915" r:id="rId17"/>
    <p:sldId id="903" r:id="rId18"/>
    <p:sldId id="901" r:id="rId19"/>
    <p:sldId id="902" r:id="rId20"/>
    <p:sldId id="904" r:id="rId21"/>
    <p:sldId id="905" r:id="rId22"/>
    <p:sldId id="906" r:id="rId23"/>
    <p:sldId id="907" r:id="rId24"/>
    <p:sldId id="908" r:id="rId25"/>
    <p:sldId id="909" r:id="rId26"/>
    <p:sldId id="910" r:id="rId27"/>
    <p:sldId id="913" r:id="rId28"/>
    <p:sldId id="911" r:id="rId29"/>
    <p:sldId id="912" r:id="rId30"/>
    <p:sldId id="894" r:id="rId31"/>
    <p:sldId id="896" r:id="rId32"/>
    <p:sldId id="916" r:id="rId33"/>
    <p:sldId id="917" r:id="rId34"/>
    <p:sldId id="918" r:id="rId35"/>
    <p:sldId id="892" r:id="rId36"/>
    <p:sldId id="654" r:id="rId37"/>
  </p:sldIdLst>
  <p:sldSz cx="12188825" cy="6858000"/>
  <p:notesSz cx="6858000" cy="9144000"/>
  <p:defaultText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3D4D62D8-9A24-0C43-AF12-AD9AEB6CD8FB}">
          <p14:sldIdLst>
            <p14:sldId id="778"/>
            <p14:sldId id="891"/>
            <p14:sldId id="780"/>
            <p14:sldId id="788"/>
          </p14:sldIdLst>
        </p14:section>
        <p14:section name="Introduction" id="{77283A88-9F57-CB4F-A5CD-9CB0DA2987D6}">
          <p14:sldIdLst>
            <p14:sldId id="783"/>
            <p14:sldId id="897"/>
            <p14:sldId id="900"/>
            <p14:sldId id="899"/>
            <p14:sldId id="898"/>
          </p14:sldIdLst>
        </p14:section>
        <p14:section name="High-Level Office 365 Development" id="{43F5FA17-6DB4-A34C-ABE9-CD7CF60611EA}">
          <p14:sldIdLst>
            <p14:sldId id="893"/>
            <p14:sldId id="914"/>
            <p14:sldId id="915"/>
            <p14:sldId id="903"/>
            <p14:sldId id="901"/>
            <p14:sldId id="902"/>
            <p14:sldId id="904"/>
            <p14:sldId id="905"/>
            <p14:sldId id="906"/>
            <p14:sldId id="907"/>
            <p14:sldId id="908"/>
            <p14:sldId id="909"/>
            <p14:sldId id="910"/>
            <p14:sldId id="913"/>
            <p14:sldId id="911"/>
            <p14:sldId id="912"/>
          </p14:sldIdLst>
        </p14:section>
        <p14:section name="Demo of all Samples in the DevCamp" id="{5ED5B60B-95BF-3542-A390-9A3F052C07EB}">
          <p14:sldIdLst>
            <p14:sldId id="894"/>
            <p14:sldId id="896"/>
            <p14:sldId id="916"/>
            <p14:sldId id="917"/>
            <p14:sldId id="918"/>
          </p14:sldIdLst>
        </p14:section>
        <p14:section name="Closing" id="{82BD570E-2BAE-7848-971E-978EB167EB8A}">
          <p14:sldIdLst>
            <p14:sldId id="892"/>
            <p14:sldId id="654"/>
          </p14:sldIdLst>
        </p14:section>
      </p14:sectionLst>
    </p:ex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217A"/>
    <a:srgbClr val="EB3C00"/>
    <a:srgbClr val="0072C6"/>
    <a:srgbClr val="2D82FF"/>
    <a:srgbClr val="0088EE"/>
    <a:srgbClr val="0042AC"/>
    <a:srgbClr val="D2D2D2"/>
    <a:srgbClr val="969696"/>
    <a:srgbClr val="505050"/>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188" autoAdjust="0"/>
  </p:normalViewPr>
  <p:slideViewPr>
    <p:cSldViewPr snapToGrid="0">
      <p:cViewPr varScale="1">
        <p:scale>
          <a:sx n="70" d="100"/>
          <a:sy n="70" d="100"/>
        </p:scale>
        <p:origin x="904" y="48"/>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100" d="100"/>
        <a:sy n="100" d="100"/>
      </p:scale>
      <p:origin x="0" y="0"/>
    </p:cViewPr>
  </p:notesTextViewPr>
  <p:sorterViewPr>
    <p:cViewPr varScale="1">
      <p:scale>
        <a:sx n="1" d="1"/>
        <a:sy n="1" d="1"/>
      </p:scale>
      <p:origin x="0" y="-160"/>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5/31/2015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5/31/2015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185"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39" indent="-105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06"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750" indent="-146808"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012" indent="-115067" algn="l" defTabSz="914185"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461" algn="l" defTabSz="914185" rtl="0" eaLnBrk="1" latinLnBrk="0" hangingPunct="1">
      <a:defRPr sz="1200" kern="1200">
        <a:solidFill>
          <a:schemeClr val="tx1"/>
        </a:solidFill>
        <a:latin typeface="+mn-lt"/>
        <a:ea typeface="+mn-ea"/>
        <a:cs typeface="+mn-cs"/>
      </a:defRPr>
    </a:lvl6pPr>
    <a:lvl7pPr marL="2742553" algn="l" defTabSz="914185" rtl="0" eaLnBrk="1" latinLnBrk="0" hangingPunct="1">
      <a:defRPr sz="1200" kern="1200">
        <a:solidFill>
          <a:schemeClr val="tx1"/>
        </a:solidFill>
        <a:latin typeface="+mn-lt"/>
        <a:ea typeface="+mn-ea"/>
        <a:cs typeface="+mn-cs"/>
      </a:defRPr>
    </a:lvl7pPr>
    <a:lvl8pPr marL="3199644" algn="l" defTabSz="914185" rtl="0" eaLnBrk="1" latinLnBrk="0" hangingPunct="1">
      <a:defRPr sz="1200" kern="1200">
        <a:solidFill>
          <a:schemeClr val="tx1"/>
        </a:solidFill>
        <a:latin typeface="+mn-lt"/>
        <a:ea typeface="+mn-ea"/>
        <a:cs typeface="+mn-cs"/>
      </a:defRPr>
    </a:lvl8pPr>
    <a:lvl9pPr marL="3656738" algn="l" defTabSz="91418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7827E0-75C2-4762-9602-52F8A16E59D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2050352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Another option for surfacing your customizations are app parts. To</a:t>
            </a:r>
            <a:r>
              <a:rPr lang="en-US" baseline="0" dirty="0" smtClean="0"/>
              <a:t> the end user, these look and act very much like web parts. However the content is rendered by your app that resides either in SharePoint or some remote location.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2237640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a:t>
            </a:r>
            <a:r>
              <a:rPr lang="en-US" baseline="0" dirty="0" smtClean="0"/>
              <a:t> of an app part. Notice adding it to the existing page is very similar to adding a web part. When it’s rendered, it looks like a standard web part, as in the screenshot showing the weather for Reston, Virginia… except that content is actually coming from the app.</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31E4894-7650-4412-ACB8-29465F440D88}"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01100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final type of</a:t>
            </a:r>
            <a:r>
              <a:rPr lang="en-US" baseline="0" dirty="0" smtClean="0"/>
              <a:t> customization is a UI command extension. This can be implemented as a custom menu item in lists and libraries or as a new button or tab on in the ribbon.</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819339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Here is an example of a command</a:t>
            </a:r>
            <a:r>
              <a:rPr lang="en-US" baseline="0" dirty="0" smtClean="0"/>
              <a:t> UI extension. You see that this app has created a new tab in the ribbon called TIMELINE that contains it’s own tab groups and controls to interact with the page.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13E92F52-F2C6-4745-BBDE-E5EE0DA70D4E}"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591052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has made</a:t>
            </a:r>
            <a:r>
              <a:rPr lang="en-US" baseline="0" dirty="0" smtClean="0"/>
              <a:t> it very easy to get up to speed and start developing apps for Office 365 and SharePoint. Visual Studio 2013 ships with the Office Developer Tools already installed and configured. While they are shipping updates for new releases of the tools, you are good </a:t>
            </a:r>
            <a:r>
              <a:rPr lang="en-US" baseline="0" dirty="0" err="1" smtClean="0"/>
              <a:t>ot</a:t>
            </a:r>
            <a:r>
              <a:rPr lang="en-US" baseline="0" dirty="0" smtClean="0"/>
              <a:t> start creating apps right out of the gate.</a:t>
            </a:r>
          </a:p>
          <a:p>
            <a:endParaRPr lang="en-US" baseline="0" dirty="0" smtClean="0"/>
          </a:p>
          <a:p>
            <a:r>
              <a:rPr lang="en-US" baseline="0" dirty="0" smtClean="0"/>
              <a:t>The default tools allow you to create Apps for SharePoint, Office or if you are working on older versions of SharePoint deployments, you can also create solutions.</a:t>
            </a:r>
          </a:p>
          <a:p>
            <a:endParaRPr lang="en-US" baseline="0" dirty="0" smtClean="0"/>
          </a:p>
          <a:p>
            <a:r>
              <a:rPr lang="en-US" baseline="0" dirty="0" smtClean="0"/>
              <a:t>If you are using Visual Studio 2012, tools are also available as an extra download but may not have all the same capabilities as those in Visual Studio 2013.</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22</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117227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addition to the default tools,</a:t>
            </a:r>
            <a:r>
              <a:rPr lang="en-US" baseline="0" dirty="0" smtClean="0"/>
              <a:t> the Office team has a </a:t>
            </a:r>
            <a:r>
              <a:rPr lang="en-US" baseline="0" dirty="0" err="1" smtClean="0"/>
              <a:t>NuGet</a:t>
            </a:r>
            <a:r>
              <a:rPr lang="en-US" baseline="0" dirty="0" smtClean="0"/>
              <a:t> package for Visual Studio that installs additional tools for the Office 365 API as you can see here.</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23</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6006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 a developer you have a few</a:t>
            </a:r>
            <a:r>
              <a:rPr lang="en-US" baseline="0" dirty="0" smtClean="0"/>
              <a:t> different options for your development environment. As previously explained, you will need a SharePoint site that you can test your solutions against. Microsoft recommends using the Developer Site Template and it can exist in either Office 365 or in an on-premises SharePoint deployment. Further, it’s recommended each developer have their own site collection they can do development, debugging and testing against… regardless if they are on-premises or using Office 365.</a:t>
            </a:r>
          </a:p>
          <a:p>
            <a:endParaRPr lang="en-US" baseline="0" dirty="0" smtClean="0"/>
          </a:p>
          <a:p>
            <a:r>
              <a:rPr lang="en-US" baseline="0" dirty="0" smtClean="0"/>
              <a:t>If you are only creating apps, Office 365 is the easiest solution as your development environment simply needs Visual Studio 2013 which can run on Windows 8.x.</a:t>
            </a:r>
          </a:p>
          <a:p>
            <a:endParaRPr lang="en-US" baseline="0" dirty="0" smtClean="0"/>
          </a:p>
          <a:p>
            <a:r>
              <a:rPr lang="en-US" baseline="0" dirty="0" smtClean="0"/>
              <a:t>However if you are going to be building solution, either farm solutions or sandboxed solutions, you will need a full SharePoint environment as Visual Studio can only deploy solutions and debug them when SharePoint is running locally on the same box as Visual Studio.</a:t>
            </a:r>
            <a:endParaRPr lang="en-US" dirty="0"/>
          </a:p>
        </p:txBody>
      </p:sp>
      <p:sp>
        <p:nvSpPr>
          <p:cNvPr id="4" name="Date Placeholder 3"/>
          <p:cNvSpPr>
            <a:spLocks noGrp="1"/>
          </p:cNvSpPr>
          <p:nvPr>
            <p:ph type="dt" idx="10"/>
          </p:nvPr>
        </p:nvSpPr>
        <p:spPr/>
        <p:txBody>
          <a:bodyPr/>
          <a:lstStyle/>
          <a:p>
            <a:fld id="{DBC13BCB-57C4-454F-8C02-26BDCE1A7007}" type="datetime1">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62671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the primary ways you</a:t>
            </a:r>
            <a:r>
              <a:rPr lang="en-US" baseline="0" dirty="0" smtClean="0"/>
              <a:t>r app will interact with Office 365 and SharePoint. There are two sets of APIs available to developers. </a:t>
            </a:r>
          </a:p>
          <a:p>
            <a:endParaRPr lang="en-US" baseline="0" dirty="0" smtClean="0"/>
          </a:p>
          <a:p>
            <a:r>
              <a:rPr lang="en-US" baseline="0" dirty="0" smtClean="0"/>
              <a:t>One option is a pure </a:t>
            </a:r>
            <a:r>
              <a:rPr lang="en-US" baseline="0" dirty="0" err="1" smtClean="0"/>
              <a:t>RESTful</a:t>
            </a:r>
            <a:r>
              <a:rPr lang="en-US" baseline="0" dirty="0" smtClean="0"/>
              <a:t> endpoint that is modeled &amp; implemented following the OData protocol. This enables you to use any technology, any language hosted on any infrastructure to interact with SharePoint. </a:t>
            </a:r>
          </a:p>
          <a:p>
            <a:endParaRPr lang="en-US" baseline="0" dirty="0" smtClean="0"/>
          </a:p>
          <a:p>
            <a:r>
              <a:rPr lang="en-US" baseline="0" dirty="0" smtClean="0"/>
              <a:t>Another option is to use the client side object mode, also known as CSOM. The CSOM is proxy that calls the same endpoint but at times offers additional functionality not provided in the REST API. This proxy comes in three favors: a .NET CLR library, a Silverlight library and a third library used in client-side JavaScript solutions (also referred to as the JSOM).</a:t>
            </a:r>
            <a:endParaRPr lang="en-US" dirty="0"/>
          </a:p>
        </p:txBody>
      </p:sp>
      <p:sp>
        <p:nvSpPr>
          <p:cNvPr id="4" name="Date Placeholder 3"/>
          <p:cNvSpPr>
            <a:spLocks noGrp="1"/>
          </p:cNvSpPr>
          <p:nvPr>
            <p:ph type="dt" idx="10"/>
          </p:nvPr>
        </p:nvSpPr>
        <p:spPr/>
        <p:txBody>
          <a:bodyPr/>
          <a:lstStyle/>
          <a:p>
            <a:fld id="{4158D9CF-52ED-4C2B-9870-3BEFB23E0EBC}" type="datetime1">
              <a:rPr lang="en-US" smtClean="0"/>
              <a:t>5/31/2015</a:t>
            </a:fld>
            <a:endParaRPr lang="en-US" dirty="0"/>
          </a:p>
        </p:txBody>
      </p:sp>
      <p:sp>
        <p:nvSpPr>
          <p:cNvPr id="5" name="Slide Number Placeholder 4"/>
          <p:cNvSpPr>
            <a:spLocks noGrp="1"/>
          </p:cNvSpPr>
          <p:nvPr>
            <p:ph type="sldNum" sz="quarter" idx="11"/>
          </p:nvPr>
        </p:nvSpPr>
        <p:spPr/>
        <p:txBody>
          <a:bodyPr/>
          <a:lstStyle/>
          <a:p>
            <a:fld id="{B4008EB6-D09E-4580-8CD6-DDB14511944F}" type="slidenum">
              <a:rPr lang="en-US" smtClean="0"/>
              <a:pPr/>
              <a:t>25</a:t>
            </a:fld>
            <a:endParaRPr lang="en-US" dirty="0"/>
          </a:p>
        </p:txBody>
      </p:sp>
      <p:sp>
        <p:nvSpPr>
          <p:cNvPr id="7" name="Footer Placeholder 6"/>
          <p:cNvSpPr>
            <a:spLocks noGrp="1"/>
          </p:cNvSpPr>
          <p:nvPr>
            <p:ph type="ftr" sz="quarter" idx="12"/>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6790499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demo</a:t>
            </a:r>
            <a:r>
              <a:rPr lang="en-US" baseline="0" dirty="0" smtClean="0"/>
              <a:t> is optional &amp; up to the discretion of the presenter. See the demo script /demos/script-module02.md for instructions</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27</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442539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28</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909838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29</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85" rtl="0" eaLnBrk="1" fontAlgn="auto" latinLnBrk="0" hangingPunct="1">
              <a:lnSpc>
                <a:spcPct val="90000"/>
              </a:lnSpc>
              <a:spcBef>
                <a:spcPts val="0"/>
              </a:spcBef>
              <a:spcAft>
                <a:spcPts val="333"/>
              </a:spcAft>
              <a:buClrTx/>
              <a:buSzTx/>
              <a:buFontTx/>
              <a:buNone/>
              <a:tabLst/>
              <a:defRPr/>
            </a:pP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30</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34707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B079C3B8-7366-4A44-A34B-3977080C19E7}" type="datetime1">
              <a:rPr lang="en-US" smtClean="0"/>
              <a:t>5/31/2015</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31</a:t>
            </a:fld>
            <a:endParaRPr lang="en-US" dirty="0"/>
          </a:p>
        </p:txBody>
      </p:sp>
      <p:sp>
        <p:nvSpPr>
          <p:cNvPr id="7" name="Header Placeholder 6"/>
          <p:cNvSpPr>
            <a:spLocks noGrp="1"/>
          </p:cNvSpPr>
          <p:nvPr>
            <p:ph type="hdr" sz="quarter" idx="13"/>
          </p:nvPr>
        </p:nvSpPr>
        <p:spPr/>
        <p:txBody>
          <a:bodyPr/>
          <a:lstStyle/>
          <a:p>
            <a:r>
              <a:rPr lang="en-US" smtClean="0"/>
              <a:t>Build 2014</a:t>
            </a:r>
            <a:endParaRPr lang="en-US" dirty="0"/>
          </a:p>
        </p:txBody>
      </p:sp>
    </p:spTree>
    <p:extLst>
      <p:ext uri="{BB962C8B-B14F-4D97-AF65-F5344CB8AC3E}">
        <p14:creationId xmlns:p14="http://schemas.microsoft.com/office/powerpoint/2010/main" val="271882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0BB6559B-C68D-49B4-97AE-9BB74C417927}" type="datetime1">
              <a:rPr lang="en-US" smtClean="0"/>
              <a:t>5/31/2015</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369592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smtClean="0"/>
              <a:t>Build 2012</a:t>
            </a:r>
            <a:endParaRPr lang="en-US" dirty="0"/>
          </a:p>
        </p:txBody>
      </p:sp>
      <p:sp>
        <p:nvSpPr>
          <p:cNvPr id="5" name="Footer Placeholder 4"/>
          <p:cNvSpPr>
            <a:spLocks noGrp="1"/>
          </p:cNvSpPr>
          <p:nvPr>
            <p:ph type="ftr" sz="quarter" idx="11"/>
          </p:nvPr>
        </p:nvSpPr>
        <p:spPr>
          <a:xfrm>
            <a:off x="0" y="8686800"/>
            <a:ext cx="5920740" cy="355964"/>
          </a:xfrm>
          <a:prstGeom prst="rect">
            <a:avLst/>
          </a:prstGeom>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a:xfrm>
            <a:off x="3884613" y="0"/>
            <a:ext cx="2971800" cy="457200"/>
          </a:xfrm>
          <a:prstGeom prst="rect">
            <a:avLst/>
          </a:prstGeom>
        </p:spPr>
        <p:txBody>
          <a:bodyPr/>
          <a:lstStyle/>
          <a:p>
            <a:fld id="{3DE98D88-4B2E-4AAB-9ECA-CFD46E198059}" type="datetime1">
              <a:rPr lang="en-US" smtClean="0"/>
              <a:t>5/31/2015</a:t>
            </a:fld>
            <a:endParaRPr lang="en-US" dirty="0"/>
          </a:p>
        </p:txBody>
      </p:sp>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204716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Keenan – 5 minutes</a:t>
            </a:r>
            <a:endParaRPr lang="en-US" dirty="0"/>
          </a:p>
        </p:txBody>
      </p:sp>
      <p:sp>
        <p:nvSpPr>
          <p:cNvPr id="4" name="Slide Number Placeholder 3"/>
          <p:cNvSpPr>
            <a:spLocks noGrp="1"/>
          </p:cNvSpPr>
          <p:nvPr>
            <p:ph type="sldNum" sz="quarter" idx="10"/>
          </p:nvPr>
        </p:nvSpPr>
        <p:spPr>
          <a:xfrm>
            <a:off x="5909309" y="8685213"/>
            <a:ext cx="947103" cy="457200"/>
          </a:xfrm>
          <a:prstGeom prst="rect">
            <a:avLst/>
          </a:prstGeom>
        </p:spPr>
        <p:txBody>
          <a:bodyPr/>
          <a:lstStyle/>
          <a:p>
            <a:fld id="{DE277604-F957-433F-BCA2-0779A8E9576D}" type="slidenum">
              <a:rPr lang="en-US" smtClean="0"/>
              <a:pPr/>
              <a:t>12</a:t>
            </a:fld>
            <a:endParaRPr lang="en-US" dirty="0"/>
          </a:p>
        </p:txBody>
      </p:sp>
    </p:spTree>
    <p:extLst>
      <p:ext uri="{BB962C8B-B14F-4D97-AF65-F5344CB8AC3E}">
        <p14:creationId xmlns:p14="http://schemas.microsoft.com/office/powerpoint/2010/main" val="2535219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r>
              <a:rPr lang="en-US" dirty="0" smtClean="0"/>
              <a:t>Let’s take a moment and</a:t>
            </a:r>
            <a:r>
              <a:rPr lang="en-US" baseline="0" dirty="0" smtClean="0"/>
              <a:t>, in a brief glimpse, look at what is in store for developers for Office and Office 365 development.</a:t>
            </a:r>
            <a:endParaRPr lang="en-US"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79F84F64-45F0-4E0A-8DEB-31B3AB891848}" type="slidenum">
              <a:rPr lang="en-US" smtClean="0"/>
              <a:t>13</a:t>
            </a:fld>
            <a:endParaRPr lang="en-US"/>
          </a:p>
        </p:txBody>
      </p:sp>
    </p:spTree>
    <p:extLst>
      <p:ext uri="{BB962C8B-B14F-4D97-AF65-F5344CB8AC3E}">
        <p14:creationId xmlns:p14="http://schemas.microsoft.com/office/powerpoint/2010/main" val="2654242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Microsoft created</a:t>
            </a:r>
            <a:r>
              <a:rPr lang="en-US" baseline="0" dirty="0" smtClean="0"/>
              <a:t> a new type of site collection template that developers can use when developing and testing apps. This new type of site, a Developer Site Collection, allows developers to install and attach a debugger to the app straight from Visual Studio. </a:t>
            </a:r>
            <a:endParaRPr lang="en-US" dirty="0"/>
          </a:p>
        </p:txBody>
      </p:sp>
      <p:sp>
        <p:nvSpPr>
          <p:cNvPr id="4" name="Date Placeholder 3"/>
          <p:cNvSpPr>
            <a:spLocks noGrp="1"/>
          </p:cNvSpPr>
          <p:nvPr>
            <p:ph type="dt" idx="10"/>
          </p:nvPr>
        </p:nvSpPr>
        <p:spPr/>
        <p:txBody>
          <a:bodyPr/>
          <a:lstStyle/>
          <a:p>
            <a:fld id="{D51B1278-D92B-4AF3-A9C1-71DD298190CE}" type="datetimeFigureOut">
              <a:rPr lang="en-US" smtClean="0"/>
              <a:t>5/31/2015</a:t>
            </a:fld>
            <a:endParaRPr lang="en-US"/>
          </a:p>
        </p:txBody>
      </p:sp>
      <p:sp>
        <p:nvSpPr>
          <p:cNvPr id="5" name="Slide Number Placeholder 4"/>
          <p:cNvSpPr>
            <a:spLocks noGrp="1"/>
          </p:cNvSpPr>
          <p:nvPr>
            <p:ph type="sldNum" sz="quarter" idx="11"/>
          </p:nvPr>
        </p:nvSpPr>
        <p:spPr/>
        <p:txBody>
          <a:bodyPr/>
          <a:lstStyle/>
          <a:p>
            <a:fld id="{B4008EB6-D09E-4580-8CD6-DDB14511944F}" type="slidenum">
              <a:rPr lang="en-US" smtClean="0"/>
              <a:t>14</a:t>
            </a:fld>
            <a:endParaRPr lang="en-US" dirty="0"/>
          </a:p>
        </p:txBody>
      </p:sp>
      <p:sp>
        <p:nvSpPr>
          <p:cNvPr id="6" name="Header Placeholder 5"/>
          <p:cNvSpPr>
            <a:spLocks noGrp="1"/>
          </p:cNvSpPr>
          <p:nvPr>
            <p:ph type="hdr" sz="quarter" idx="12"/>
          </p:nvPr>
        </p:nvSpPr>
        <p:spPr/>
        <p:txBody>
          <a:bodyPr/>
          <a:lstStyle/>
          <a:p>
            <a:r>
              <a:rPr lang="en-US" smtClean="0"/>
              <a:t>Microsoft Office</a:t>
            </a:r>
            <a:endParaRPr lang="en-US" dirty="0"/>
          </a:p>
        </p:txBody>
      </p:sp>
      <p:sp>
        <p:nvSpPr>
          <p:cNvPr id="7" name="Footer Placeholder 6"/>
          <p:cNvSpPr>
            <a:spLocks noGrp="1"/>
          </p:cNvSpPr>
          <p:nvPr>
            <p:ph type="ftr" sz="quarter" idx="13"/>
          </p:nvPr>
        </p:nvSpPr>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83358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9538" y="74613"/>
            <a:ext cx="3216275" cy="1809750"/>
          </a:xfrm>
        </p:spPr>
      </p:sp>
      <p:sp>
        <p:nvSpPr>
          <p:cNvPr id="3" name="Notes Placeholder 2"/>
          <p:cNvSpPr>
            <a:spLocks noGrp="1"/>
          </p:cNvSpPr>
          <p:nvPr>
            <p:ph type="body" idx="1"/>
          </p:nvPr>
        </p:nvSpPr>
        <p:spPr/>
        <p:txBody>
          <a:bodyPr/>
          <a:lstStyle/>
          <a:p>
            <a:endParaRPr lang="en-US" noProof="0" dirty="0" smtClean="0"/>
          </a:p>
          <a:p>
            <a:pPr marL="228600" indent="-228600">
              <a:buAutoNum type="arabicPeriod"/>
            </a:pPr>
            <a:r>
              <a:rPr lang="en-US" noProof="0" dirty="0" smtClean="0"/>
              <a:t>Clients</a:t>
            </a:r>
            <a:r>
              <a:rPr lang="en-US" baseline="0" noProof="0" dirty="0" smtClean="0"/>
              <a:t> using remote development tools</a:t>
            </a:r>
          </a:p>
          <a:p>
            <a:pPr marL="228600" indent="-228600">
              <a:buAutoNum type="arabicPeriod"/>
            </a:pPr>
            <a:r>
              <a:rPr lang="en-US" baseline="0" noProof="0" dirty="0" smtClean="0"/>
              <a:t>Preferred option is to use Office365 – you can share even the same instance cross your App developers</a:t>
            </a:r>
          </a:p>
          <a:p>
            <a:pPr marL="228600" indent="-228600">
              <a:buAutoNum type="arabicPeriod"/>
            </a:pPr>
            <a:r>
              <a:rPr lang="en-US" baseline="0" noProof="0" dirty="0" smtClean="0"/>
              <a:t>You can also host your SharePoint Windows Azure </a:t>
            </a:r>
            <a:r>
              <a:rPr lang="en-US" baseline="0" noProof="0" dirty="0" err="1" smtClean="0"/>
              <a:t>IaaS</a:t>
            </a:r>
            <a:r>
              <a:rPr lang="en-US" baseline="0" noProof="0" dirty="0" smtClean="0"/>
              <a:t> server – so that development occurs against that instance</a:t>
            </a:r>
          </a:p>
          <a:p>
            <a:pPr marL="228600" indent="-228600">
              <a:buAutoNum type="arabicPeriod"/>
            </a:pPr>
            <a:r>
              <a:rPr lang="en-US" baseline="0" noProof="0" dirty="0" smtClean="0"/>
              <a:t>Just as for </a:t>
            </a:r>
            <a:r>
              <a:rPr lang="en-US" baseline="0" noProof="0" dirty="0" err="1" smtClean="0"/>
              <a:t>IaaS</a:t>
            </a:r>
            <a:r>
              <a:rPr lang="en-US" baseline="0" noProof="0" dirty="0" smtClean="0"/>
              <a:t>, you can do development against shared on-premises instance – most likely you’d dedicate site collection per developer for testing usage</a:t>
            </a:r>
          </a:p>
          <a:p>
            <a:pPr marL="228600" indent="-228600">
              <a:buAutoNum type="arabicPeriod"/>
            </a:pPr>
            <a:r>
              <a:rPr lang="en-US" baseline="0" noProof="0" dirty="0" smtClean="0"/>
              <a:t>TFS – could be on-premises, hosted in </a:t>
            </a:r>
            <a:r>
              <a:rPr lang="en-US" baseline="0" noProof="0" dirty="0" err="1" smtClean="0"/>
              <a:t>IaaS</a:t>
            </a:r>
            <a:r>
              <a:rPr lang="en-US" baseline="0" noProof="0" dirty="0" smtClean="0"/>
              <a:t> platform or used as service from cloud</a:t>
            </a:r>
            <a:endParaRPr lang="en-US" noProof="0" dirty="0"/>
          </a:p>
        </p:txBody>
      </p:sp>
      <p:sp>
        <p:nvSpPr>
          <p:cNvPr id="4" name="Slide Number Placeholder 3"/>
          <p:cNvSpPr>
            <a:spLocks noGrp="1"/>
          </p:cNvSpPr>
          <p:nvPr>
            <p:ph type="sldNum" sz="quarter" idx="10"/>
          </p:nvPr>
        </p:nvSpPr>
        <p:spPr>
          <a:xfrm>
            <a:off x="6172199" y="8685213"/>
            <a:ext cx="684213" cy="457200"/>
          </a:xfrm>
          <a:prstGeom prst="rect">
            <a:avLst/>
          </a:prstGeom>
        </p:spPr>
        <p:txBody>
          <a:bodyPr/>
          <a:lstStyle/>
          <a:p>
            <a:fld id="{B4008EB6-D09E-4580-8CD6-DDB14511944F}" type="slidenum">
              <a:rPr lang="en-US" smtClean="0"/>
              <a:t>15</a:t>
            </a:fld>
            <a:endParaRPr lang="en-US" dirty="0"/>
          </a:p>
        </p:txBody>
      </p:sp>
      <p:sp>
        <p:nvSpPr>
          <p:cNvPr id="5" name="Header Placeholder 4"/>
          <p:cNvSpPr>
            <a:spLocks noGrp="1"/>
          </p:cNvSpPr>
          <p:nvPr>
            <p:ph type="hdr" sz="quarter" idx="11"/>
          </p:nvPr>
        </p:nvSpPr>
        <p:spPr>
          <a:xfrm>
            <a:off x="0" y="0"/>
            <a:ext cx="2971800" cy="457200"/>
          </a:xfrm>
          <a:prstGeom prst="rect">
            <a:avLst/>
          </a:prstGeom>
        </p:spPr>
        <p:txBody>
          <a:bodyPr/>
          <a:lstStyle/>
          <a:p>
            <a:r>
              <a:rPr lang="en-US" smtClean="0"/>
              <a:t>Microsoft SharePoint Server 2013</a:t>
            </a:r>
            <a:endParaRPr lang="en-US" dirty="0"/>
          </a:p>
        </p:txBody>
      </p:sp>
      <p:sp>
        <p:nvSpPr>
          <p:cNvPr id="6" name="Footer Placeholder 5"/>
          <p:cNvSpPr>
            <a:spLocks noGrp="1"/>
          </p:cNvSpPr>
          <p:nvPr>
            <p:ph type="ftr" sz="quarter" idx="12"/>
          </p:nvPr>
        </p:nvSpPr>
        <p:spPr>
          <a:xfrm>
            <a:off x="-1" y="8685212"/>
            <a:ext cx="5909309" cy="457201"/>
          </a:xfrm>
          <a:prstGeom prst="rect">
            <a:avLst/>
          </a:prstGeom>
        </p:spPr>
        <p:txBody>
          <a:bodyPr/>
          <a:lstStyle/>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smtClean="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692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p:txBody>
          <a:bodyPr/>
          <a:lstStyle/>
          <a:p>
            <a:r>
              <a:rPr lang="en-US" dirty="0" smtClean="0"/>
              <a:t>The new SharePoint App Model gives developers</a:t>
            </a:r>
            <a:r>
              <a:rPr lang="en-US" baseline="0" dirty="0" smtClean="0"/>
              <a:t> three different ways to surface their app customizations within SharePoint sites. </a:t>
            </a:r>
          </a:p>
          <a:p>
            <a:endParaRPr lang="en-US" baseline="0" dirty="0" smtClean="0"/>
          </a:p>
          <a:p>
            <a:r>
              <a:rPr lang="en-US" baseline="0" dirty="0" smtClean="0"/>
              <a:t>The first option, a full page, is required for all apps. Think of this as the immersive experience where you can create an app that takes over the entire screen. </a:t>
            </a:r>
          </a:p>
          <a:p>
            <a:endParaRPr lang="en-US" baseline="0" dirty="0" smtClean="0"/>
          </a:p>
          <a:p>
            <a:r>
              <a:rPr lang="en-US" baseline="0" dirty="0" smtClean="0"/>
              <a:t>Even if your app is designed to only use the App Part or UI command extension options (both explained in a moment), you must still have a full page implementation. However this can simply be an “about me” or FAQ style page for your app customizations.</a:t>
            </a:r>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Tech Ready 15</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C1C6F813-9EDD-4800-B306-4C07E49BC8AC}" type="datetime1">
              <a:rPr lang="en-US" smtClean="0">
                <a:solidFill>
                  <a:prstClr val="black"/>
                </a:solidFill>
              </a:rPr>
              <a:pPr/>
              <a:t>5/31/2015</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2263824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an example of what the full page</a:t>
            </a:r>
            <a:r>
              <a:rPr lang="en-US" baseline="0" dirty="0" smtClean="0"/>
              <a:t> immersive experience would look like. Notice the traditional SharePoint experience is missing… all we see is a familiar SharePoint app bar at the top, but everything else is custom. </a:t>
            </a:r>
          </a:p>
          <a:p>
            <a:endParaRPr lang="en-US" baseline="0" dirty="0" smtClean="0"/>
          </a:p>
          <a:p>
            <a:r>
              <a:rPr lang="en-US" baseline="0" dirty="0" smtClean="0"/>
              <a:t>Microsoft does provide some controls &amp; tools to ingest the parent site’s styles so that your app can have a similar look &amp; feel as the parent site.</a:t>
            </a:r>
            <a:endParaRPr lang="en-US" dirty="0"/>
          </a:p>
        </p:txBody>
      </p:sp>
      <p:sp>
        <p:nvSpPr>
          <p:cNvPr id="4" name="Header Placeholder 3"/>
          <p:cNvSpPr>
            <a:spLocks noGrp="1"/>
          </p:cNvSpPr>
          <p:nvPr>
            <p:ph type="hdr" sz="quarter" idx="10"/>
          </p:nvPr>
        </p:nvSpPr>
        <p:spPr/>
        <p:txBody>
          <a:bodyPr/>
          <a:lstStyle/>
          <a:p>
            <a:r>
              <a:rPr lang="en-US" smtClean="0"/>
              <a:t>SPC2012 - Developer</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B7A2A12-E0E2-4D2C-A6ED-C38FD9033759}" type="datetime1">
              <a:rPr lang="en-US" smtClean="0"/>
              <a:t>5/31/2015</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648785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5"/>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2"/>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3"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701" y="1447802"/>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6"/>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2"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2"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374" indent="0">
              <a:buNone/>
              <a:defRPr sz="2700" b="1"/>
            </a:lvl2pPr>
            <a:lvl3pPr marL="1218748" indent="0">
              <a:buNone/>
              <a:defRPr sz="2400" b="1"/>
            </a:lvl3pPr>
            <a:lvl4pPr marL="1828121" indent="0">
              <a:buNone/>
              <a:defRPr sz="2100" b="1"/>
            </a:lvl4pPr>
            <a:lvl5pPr marL="2437495" indent="0">
              <a:buNone/>
              <a:defRPr sz="2100" b="1"/>
            </a:lvl5pPr>
            <a:lvl6pPr marL="3046869" indent="0">
              <a:buNone/>
              <a:defRPr sz="2100" b="1"/>
            </a:lvl6pPr>
            <a:lvl7pPr marL="3656244" indent="0">
              <a:buNone/>
              <a:defRPr sz="2100" b="1"/>
            </a:lvl7pPr>
            <a:lvl8pPr marL="4265617" indent="0">
              <a:buNone/>
              <a:defRPr sz="2100" b="1"/>
            </a:lvl8pPr>
            <a:lvl9pPr marL="4874992"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2"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060" indent="-380859">
              <a:defRPr lang="en-US" sz="2100" kern="1200" dirty="0" smtClean="0">
                <a:solidFill>
                  <a:schemeClr val="bg2">
                    <a:lumMod val="50000"/>
                  </a:schemeClr>
                </a:solidFill>
                <a:latin typeface="+mn-lt"/>
                <a:ea typeface="+mn-ea"/>
                <a:cs typeface="Arial" pitchFamily="34" charset="0"/>
              </a:defRPr>
            </a:lvl2pPr>
            <a:lvl3pPr marL="914060" indent="-228516">
              <a:defRPr lang="en-US" sz="1900" kern="1200" dirty="0" smtClean="0">
                <a:solidFill>
                  <a:schemeClr val="bg2">
                    <a:lumMod val="50000"/>
                  </a:schemeClr>
                </a:solidFill>
                <a:latin typeface="+mn-lt"/>
                <a:ea typeface="+mn-ea"/>
                <a:cs typeface="Arial" pitchFamily="34" charset="0"/>
              </a:defRPr>
            </a:lvl3pPr>
            <a:lvl4pPr marL="1218748" indent="-228516">
              <a:defRPr lang="en-US" sz="1600" kern="1200" dirty="0" smtClean="0">
                <a:solidFill>
                  <a:schemeClr val="bg2">
                    <a:lumMod val="50000"/>
                  </a:schemeClr>
                </a:solidFill>
                <a:latin typeface="+mn-lt"/>
                <a:ea typeface="+mn-ea"/>
                <a:cs typeface="Arial" pitchFamily="34" charset="0"/>
              </a:defRPr>
            </a:lvl4pPr>
            <a:lvl5pPr marL="1447263" indent="-228516">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2" y="0"/>
            <a:ext cx="5980112" cy="6858000"/>
          </a:xfrm>
        </p:spPr>
        <p:txBody>
          <a:bodyPr lIns="182845"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2"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5"/>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2"/>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2" y="1155942"/>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12" tIns="45712" rIns="45712" bIns="45712" numCol="1" spcCol="0" rtlCol="0" fromWordArt="0" anchor="ctr" anchorCtr="0" forceAA="0" compatLnSpc="1">
            <a:prstTxWarp prst="textNoShape">
              <a:avLst/>
            </a:prstTxWarp>
            <a:noAutofit/>
          </a:bodyPr>
          <a:lstStyle/>
          <a:p>
            <a:pPr algn="ctr" defTabSz="913920"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65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297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357"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0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2"/>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4" y="1447799"/>
            <a:ext cx="11149013" cy="2043636"/>
          </a:xfrm>
          <a:prstGeom prst="rect">
            <a:avLst/>
          </a:prstGeom>
        </p:spPr>
        <p:txBody>
          <a:bodyPr/>
          <a:lstStyle>
            <a:lvl1pPr marL="342833" indent="-342833">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528"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221" indent="-285694">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2776"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330" indent="-228555">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64" tIns="76182" rIns="152364" bIns="76182"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32756" y="157945"/>
            <a:ext cx="11722682" cy="1205345"/>
          </a:xfrm>
          <a:prstGeom prst="rect">
            <a:avLst/>
          </a:prstGeom>
        </p:spPr>
        <p:txBody>
          <a:bodyPr/>
          <a:lstStyle>
            <a:lvl1pPr>
              <a:defRPr sz="4000">
                <a:solidFill>
                  <a:srgbClr val="002050"/>
                </a:solidFill>
                <a:latin typeface="Segoe UI Light"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36563" y="1487491"/>
            <a:ext cx="11533187" cy="5159375"/>
          </a:xfrm>
          <a:prstGeom prst="rect">
            <a:avLst/>
          </a:prstGeom>
        </p:spPr>
        <p:txBody>
          <a:bodyPr/>
          <a:lstStyle>
            <a:lvl1pPr marL="342698" indent="-342698">
              <a:lnSpc>
                <a:spcPct val="100000"/>
              </a:lnSpc>
              <a:spcBef>
                <a:spcPts val="1799"/>
              </a:spcBef>
              <a:buClr>
                <a:schemeClr val="accent1"/>
              </a:buClr>
              <a:buSzPct val="100000"/>
              <a:buFont typeface="Arial" pitchFamily="34" charset="0"/>
              <a:buChar char="•"/>
              <a:defRPr sz="3200">
                <a:solidFill>
                  <a:srgbClr val="002050">
                    <a:alpha val="99000"/>
                  </a:srgbClr>
                </a:solidFill>
                <a:latin typeface="Segoe UI Light" panose="020B0502040204020203" pitchFamily="34" charset="0"/>
                <a:cs typeface="Segoe UI Light" panose="020B0502040204020203" pitchFamily="34" charset="0"/>
              </a:defRPr>
            </a:lvl1pPr>
            <a:lvl2pPr marL="807560" indent="-344283">
              <a:lnSpc>
                <a:spcPct val="100000"/>
              </a:lnSpc>
              <a:spcBef>
                <a:spcPts val="400"/>
              </a:spcBef>
              <a:spcAft>
                <a:spcPts val="400"/>
              </a:spcAft>
              <a:buClr>
                <a:schemeClr val="tx1">
                  <a:lumMod val="75000"/>
                  <a:lumOff val="25000"/>
                </a:schemeClr>
              </a:buClr>
              <a:buSzPct val="85000"/>
              <a:buFont typeface="Segoe UI" pitchFamily="34" charset="0"/>
              <a:buChar char="–"/>
              <a:defRPr sz="2800">
                <a:solidFill>
                  <a:schemeClr val="tx1">
                    <a:alpha val="99000"/>
                  </a:schemeClr>
                </a:solidFill>
                <a:latin typeface="Segoe UI Light" panose="020B0502040204020203" pitchFamily="34" charset="0"/>
                <a:cs typeface="Segoe UI Light" panose="020B0502040204020203" pitchFamily="34" charset="0"/>
              </a:defRPr>
            </a:lvl2pPr>
            <a:lvl3pPr marL="1197853" indent="-342698">
              <a:lnSpc>
                <a:spcPct val="100000"/>
              </a:lnSpc>
              <a:spcBef>
                <a:spcPts val="200"/>
              </a:spcBef>
              <a:spcAft>
                <a:spcPts val="200"/>
              </a:spcAft>
              <a:buClr>
                <a:schemeClr val="tx1">
                  <a:lumMod val="75000"/>
                  <a:lumOff val="25000"/>
                </a:schemeClr>
              </a:buClr>
              <a:buSzPct val="85000"/>
              <a:buFont typeface="Courier New" pitchFamily="49" charset="0"/>
              <a:buChar char="o"/>
              <a:defRPr sz="1800">
                <a:solidFill>
                  <a:schemeClr val="tx1">
                    <a:alpha val="99000"/>
                  </a:schemeClr>
                </a:solidFill>
                <a:latin typeface="Segoe UI Light" panose="020B0502040204020203" pitchFamily="34" charset="0"/>
                <a:cs typeface="Segoe UI Light" panose="020B0502040204020203" pitchFamily="34" charset="0"/>
              </a:defRPr>
            </a:lvl3pPr>
            <a:lvl4pPr>
              <a:defRPr sz="2000"/>
            </a:lvl4pPr>
            <a:lvl5pPr>
              <a:defRPr sz="20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835484343"/>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7" y="2312129"/>
            <a:ext cx="11122924" cy="1933979"/>
          </a:xfrm>
          <a:prstGeom prst="rect">
            <a:avLst/>
          </a:prstGeom>
        </p:spPr>
        <p:txBody>
          <a:bodyPr anchor="ctr">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400" b="1" cap="none" baseline="0">
                <a:solidFill>
                  <a:schemeClr val="bg1">
                    <a:lumMod val="95000"/>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1425019903"/>
      </p:ext>
    </p:extLst>
  </p:cSld>
  <p:clrMapOvr>
    <a:masterClrMapping/>
  </p:clrMapOvr>
  <p:transition>
    <p:fade/>
  </p:transition>
  <p:timing>
    <p:tnLst>
      <p:par>
        <p:cTn id="1" dur="indefinite" restart="never" nodeType="tmRoot"/>
      </p:par>
    </p:tnLst>
  </p:timing>
  <p:hf hdr="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Modu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45913" y="3775166"/>
            <a:ext cx="11354938" cy="1933979"/>
          </a:xfrm>
          <a:prstGeom prst="rect">
            <a:avLst/>
          </a:prstGeom>
        </p:spPr>
        <p:txBody>
          <a:bodyPr anchor="t" anchorCtr="0">
            <a:noAutofit/>
          </a:bodyPr>
          <a:lstStyle>
            <a:lvl1pPr algn="l">
              <a:lnSpc>
                <a:spcPct val="90000"/>
              </a:lnSpc>
              <a:defRPr sz="4800" spc="-150" baseline="0">
                <a:solidFill>
                  <a:schemeClr val="bg1">
                    <a:alpha val="99000"/>
                  </a:schemeClr>
                </a:solidFill>
                <a:latin typeface="Segoe UI Light" pitchFamily="34" charset="0"/>
              </a:defRPr>
            </a:lvl1pPr>
          </a:lstStyle>
          <a:p>
            <a:r>
              <a:rPr lang="en-US" dirty="0" smtClean="0"/>
              <a:t>Module or Section transition style</a:t>
            </a:r>
            <a:endParaRPr lang="en-US" dirty="0"/>
          </a:p>
        </p:txBody>
      </p:sp>
      <p:sp>
        <p:nvSpPr>
          <p:cNvPr id="9" name="Subtitle 2"/>
          <p:cNvSpPr>
            <a:spLocks noGrp="1"/>
          </p:cNvSpPr>
          <p:nvPr>
            <p:ph type="subTitle" idx="1" hasCustomPrompt="1"/>
          </p:nvPr>
        </p:nvSpPr>
        <p:spPr>
          <a:xfrm>
            <a:off x="545913" y="2942705"/>
            <a:ext cx="11354938" cy="748146"/>
          </a:xfrm>
          <a:prstGeom prst="rect">
            <a:avLst/>
          </a:prstGeom>
        </p:spPr>
        <p:txBody>
          <a:bodyPr>
            <a:noAutofit/>
          </a:bodyPr>
          <a:lstStyle>
            <a:lvl1pPr marL="0" indent="0" algn="l">
              <a:lnSpc>
                <a:spcPct val="90000"/>
              </a:lnSpc>
              <a:spcBef>
                <a:spcPts val="0"/>
              </a:spcBef>
              <a:buNone/>
              <a:defRPr sz="2400" b="0" cap="none" baseline="0">
                <a:solidFill>
                  <a:schemeClr val="bg1">
                    <a:alpha val="99000"/>
                  </a:schemeClr>
                </a:solidFill>
                <a:latin typeface="Segoe UI Light" pitchFamily="34" charset="0"/>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dirty="0" smtClean="0"/>
              <a:t>Course Title Style</a:t>
            </a:r>
            <a:endParaRPr lang="en-US" dirty="0"/>
          </a:p>
        </p:txBody>
      </p:sp>
    </p:spTree>
    <p:extLst>
      <p:ext uri="{BB962C8B-B14F-4D97-AF65-F5344CB8AC3E}">
        <p14:creationId xmlns:p14="http://schemas.microsoft.com/office/powerpoint/2010/main" val="1893216813"/>
      </p:ext>
    </p:extLst>
  </p:cSld>
  <p:clrMapOvr>
    <a:masterClrMapping/>
  </p:clrMapOvr>
  <p:transition>
    <p:fade/>
  </p:transition>
  <p:timing>
    <p:tnLst>
      <p:par>
        <p:cTn id="1" dur="indefinite" restart="never" nodeType="tmRoot"/>
      </p:par>
    </p:tnLst>
  </p:timing>
  <p:hf hdr="0"/>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0126" y="2980724"/>
            <a:ext cx="7169534" cy="896552"/>
          </a:xfrm>
        </p:spPr>
        <p:txBody>
          <a:bodyPr vert="horz" wrap="square" lIns="182845" tIns="146275" rIns="182845" bIns="146275" rtlCol="0" anchor="ctr">
            <a:noAutofit/>
          </a:bodyPr>
          <a:lstStyle>
            <a:lvl1pPr marL="0" indent="0">
              <a:buFont typeface="Arial" panose="020B0604020202020204" pitchFamily="34" charset="0"/>
              <a:buNone/>
              <a:defRPr lang="en-US" sz="3500" kern="1200" dirty="0" smtClean="0">
                <a:gradFill>
                  <a:gsLst>
                    <a:gs pos="1299">
                      <a:schemeClr val="tx1"/>
                    </a:gs>
                    <a:gs pos="100000">
                      <a:schemeClr val="tx1"/>
                    </a:gs>
                  </a:gsLst>
                  <a:lin ang="5400000" scaled="0"/>
                </a:gradFill>
                <a:latin typeface="+mj-lt"/>
                <a:ea typeface="+mn-ea"/>
                <a:cs typeface="+mn-cs"/>
              </a:defRPr>
            </a:lvl1pPr>
          </a:lstStyle>
          <a:p>
            <a:pPr marL="0" lvl="0" indent="0" algn="l" defTabSz="895798" rtl="0" eaLnBrk="1" latinLnBrk="0" hangingPunct="1">
              <a:spcBef>
                <a:spcPct val="20000"/>
              </a:spcBef>
            </a:pPr>
            <a:r>
              <a:rPr lang="en-US" smtClean="0"/>
              <a:t>Click to edit Master text styles</a:t>
            </a:r>
          </a:p>
        </p:txBody>
      </p:sp>
      <p:sp>
        <p:nvSpPr>
          <p:cNvPr id="7" name="Picture Placeholder 12"/>
          <p:cNvSpPr>
            <a:spLocks noGrp="1"/>
          </p:cNvSpPr>
          <p:nvPr>
            <p:ph type="pic" sz="quarter" idx="16"/>
          </p:nvPr>
        </p:nvSpPr>
        <p:spPr>
          <a:xfrm>
            <a:off x="269169" y="1505896"/>
            <a:ext cx="3853623"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45" tIns="146275" rIns="182845" bIns="146275" anchor="ctr" anchorCtr="1">
            <a:noAutofit/>
          </a:bodyPr>
          <a:lstStyle>
            <a:lvl1pPr marL="0" indent="0">
              <a:buNone/>
              <a:defRPr/>
            </a:lvl1pPr>
          </a:lstStyle>
          <a:p>
            <a:r>
              <a:rPr lang="en-US" smtClean="0"/>
              <a:t>Click icon to add picture</a:t>
            </a:r>
            <a:endParaRPr lang="en-US" dirty="0"/>
          </a:p>
        </p:txBody>
      </p:sp>
      <p:sp>
        <p:nvSpPr>
          <p:cNvPr id="3" name="Title 2"/>
          <p:cNvSpPr>
            <a:spLocks noGrp="1"/>
          </p:cNvSpPr>
          <p:nvPr>
            <p:ph type="title"/>
          </p:nvPr>
        </p:nvSpPr>
        <p:spPr/>
        <p:txBody>
          <a:bodyPr wrap="none" lIns="182845" tIns="146275" rIns="182845" bIns="146275"/>
          <a:lstStyle/>
          <a:p>
            <a:r>
              <a:rPr lang="en-US" smtClean="0"/>
              <a:t>Click to edit Master title style</a:t>
            </a:r>
            <a:endParaRPr lang="en-US" dirty="0"/>
          </a:p>
        </p:txBody>
      </p:sp>
    </p:spTree>
    <p:extLst>
      <p:ext uri="{BB962C8B-B14F-4D97-AF65-F5344CB8AC3E}">
        <p14:creationId xmlns:p14="http://schemas.microsoft.com/office/powerpoint/2010/main" val="135809422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Demo Slide">
    <p:bg>
      <p:bgPr>
        <a:solidFill>
          <a:srgbClr val="007233"/>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415636" y="4771506"/>
            <a:ext cx="10484896" cy="1604356"/>
          </a:xfrm>
          <a:prstGeom prst="rect">
            <a:avLst/>
          </a:prstGeom>
        </p:spPr>
        <p:txBody>
          <a:bodyPr anchor="ctr">
            <a:noAutofit/>
          </a:bodyPr>
          <a:lstStyle>
            <a:lvl1pPr marL="0" marR="0" indent="0" algn="l" defTabSz="913822" rtl="0" eaLnBrk="1" fontAlgn="auto" latinLnBrk="0" hangingPunct="1">
              <a:lnSpc>
                <a:spcPct val="90000"/>
              </a:lnSpc>
              <a:spcBef>
                <a:spcPts val="0"/>
              </a:spcBef>
              <a:spcAft>
                <a:spcPts val="0"/>
              </a:spcAft>
              <a:buClr>
                <a:srgbClr val="00DCFF"/>
              </a:buClr>
              <a:buSzPct val="90000"/>
              <a:buFont typeface="Arial" pitchFamily="34" charset="0"/>
              <a:buNone/>
              <a:tabLst/>
              <a:defRPr sz="2800" b="1" cap="all" baseline="0">
                <a:solidFill>
                  <a:schemeClr val="bg1">
                    <a:alpha val="99000"/>
                  </a:schemeClr>
                </a:solidFill>
              </a:defRPr>
            </a:lvl1pPr>
            <a:lvl2pPr marL="456911" indent="0" algn="ctr">
              <a:buNone/>
              <a:defRPr>
                <a:solidFill>
                  <a:schemeClr val="tx1">
                    <a:tint val="75000"/>
                  </a:schemeClr>
                </a:solidFill>
              </a:defRPr>
            </a:lvl2pPr>
            <a:lvl3pPr marL="913822" indent="0" algn="ctr">
              <a:buNone/>
              <a:defRPr>
                <a:solidFill>
                  <a:schemeClr val="tx1">
                    <a:tint val="75000"/>
                  </a:schemeClr>
                </a:solidFill>
              </a:defRPr>
            </a:lvl3pPr>
            <a:lvl4pPr marL="1370733" indent="0" algn="ctr">
              <a:buNone/>
              <a:defRPr>
                <a:solidFill>
                  <a:schemeClr val="tx1">
                    <a:tint val="75000"/>
                  </a:schemeClr>
                </a:solidFill>
              </a:defRPr>
            </a:lvl4pPr>
            <a:lvl5pPr marL="1827645" indent="0" algn="ctr">
              <a:buNone/>
              <a:defRPr>
                <a:solidFill>
                  <a:schemeClr val="tx1">
                    <a:tint val="75000"/>
                  </a:schemeClr>
                </a:solidFill>
              </a:defRPr>
            </a:lvl5pPr>
            <a:lvl6pPr marL="2284557" indent="0" algn="ctr">
              <a:buNone/>
              <a:defRPr>
                <a:solidFill>
                  <a:schemeClr val="tx1">
                    <a:tint val="75000"/>
                  </a:schemeClr>
                </a:solidFill>
              </a:defRPr>
            </a:lvl6pPr>
            <a:lvl7pPr marL="2741466" indent="0" algn="ctr">
              <a:buNone/>
              <a:defRPr>
                <a:solidFill>
                  <a:schemeClr val="tx1">
                    <a:tint val="75000"/>
                  </a:schemeClr>
                </a:solidFill>
              </a:defRPr>
            </a:lvl7pPr>
            <a:lvl8pPr marL="3198378" indent="0" algn="ctr">
              <a:buNone/>
              <a:defRPr>
                <a:solidFill>
                  <a:schemeClr val="tx1">
                    <a:tint val="75000"/>
                  </a:schemeClr>
                </a:solidFill>
              </a:defRPr>
            </a:lvl8pPr>
            <a:lvl9pPr marL="3655289" indent="0" algn="ctr">
              <a:buNone/>
              <a:defRPr>
                <a:solidFill>
                  <a:schemeClr val="tx1">
                    <a:tint val="75000"/>
                  </a:schemeClr>
                </a:solidFill>
              </a:defRPr>
            </a:lvl9pPr>
          </a:lstStyle>
          <a:p>
            <a:r>
              <a:rPr lang="en-US" b="0" dirty="0" smtClean="0"/>
              <a:t>{Sample Code Location e.g., Codeshow.codeplex.com} </a:t>
            </a:r>
          </a:p>
          <a:p>
            <a:r>
              <a:rPr lang="en-US" dirty="0" smtClean="0"/>
              <a:t>(</a:t>
            </a:r>
            <a:r>
              <a:rPr lang="en-US" dirty="0" err="1" smtClean="0"/>
              <a:t>dEMO</a:t>
            </a:r>
            <a:r>
              <a:rPr lang="en-US" dirty="0" smtClean="0"/>
              <a:t> NAME)</a:t>
            </a:r>
            <a:endParaRPr lang="en-US" dirty="0"/>
          </a:p>
        </p:txBody>
      </p:sp>
      <p:sp>
        <p:nvSpPr>
          <p:cNvPr id="10" name="Text Placeholder 9"/>
          <p:cNvSpPr>
            <a:spLocks noGrp="1"/>
          </p:cNvSpPr>
          <p:nvPr>
            <p:ph type="body" sz="quarter" idx="10" hasCustomPrompt="1"/>
          </p:nvPr>
        </p:nvSpPr>
        <p:spPr>
          <a:xfrm>
            <a:off x="415636" y="3117274"/>
            <a:ext cx="10720676" cy="1383983"/>
          </a:xfrm>
          <a:prstGeom prst="rect">
            <a:avLst/>
          </a:prstGeom>
        </p:spPr>
        <p:txBody>
          <a:bodyPr anchor="ctr"/>
          <a:lstStyle>
            <a:lvl1pPr algn="l">
              <a:defRPr sz="7200" baseline="0">
                <a:solidFill>
                  <a:schemeClr val="bg1">
                    <a:alpha val="99000"/>
                  </a:schemeClr>
                </a:solidFill>
                <a:latin typeface="Segoe UI Light" panose="020B0502040204020203" pitchFamily="34" charset="0"/>
                <a:cs typeface="Segoe UI Light" panose="020B0502040204020203" pitchFamily="34" charset="0"/>
              </a:defRPr>
            </a:lvl1pPr>
            <a:lvl2pPr>
              <a:defRPr sz="6000">
                <a:solidFill>
                  <a:schemeClr val="bg1">
                    <a:alpha val="99000"/>
                  </a:schemeClr>
                </a:solidFill>
                <a:latin typeface="+mj-lt"/>
              </a:defRPr>
            </a:lvl2pPr>
            <a:lvl3pPr>
              <a:defRPr sz="6000">
                <a:solidFill>
                  <a:schemeClr val="bg1">
                    <a:alpha val="99000"/>
                  </a:schemeClr>
                </a:solidFill>
                <a:latin typeface="+mj-lt"/>
              </a:defRPr>
            </a:lvl3pPr>
            <a:lvl4pPr>
              <a:defRPr sz="6000">
                <a:solidFill>
                  <a:schemeClr val="bg1">
                    <a:alpha val="99000"/>
                  </a:schemeClr>
                </a:solidFill>
                <a:latin typeface="+mj-lt"/>
              </a:defRPr>
            </a:lvl4pPr>
            <a:lvl5pPr>
              <a:defRPr sz="6000">
                <a:solidFill>
                  <a:schemeClr val="bg1">
                    <a:alpha val="99000"/>
                  </a:schemeClr>
                </a:solidFill>
                <a:latin typeface="+mj-lt"/>
              </a:defRPr>
            </a:lvl5pPr>
          </a:lstStyle>
          <a:p>
            <a:pPr lvl="0"/>
            <a:r>
              <a:rPr lang="en-US" dirty="0" smtClean="0"/>
              <a:t>demo</a:t>
            </a:r>
            <a:endParaRPr lang="en-US" dirty="0"/>
          </a:p>
        </p:txBody>
      </p:sp>
    </p:spTree>
    <p:extLst>
      <p:ext uri="{BB962C8B-B14F-4D97-AF65-F5344CB8AC3E}">
        <p14:creationId xmlns:p14="http://schemas.microsoft.com/office/powerpoint/2010/main" val="3155106857"/>
      </p:ext>
    </p:extLst>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08039" y="307247"/>
            <a:ext cx="11149013" cy="747897"/>
          </a:xfrm>
        </p:spPr>
        <p:txBody>
          <a:bodyPr lIns="143378" tIns="89612" rIns="143378" bIns="89612"/>
          <a:lstStyle/>
          <a:p>
            <a:r>
              <a:rPr lang="en-US" dirty="0" smtClean="0"/>
              <a:t>Click to edit master title style</a:t>
            </a:r>
            <a:endParaRPr lang="en-US" dirty="0"/>
          </a:p>
        </p:txBody>
      </p:sp>
      <p:sp>
        <p:nvSpPr>
          <p:cNvPr id="5" name="Text Placeholder 4"/>
          <p:cNvSpPr>
            <a:spLocks noGrp="1"/>
          </p:cNvSpPr>
          <p:nvPr>
            <p:ph type="body" sz="quarter" idx="10"/>
          </p:nvPr>
        </p:nvSpPr>
        <p:spPr>
          <a:xfrm>
            <a:off x="316337" y="1203349"/>
            <a:ext cx="11650488" cy="5377755"/>
          </a:xfrm>
        </p:spPr>
        <p:txBody>
          <a:bodyPr lIns="143378" tIns="89612" rIns="143378" bIns="89612"/>
          <a:lstStyle>
            <a:lvl1pPr marL="0" indent="0">
              <a:buNone/>
              <a:defRPr/>
            </a:lvl1pPr>
            <a:lvl2pPr marL="339563" indent="0">
              <a:buNone/>
              <a:defRPr/>
            </a:lvl2pPr>
            <a:lvl3pPr marL="572814" indent="0">
              <a:buNone/>
              <a:defRPr/>
            </a:lvl3pPr>
            <a:lvl4pPr marL="798134" indent="0">
              <a:buNone/>
              <a:defRPr/>
            </a:lvl4pPr>
            <a:lvl5pPr marL="1029795" indent="0">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8786580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092" indent="0" algn="ctr">
              <a:buNone/>
              <a:defRPr>
                <a:solidFill>
                  <a:schemeClr val="tx1">
                    <a:tint val="75000"/>
                  </a:schemeClr>
                </a:solidFill>
              </a:defRPr>
            </a:lvl2pPr>
            <a:lvl3pPr marL="914185" indent="0" algn="ctr">
              <a:buNone/>
              <a:defRPr>
                <a:solidFill>
                  <a:schemeClr val="tx1">
                    <a:tint val="75000"/>
                  </a:schemeClr>
                </a:solidFill>
              </a:defRPr>
            </a:lvl3pPr>
            <a:lvl4pPr marL="1371276" indent="0" algn="ctr">
              <a:buNone/>
              <a:defRPr>
                <a:solidFill>
                  <a:schemeClr val="tx1">
                    <a:tint val="75000"/>
                  </a:schemeClr>
                </a:solidFill>
              </a:defRPr>
            </a:lvl4pPr>
            <a:lvl5pPr marL="1828368" indent="0" algn="ctr">
              <a:buNone/>
              <a:defRPr>
                <a:solidFill>
                  <a:schemeClr val="tx1">
                    <a:tint val="75000"/>
                  </a:schemeClr>
                </a:solidFill>
              </a:defRPr>
            </a:lvl5pPr>
            <a:lvl6pPr marL="2285461" indent="0" algn="ctr">
              <a:buNone/>
              <a:defRPr>
                <a:solidFill>
                  <a:schemeClr val="tx1">
                    <a:tint val="75000"/>
                  </a:schemeClr>
                </a:solidFill>
              </a:defRPr>
            </a:lvl6pPr>
            <a:lvl7pPr marL="2742553" indent="0" algn="ctr">
              <a:buNone/>
              <a:defRPr>
                <a:solidFill>
                  <a:schemeClr val="tx1">
                    <a:tint val="75000"/>
                  </a:schemeClr>
                </a:solidFill>
              </a:defRPr>
            </a:lvl7pPr>
            <a:lvl8pPr marL="3199644" indent="0" algn="ctr">
              <a:buNone/>
              <a:defRPr>
                <a:solidFill>
                  <a:schemeClr val="tx1">
                    <a:tint val="75000"/>
                  </a:schemeClr>
                </a:solidFill>
              </a:defRPr>
            </a:lvl8pPr>
            <a:lvl9pPr marL="3656738" indent="0" algn="ctr">
              <a:buNone/>
              <a:defRPr>
                <a:solidFill>
                  <a:schemeClr val="tx1">
                    <a:tint val="75000"/>
                  </a:schemeClr>
                </a:solidFill>
              </a:defRPr>
            </a:lvl9pPr>
          </a:lstStyle>
          <a:p>
            <a:pPr marL="0" marR="0" lvl="0" indent="0" algn="l" defTabSz="914185"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40"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6" y="2109542"/>
            <a:ext cx="10237787" cy="997196"/>
          </a:xfrm>
          <a:prstGeom prst="rect">
            <a:avLst/>
          </a:prstGeom>
        </p:spPr>
        <p:txBody>
          <a:bodyPr lIns="91422" tIns="45712" rIns="91422" bIns="45712"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6" y="3425825"/>
            <a:ext cx="10237787" cy="498598"/>
          </a:xfrm>
          <a:prstGeom prst="rect">
            <a:avLst/>
          </a:prstGeom>
        </p:spPr>
        <p:txBody>
          <a:bodyPr lIns="91422" tIns="45712" rIns="91422" bIns="45712">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4" y="2819605"/>
            <a:ext cx="11149013" cy="1218795"/>
          </a:xfrm>
          <a:prstGeom prst="rect">
            <a:avLst/>
          </a:prstGeom>
        </p:spPr>
        <p:txBody>
          <a:bodyPr lIns="91422" tIns="45712" rIns="91422" bIns="45712"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5"/>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30" indent="0">
              <a:buNone/>
              <a:defRPr sz="2000">
                <a:gradFill>
                  <a:gsLst>
                    <a:gs pos="100000">
                      <a:schemeClr val="bg2"/>
                    </a:gs>
                    <a:gs pos="6000">
                      <a:schemeClr val="bg2"/>
                    </a:gs>
                  </a:gsLst>
                  <a:lin ang="5400000" scaled="0"/>
                </a:gradFill>
              </a:defRPr>
            </a:lvl3pPr>
            <a:lvl4pPr marL="457110" indent="0">
              <a:buNone/>
              <a:defRPr sz="2000">
                <a:gradFill>
                  <a:gsLst>
                    <a:gs pos="100000">
                      <a:schemeClr val="bg2"/>
                    </a:gs>
                    <a:gs pos="6000">
                      <a:schemeClr val="bg2"/>
                    </a:gs>
                  </a:gsLst>
                  <a:lin ang="5400000" scaled="0"/>
                </a:gradFill>
              </a:defRPr>
            </a:lvl4pPr>
            <a:lvl5pPr marL="693602"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4"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30" indent="0">
              <a:buNone/>
              <a:defRPr sz="2000">
                <a:gradFill>
                  <a:gsLst>
                    <a:gs pos="100000">
                      <a:schemeClr val="bg2"/>
                    </a:gs>
                    <a:gs pos="0">
                      <a:schemeClr val="bg2"/>
                    </a:gs>
                  </a:gsLst>
                  <a:lin ang="5400000" scaled="0"/>
                </a:gradFill>
              </a:defRPr>
            </a:lvl3pPr>
            <a:lvl4pPr marL="457110" indent="0">
              <a:buNone/>
              <a:defRPr sz="2000">
                <a:gradFill>
                  <a:gsLst>
                    <a:gs pos="100000">
                      <a:schemeClr val="bg2"/>
                    </a:gs>
                    <a:gs pos="0">
                      <a:schemeClr val="bg2"/>
                    </a:gs>
                  </a:gsLst>
                  <a:lin ang="5400000" scaled="0"/>
                </a:gradFill>
              </a:defRPr>
            </a:lvl4pPr>
            <a:lvl5pPr marL="693602"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4"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4" y="1447799"/>
            <a:ext cx="11149013" cy="2043636"/>
          </a:xfrm>
          <a:prstGeom prst="rect">
            <a:avLst/>
          </a:prstGeom>
        </p:spPr>
        <p:txBody>
          <a:bodyPr/>
          <a:lstStyle>
            <a:lvl1pPr marL="284107" indent="-284107">
              <a:buFont typeface="Wingdings" pitchFamily="2" charset="2"/>
              <a:buChar char=""/>
              <a:defRPr sz="4000"/>
            </a:lvl1pPr>
            <a:lvl2pPr marL="517423" indent="-233318">
              <a:buFont typeface="Wingdings" pitchFamily="2" charset="2"/>
              <a:buChar char=""/>
              <a:defRPr>
                <a:latin typeface="+mn-lt"/>
              </a:defRPr>
            </a:lvl2pPr>
            <a:lvl3pPr marL="741217" indent="-223794">
              <a:buFont typeface="Wingdings" pitchFamily="2" charset="2"/>
              <a:buChar char=""/>
              <a:tabLst/>
              <a:defRPr>
                <a:latin typeface="+mn-lt"/>
              </a:defRPr>
            </a:lvl3pPr>
            <a:lvl4pPr marL="914221" indent="-173004">
              <a:buFont typeface="Wingdings" pitchFamily="2" charset="2"/>
              <a:buChar char=""/>
              <a:defRPr>
                <a:latin typeface="+mn-lt"/>
              </a:defRPr>
            </a:lvl4pPr>
            <a:lvl5pPr marL="1087225" indent="-173004">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18" indent="0">
              <a:buNone/>
              <a:defRPr sz="2000"/>
            </a:lvl3pPr>
            <a:lvl4pPr marL="457110" indent="0">
              <a:buNone/>
              <a:defRPr sz="2000"/>
            </a:lvl4pPr>
            <a:lvl5pPr marL="693602"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2"/>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18" indent="0">
              <a:buNone/>
              <a:defRPr sz="2000">
                <a:gradFill>
                  <a:gsLst>
                    <a:gs pos="1000">
                      <a:schemeClr val="bg2"/>
                    </a:gs>
                    <a:gs pos="98000">
                      <a:schemeClr val="bg2"/>
                    </a:gs>
                  </a:gsLst>
                  <a:lin ang="5400000" scaled="0"/>
                </a:gradFill>
              </a:defRPr>
            </a:lvl3pPr>
            <a:lvl4pPr marL="457110" indent="0">
              <a:buNone/>
              <a:defRPr sz="2000">
                <a:gradFill>
                  <a:gsLst>
                    <a:gs pos="1000">
                      <a:schemeClr val="bg2"/>
                    </a:gs>
                    <a:gs pos="98000">
                      <a:schemeClr val="bg2"/>
                    </a:gs>
                  </a:gsLst>
                  <a:lin ang="5400000" scaled="0"/>
                </a:gradFill>
              </a:defRPr>
            </a:lvl4pPr>
            <a:lvl5pPr marL="693602"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2"/>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18"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285"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253" marR="0" indent="0" algn="l" defTabSz="914185"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185"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043" indent="-292043">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598" indent="-228555">
              <a:defRPr sz="2000"/>
            </a:lvl2pPr>
            <a:lvl3pPr marL="685666" indent="-165068">
              <a:tabLst/>
              <a:defRPr sz="2000"/>
            </a:lvl3pPr>
            <a:lvl4pPr marL="863431" indent="-177765">
              <a:defRPr/>
            </a:lvl4pPr>
            <a:lvl5pPr marL="1028498" indent="-165068">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2"/>
            <a:ext cx="5394960" cy="2711898"/>
          </a:xfrm>
        </p:spPr>
        <p:txBody>
          <a:bodyPr>
            <a:spAutoFit/>
          </a:bodyPr>
          <a:lstStyle>
            <a:lvl1pPr marL="339658" indent="-339658">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4876" indent="-342833">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431" indent="-342833">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498" indent="-342833">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264" indent="-342833">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043" marR="0" lvl="0"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043" marR="0" lvl="1"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043" marR="0" lvl="2"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043" marR="0" lvl="3"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043" marR="0" lvl="4" indent="-292043" algn="l" defTabSz="914185"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75" tIns="60937" rIns="121875" bIns="60937"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4"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44" r:id="rId21"/>
    <p:sldLayoutId id="2147484145" r:id="rId22"/>
    <p:sldLayoutId id="2147484147" r:id="rId23"/>
    <p:sldLayoutId id="2147484148" r:id="rId24"/>
    <p:sldLayoutId id="2147484149" r:id="rId25"/>
    <p:sldLayoutId id="2147484150" r:id="rId26"/>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bg2"/>
              </a:gs>
              <a:gs pos="100000">
                <a:schemeClr val="bg2"/>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bg2"/>
              </a:gs>
              <a:gs pos="100000">
                <a:schemeClr val="bg2"/>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185"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658" marR="0" indent="-339658" algn="l" defTabSz="914185"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2976" marR="0" indent="-233318" algn="l" defTabSz="914185"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35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798357" algn="l"/>
        </a:tabLst>
        <a:defRPr sz="2400" kern="1200" spc="0" baseline="0">
          <a:gradFill>
            <a:gsLst>
              <a:gs pos="1250">
                <a:schemeClr val="tx1"/>
              </a:gs>
              <a:gs pos="100000">
                <a:schemeClr val="tx1"/>
              </a:gs>
            </a:gsLst>
            <a:lin ang="5400000" scaled="0"/>
          </a:gradFill>
          <a:latin typeface="+mn-lt"/>
          <a:ea typeface="+mn-ea"/>
          <a:cs typeface="+mn-cs"/>
        </a:defRPr>
      </a:lvl3pPr>
      <a:lvl4pPr marL="1030086" marR="0" indent="-231730" algn="l" defTabSz="914185"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467" marR="0" indent="-225381" algn="l" defTabSz="914185" rtl="0" eaLnBrk="1" fontAlgn="auto" latinLnBrk="0" hangingPunct="1">
        <a:lnSpc>
          <a:spcPct val="90000"/>
        </a:lnSpc>
        <a:spcBef>
          <a:spcPct val="20000"/>
        </a:spcBef>
        <a:spcAft>
          <a:spcPts val="0"/>
        </a:spcAft>
        <a:buClrTx/>
        <a:buSzPct val="90000"/>
        <a:buFont typeface="Wingdings" pitchFamily="2" charset="2"/>
        <a:buChar char=""/>
        <a:tabLst>
          <a:tab pos="1255467" algn="l"/>
        </a:tabLst>
        <a:defRPr sz="2000" kern="1200" spc="0" baseline="0">
          <a:gradFill>
            <a:gsLst>
              <a:gs pos="1250">
                <a:schemeClr val="tx1"/>
              </a:gs>
              <a:gs pos="100000">
                <a:schemeClr val="tx1"/>
              </a:gs>
            </a:gsLst>
            <a:lin ang="5400000" scaled="0"/>
          </a:gradFill>
          <a:latin typeface="+mn-lt"/>
          <a:ea typeface="+mn-ea"/>
          <a:cs typeface="+mn-cs"/>
        </a:defRPr>
      </a:lvl5pPr>
      <a:lvl6pPr marL="2514005"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99"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91"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84" indent="-228546" algn="l" defTabSz="91418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5" rtl="0" eaLnBrk="1" latinLnBrk="0" hangingPunct="1">
        <a:defRPr sz="1800" kern="1200">
          <a:solidFill>
            <a:schemeClr val="tx1"/>
          </a:solidFill>
          <a:latin typeface="+mn-lt"/>
          <a:ea typeface="+mn-ea"/>
          <a:cs typeface="+mn-cs"/>
        </a:defRPr>
      </a:lvl1pPr>
      <a:lvl2pPr marL="457092" algn="l" defTabSz="914185" rtl="0" eaLnBrk="1" latinLnBrk="0" hangingPunct="1">
        <a:defRPr sz="1800" kern="1200">
          <a:solidFill>
            <a:schemeClr val="tx1"/>
          </a:solidFill>
          <a:latin typeface="+mn-lt"/>
          <a:ea typeface="+mn-ea"/>
          <a:cs typeface="+mn-cs"/>
        </a:defRPr>
      </a:lvl2pPr>
      <a:lvl3pPr marL="914185" algn="l" defTabSz="914185" rtl="0" eaLnBrk="1" latinLnBrk="0" hangingPunct="1">
        <a:defRPr sz="1800" kern="1200">
          <a:solidFill>
            <a:schemeClr val="tx1"/>
          </a:solidFill>
          <a:latin typeface="+mn-lt"/>
          <a:ea typeface="+mn-ea"/>
          <a:cs typeface="+mn-cs"/>
        </a:defRPr>
      </a:lvl3pPr>
      <a:lvl4pPr marL="1371276" algn="l" defTabSz="914185" rtl="0" eaLnBrk="1" latinLnBrk="0" hangingPunct="1">
        <a:defRPr sz="1800" kern="1200">
          <a:solidFill>
            <a:schemeClr val="tx1"/>
          </a:solidFill>
          <a:latin typeface="+mn-lt"/>
          <a:ea typeface="+mn-ea"/>
          <a:cs typeface="+mn-cs"/>
        </a:defRPr>
      </a:lvl4pPr>
      <a:lvl5pPr marL="1828368" algn="l" defTabSz="914185" rtl="0" eaLnBrk="1" latinLnBrk="0" hangingPunct="1">
        <a:defRPr sz="1800" kern="1200">
          <a:solidFill>
            <a:schemeClr val="tx1"/>
          </a:solidFill>
          <a:latin typeface="+mn-lt"/>
          <a:ea typeface="+mn-ea"/>
          <a:cs typeface="+mn-cs"/>
        </a:defRPr>
      </a:lvl5pPr>
      <a:lvl6pPr marL="2285461" algn="l" defTabSz="914185" rtl="0" eaLnBrk="1" latinLnBrk="0" hangingPunct="1">
        <a:defRPr sz="1800" kern="1200">
          <a:solidFill>
            <a:schemeClr val="tx1"/>
          </a:solidFill>
          <a:latin typeface="+mn-lt"/>
          <a:ea typeface="+mn-ea"/>
          <a:cs typeface="+mn-cs"/>
        </a:defRPr>
      </a:lvl6pPr>
      <a:lvl7pPr marL="2742553" algn="l" defTabSz="914185" rtl="0" eaLnBrk="1" latinLnBrk="0" hangingPunct="1">
        <a:defRPr sz="1800" kern="1200">
          <a:solidFill>
            <a:schemeClr val="tx1"/>
          </a:solidFill>
          <a:latin typeface="+mn-lt"/>
          <a:ea typeface="+mn-ea"/>
          <a:cs typeface="+mn-cs"/>
        </a:defRPr>
      </a:lvl7pPr>
      <a:lvl8pPr marL="3199644" algn="l" defTabSz="914185" rtl="0" eaLnBrk="1" latinLnBrk="0" hangingPunct="1">
        <a:defRPr sz="1800" kern="1200">
          <a:solidFill>
            <a:schemeClr val="tx1"/>
          </a:solidFill>
          <a:latin typeface="+mn-lt"/>
          <a:ea typeface="+mn-ea"/>
          <a:cs typeface="+mn-cs"/>
        </a:defRPr>
      </a:lvl8pPr>
      <a:lvl9pPr marL="3656738" algn="l" defTabSz="91418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600" dirty="0"/>
              <a:t>Office Camp</a:t>
            </a:r>
          </a:p>
        </p:txBody>
      </p:sp>
      <p:sp>
        <p:nvSpPr>
          <p:cNvPr id="3" name="Text Placeholder 2"/>
          <p:cNvSpPr>
            <a:spLocks noGrp="1"/>
          </p:cNvSpPr>
          <p:nvPr>
            <p:ph type="body" sz="quarter" idx="12"/>
          </p:nvPr>
        </p:nvSpPr>
        <p:spPr/>
        <p:txBody>
          <a:bodyPr/>
          <a:lstStyle/>
          <a:p>
            <a:r>
              <a:rPr lang="en-US" dirty="0" smtClean="0"/>
              <a:t>Detroit, June 2016</a:t>
            </a:r>
            <a:endParaRPr lang="en-US" dirty="0"/>
          </a:p>
        </p:txBody>
      </p:sp>
    </p:spTree>
    <p:extLst>
      <p:ext uri="{BB962C8B-B14F-4D97-AF65-F5344CB8AC3E}">
        <p14:creationId xmlns:p14="http://schemas.microsoft.com/office/powerpoint/2010/main" val="11662860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High-Level Office 365 </a:t>
            </a:r>
            <a:r>
              <a:rPr lang="en-US" dirty="0" smtClean="0"/>
              <a:t>Development</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1053271017"/>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452" y="1381"/>
            <a:ext cx="12183923" cy="6855241"/>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smtClean="0"/>
              <a:t>Our Vision: Modernizing the Platform</a:t>
            </a:r>
            <a:endParaRPr lang="en-US" dirty="0"/>
          </a:p>
        </p:txBody>
      </p:sp>
      <p:sp>
        <p:nvSpPr>
          <p:cNvPr id="6" name="TextBox 5"/>
          <p:cNvSpPr txBox="1"/>
          <p:nvPr/>
        </p:nvSpPr>
        <p:spPr>
          <a:xfrm>
            <a:off x="1236581" y="1441924"/>
            <a:ext cx="1720097"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Market</a:t>
            </a:r>
          </a:p>
        </p:txBody>
      </p:sp>
      <p:sp>
        <p:nvSpPr>
          <p:cNvPr id="7" name="TextBox 6"/>
          <p:cNvSpPr txBox="1"/>
          <p:nvPr/>
        </p:nvSpPr>
        <p:spPr>
          <a:xfrm>
            <a:off x="5251737" y="1441924"/>
            <a:ext cx="1720348"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Today’s Trends</a:t>
            </a:r>
          </a:p>
        </p:txBody>
      </p:sp>
      <p:sp>
        <p:nvSpPr>
          <p:cNvPr id="8" name="TextBox 7"/>
          <p:cNvSpPr txBox="1"/>
          <p:nvPr/>
        </p:nvSpPr>
        <p:spPr>
          <a:xfrm>
            <a:off x="9085563" y="1441924"/>
            <a:ext cx="1610642" cy="307777"/>
          </a:xfrm>
          <a:prstGeom prst="rect">
            <a:avLst/>
          </a:prstGeom>
          <a:noFill/>
        </p:spPr>
        <p:txBody>
          <a:bodyPr wrap="none" lIns="0" tIns="0" rIns="0" bIns="0" rtlCol="0">
            <a:spAutoFit/>
          </a:bodyPr>
          <a:lstStyle/>
          <a:p>
            <a:pPr algn="ctr" defTabSz="913468" fontAlgn="base">
              <a:spcBef>
                <a:spcPct val="0"/>
              </a:spcBef>
              <a:spcAft>
                <a:spcPct val="0"/>
              </a:spcAft>
            </a:pPr>
            <a:r>
              <a:rPr lang="en-US" sz="2000" dirty="0">
                <a:solidFill>
                  <a:srgbClr val="C00000"/>
                </a:solidFill>
                <a:latin typeface="+mj-lt"/>
                <a:ea typeface="Segoe UI" pitchFamily="34" charset="0"/>
                <a:cs typeface="Segoe UI" pitchFamily="34" charset="0"/>
              </a:rPr>
              <a:t>Our Principles</a:t>
            </a:r>
          </a:p>
        </p:txBody>
      </p:sp>
      <p:pic>
        <p:nvPicPr>
          <p:cNvPr id="9" name="Picture 8"/>
          <p:cNvPicPr>
            <a:picLocks noChangeAspect="1"/>
          </p:cNvPicPr>
          <p:nvPr/>
        </p:nvPicPr>
        <p:blipFill>
          <a:blip r:embed="rId3"/>
          <a:stretch>
            <a:fillRect/>
          </a:stretch>
        </p:blipFill>
        <p:spPr>
          <a:xfrm>
            <a:off x="682959" y="2086423"/>
            <a:ext cx="2788580" cy="3713256"/>
          </a:xfrm>
          <a:prstGeom prst="rect">
            <a:avLst/>
          </a:prstGeom>
        </p:spPr>
      </p:pic>
      <p:pic>
        <p:nvPicPr>
          <p:cNvPr id="10" name="Picture 9"/>
          <p:cNvPicPr>
            <a:picLocks noChangeAspect="1"/>
          </p:cNvPicPr>
          <p:nvPr/>
        </p:nvPicPr>
        <p:blipFill>
          <a:blip r:embed="rId4"/>
          <a:stretch>
            <a:fillRect/>
          </a:stretch>
        </p:blipFill>
        <p:spPr>
          <a:xfrm>
            <a:off x="4466948" y="2015013"/>
            <a:ext cx="3254929" cy="3913200"/>
          </a:xfrm>
          <a:prstGeom prst="rect">
            <a:avLst/>
          </a:prstGeom>
        </p:spPr>
      </p:pic>
      <p:pic>
        <p:nvPicPr>
          <p:cNvPr id="11" name="Picture 10"/>
          <p:cNvPicPr>
            <a:picLocks noChangeAspect="1"/>
          </p:cNvPicPr>
          <p:nvPr/>
        </p:nvPicPr>
        <p:blipFill>
          <a:blip r:embed="rId5"/>
          <a:stretch>
            <a:fillRect/>
          </a:stretch>
        </p:blipFill>
        <p:spPr>
          <a:xfrm>
            <a:off x="8434689" y="2086423"/>
            <a:ext cx="2883753" cy="3770383"/>
          </a:xfrm>
          <a:prstGeom prst="rect">
            <a:avLst/>
          </a:prstGeom>
        </p:spPr>
      </p:pic>
    </p:spTree>
    <p:extLst>
      <p:ext uri="{BB962C8B-B14F-4D97-AF65-F5344CB8AC3E}">
        <p14:creationId xmlns:p14="http://schemas.microsoft.com/office/powerpoint/2010/main" val="77282221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2451" y="4773"/>
            <a:ext cx="12183923" cy="6851849"/>
          </a:xfrm>
          <a:prstGeom prst="rect">
            <a:avLst/>
          </a:prstGeom>
          <a:solidFill>
            <a:schemeClr val="bg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695" rIns="0" bIns="45695" numCol="1" rtlCol="0" anchor="ctr" anchorCtr="0" compatLnSpc="1">
            <a:prstTxWarp prst="textNoShape">
              <a:avLst/>
            </a:prstTxWarp>
          </a:bodyPr>
          <a:lstStyle/>
          <a:p>
            <a:pPr algn="ctr" defTabSz="913647"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sz="4800" dirty="0" smtClean="0"/>
              <a:t>The Result: A new App Model and API</a:t>
            </a:r>
            <a:endParaRPr lang="en-US" sz="4800" dirty="0"/>
          </a:p>
        </p:txBody>
      </p:sp>
      <p:pic>
        <p:nvPicPr>
          <p:cNvPr id="4" name="Picture 3"/>
          <p:cNvPicPr>
            <a:picLocks noChangeAspect="1"/>
          </p:cNvPicPr>
          <p:nvPr/>
        </p:nvPicPr>
        <p:blipFill rotWithShape="1">
          <a:blip r:embed="rId3"/>
          <a:srcRect l="22486"/>
          <a:stretch/>
        </p:blipFill>
        <p:spPr>
          <a:xfrm>
            <a:off x="349104" y="2072122"/>
            <a:ext cx="6049376" cy="1390090"/>
          </a:xfrm>
          <a:prstGeom prst="rect">
            <a:avLst/>
          </a:prstGeom>
        </p:spPr>
      </p:pic>
      <p:pic>
        <p:nvPicPr>
          <p:cNvPr id="5" name="Picture 4"/>
          <p:cNvPicPr>
            <a:picLocks noChangeAspect="1"/>
          </p:cNvPicPr>
          <p:nvPr/>
        </p:nvPicPr>
        <p:blipFill>
          <a:blip r:embed="rId4"/>
          <a:stretch>
            <a:fillRect/>
          </a:stretch>
        </p:blipFill>
        <p:spPr>
          <a:xfrm>
            <a:off x="1508033" y="3648579"/>
            <a:ext cx="4777705" cy="2884914"/>
          </a:xfrm>
          <a:prstGeom prst="rect">
            <a:avLst/>
          </a:prstGeom>
        </p:spPr>
      </p:pic>
      <p:pic>
        <p:nvPicPr>
          <p:cNvPr id="6" name="Picture 5"/>
          <p:cNvPicPr>
            <a:picLocks noChangeAspect="1"/>
          </p:cNvPicPr>
          <p:nvPr/>
        </p:nvPicPr>
        <p:blipFill>
          <a:blip r:embed="rId5"/>
          <a:stretch>
            <a:fillRect/>
          </a:stretch>
        </p:blipFill>
        <p:spPr>
          <a:xfrm>
            <a:off x="7021174" y="2827396"/>
            <a:ext cx="3930662" cy="2599279"/>
          </a:xfrm>
          <a:prstGeom prst="rect">
            <a:avLst/>
          </a:prstGeom>
        </p:spPr>
      </p:pic>
      <p:pic>
        <p:nvPicPr>
          <p:cNvPr id="7" name="Picture 6"/>
          <p:cNvPicPr>
            <a:picLocks noChangeAspect="1"/>
          </p:cNvPicPr>
          <p:nvPr/>
        </p:nvPicPr>
        <p:blipFill>
          <a:blip r:embed="rId6"/>
          <a:stretch>
            <a:fillRect/>
          </a:stretch>
        </p:blipFill>
        <p:spPr>
          <a:xfrm>
            <a:off x="1255022" y="1175435"/>
            <a:ext cx="1446636" cy="980681"/>
          </a:xfrm>
          <a:prstGeom prst="rect">
            <a:avLst/>
          </a:prstGeom>
        </p:spPr>
      </p:pic>
      <p:pic>
        <p:nvPicPr>
          <p:cNvPr id="8" name="Picture 7"/>
          <p:cNvPicPr>
            <a:picLocks noChangeAspect="1"/>
          </p:cNvPicPr>
          <p:nvPr/>
        </p:nvPicPr>
        <p:blipFill>
          <a:blip r:embed="rId7"/>
          <a:stretch>
            <a:fillRect/>
          </a:stretch>
        </p:blipFill>
        <p:spPr>
          <a:xfrm>
            <a:off x="2701659" y="1337294"/>
            <a:ext cx="8965333" cy="656961"/>
          </a:xfrm>
          <a:prstGeom prst="rect">
            <a:avLst/>
          </a:prstGeom>
        </p:spPr>
      </p:pic>
    </p:spTree>
    <p:extLst>
      <p:ext uri="{BB962C8B-B14F-4D97-AF65-F5344CB8AC3E}">
        <p14:creationId xmlns:p14="http://schemas.microsoft.com/office/powerpoint/2010/main" val="347547512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rotWithShape="1">
          <a:blip r:embed="rId3">
            <a:extLst>
              <a:ext uri="{28A0092B-C50C-407E-A947-70E740481C1C}">
                <a14:useLocalDpi xmlns:a14="http://schemas.microsoft.com/office/drawing/2010/main" val="0"/>
              </a:ext>
            </a:extLst>
          </a:blip>
          <a:srcRect l="5576" r="5913"/>
          <a:stretch/>
        </p:blipFill>
        <p:spPr>
          <a:xfrm>
            <a:off x="0" y="0"/>
            <a:ext cx="9140825" cy="6858000"/>
          </a:xfrm>
        </p:spPr>
      </p:pic>
      <p:sp>
        <p:nvSpPr>
          <p:cNvPr id="7" name="Text Placeholder 6"/>
          <p:cNvSpPr>
            <a:spLocks noGrp="1"/>
          </p:cNvSpPr>
          <p:nvPr>
            <p:ph type="body" sz="quarter" idx="4294967295"/>
          </p:nvPr>
        </p:nvSpPr>
        <p:spPr>
          <a:xfrm>
            <a:off x="8424863" y="1858963"/>
            <a:ext cx="3763962" cy="1155700"/>
          </a:xfrm>
        </p:spPr>
        <p:txBody>
          <a:bodyPr/>
          <a:lstStyle/>
          <a:p>
            <a:pPr marL="0" indent="0">
              <a:spcBef>
                <a:spcPts val="1762"/>
              </a:spcBef>
              <a:buNone/>
            </a:pPr>
            <a:r>
              <a:rPr lang="en-US" sz="2800" dirty="0"/>
              <a:t>Same code works in cloud and in on-premises </a:t>
            </a:r>
          </a:p>
          <a:p>
            <a:pPr marL="0" indent="0">
              <a:spcBef>
                <a:spcPts val="1762"/>
              </a:spcBef>
              <a:buNone/>
            </a:pPr>
            <a:r>
              <a:rPr lang="en-US" sz="2800" dirty="0"/>
              <a:t>Build market place apps and reach all Office 365 customers easily</a:t>
            </a:r>
          </a:p>
          <a:p>
            <a:pPr marL="0" indent="0">
              <a:spcBef>
                <a:spcPts val="1762"/>
              </a:spcBef>
              <a:buNone/>
            </a:pPr>
            <a:r>
              <a:rPr lang="en-US" sz="2800" dirty="0"/>
              <a:t>More flexible model with additional possibilities</a:t>
            </a:r>
          </a:p>
          <a:p>
            <a:pPr marL="0" indent="0">
              <a:spcBef>
                <a:spcPts val="1762"/>
              </a:spcBef>
              <a:buNone/>
            </a:pPr>
            <a:r>
              <a:rPr lang="en-US" sz="2800" dirty="0"/>
              <a:t>Standard .NET development tooling</a:t>
            </a:r>
          </a:p>
        </p:txBody>
      </p:sp>
      <p:sp>
        <p:nvSpPr>
          <p:cNvPr id="5" name="Title 3"/>
          <p:cNvSpPr txBox="1">
            <a:spLocks/>
          </p:cNvSpPr>
          <p:nvPr/>
        </p:nvSpPr>
        <p:spPr>
          <a:xfrm>
            <a:off x="4844646" y="206198"/>
            <a:ext cx="6953173" cy="624030"/>
          </a:xfrm>
          <a:prstGeom prst="rect">
            <a:avLst/>
          </a:prstGeom>
        </p:spPr>
        <p:txBody>
          <a:bodyPr lIns="89612" tIns="44807" rIns="89612" bIns="44807"/>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algn="r"/>
            <a:endParaRPr lang="en-US" sz="6000" kern="0" dirty="0">
              <a:solidFill>
                <a:schemeClr val="accent4"/>
              </a:solidFill>
            </a:endParaRPr>
          </a:p>
        </p:txBody>
      </p:sp>
      <p:sp>
        <p:nvSpPr>
          <p:cNvPr id="3" name="Title 2"/>
          <p:cNvSpPr>
            <a:spLocks noGrp="1"/>
          </p:cNvSpPr>
          <p:nvPr>
            <p:ph type="title"/>
          </p:nvPr>
        </p:nvSpPr>
        <p:spPr>
          <a:xfrm>
            <a:off x="4931619" y="228600"/>
            <a:ext cx="6736508" cy="747897"/>
          </a:xfrm>
        </p:spPr>
        <p:txBody>
          <a:bodyPr/>
          <a:lstStyle/>
          <a:p>
            <a:r>
              <a:rPr lang="en-US" sz="6000" dirty="0"/>
              <a:t>What is in it for developers?</a:t>
            </a:r>
          </a:p>
        </p:txBody>
      </p:sp>
    </p:spTree>
    <p:extLst>
      <p:ext uri="{BB962C8B-B14F-4D97-AF65-F5344CB8AC3E}">
        <p14:creationId xmlns:p14="http://schemas.microsoft.com/office/powerpoint/2010/main" val="38589210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Developer template and usage</a:t>
            </a:r>
            <a:endParaRPr lang="en-US" dirty="0"/>
          </a:p>
        </p:txBody>
      </p:sp>
      <p:sp>
        <p:nvSpPr>
          <p:cNvPr id="5" name="Content Placeholder 4"/>
          <p:cNvSpPr>
            <a:spLocks noGrp="1"/>
          </p:cNvSpPr>
          <p:nvPr>
            <p:ph type="body" sz="quarter" idx="10"/>
          </p:nvPr>
        </p:nvSpPr>
        <p:spPr/>
        <p:txBody>
          <a:bodyPr/>
          <a:lstStyle/>
          <a:p>
            <a:r>
              <a:rPr lang="en-US" sz="3600" dirty="0"/>
              <a:t>Enables remote development against the </a:t>
            </a:r>
            <a:br>
              <a:rPr lang="en-US" sz="3600" dirty="0"/>
            </a:br>
            <a:r>
              <a:rPr lang="en-US" sz="3600" dirty="0"/>
              <a:t>SharePoint farm</a:t>
            </a:r>
          </a:p>
          <a:p>
            <a:pPr lvl="1"/>
            <a:r>
              <a:rPr lang="en-US" sz="2000" dirty="0"/>
              <a:t>Also with on-premises deployments</a:t>
            </a:r>
          </a:p>
        </p:txBody>
      </p:sp>
      <p:pic>
        <p:nvPicPr>
          <p:cNvPr id="3" name="Picture 2"/>
          <p:cNvPicPr>
            <a:picLocks noChangeAspect="1"/>
          </p:cNvPicPr>
          <p:nvPr/>
        </p:nvPicPr>
        <p:blipFill>
          <a:blip r:embed="rId3"/>
          <a:stretch>
            <a:fillRect/>
          </a:stretch>
        </p:blipFill>
        <p:spPr>
          <a:xfrm>
            <a:off x="3442103" y="3098760"/>
            <a:ext cx="5304621" cy="3297096"/>
          </a:xfrm>
          <a:prstGeom prst="rect">
            <a:avLst/>
          </a:prstGeom>
          <a:ln>
            <a:solidFill>
              <a:schemeClr val="bg1">
                <a:lumMod val="85000"/>
              </a:schemeClr>
            </a:solidFill>
          </a:ln>
        </p:spPr>
      </p:pic>
    </p:spTree>
    <p:extLst>
      <p:ext uri="{BB962C8B-B14F-4D97-AF65-F5344CB8AC3E}">
        <p14:creationId xmlns:p14="http://schemas.microsoft.com/office/powerpoint/2010/main" val="16584051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Picture 92"/>
          <p:cNvPicPr>
            <a:picLocks noChangeAspect="1"/>
          </p:cNvPicPr>
          <p:nvPr/>
        </p:nvPicPr>
        <p:blipFill>
          <a:blip r:embed="rId3"/>
          <a:stretch>
            <a:fillRect/>
          </a:stretch>
        </p:blipFill>
        <p:spPr>
          <a:xfrm>
            <a:off x="5587956" y="1420250"/>
            <a:ext cx="1671153" cy="1038708"/>
          </a:xfrm>
          <a:prstGeom prst="rect">
            <a:avLst/>
          </a:prstGeom>
          <a:ln>
            <a:solidFill>
              <a:schemeClr val="bg1">
                <a:lumMod val="85000"/>
              </a:schemeClr>
            </a:solidFill>
          </a:ln>
        </p:spPr>
      </p:pic>
      <p:pic>
        <p:nvPicPr>
          <p:cNvPr id="169" name="Picture 3" descr="C:\Users\vesaj\Pictures\DVD_ART36\Artwork_Imagery\Icons - Illustrations\Internet Clouds web\Istock 5118882 - clouds and sky.png"/>
          <p:cNvPicPr>
            <a:picLocks noChangeAspect="1" noChangeArrowheads="1"/>
          </p:cNvPicPr>
          <p:nvPr/>
        </p:nvPicPr>
        <p:blipFill>
          <a:blip r:embed="rId4">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2463" y="2376874"/>
            <a:ext cx="4812806" cy="2781634"/>
          </a:xfrm>
          <a:prstGeom prst="rect">
            <a:avLst/>
          </a:prstGeom>
          <a:noFill/>
          <a:effectLst>
            <a:softEdge rad="127000"/>
          </a:effectLst>
          <a:extLst>
            <a:ext uri="{909E8E84-426E-40dd-AFC4-6F175D3DCCD1}">
              <a14:hiddenFill xmlns:a14="http://schemas.microsoft.com/office/drawing/2010/main" xmlns="">
                <a:solidFill>
                  <a:srgbClr val="FFFFFF"/>
                </a:solidFill>
              </a14:hiddenFill>
            </a:ext>
          </a:extLst>
        </p:spPr>
      </p:pic>
      <p:pic>
        <p:nvPicPr>
          <p:cNvPr id="91" name="Picture 90"/>
          <p:cNvPicPr>
            <a:picLocks noChangeAspect="1"/>
          </p:cNvPicPr>
          <p:nvPr/>
        </p:nvPicPr>
        <p:blipFill>
          <a:blip r:embed="rId3"/>
          <a:stretch>
            <a:fillRect/>
          </a:stretch>
        </p:blipFill>
        <p:spPr>
          <a:xfrm>
            <a:off x="8741232" y="3756064"/>
            <a:ext cx="1671153" cy="1038708"/>
          </a:xfrm>
          <a:prstGeom prst="rect">
            <a:avLst/>
          </a:prstGeom>
          <a:ln>
            <a:solidFill>
              <a:schemeClr val="bg1">
                <a:lumMod val="85000"/>
              </a:schemeClr>
            </a:solidFill>
          </a:ln>
        </p:spPr>
      </p:pic>
      <p:pic>
        <p:nvPicPr>
          <p:cNvPr id="90" name="Picture 89"/>
          <p:cNvPicPr>
            <a:picLocks noChangeAspect="1"/>
          </p:cNvPicPr>
          <p:nvPr/>
        </p:nvPicPr>
        <p:blipFill>
          <a:blip r:embed="rId3"/>
          <a:stretch>
            <a:fillRect/>
          </a:stretch>
        </p:blipFill>
        <p:spPr>
          <a:xfrm>
            <a:off x="5923385" y="5064816"/>
            <a:ext cx="1671153" cy="1038708"/>
          </a:xfrm>
          <a:prstGeom prst="rect">
            <a:avLst/>
          </a:prstGeom>
          <a:ln>
            <a:solidFill>
              <a:schemeClr val="bg1">
                <a:lumMod val="85000"/>
              </a:schemeClr>
            </a:solidFill>
          </a:ln>
        </p:spPr>
      </p:pic>
      <p:pic>
        <p:nvPicPr>
          <p:cNvPr id="171" name="Picture 2" descr="C:\Users\vesaj\Pictures\DVD_ART36\Artwork_Imagery\Icons - Illustrations\Internet Clouds web\cloud illustration ic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5630" y="2830424"/>
            <a:ext cx="2306458" cy="1564310"/>
          </a:xfrm>
          <a:prstGeom prst="rect">
            <a:avLst/>
          </a:prstGeom>
          <a:noFill/>
          <a:extLst>
            <a:ext uri="{909E8E84-426E-40dd-AFC4-6F175D3DCCD1}">
              <a14:hiddenFill xmlns:a14="http://schemas.microsoft.com/office/drawing/2010/main" xmlns="">
                <a:solidFill>
                  <a:srgbClr val="FFFFFF"/>
                </a:solidFill>
              </a14:hiddenFill>
            </a:ext>
          </a:extLst>
        </p:spPr>
      </p:pic>
      <p:sp>
        <p:nvSpPr>
          <p:cNvPr id="92" name="Title 91"/>
          <p:cNvSpPr>
            <a:spLocks noGrp="1"/>
          </p:cNvSpPr>
          <p:nvPr>
            <p:ph type="title"/>
          </p:nvPr>
        </p:nvSpPr>
        <p:spPr/>
        <p:txBody>
          <a:bodyPr/>
          <a:lstStyle/>
          <a:p>
            <a:r>
              <a:rPr lang="en-US" dirty="0" smtClean="0"/>
              <a:t>Developer sites and remote development</a:t>
            </a:r>
            <a:endParaRPr lang="en-US" dirty="0"/>
          </a:p>
        </p:txBody>
      </p:sp>
      <p:grpSp>
        <p:nvGrpSpPr>
          <p:cNvPr id="21" name="Group 20"/>
          <p:cNvGrpSpPr/>
          <p:nvPr/>
        </p:nvGrpSpPr>
        <p:grpSpPr>
          <a:xfrm>
            <a:off x="7856969" y="3001114"/>
            <a:ext cx="1644729" cy="1300983"/>
            <a:chOff x="5578884" y="1332415"/>
            <a:chExt cx="2193283" cy="1734192"/>
          </a:xfrm>
        </p:grpSpPr>
        <p:grpSp>
          <p:nvGrpSpPr>
            <p:cNvPr id="96" name="Group 95"/>
            <p:cNvGrpSpPr/>
            <p:nvPr/>
          </p:nvGrpSpPr>
          <p:grpSpPr>
            <a:xfrm>
              <a:off x="5578884" y="1338607"/>
              <a:ext cx="2193283" cy="1728000"/>
              <a:chOff x="7001558" y="1537755"/>
              <a:chExt cx="2193283" cy="1728000"/>
            </a:xfrm>
          </p:grpSpPr>
          <p:grpSp>
            <p:nvGrpSpPr>
              <p:cNvPr id="97" name="Group 96"/>
              <p:cNvGrpSpPr>
                <a:grpSpLocks noChangeAspect="1"/>
              </p:cNvGrpSpPr>
              <p:nvPr/>
            </p:nvGrpSpPr>
            <p:grpSpPr>
              <a:xfrm>
                <a:off x="7418527" y="1537755"/>
                <a:ext cx="1776314" cy="1728000"/>
                <a:chOff x="6325965" y="35683"/>
                <a:chExt cx="2068041" cy="2011789"/>
              </a:xfrm>
            </p:grpSpPr>
            <p:grpSp>
              <p:nvGrpSpPr>
                <p:cNvPr id="99" name="Group 98"/>
                <p:cNvGrpSpPr/>
                <p:nvPr/>
              </p:nvGrpSpPr>
              <p:grpSpPr>
                <a:xfrm>
                  <a:off x="6381692" y="35683"/>
                  <a:ext cx="2012314" cy="2011789"/>
                  <a:chOff x="6849580" y="4206958"/>
                  <a:chExt cx="2012314" cy="2011789"/>
                </a:xfrm>
              </p:grpSpPr>
              <p:grpSp>
                <p:nvGrpSpPr>
                  <p:cNvPr id="107" name="Group 106"/>
                  <p:cNvGrpSpPr/>
                  <p:nvPr/>
                </p:nvGrpSpPr>
                <p:grpSpPr>
                  <a:xfrm>
                    <a:off x="7487957" y="4470625"/>
                    <a:ext cx="666750" cy="1487475"/>
                    <a:chOff x="2081162" y="4640597"/>
                    <a:chExt cx="666750" cy="1487475"/>
                  </a:xfrm>
                  <a:solidFill>
                    <a:schemeClr val="bg1"/>
                  </a:solidFill>
                </p:grpSpPr>
                <p:sp>
                  <p:nvSpPr>
                    <p:cNvPr id="109" name="Snip Diagonal Corner Rectangle 108"/>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0" name="Isosceles Triangle 109"/>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11" name="Isosceles Triangle 110"/>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08" name="Picture 2" descr="\\MAGNUM\Projects\Microsoft\Cloud Power FY12\Design\Icons\PNGs\Server_2.png"/>
                  <p:cNvPicPr>
                    <a:picLocks noChangeAspect="1" noChangeArrowheads="1"/>
                  </p:cNvPicPr>
                  <p:nvPr/>
                </p:nvPicPr>
                <p:blipFill>
                  <a:blip r:embed="rId6" cstate="print">
                    <a:duotone>
                      <a:schemeClr val="accent5">
                        <a:shade val="45000"/>
                        <a:satMod val="135000"/>
                      </a:schemeClr>
                      <a:prstClr val="white"/>
                    </a:duotone>
                  </a:blip>
                  <a:srcRect/>
                  <a:stretch>
                    <a:fillRect/>
                  </a:stretch>
                </p:blipFill>
                <p:spPr bwMode="auto">
                  <a:xfrm>
                    <a:off x="6849580" y="4206958"/>
                    <a:ext cx="2012314" cy="2011789"/>
                  </a:xfrm>
                  <a:prstGeom prst="rect">
                    <a:avLst/>
                  </a:prstGeom>
                  <a:noFill/>
                </p:spPr>
              </p:pic>
            </p:grpSp>
            <p:grpSp>
              <p:nvGrpSpPr>
                <p:cNvPr id="100" name="Group 99"/>
                <p:cNvGrpSpPr/>
                <p:nvPr/>
              </p:nvGrpSpPr>
              <p:grpSpPr>
                <a:xfrm>
                  <a:off x="6325965" y="652935"/>
                  <a:ext cx="1090092" cy="875577"/>
                  <a:chOff x="11139221" y="3379827"/>
                  <a:chExt cx="1090092" cy="875577"/>
                </a:xfrm>
              </p:grpSpPr>
              <p:grpSp>
                <p:nvGrpSpPr>
                  <p:cNvPr id="101" name="Group 100"/>
                  <p:cNvGrpSpPr/>
                  <p:nvPr/>
                </p:nvGrpSpPr>
                <p:grpSpPr>
                  <a:xfrm>
                    <a:off x="11139221" y="3379827"/>
                    <a:ext cx="1090092" cy="875577"/>
                    <a:chOff x="3599175" y="4220568"/>
                    <a:chExt cx="1090092" cy="875577"/>
                  </a:xfrm>
                </p:grpSpPr>
                <p:sp>
                  <p:nvSpPr>
                    <p:cNvPr id="103" name="Rounded Rectangle 102"/>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04" name="Group 103"/>
                    <p:cNvGrpSpPr/>
                    <p:nvPr/>
                  </p:nvGrpSpPr>
                  <p:grpSpPr>
                    <a:xfrm>
                      <a:off x="3614541" y="4243079"/>
                      <a:ext cx="1057169" cy="832818"/>
                      <a:chOff x="3705190" y="4561217"/>
                      <a:chExt cx="1057169" cy="832818"/>
                    </a:xfrm>
                  </p:grpSpPr>
                  <p:pic>
                    <p:nvPicPr>
                      <p:cNvPr id="105"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06" name="Rectangle 105"/>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02" name="Picture 101"/>
                  <p:cNvPicPr>
                    <a:picLocks noChangeAspect="1"/>
                  </p:cNvPicPr>
                  <p:nvPr/>
                </p:nvPicPr>
                <p:blipFill rotWithShape="1">
                  <a:blip r:embed="rId8"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sp>
            <p:nvSpPr>
              <p:cNvPr id="98" name="Left Brace 97"/>
              <p:cNvSpPr/>
              <p:nvPr/>
            </p:nvSpPr>
            <p:spPr>
              <a:xfrm>
                <a:off x="7001558" y="1645713"/>
                <a:ext cx="520262" cy="1515256"/>
              </a:xfrm>
              <a:prstGeom prst="leftBrace">
                <a:avLst>
                  <a:gd name="adj1" fmla="val 44697"/>
                  <a:gd name="adj2" fmla="val 50000"/>
                </a:avLst>
              </a:prstGeom>
              <a:ln>
                <a:headEnd type="none"/>
                <a:tailEnd type="none"/>
              </a:ln>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sz="1300"/>
              </a:p>
            </p:txBody>
          </p:sp>
        </p:grpSp>
        <p:grpSp>
          <p:nvGrpSpPr>
            <p:cNvPr id="147" name="Group 146"/>
            <p:cNvGrpSpPr/>
            <p:nvPr/>
          </p:nvGrpSpPr>
          <p:grpSpPr>
            <a:xfrm>
              <a:off x="7057507" y="1332415"/>
              <a:ext cx="539681" cy="500815"/>
              <a:chOff x="636" y="25217"/>
              <a:chExt cx="678949" cy="678949"/>
            </a:xfrm>
          </p:grpSpPr>
          <p:sp>
            <p:nvSpPr>
              <p:cNvPr id="148" name="Oval 147"/>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49"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3</a:t>
                </a:r>
                <a:endParaRPr lang="en-US" b="1" dirty="0"/>
              </a:p>
            </p:txBody>
          </p:sp>
        </p:grpSp>
      </p:grpSp>
      <p:grpSp>
        <p:nvGrpSpPr>
          <p:cNvPr id="6" name="Group 5"/>
          <p:cNvGrpSpPr/>
          <p:nvPr/>
        </p:nvGrpSpPr>
        <p:grpSpPr>
          <a:xfrm>
            <a:off x="2198863" y="2185939"/>
            <a:ext cx="1518012" cy="1388402"/>
            <a:chOff x="1405226" y="1434664"/>
            <a:chExt cx="2024303" cy="1850720"/>
          </a:xfrm>
        </p:grpSpPr>
        <p:pic>
          <p:nvPicPr>
            <p:cNvPr id="52" name="Picture 51"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405226" y="1434664"/>
              <a:ext cx="1851202" cy="1850720"/>
            </a:xfrm>
            <a:prstGeom prst="rect">
              <a:avLst/>
            </a:prstGeom>
            <a:noFill/>
          </p:spPr>
        </p:pic>
        <p:grpSp>
          <p:nvGrpSpPr>
            <p:cNvPr id="156" name="Group 155"/>
            <p:cNvGrpSpPr/>
            <p:nvPr/>
          </p:nvGrpSpPr>
          <p:grpSpPr>
            <a:xfrm>
              <a:off x="2889848" y="1544488"/>
              <a:ext cx="539681" cy="500815"/>
              <a:chOff x="636" y="25217"/>
              <a:chExt cx="678949" cy="678949"/>
            </a:xfrm>
          </p:grpSpPr>
          <p:sp>
            <p:nvSpPr>
              <p:cNvPr id="157" name="Oval 156"/>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8"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4" name="Group 3"/>
          <p:cNvGrpSpPr/>
          <p:nvPr/>
        </p:nvGrpSpPr>
        <p:grpSpPr>
          <a:xfrm>
            <a:off x="2132673" y="3448023"/>
            <a:ext cx="1625436" cy="1349094"/>
            <a:chOff x="207443" y="3152937"/>
            <a:chExt cx="2167556" cy="1798324"/>
          </a:xfrm>
        </p:grpSpPr>
        <p:grpSp>
          <p:nvGrpSpPr>
            <p:cNvPr id="55" name="Group 54"/>
            <p:cNvGrpSpPr/>
            <p:nvPr/>
          </p:nvGrpSpPr>
          <p:grpSpPr>
            <a:xfrm>
              <a:off x="207443" y="3152937"/>
              <a:ext cx="2167556" cy="1798324"/>
              <a:chOff x="4875413" y="971550"/>
              <a:chExt cx="2167556" cy="1798324"/>
            </a:xfrm>
          </p:grpSpPr>
          <p:pic>
            <p:nvPicPr>
              <p:cNvPr id="53" name="Picture 2" descr="\\MAGNUM\Projects\Microsoft\Cloud Power FY12\Design\ICONS_PNG\Devices.png"/>
              <p:cNvPicPr>
                <a:picLocks noChangeAspect="1" noChangeArrowheads="1"/>
              </p:cNvPicPr>
              <p:nvPr/>
            </p:nvPicPr>
            <p:blipFill>
              <a:blip r:embed="rId10" cstate="print">
                <a:duotone>
                  <a:prstClr val="black"/>
                  <a:schemeClr val="accent4">
                    <a:tint val="45000"/>
                    <a:satMod val="400000"/>
                  </a:schemeClr>
                </a:duotone>
              </a:blip>
              <a:srcRect r="54000" b="50000"/>
              <a:stretch>
                <a:fillRect/>
              </a:stretch>
            </p:blipFill>
            <p:spPr bwMode="auto">
              <a:xfrm>
                <a:off x="4875413" y="971550"/>
                <a:ext cx="1517858" cy="1649416"/>
              </a:xfrm>
              <a:prstGeom prst="rect">
                <a:avLst/>
              </a:prstGeom>
              <a:noFill/>
              <a:ln>
                <a:noFill/>
              </a:ln>
            </p:spPr>
          </p:pic>
          <p:pic>
            <p:nvPicPr>
              <p:cNvPr id="54" name="Picture 2" descr="\\MAGNUM\Projects\Microsoft\Cloud Power FY12\Design\ICONS_PNG\Tower.png"/>
              <p:cNvPicPr>
                <a:picLocks noChangeAspect="1" noChangeArrowheads="1"/>
              </p:cNvPicPr>
              <p:nvPr/>
            </p:nvPicPr>
            <p:blipFill>
              <a:blip r:embed="rId11" cstate="print">
                <a:duotone>
                  <a:prstClr val="black"/>
                  <a:schemeClr val="accent4">
                    <a:tint val="45000"/>
                    <a:satMod val="400000"/>
                  </a:schemeClr>
                </a:duotone>
              </a:blip>
              <a:stretch>
                <a:fillRect/>
              </a:stretch>
            </p:blipFill>
            <p:spPr bwMode="auto">
              <a:xfrm>
                <a:off x="5839305" y="1566523"/>
                <a:ext cx="1203664" cy="1203351"/>
              </a:xfrm>
              <a:prstGeom prst="rect">
                <a:avLst/>
              </a:prstGeom>
              <a:noFill/>
            </p:spPr>
          </p:pic>
        </p:grpSp>
        <p:grpSp>
          <p:nvGrpSpPr>
            <p:cNvPr id="159" name="Group 158"/>
            <p:cNvGrpSpPr/>
            <p:nvPr/>
          </p:nvGrpSpPr>
          <p:grpSpPr>
            <a:xfrm>
              <a:off x="1416989" y="3240723"/>
              <a:ext cx="539681" cy="500815"/>
              <a:chOff x="636" y="25217"/>
              <a:chExt cx="678949" cy="678949"/>
            </a:xfrm>
          </p:grpSpPr>
          <p:sp>
            <p:nvSpPr>
              <p:cNvPr id="160" name="Oval 15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grpSp>
        <p:nvGrpSpPr>
          <p:cNvPr id="3" name="Group 2"/>
          <p:cNvGrpSpPr/>
          <p:nvPr/>
        </p:nvGrpSpPr>
        <p:grpSpPr>
          <a:xfrm>
            <a:off x="2647017" y="4675534"/>
            <a:ext cx="1516845" cy="1388402"/>
            <a:chOff x="1843881" y="4869280"/>
            <a:chExt cx="2022746" cy="1850720"/>
          </a:xfrm>
        </p:grpSpPr>
        <p:pic>
          <p:nvPicPr>
            <p:cNvPr id="74" name="Picture 73" descr="\\MAGNUM\Projects\Microsoft\Cloud Power FY12\Design\ICONS_PNG\Laptop.png"/>
            <p:cNvPicPr>
              <a:picLocks noChangeAspect="1" noChangeArrowheads="1"/>
            </p:cNvPicPr>
            <p:nvPr/>
          </p:nvPicPr>
          <p:blipFill>
            <a:blip r:embed="rId9" cstate="print">
              <a:duotone>
                <a:prstClr val="black"/>
                <a:schemeClr val="accent4">
                  <a:tint val="45000"/>
                  <a:satMod val="400000"/>
                </a:schemeClr>
              </a:duotone>
            </a:blip>
            <a:srcRect/>
            <a:stretch>
              <a:fillRect/>
            </a:stretch>
          </p:blipFill>
          <p:spPr bwMode="auto">
            <a:xfrm>
              <a:off x="1843881" y="4869280"/>
              <a:ext cx="1851202" cy="1850720"/>
            </a:xfrm>
            <a:prstGeom prst="rect">
              <a:avLst/>
            </a:prstGeom>
            <a:noFill/>
          </p:spPr>
        </p:pic>
        <p:grpSp>
          <p:nvGrpSpPr>
            <p:cNvPr id="162" name="Group 161"/>
            <p:cNvGrpSpPr/>
            <p:nvPr/>
          </p:nvGrpSpPr>
          <p:grpSpPr>
            <a:xfrm>
              <a:off x="3326946" y="4970418"/>
              <a:ext cx="539681" cy="500815"/>
              <a:chOff x="636" y="25217"/>
              <a:chExt cx="678949" cy="678949"/>
            </a:xfrm>
          </p:grpSpPr>
          <p:sp>
            <p:nvSpPr>
              <p:cNvPr id="163" name="Oval 162"/>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64"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1</a:t>
                </a:r>
                <a:endParaRPr lang="en-US" b="1" dirty="0"/>
              </a:p>
            </p:txBody>
          </p:sp>
        </p:grpSp>
      </p:grpSp>
      <p:cxnSp>
        <p:nvCxnSpPr>
          <p:cNvPr id="170" name="Straight Arrow Connector 169"/>
          <p:cNvCxnSpPr/>
          <p:nvPr/>
        </p:nvCxnSpPr>
        <p:spPr>
          <a:xfrm flipV="1">
            <a:off x="4145984" y="3770968"/>
            <a:ext cx="889140" cy="896306"/>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2" name="Straight Arrow Connector 171"/>
          <p:cNvCxnSpPr>
            <a:endCxn id="171" idx="1"/>
          </p:cNvCxnSpPr>
          <p:nvPr/>
        </p:nvCxnSpPr>
        <p:spPr>
          <a:xfrm flipV="1">
            <a:off x="3652195" y="3612579"/>
            <a:ext cx="1363436" cy="468810"/>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5" name="Straight Arrow Connector 174"/>
          <p:cNvCxnSpPr/>
          <p:nvPr/>
        </p:nvCxnSpPr>
        <p:spPr>
          <a:xfrm>
            <a:off x="3428998" y="3040850"/>
            <a:ext cx="1556985" cy="388899"/>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pic>
        <p:nvPicPr>
          <p:cNvPr id="144" name="Picture 14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50356" y="1941359"/>
            <a:ext cx="2923218" cy="1013005"/>
          </a:xfrm>
          <a:prstGeom prst="rect">
            <a:avLst/>
          </a:prstGeom>
        </p:spPr>
      </p:pic>
      <p:cxnSp>
        <p:nvCxnSpPr>
          <p:cNvPr id="176" name="Straight Arrow Connector 175"/>
          <p:cNvCxnSpPr/>
          <p:nvPr/>
        </p:nvCxnSpPr>
        <p:spPr>
          <a:xfrm flipH="1">
            <a:off x="6632341" y="2685735"/>
            <a:ext cx="393719" cy="329543"/>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77" name="Straight Arrow Connector 176"/>
          <p:cNvCxnSpPr/>
          <p:nvPr/>
        </p:nvCxnSpPr>
        <p:spPr>
          <a:xfrm flipH="1">
            <a:off x="7259500" y="3685902"/>
            <a:ext cx="489683" cy="12461"/>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cxnSp>
        <p:nvCxnSpPr>
          <p:cNvPr id="192" name="Straight Arrow Connector 191"/>
          <p:cNvCxnSpPr/>
          <p:nvPr/>
        </p:nvCxnSpPr>
        <p:spPr>
          <a:xfrm flipH="1" flipV="1">
            <a:off x="6845445" y="4051950"/>
            <a:ext cx="714344" cy="522515"/>
          </a:xfrm>
          <a:prstGeom prst="straightConnector1">
            <a:avLst/>
          </a:prstGeom>
          <a:ln w="76200">
            <a:headEnd type="stealth" w="med" len="med"/>
            <a:tailEnd type="stealth" w="med" len="med"/>
          </a:ln>
        </p:spPr>
        <p:style>
          <a:lnRef idx="1">
            <a:schemeClr val="accent4"/>
          </a:lnRef>
          <a:fillRef idx="0">
            <a:schemeClr val="accent4"/>
          </a:fillRef>
          <a:effectRef idx="0">
            <a:schemeClr val="accent4"/>
          </a:effectRef>
          <a:fontRef idx="minor">
            <a:schemeClr val="tx1"/>
          </a:fontRef>
        </p:style>
      </p:cxnSp>
      <p:grpSp>
        <p:nvGrpSpPr>
          <p:cNvPr id="39" name="Group 38"/>
          <p:cNvGrpSpPr/>
          <p:nvPr/>
        </p:nvGrpSpPr>
        <p:grpSpPr>
          <a:xfrm>
            <a:off x="7157446" y="4276731"/>
            <a:ext cx="1415298" cy="1377359"/>
            <a:chOff x="7337059" y="3917647"/>
            <a:chExt cx="1887332" cy="1836000"/>
          </a:xfrm>
        </p:grpSpPr>
        <p:grpSp>
          <p:nvGrpSpPr>
            <p:cNvPr id="129" name="Group 128"/>
            <p:cNvGrpSpPr>
              <a:grpSpLocks noChangeAspect="1"/>
            </p:cNvGrpSpPr>
            <p:nvPr/>
          </p:nvGrpSpPr>
          <p:grpSpPr>
            <a:xfrm>
              <a:off x="7337059" y="3917647"/>
              <a:ext cx="1887332" cy="1836000"/>
              <a:chOff x="6325965" y="35683"/>
              <a:chExt cx="2068041" cy="2011789"/>
            </a:xfrm>
          </p:grpSpPr>
          <p:grpSp>
            <p:nvGrpSpPr>
              <p:cNvPr id="131" name="Group 130"/>
              <p:cNvGrpSpPr/>
              <p:nvPr/>
            </p:nvGrpSpPr>
            <p:grpSpPr>
              <a:xfrm>
                <a:off x="6381692" y="35683"/>
                <a:ext cx="2012314" cy="2011789"/>
                <a:chOff x="6849580" y="4206958"/>
                <a:chExt cx="2012314" cy="2011789"/>
              </a:xfrm>
            </p:grpSpPr>
            <p:grpSp>
              <p:nvGrpSpPr>
                <p:cNvPr id="139" name="Group 138"/>
                <p:cNvGrpSpPr/>
                <p:nvPr/>
              </p:nvGrpSpPr>
              <p:grpSpPr>
                <a:xfrm>
                  <a:off x="7487957" y="4470625"/>
                  <a:ext cx="666750" cy="1487475"/>
                  <a:chOff x="2081162" y="4640597"/>
                  <a:chExt cx="666750" cy="1487475"/>
                </a:xfrm>
                <a:solidFill>
                  <a:schemeClr val="bg1"/>
                </a:solidFill>
              </p:grpSpPr>
              <p:sp>
                <p:nvSpPr>
                  <p:cNvPr id="141" name="Snip Diagonal Corner Rectangle 140"/>
                  <p:cNvSpPr/>
                  <p:nvPr/>
                </p:nvSpPr>
                <p:spPr bwMode="auto">
                  <a:xfrm>
                    <a:off x="2081162" y="4724694"/>
                    <a:ext cx="666750" cy="1311775"/>
                  </a:xfrm>
                  <a:prstGeom prst="snip2DiagRect">
                    <a:avLst>
                      <a:gd name="adj1" fmla="val 0"/>
                      <a:gd name="adj2" fmla="val 0"/>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2" name="Isosceles Triangle 141"/>
                  <p:cNvSpPr/>
                  <p:nvPr/>
                </p:nvSpPr>
                <p:spPr bwMode="auto">
                  <a:xfrm>
                    <a:off x="2104139" y="4640597"/>
                    <a:ext cx="511437" cy="99498"/>
                  </a:xfrm>
                  <a:prstGeom prst="triangle">
                    <a:avLst>
                      <a:gd name="adj" fmla="val 87714"/>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sp>
                <p:nvSpPr>
                  <p:cNvPr id="143" name="Isosceles Triangle 142"/>
                  <p:cNvSpPr/>
                  <p:nvPr/>
                </p:nvSpPr>
                <p:spPr bwMode="auto">
                  <a:xfrm rot="10800000">
                    <a:off x="2097121" y="6028574"/>
                    <a:ext cx="511437" cy="99498"/>
                  </a:xfrm>
                  <a:prstGeom prst="triangle">
                    <a:avLst>
                      <a:gd name="adj" fmla="val 8251"/>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0" name="Picture 2" descr="\\MAGNUM\Projects\Microsoft\Cloud Power FY12\Design\Icons\PNGs\Server_2.png"/>
                <p:cNvPicPr>
                  <a:picLocks noChangeAspect="1" noChangeArrowheads="1"/>
                </p:cNvPicPr>
                <p:nvPr/>
              </p:nvPicPr>
              <p:blipFill>
                <a:blip r:embed="rId6" cstate="print">
                  <a:duotone>
                    <a:prstClr val="black"/>
                    <a:schemeClr val="accent4">
                      <a:tint val="45000"/>
                      <a:satMod val="400000"/>
                    </a:schemeClr>
                  </a:duotone>
                </a:blip>
                <a:srcRect/>
                <a:stretch>
                  <a:fillRect/>
                </a:stretch>
              </p:blipFill>
              <p:spPr bwMode="auto">
                <a:xfrm>
                  <a:off x="6849580" y="4206958"/>
                  <a:ext cx="2012314" cy="2011789"/>
                </a:xfrm>
                <a:prstGeom prst="rect">
                  <a:avLst/>
                </a:prstGeom>
                <a:noFill/>
              </p:spPr>
            </p:pic>
          </p:grpSp>
          <p:grpSp>
            <p:nvGrpSpPr>
              <p:cNvPr id="132" name="Group 131"/>
              <p:cNvGrpSpPr/>
              <p:nvPr/>
            </p:nvGrpSpPr>
            <p:grpSpPr>
              <a:xfrm>
                <a:off x="6325965" y="652935"/>
                <a:ext cx="1090092" cy="875577"/>
                <a:chOff x="11139221" y="3379827"/>
                <a:chExt cx="1090092" cy="875577"/>
              </a:xfrm>
            </p:grpSpPr>
            <p:grpSp>
              <p:nvGrpSpPr>
                <p:cNvPr id="133" name="Group 132"/>
                <p:cNvGrpSpPr/>
                <p:nvPr/>
              </p:nvGrpSpPr>
              <p:grpSpPr>
                <a:xfrm>
                  <a:off x="11139221" y="3379827"/>
                  <a:ext cx="1090092" cy="875577"/>
                  <a:chOff x="3599175" y="4220568"/>
                  <a:chExt cx="1090092" cy="875577"/>
                </a:xfrm>
              </p:grpSpPr>
              <p:sp>
                <p:nvSpPr>
                  <p:cNvPr id="135" name="Rounded Rectangle 134"/>
                  <p:cNvSpPr/>
                  <p:nvPr/>
                </p:nvSpPr>
                <p:spPr bwMode="auto">
                  <a:xfrm>
                    <a:off x="3599175" y="4220568"/>
                    <a:ext cx="1090092" cy="875577"/>
                  </a:xfrm>
                  <a:prstGeom prst="roundRect">
                    <a:avLst>
                      <a:gd name="adj" fmla="val 6641"/>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6" name="Group 135"/>
                  <p:cNvGrpSpPr/>
                  <p:nvPr/>
                </p:nvGrpSpPr>
                <p:grpSpPr>
                  <a:xfrm>
                    <a:off x="3614541" y="4243079"/>
                    <a:ext cx="1057169" cy="832818"/>
                    <a:chOff x="3705190" y="4561217"/>
                    <a:chExt cx="1057169" cy="832818"/>
                  </a:xfrm>
                </p:grpSpPr>
                <p:pic>
                  <p:nvPicPr>
                    <p:cNvPr id="137" name="Picture 4" descr="\\MAGNUM\Projects\Microsoft\Cloud Power FY12\Design\ICONS_PNG\IIS-MULTI-TENANCY.png"/>
                    <p:cNvPicPr>
                      <a:picLocks noChangeAspect="1" noChangeArrowheads="1"/>
                    </p:cNvPicPr>
                    <p:nvPr/>
                  </p:nvPicPr>
                  <p:blipFill rotWithShape="1">
                    <a:blip r:embed="rId7" cstate="print">
                      <a:duotone>
                        <a:prstClr val="black"/>
                        <a:schemeClr val="accent4">
                          <a:tint val="45000"/>
                          <a:satMod val="400000"/>
                        </a:schemeClr>
                      </a:duotone>
                    </a:blip>
                    <a:srcRect l="13694" t="34655" r="28499" b="19806"/>
                    <a:stretch/>
                  </p:blipFill>
                  <p:spPr bwMode="auto">
                    <a:xfrm>
                      <a:off x="3705190" y="4561217"/>
                      <a:ext cx="1057169" cy="832818"/>
                    </a:xfrm>
                    <a:prstGeom prst="rect">
                      <a:avLst/>
                    </a:prstGeom>
                    <a:noFill/>
                  </p:spPr>
                </p:pic>
                <p:sp>
                  <p:nvSpPr>
                    <p:cNvPr id="138" name="Rectangle 137"/>
                    <p:cNvSpPr/>
                    <p:nvPr/>
                  </p:nvSpPr>
                  <p:spPr bwMode="auto">
                    <a:xfrm>
                      <a:off x="3783372" y="4772556"/>
                      <a:ext cx="907602" cy="55068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982" tIns="34982" rIns="34982" bIns="34982" numCol="1" spcCol="0" rtlCol="0" fromWordArt="0" anchor="ctr" anchorCtr="0" forceAA="0" compatLnSpc="1">
                      <a:prstTxWarp prst="textNoShape">
                        <a:avLst/>
                      </a:prstTxWarp>
                      <a:noAutofit/>
                    </a:bodyPr>
                    <a:lstStyle/>
                    <a:p>
                      <a:pPr algn="ctr" defTabSz="685422" fontAlgn="base">
                        <a:spcBef>
                          <a:spcPct val="0"/>
                        </a:spcBef>
                        <a:spcAft>
                          <a:spcPct val="0"/>
                        </a:spcAft>
                      </a:pPr>
                      <a:endParaRPr lang="en-US" sz="1600" dirty="0">
                        <a:gradFill>
                          <a:gsLst>
                            <a:gs pos="0">
                              <a:srgbClr val="FFFFFF"/>
                            </a:gs>
                            <a:gs pos="100000">
                              <a:srgbClr val="FFFFFF"/>
                            </a:gs>
                          </a:gsLst>
                          <a:lin ang="5400000" scaled="0"/>
                        </a:gradFill>
                        <a:ea typeface="Segoe UI" pitchFamily="34" charset="0"/>
                        <a:cs typeface="Segoe UI" pitchFamily="34" charset="0"/>
                      </a:endParaRPr>
                    </a:p>
                  </p:txBody>
                </p:sp>
              </p:grpSp>
            </p:grpSp>
            <p:pic>
              <p:nvPicPr>
                <p:cNvPr id="134" name="Picture 133"/>
                <p:cNvPicPr>
                  <a:picLocks noChangeAspect="1"/>
                </p:cNvPicPr>
                <p:nvPr/>
              </p:nvPicPr>
              <p:blipFill rotWithShape="1">
                <a:blip r:embed="rId13" cstate="print">
                  <a:extLst>
                    <a:ext uri="{28A0092B-C50C-407E-A947-70E740481C1C}">
                      <a14:useLocalDpi xmlns:a14="http://schemas.microsoft.com/office/drawing/2010/main" val="0"/>
                    </a:ext>
                  </a:extLst>
                </a:blip>
                <a:srcRect l="24304"/>
                <a:stretch/>
              </p:blipFill>
              <p:spPr bwMode="black">
                <a:xfrm>
                  <a:off x="11254803" y="3727806"/>
                  <a:ext cx="864000" cy="296296"/>
                </a:xfrm>
                <a:prstGeom prst="rect">
                  <a:avLst/>
                </a:prstGeom>
              </p:spPr>
            </p:pic>
          </p:grpSp>
        </p:grpSp>
        <p:grpSp>
          <p:nvGrpSpPr>
            <p:cNvPr id="199" name="Group 198"/>
            <p:cNvGrpSpPr/>
            <p:nvPr/>
          </p:nvGrpSpPr>
          <p:grpSpPr>
            <a:xfrm>
              <a:off x="8521937" y="3934775"/>
              <a:ext cx="539681" cy="500815"/>
              <a:chOff x="636" y="25217"/>
              <a:chExt cx="678949" cy="678949"/>
            </a:xfrm>
          </p:grpSpPr>
          <p:sp>
            <p:nvSpPr>
              <p:cNvPr id="200" name="Oval 199"/>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201"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4</a:t>
                </a:r>
                <a:endParaRPr lang="en-US" b="1" dirty="0"/>
              </a:p>
            </p:txBody>
          </p:sp>
        </p:grpSp>
      </p:grpSp>
      <p:grpSp>
        <p:nvGrpSpPr>
          <p:cNvPr id="153" name="Group 152"/>
          <p:cNvGrpSpPr/>
          <p:nvPr/>
        </p:nvGrpSpPr>
        <p:grpSpPr>
          <a:xfrm>
            <a:off x="9363588" y="2001311"/>
            <a:ext cx="404703" cy="375709"/>
            <a:chOff x="636" y="25217"/>
            <a:chExt cx="678949" cy="678949"/>
          </a:xfrm>
        </p:grpSpPr>
        <p:sp>
          <p:nvSpPr>
            <p:cNvPr id="154" name="Oval 153"/>
            <p:cNvSpPr/>
            <p:nvPr/>
          </p:nvSpPr>
          <p:spPr>
            <a:xfrm>
              <a:off x="636" y="25217"/>
              <a:ext cx="678949" cy="678949"/>
            </a:xfrm>
            <a:prstGeom prst="ellipse">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sp>
        <p:sp>
          <p:nvSpPr>
            <p:cNvPr id="155" name="Oval 4"/>
            <p:cNvSpPr/>
            <p:nvPr/>
          </p:nvSpPr>
          <p:spPr>
            <a:xfrm>
              <a:off x="90993" y="124647"/>
              <a:ext cx="480088" cy="4800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1199881">
                <a:lnSpc>
                  <a:spcPct val="90000"/>
                </a:lnSpc>
                <a:spcBef>
                  <a:spcPct val="0"/>
                </a:spcBef>
                <a:spcAft>
                  <a:spcPct val="35000"/>
                </a:spcAft>
              </a:pPr>
              <a:r>
                <a:rPr lang="fi-FI" b="1" dirty="0"/>
                <a:t>2</a:t>
              </a:r>
              <a:endParaRPr lang="en-US" b="1" dirty="0"/>
            </a:p>
          </p:txBody>
        </p:sp>
      </p:grpSp>
    </p:spTree>
    <p:extLst>
      <p:ext uri="{BB962C8B-B14F-4D97-AF65-F5344CB8AC3E}">
        <p14:creationId xmlns:p14="http://schemas.microsoft.com/office/powerpoint/2010/main" val="1860286253"/>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32" name="Text Placeholder 2"/>
          <p:cNvSpPr txBox="1">
            <a:spLocks/>
          </p:cNvSpPr>
          <p:nvPr/>
        </p:nvSpPr>
        <p:spPr>
          <a:xfrm>
            <a:off x="4722104" y="1383522"/>
            <a:ext cx="8770206"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business scenarios</a:t>
            </a:r>
          </a:p>
        </p:txBody>
      </p:sp>
      <p:sp>
        <p:nvSpPr>
          <p:cNvPr id="33" name="Rectangle 32"/>
          <p:cNvSpPr/>
          <p:nvPr/>
        </p:nvSpPr>
        <p:spPr>
          <a:xfrm>
            <a:off x="4722102" y="3251755"/>
            <a:ext cx="7313523"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a:t>
            </a:r>
            <a:br>
              <a:rPr lang="en-US" sz="2000" dirty="0">
                <a:gradFill>
                  <a:gsLst>
                    <a:gs pos="1250">
                      <a:srgbClr val="797A7D"/>
                    </a:gs>
                    <a:gs pos="100000">
                      <a:srgbClr val="797A7D"/>
                    </a:gs>
                  </a:gsLst>
                  <a:lin ang="5400000" scaled="0"/>
                </a:gradFill>
              </a:rPr>
            </a:br>
            <a:r>
              <a:rPr lang="en-US" sz="2000" dirty="0">
                <a:gradFill>
                  <a:gsLst>
                    <a:gs pos="1250">
                      <a:srgbClr val="797A7D"/>
                    </a:gs>
                    <a:gs pos="100000">
                      <a:srgbClr val="797A7D"/>
                    </a:gs>
                  </a:gsLst>
                  <a:lin ang="5400000" scaled="0"/>
                </a:gradFill>
              </a:rPr>
              <a:t>SharePoint experience</a:t>
            </a:r>
          </a:p>
        </p:txBody>
      </p:sp>
      <p:grpSp>
        <p:nvGrpSpPr>
          <p:cNvPr id="2" name="Group 1"/>
          <p:cNvGrpSpPr/>
          <p:nvPr/>
        </p:nvGrpSpPr>
        <p:grpSpPr>
          <a:xfrm>
            <a:off x="307132" y="1207441"/>
            <a:ext cx="10427251" cy="5428108"/>
            <a:chOff x="313370" y="1165753"/>
            <a:chExt cx="10765416" cy="5601893"/>
          </a:xfrm>
        </p:grpSpPr>
        <p:sp>
          <p:nvSpPr>
            <p:cNvPr id="29" name="Rectangle 28"/>
            <p:cNvSpPr/>
            <p:nvPr/>
          </p:nvSpPr>
          <p:spPr>
            <a:xfrm>
              <a:off x="313370" y="1165753"/>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4" name="Rectangle 33"/>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nvGrpSpPr>
            <p:cNvPr id="35" name="Group 34"/>
            <p:cNvGrpSpPr/>
            <p:nvPr/>
          </p:nvGrpSpPr>
          <p:grpSpPr>
            <a:xfrm>
              <a:off x="1932299" y="3360508"/>
              <a:ext cx="952809" cy="1212384"/>
              <a:chOff x="1892130" y="3316518"/>
              <a:chExt cx="934211" cy="1188720"/>
            </a:xfrm>
          </p:grpSpPr>
          <p:sp>
            <p:nvSpPr>
              <p:cNvPr id="36" name="Rectangle 35"/>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04173" y="3511112"/>
                <a:ext cx="710124" cy="799533"/>
                <a:chOff x="2004173" y="3489509"/>
                <a:chExt cx="710124" cy="799533"/>
              </a:xfrm>
            </p:grpSpPr>
            <p:sp>
              <p:nvSpPr>
                <p:cNvPr id="38" name="Rectangle 37"/>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Rectangle 38"/>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0" name="Rectangle 39"/>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41"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42" name="Straight Connector 41"/>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43" name="Straight Connector 42"/>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44" name="Rectangle 43"/>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5" name="Group 44"/>
            <p:cNvGrpSpPr/>
            <p:nvPr/>
          </p:nvGrpSpPr>
          <p:grpSpPr>
            <a:xfrm>
              <a:off x="2046064" y="5417950"/>
              <a:ext cx="725278" cy="920878"/>
              <a:chOff x="2003675" y="5290595"/>
              <a:chExt cx="711121" cy="902904"/>
            </a:xfrm>
          </p:grpSpPr>
          <p:sp>
            <p:nvSpPr>
              <p:cNvPr id="46" name="Rectangle 45"/>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7"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8" name="Rectangle 4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Tree>
    <p:extLst>
      <p:ext uri="{BB962C8B-B14F-4D97-AF65-F5344CB8AC3E}">
        <p14:creationId xmlns:p14="http://schemas.microsoft.com/office/powerpoint/2010/main" val="90527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080" y="461896"/>
            <a:ext cx="7312258" cy="5486400"/>
          </a:xfrm>
          <a:prstGeom prst="rect">
            <a:avLst/>
          </a:prstGeom>
          <a:ln w="38100" cap="sq">
            <a:noFill/>
            <a:prstDash val="solid"/>
            <a:miter lim="800000"/>
          </a:ln>
          <a:effectLst>
            <a:outerShdw blurRad="50800" dist="38100" dir="5400000" algn="tl" rotWithShape="0">
              <a:srgbClr val="000000">
                <a:alpha val="40000"/>
              </a:srgbClr>
            </a:outerShdw>
          </a:effectLst>
          <a:extLst>
            <a:ext uri="{909E8E84-426E-40dd-AFC4-6F175D3DCCD1}">
              <a14:hiddenFill xmlns:a14="http://schemas.microsoft.com/office/drawing/2010/main" xmlns="">
                <a:solidFill>
                  <a:schemeClr val="accent1"/>
                </a:solidFill>
              </a14:hiddenFill>
            </a:ext>
          </a:extLst>
        </p:spPr>
      </p:pic>
      <p:pic>
        <p:nvPicPr>
          <p:cNvPr id="3" name="Picture 2"/>
          <p:cNvPicPr>
            <a:picLocks noChangeAspect="1"/>
          </p:cNvPicPr>
          <p:nvPr/>
        </p:nvPicPr>
        <p:blipFill>
          <a:blip r:embed="rId4"/>
          <a:stretch>
            <a:fillRect/>
          </a:stretch>
        </p:blipFill>
        <p:spPr>
          <a:xfrm>
            <a:off x="3244629" y="2068684"/>
            <a:ext cx="9897246" cy="4789316"/>
          </a:xfrm>
          <a:prstGeom prst="rect">
            <a:avLst/>
          </a:prstGeom>
        </p:spPr>
      </p:pic>
    </p:spTree>
    <p:extLst>
      <p:ext uri="{BB962C8B-B14F-4D97-AF65-F5344CB8AC3E}">
        <p14:creationId xmlns:p14="http://schemas.microsoft.com/office/powerpoint/2010/main" val="45532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5"/>
          <p:cNvSpPr>
            <a:spLocks noGrp="1"/>
          </p:cNvSpPr>
          <p:nvPr>
            <p:ph type="title"/>
          </p:nvPr>
        </p:nvSpPr>
        <p:spPr/>
        <p:txBody>
          <a:bodyPr/>
          <a:lstStyle/>
          <a:p>
            <a:r>
              <a:rPr lang="en-US" dirty="0" smtClean="0"/>
              <a:t>App shapes for SharePoint</a:t>
            </a:r>
            <a:endParaRPr lang="en-US" dirty="0"/>
          </a:p>
        </p:txBody>
      </p:sp>
      <p:sp>
        <p:nvSpPr>
          <p:cNvPr id="45" name="Text Placeholder 2"/>
          <p:cNvSpPr txBox="1">
            <a:spLocks/>
          </p:cNvSpPr>
          <p:nvPr/>
        </p:nvSpPr>
        <p:spPr>
          <a:xfrm>
            <a:off x="4722103" y="1383522"/>
            <a:ext cx="7464273" cy="1500322"/>
          </a:xfrm>
          <a:prstGeom prst="rect">
            <a:avLst/>
          </a:prstGeom>
        </p:spPr>
        <p:txBody>
          <a:bodyPr lIns="91350" tIns="45676" rIns="91350" bIns="45676"/>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46" name="Rectangle 45"/>
          <p:cNvSpPr/>
          <p:nvPr/>
        </p:nvSpPr>
        <p:spPr>
          <a:xfrm>
            <a:off x="4722100" y="3251755"/>
            <a:ext cx="7464274" cy="1348019"/>
          </a:xfrm>
          <a:prstGeom prst="rect">
            <a:avLst/>
          </a:prstGeom>
        </p:spPr>
        <p:txBody>
          <a:bodyPr wrap="square" lIns="91350" tIns="45676" rIns="91350" bIns="45676">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grpSp>
        <p:nvGrpSpPr>
          <p:cNvPr id="2" name="Group 1"/>
          <p:cNvGrpSpPr/>
          <p:nvPr/>
        </p:nvGrpSpPr>
        <p:grpSpPr>
          <a:xfrm>
            <a:off x="307132" y="1181821"/>
            <a:ext cx="10476471" cy="5453731"/>
            <a:chOff x="313370" y="1165753"/>
            <a:chExt cx="10765416" cy="5601893"/>
          </a:xfrm>
        </p:grpSpPr>
        <p:sp>
          <p:nvSpPr>
            <p:cNvPr id="29" name="Rectangle 28"/>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0" name="Rectangle 29"/>
            <p:cNvSpPr/>
            <p:nvPr/>
          </p:nvSpPr>
          <p:spPr>
            <a:xfrm>
              <a:off x="313370" y="3077442"/>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31" name="Rectangle 30"/>
            <p:cNvSpPr/>
            <p:nvPr/>
          </p:nvSpPr>
          <p:spPr>
            <a:xfrm>
              <a:off x="313370" y="4989131"/>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32"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33" name="Straight Connector 32"/>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34" name="Straight Connector 33"/>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35" name="Rectangle 34"/>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6" name="Rectangle 35"/>
            <p:cNvSpPr/>
            <p:nvPr/>
          </p:nvSpPr>
          <p:spPr>
            <a:xfrm>
              <a:off x="1932299" y="5272197"/>
              <a:ext cx="952809" cy="1212384"/>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37" name="Group 36"/>
            <p:cNvGrpSpPr/>
            <p:nvPr/>
          </p:nvGrpSpPr>
          <p:grpSpPr>
            <a:xfrm>
              <a:off x="2046064" y="5417950"/>
              <a:ext cx="725278" cy="920878"/>
              <a:chOff x="2003675" y="5290595"/>
              <a:chExt cx="711121" cy="902904"/>
            </a:xfrm>
          </p:grpSpPr>
          <p:sp>
            <p:nvSpPr>
              <p:cNvPr id="38" name="Rectangle 37"/>
              <p:cNvSpPr/>
              <p:nvPr/>
            </p:nvSpPr>
            <p:spPr>
              <a:xfrm>
                <a:off x="2136553" y="5896153"/>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39" name="Freeform 11"/>
              <p:cNvSpPr>
                <a:spLocks noEditPoints="1"/>
              </p:cNvSpPr>
              <p:nvPr/>
            </p:nvSpPr>
            <p:spPr bwMode="auto">
              <a:xfrm>
                <a:off x="2003675" y="5290595"/>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sp>
          <p:nvSpPr>
            <p:cNvPr id="40" name="Rectangle 39"/>
            <p:cNvSpPr/>
            <p:nvPr/>
          </p:nvSpPr>
          <p:spPr>
            <a:xfrm>
              <a:off x="1932299" y="3360508"/>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41" name="Group 40"/>
            <p:cNvGrpSpPr/>
            <p:nvPr/>
          </p:nvGrpSpPr>
          <p:grpSpPr>
            <a:xfrm>
              <a:off x="2046572" y="3558976"/>
              <a:ext cx="724261" cy="815450"/>
              <a:chOff x="2004173" y="3489509"/>
              <a:chExt cx="710124" cy="799533"/>
            </a:xfrm>
          </p:grpSpPr>
          <p:sp>
            <p:nvSpPr>
              <p:cNvPr id="42" name="Rectangle 41"/>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3" name="Rectangle 42"/>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44" name="Rectangle 43"/>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sp>
          <p:nvSpPr>
            <p:cNvPr id="47" name="Rectangle 46"/>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24960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3399" y="445989"/>
            <a:ext cx="7312258" cy="5773783"/>
          </a:xfrm>
          <a:prstGeom prst="rect">
            <a:avLst/>
          </a:prstGeom>
          <a:ln>
            <a:noFill/>
          </a:ln>
          <a:effectLst>
            <a:outerShdw blurRad="50800" dist="38100" dir="5400000" algn="tl" rotWithShape="0">
              <a:srgbClr val="333333">
                <a:alpha val="40000"/>
              </a:srgbClr>
            </a:outerShdw>
          </a:effectLst>
        </p:spPr>
      </p:pic>
      <p:pic>
        <p:nvPicPr>
          <p:cNvPr id="2" name="Picture 1"/>
          <p:cNvPicPr>
            <a:picLocks noChangeAspect="1"/>
          </p:cNvPicPr>
          <p:nvPr/>
        </p:nvPicPr>
        <p:blipFill>
          <a:blip r:embed="rId4"/>
          <a:stretch>
            <a:fillRect/>
          </a:stretch>
        </p:blipFill>
        <p:spPr>
          <a:xfrm>
            <a:off x="4611341" y="3250665"/>
            <a:ext cx="7312258" cy="3378630"/>
          </a:xfrm>
          <a:prstGeom prst="rect">
            <a:avLst/>
          </a:prstGeom>
          <a:ln>
            <a:noFill/>
          </a:ln>
          <a:effectLst>
            <a:outerShdw blurRad="50800" dist="38100" dir="5400000" algn="tl" rotWithShape="0">
              <a:srgbClr val="333333">
                <a:alpha val="40000"/>
              </a:srgbClr>
            </a:outerShdw>
          </a:effectLst>
        </p:spPr>
      </p:pic>
      <p:sp>
        <p:nvSpPr>
          <p:cNvPr id="7" name="Right Arrow 6"/>
          <p:cNvSpPr/>
          <p:nvPr/>
        </p:nvSpPr>
        <p:spPr bwMode="auto">
          <a:xfrm rot="10800000">
            <a:off x="3572909" y="4826511"/>
            <a:ext cx="472847" cy="47303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ight Arrow 7"/>
          <p:cNvSpPr/>
          <p:nvPr/>
        </p:nvSpPr>
        <p:spPr bwMode="auto">
          <a:xfrm rot="16200000">
            <a:off x="8651505" y="5344479"/>
            <a:ext cx="473037" cy="472848"/>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65991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30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1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Course Agenda</a:t>
            </a:r>
            <a:endParaRPr lang="en-US" dirty="0"/>
          </a:p>
        </p:txBody>
      </p:sp>
      <p:graphicFrame>
        <p:nvGraphicFramePr>
          <p:cNvPr id="10" name="Content Placeholder 9"/>
          <p:cNvGraphicFramePr>
            <a:graphicFrameLocks noGrp="1"/>
          </p:cNvGraphicFramePr>
          <p:nvPr>
            <p:ph sz="quarter" idx="10"/>
            <p:extLst>
              <p:ext uri="{D42A27DB-BD31-4B8C-83A1-F6EECF244321}">
                <p14:modId xmlns:p14="http://schemas.microsoft.com/office/powerpoint/2010/main" val="3275888687"/>
              </p:ext>
            </p:extLst>
          </p:nvPr>
        </p:nvGraphicFramePr>
        <p:xfrm>
          <a:off x="351385" y="1063255"/>
          <a:ext cx="11225057" cy="3308048"/>
        </p:xfrm>
        <a:graphic>
          <a:graphicData uri="http://schemas.openxmlformats.org/drawingml/2006/table">
            <a:tbl>
              <a:tblPr firstRow="1" bandRow="1">
                <a:tableStyleId>{5C22544A-7EE6-4342-B048-85BDC9FD1C3A}</a:tableStyleId>
              </a:tblPr>
              <a:tblGrid>
                <a:gridCol w="11225057">
                  <a:extLst>
                    <a:ext uri="{9D8B030D-6E8A-4147-A177-3AD203B41FA5}">
                      <a16:colId xmlns:a16="http://schemas.microsoft.com/office/drawing/2014/main" xmlns="" val="1253488153"/>
                    </a:ext>
                  </a:extLst>
                </a:gridCol>
              </a:tblGrid>
              <a:tr h="524736">
                <a:tc>
                  <a:txBody>
                    <a:bodyPr/>
                    <a:lstStyle/>
                    <a:p>
                      <a:r>
                        <a:rPr lang="en-US" sz="2800" dirty="0" smtClean="0"/>
                        <a:t>Office Camp</a:t>
                      </a:r>
                      <a:endParaRPr lang="en-US" sz="2800" dirty="0"/>
                    </a:p>
                  </a:txBody>
                  <a:tcPr marL="91403" marR="91403" marT="45701" marB="45701" anchor="ctr"/>
                </a:tc>
                <a:extLst>
                  <a:ext uri="{0D108BD9-81ED-4DB2-BD59-A6C34878D82A}">
                    <a16:rowId xmlns:a16="http://schemas.microsoft.com/office/drawing/2014/main" xmlns="" val="829859176"/>
                  </a:ext>
                </a:extLst>
              </a:tr>
              <a:tr h="534826">
                <a:tc>
                  <a:txBody>
                    <a:bodyPr/>
                    <a:lstStyle/>
                    <a:p>
                      <a:r>
                        <a:rPr lang="en-US" sz="2400" b="0" dirty="0" smtClean="0"/>
                        <a:t>Module 1: Introduction to the Day</a:t>
                      </a:r>
                    </a:p>
                  </a:txBody>
                  <a:tcPr marL="91403" marR="91403" marT="45701" marB="45701" anchor="ctr"/>
                </a:tc>
                <a:extLst>
                  <a:ext uri="{0D108BD9-81ED-4DB2-BD59-A6C34878D82A}">
                    <a16:rowId xmlns:a16="http://schemas.microsoft.com/office/drawing/2014/main" xmlns="" val="1946132611"/>
                  </a:ext>
                </a:extLst>
              </a:tr>
              <a:tr h="457162">
                <a:tc>
                  <a:txBody>
                    <a:bodyPr/>
                    <a:lstStyle/>
                    <a:p>
                      <a:pPr marL="0" marR="0" indent="0" algn="l" defTabSz="932559" rtl="0" eaLnBrk="1" fontAlgn="auto" latinLnBrk="0" hangingPunct="1">
                        <a:lnSpc>
                          <a:spcPct val="100000"/>
                        </a:lnSpc>
                        <a:spcBef>
                          <a:spcPts val="0"/>
                        </a:spcBef>
                        <a:spcAft>
                          <a:spcPts val="0"/>
                        </a:spcAft>
                        <a:buClrTx/>
                        <a:buSzTx/>
                        <a:buFontTx/>
                        <a:buNone/>
                        <a:tabLst/>
                        <a:defRPr/>
                      </a:pPr>
                      <a:r>
                        <a:rPr lang="en-US" sz="2400" dirty="0" smtClean="0"/>
                        <a:t>Module 2: Setting up the Environment</a:t>
                      </a:r>
                    </a:p>
                  </a:txBody>
                  <a:tcPr marL="91403" marR="91403" marT="45701" marB="45701" anchor="ctr"/>
                </a:tc>
                <a:extLst>
                  <a:ext uri="{0D108BD9-81ED-4DB2-BD59-A6C34878D82A}">
                    <a16:rowId xmlns:a16="http://schemas.microsoft.com/office/drawing/2014/main" xmlns="" val="3204002662"/>
                  </a:ext>
                </a:extLst>
              </a:tr>
              <a:tr h="534826">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t>Module 3: Add</a:t>
                      </a:r>
                      <a:r>
                        <a:rPr lang="en-US" sz="2400" baseline="0" dirty="0" smtClean="0"/>
                        <a:t>-ins for Office</a:t>
                      </a:r>
                      <a:endParaRPr lang="en-US" sz="2400" dirty="0" smtClean="0"/>
                    </a:p>
                  </a:txBody>
                  <a:tcPr marL="91403" marR="91403" marT="45701" marB="45701" anchor="ctr"/>
                </a:tc>
                <a:extLst>
                  <a:ext uri="{0D108BD9-81ED-4DB2-BD59-A6C34878D82A}">
                    <a16:rowId xmlns:a16="http://schemas.microsoft.com/office/drawing/2014/main" xmlns="" val="4266278162"/>
                  </a:ext>
                </a:extLst>
              </a:tr>
              <a:tr h="649320">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4: </a:t>
                      </a:r>
                      <a:r>
                        <a:rPr lang="en-US" sz="2400" dirty="0" smtClean="0"/>
                        <a:t>Building apps with the Office 365 APIs</a:t>
                      </a:r>
                    </a:p>
                  </a:txBody>
                  <a:tcPr marL="91403" marR="91403" marT="45701" marB="45701" anchor="ctr"/>
                </a:tc>
              </a:tr>
              <a:tr h="6071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b="0" dirty="0" smtClean="0"/>
                        <a:t>Module 5: Building</a:t>
                      </a:r>
                      <a:r>
                        <a:rPr lang="en-US" sz="2400" b="0" baseline="0" dirty="0" smtClean="0"/>
                        <a:t> SharePoint add-ins using Search</a:t>
                      </a:r>
                      <a:endParaRPr lang="en-US" sz="2400" b="0" dirty="0" smtClean="0"/>
                    </a:p>
                  </a:txBody>
                  <a:tcPr marL="91403" marR="91403" marT="45701" marB="45701" anchor="ctr"/>
                </a:tc>
              </a:tr>
            </a:tbl>
          </a:graphicData>
        </a:graphic>
      </p:graphicFrame>
    </p:spTree>
    <p:extLst>
      <p:ext uri="{BB962C8B-B14F-4D97-AF65-F5344CB8AC3E}">
        <p14:creationId xmlns:p14="http://schemas.microsoft.com/office/powerpoint/2010/main" val="2628257742"/>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
          <p:cNvSpPr>
            <a:spLocks noGrp="1"/>
          </p:cNvSpPr>
          <p:nvPr>
            <p:ph type="title"/>
          </p:nvPr>
        </p:nvSpPr>
        <p:spPr/>
        <p:txBody>
          <a:bodyPr/>
          <a:lstStyle/>
          <a:p>
            <a:r>
              <a:rPr lang="en-US" dirty="0" smtClean="0"/>
              <a:t>App shapes for SharePoint</a:t>
            </a:r>
            <a:endParaRPr lang="en-US" dirty="0"/>
          </a:p>
        </p:txBody>
      </p:sp>
      <p:grpSp>
        <p:nvGrpSpPr>
          <p:cNvPr id="2" name="Group 1"/>
          <p:cNvGrpSpPr/>
          <p:nvPr/>
        </p:nvGrpSpPr>
        <p:grpSpPr>
          <a:xfrm>
            <a:off x="307130" y="1181821"/>
            <a:ext cx="12090530" cy="5453731"/>
            <a:chOff x="313370" y="1165753"/>
            <a:chExt cx="12423991" cy="5601893"/>
          </a:xfrm>
        </p:grpSpPr>
        <p:sp>
          <p:nvSpPr>
            <p:cNvPr id="52" name="Rectangle 51"/>
            <p:cNvSpPr/>
            <p:nvPr/>
          </p:nvSpPr>
          <p:spPr>
            <a:xfrm>
              <a:off x="313370" y="1165753"/>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3" name="Rectangle 52"/>
            <p:cNvSpPr/>
            <p:nvPr/>
          </p:nvSpPr>
          <p:spPr>
            <a:xfrm>
              <a:off x="313370" y="3077442"/>
              <a:ext cx="4190666" cy="1778515"/>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vert="horz" lIns="93214" tIns="46609" rIns="93214" bIns="46609" rtlCol="0" anchor="t"/>
            <a:lstStyle/>
            <a:p>
              <a:pPr defTabSz="913827"/>
              <a:endParaRPr lang="en-US" sz="1300">
                <a:solidFill>
                  <a:srgbClr val="FFFFFF">
                    <a:alpha val="99000"/>
                  </a:srgbClr>
                </a:solidFill>
              </a:endParaRPr>
            </a:p>
          </p:txBody>
        </p:sp>
        <p:sp>
          <p:nvSpPr>
            <p:cNvPr id="54" name="Rectangle 53"/>
            <p:cNvSpPr/>
            <p:nvPr/>
          </p:nvSpPr>
          <p:spPr>
            <a:xfrm>
              <a:off x="313370" y="4989131"/>
              <a:ext cx="4190666" cy="1778515"/>
            </a:xfrm>
            <a:prstGeom prst="rect">
              <a:avLst/>
            </a:pr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vert="horz" lIns="93214" tIns="46609" rIns="93214" bIns="46609" rtlCol="0" anchor="t"/>
            <a:lstStyle/>
            <a:p>
              <a:pPr defTabSz="913827"/>
              <a:endParaRPr lang="en-US" sz="1300">
                <a:solidFill>
                  <a:srgbClr val="FFFFFF">
                    <a:alpha val="99000"/>
                  </a:srgbClr>
                </a:solidFill>
              </a:endParaRPr>
            </a:p>
          </p:txBody>
        </p:sp>
        <p:sp>
          <p:nvSpPr>
            <p:cNvPr id="55" name="Freeform 6"/>
            <p:cNvSpPr>
              <a:spLocks noEditPoints="1"/>
            </p:cNvSpPr>
            <p:nvPr/>
          </p:nvSpPr>
          <p:spPr bwMode="auto">
            <a:xfrm>
              <a:off x="1277114" y="1462312"/>
              <a:ext cx="944084" cy="1198697"/>
            </a:xfrm>
            <a:custGeom>
              <a:avLst/>
              <a:gdLst>
                <a:gd name="T0" fmla="*/ 606 w 3085"/>
                <a:gd name="T1" fmla="*/ 2368 h 3917"/>
                <a:gd name="T2" fmla="*/ 2362 w 3085"/>
                <a:gd name="T3" fmla="*/ 2368 h 3917"/>
                <a:gd name="T4" fmla="*/ 2362 w 3085"/>
                <a:gd name="T5" fmla="*/ 2505 h 3917"/>
                <a:gd name="T6" fmla="*/ 606 w 3085"/>
                <a:gd name="T7" fmla="*/ 2505 h 3917"/>
                <a:gd name="T8" fmla="*/ 606 w 3085"/>
                <a:gd name="T9" fmla="*/ 2368 h 3917"/>
                <a:gd name="T10" fmla="*/ 606 w 3085"/>
                <a:gd name="T11" fmla="*/ 1921 h 3917"/>
                <a:gd name="T12" fmla="*/ 2362 w 3085"/>
                <a:gd name="T13" fmla="*/ 1921 h 3917"/>
                <a:gd name="T14" fmla="*/ 2362 w 3085"/>
                <a:gd name="T15" fmla="*/ 2059 h 3917"/>
                <a:gd name="T16" fmla="*/ 606 w 3085"/>
                <a:gd name="T17" fmla="*/ 2059 h 3917"/>
                <a:gd name="T18" fmla="*/ 606 w 3085"/>
                <a:gd name="T19" fmla="*/ 1921 h 3917"/>
                <a:gd name="T20" fmla="*/ 606 w 3085"/>
                <a:gd name="T21" fmla="*/ 1475 h 3917"/>
                <a:gd name="T22" fmla="*/ 2362 w 3085"/>
                <a:gd name="T23" fmla="*/ 1475 h 3917"/>
                <a:gd name="T24" fmla="*/ 2362 w 3085"/>
                <a:gd name="T25" fmla="*/ 1592 h 3917"/>
                <a:gd name="T26" fmla="*/ 606 w 3085"/>
                <a:gd name="T27" fmla="*/ 1592 h 3917"/>
                <a:gd name="T28" fmla="*/ 606 w 3085"/>
                <a:gd name="T29" fmla="*/ 1475 h 3917"/>
                <a:gd name="T30" fmla="*/ 606 w 3085"/>
                <a:gd name="T31" fmla="*/ 1008 h 3917"/>
                <a:gd name="T32" fmla="*/ 2362 w 3085"/>
                <a:gd name="T33" fmla="*/ 1008 h 3917"/>
                <a:gd name="T34" fmla="*/ 2362 w 3085"/>
                <a:gd name="T35" fmla="*/ 1146 h 3917"/>
                <a:gd name="T36" fmla="*/ 606 w 3085"/>
                <a:gd name="T37" fmla="*/ 1146 h 3917"/>
                <a:gd name="T38" fmla="*/ 606 w 3085"/>
                <a:gd name="T39" fmla="*/ 1008 h 3917"/>
                <a:gd name="T40" fmla="*/ 213 w 3085"/>
                <a:gd name="T41" fmla="*/ 222 h 3917"/>
                <a:gd name="T42" fmla="*/ 213 w 3085"/>
                <a:gd name="T43" fmla="*/ 3704 h 3917"/>
                <a:gd name="T44" fmla="*/ 2883 w 3085"/>
                <a:gd name="T45" fmla="*/ 3704 h 3917"/>
                <a:gd name="T46" fmla="*/ 2883 w 3085"/>
                <a:gd name="T47" fmla="*/ 838 h 3917"/>
                <a:gd name="T48" fmla="*/ 2277 w 3085"/>
                <a:gd name="T49" fmla="*/ 838 h 3917"/>
                <a:gd name="T50" fmla="*/ 2298 w 3085"/>
                <a:gd name="T51" fmla="*/ 222 h 3917"/>
                <a:gd name="T52" fmla="*/ 213 w 3085"/>
                <a:gd name="T53" fmla="*/ 222 h 3917"/>
                <a:gd name="T54" fmla="*/ 2298 w 3085"/>
                <a:gd name="T55" fmla="*/ 0 h 3917"/>
                <a:gd name="T56" fmla="*/ 3085 w 3085"/>
                <a:gd name="T57" fmla="*/ 955 h 3917"/>
                <a:gd name="T58" fmla="*/ 3085 w 3085"/>
                <a:gd name="T59" fmla="*/ 3917 h 3917"/>
                <a:gd name="T60" fmla="*/ 0 w 3085"/>
                <a:gd name="T61" fmla="*/ 3917 h 3917"/>
                <a:gd name="T62" fmla="*/ 0 w 3085"/>
                <a:gd name="T63" fmla="*/ 11 h 3917"/>
                <a:gd name="T64" fmla="*/ 2298 w 3085"/>
                <a:gd name="T65" fmla="*/ 11 h 3917"/>
                <a:gd name="T66" fmla="*/ 2298 w 3085"/>
                <a:gd name="T6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5" h="3917">
                  <a:moveTo>
                    <a:pt x="606" y="2368"/>
                  </a:moveTo>
                  <a:lnTo>
                    <a:pt x="2362" y="2368"/>
                  </a:lnTo>
                  <a:lnTo>
                    <a:pt x="2362" y="2505"/>
                  </a:lnTo>
                  <a:lnTo>
                    <a:pt x="606" y="2505"/>
                  </a:lnTo>
                  <a:lnTo>
                    <a:pt x="606" y="2368"/>
                  </a:lnTo>
                  <a:close/>
                  <a:moveTo>
                    <a:pt x="606" y="1921"/>
                  </a:moveTo>
                  <a:lnTo>
                    <a:pt x="2362" y="1921"/>
                  </a:lnTo>
                  <a:lnTo>
                    <a:pt x="2362" y="2059"/>
                  </a:lnTo>
                  <a:lnTo>
                    <a:pt x="606" y="2059"/>
                  </a:lnTo>
                  <a:lnTo>
                    <a:pt x="606" y="1921"/>
                  </a:lnTo>
                  <a:close/>
                  <a:moveTo>
                    <a:pt x="606" y="1475"/>
                  </a:moveTo>
                  <a:lnTo>
                    <a:pt x="2362" y="1475"/>
                  </a:lnTo>
                  <a:lnTo>
                    <a:pt x="2362" y="1592"/>
                  </a:lnTo>
                  <a:lnTo>
                    <a:pt x="606" y="1592"/>
                  </a:lnTo>
                  <a:lnTo>
                    <a:pt x="606" y="1475"/>
                  </a:lnTo>
                  <a:close/>
                  <a:moveTo>
                    <a:pt x="606" y="1008"/>
                  </a:moveTo>
                  <a:lnTo>
                    <a:pt x="2362" y="1008"/>
                  </a:lnTo>
                  <a:lnTo>
                    <a:pt x="2362" y="1146"/>
                  </a:lnTo>
                  <a:lnTo>
                    <a:pt x="606" y="1146"/>
                  </a:lnTo>
                  <a:lnTo>
                    <a:pt x="606" y="1008"/>
                  </a:lnTo>
                  <a:close/>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2"/>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cxnSp>
          <p:nvCxnSpPr>
            <p:cNvPr id="56" name="Straight Connector 55"/>
            <p:cNvCxnSpPr/>
            <p:nvPr/>
          </p:nvCxnSpPr>
          <p:spPr>
            <a:xfrm flipV="1">
              <a:off x="2079072" y="1465881"/>
              <a:ext cx="447529" cy="595780"/>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cxnSp>
          <p:nvCxnSpPr>
            <p:cNvPr id="57" name="Straight Connector 56"/>
            <p:cNvCxnSpPr/>
            <p:nvPr/>
          </p:nvCxnSpPr>
          <p:spPr>
            <a:xfrm>
              <a:off x="2079071" y="2055020"/>
              <a:ext cx="456134" cy="577795"/>
            </a:xfrm>
            <a:prstGeom prst="line">
              <a:avLst/>
            </a:prstGeom>
            <a:ln w="28575" cap="rnd">
              <a:solidFill>
                <a:schemeClr val="accent3"/>
              </a:solidFill>
            </a:ln>
          </p:spPr>
          <p:style>
            <a:lnRef idx="1">
              <a:schemeClr val="dk1"/>
            </a:lnRef>
            <a:fillRef idx="2">
              <a:schemeClr val="dk1"/>
            </a:fillRef>
            <a:effectRef idx="1">
              <a:schemeClr val="dk1"/>
            </a:effectRef>
            <a:fontRef idx="minor">
              <a:schemeClr val="dk1"/>
            </a:fontRef>
          </p:style>
        </p:cxnSp>
        <p:sp>
          <p:nvSpPr>
            <p:cNvPr id="58" name="Rectangle 57"/>
            <p:cNvSpPr/>
            <p:nvPr/>
          </p:nvSpPr>
          <p:spPr>
            <a:xfrm>
              <a:off x="2541781" y="1452531"/>
              <a:ext cx="952809" cy="1208478"/>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59" name="Rectangle 58"/>
            <p:cNvSpPr/>
            <p:nvPr/>
          </p:nvSpPr>
          <p:spPr>
            <a:xfrm>
              <a:off x="1932299" y="5272197"/>
              <a:ext cx="952809" cy="1212384"/>
            </a:xfrm>
            <a:prstGeom prst="rect">
              <a:avLst/>
            </a:prstGeom>
            <a:noFill/>
            <a:ln w="28575">
              <a:solidFill>
                <a:schemeClr val="bg1"/>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0" name="Group 59"/>
            <p:cNvGrpSpPr/>
            <p:nvPr/>
          </p:nvGrpSpPr>
          <p:grpSpPr>
            <a:xfrm>
              <a:off x="2046064" y="5417950"/>
              <a:ext cx="725278" cy="920878"/>
              <a:chOff x="2003675" y="5312198"/>
              <a:chExt cx="711121" cy="902904"/>
            </a:xfrm>
          </p:grpSpPr>
          <p:sp>
            <p:nvSpPr>
              <p:cNvPr id="61" name="Rectangle 60"/>
              <p:cNvSpPr/>
              <p:nvPr/>
            </p:nvSpPr>
            <p:spPr>
              <a:xfrm>
                <a:off x="2136553" y="5917756"/>
                <a:ext cx="438511" cy="11380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2" name="Freeform 11"/>
              <p:cNvSpPr>
                <a:spLocks noEditPoints="1"/>
              </p:cNvSpPr>
              <p:nvPr/>
            </p:nvSpPr>
            <p:spPr bwMode="auto">
              <a:xfrm>
                <a:off x="2003675" y="5312198"/>
                <a:ext cx="711121" cy="902904"/>
              </a:xfrm>
              <a:custGeom>
                <a:avLst/>
                <a:gdLst>
                  <a:gd name="T0" fmla="*/ 213 w 3085"/>
                  <a:gd name="T1" fmla="*/ 222 h 3917"/>
                  <a:gd name="T2" fmla="*/ 213 w 3085"/>
                  <a:gd name="T3" fmla="*/ 3704 h 3917"/>
                  <a:gd name="T4" fmla="*/ 2883 w 3085"/>
                  <a:gd name="T5" fmla="*/ 3704 h 3917"/>
                  <a:gd name="T6" fmla="*/ 2883 w 3085"/>
                  <a:gd name="T7" fmla="*/ 838 h 3917"/>
                  <a:gd name="T8" fmla="*/ 2277 w 3085"/>
                  <a:gd name="T9" fmla="*/ 838 h 3917"/>
                  <a:gd name="T10" fmla="*/ 2298 w 3085"/>
                  <a:gd name="T11" fmla="*/ 222 h 3917"/>
                  <a:gd name="T12" fmla="*/ 213 w 3085"/>
                  <a:gd name="T13" fmla="*/ 222 h 3917"/>
                  <a:gd name="T14" fmla="*/ 2298 w 3085"/>
                  <a:gd name="T15" fmla="*/ 0 h 3917"/>
                  <a:gd name="T16" fmla="*/ 3085 w 3085"/>
                  <a:gd name="T17" fmla="*/ 955 h 3917"/>
                  <a:gd name="T18" fmla="*/ 3085 w 3085"/>
                  <a:gd name="T19" fmla="*/ 3917 h 3917"/>
                  <a:gd name="T20" fmla="*/ 0 w 3085"/>
                  <a:gd name="T21" fmla="*/ 3917 h 3917"/>
                  <a:gd name="T22" fmla="*/ 0 w 3085"/>
                  <a:gd name="T23" fmla="*/ 11 h 3917"/>
                  <a:gd name="T24" fmla="*/ 2298 w 3085"/>
                  <a:gd name="T25" fmla="*/ 11 h 3917"/>
                  <a:gd name="T26" fmla="*/ 2298 w 3085"/>
                  <a:gd name="T27" fmla="*/ 0 h 3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85" h="3917">
                    <a:moveTo>
                      <a:pt x="213" y="222"/>
                    </a:moveTo>
                    <a:lnTo>
                      <a:pt x="213" y="3704"/>
                    </a:lnTo>
                    <a:lnTo>
                      <a:pt x="2883" y="3704"/>
                    </a:lnTo>
                    <a:lnTo>
                      <a:pt x="2883" y="838"/>
                    </a:lnTo>
                    <a:lnTo>
                      <a:pt x="2277" y="838"/>
                    </a:lnTo>
                    <a:lnTo>
                      <a:pt x="2298" y="222"/>
                    </a:lnTo>
                    <a:lnTo>
                      <a:pt x="213" y="222"/>
                    </a:lnTo>
                    <a:close/>
                    <a:moveTo>
                      <a:pt x="2298" y="0"/>
                    </a:moveTo>
                    <a:lnTo>
                      <a:pt x="3085" y="955"/>
                    </a:lnTo>
                    <a:lnTo>
                      <a:pt x="3085" y="3917"/>
                    </a:lnTo>
                    <a:lnTo>
                      <a:pt x="0" y="3917"/>
                    </a:lnTo>
                    <a:lnTo>
                      <a:pt x="0" y="11"/>
                    </a:lnTo>
                    <a:lnTo>
                      <a:pt x="2298" y="11"/>
                    </a:lnTo>
                    <a:lnTo>
                      <a:pt x="2298" y="0"/>
                    </a:lnTo>
                    <a:close/>
                  </a:path>
                </a:pathLst>
              </a:custGeom>
              <a:solidFill>
                <a:schemeClr val="bg1"/>
              </a:solidFill>
              <a:ln w="0">
                <a:noFill/>
                <a:prstDash val="solid"/>
                <a:round/>
                <a:headEnd/>
                <a:tailEnd/>
              </a:ln>
            </p:spPr>
            <p:txBody>
              <a:bodyPr vert="horz" wrap="square" lIns="93260" tIns="46630" rIns="93260" bIns="46630" numCol="1" anchor="t" anchorCtr="0" compatLnSpc="1">
                <a:prstTxWarp prst="textNoShape">
                  <a:avLst/>
                </a:prstTxWarp>
              </a:bodyPr>
              <a:lstStyle/>
              <a:p>
                <a:endParaRPr lang="en-US"/>
              </a:p>
            </p:txBody>
          </p:sp>
        </p:grpSp>
        <p:grpSp>
          <p:nvGrpSpPr>
            <p:cNvPr id="63" name="Group 62"/>
            <p:cNvGrpSpPr/>
            <p:nvPr/>
          </p:nvGrpSpPr>
          <p:grpSpPr>
            <a:xfrm>
              <a:off x="1932299" y="3360508"/>
              <a:ext cx="952809" cy="1212384"/>
              <a:chOff x="1892130" y="3316518"/>
              <a:chExt cx="934211" cy="1188720"/>
            </a:xfrm>
          </p:grpSpPr>
          <p:sp>
            <p:nvSpPr>
              <p:cNvPr id="64" name="Rectangle 63"/>
              <p:cNvSpPr/>
              <p:nvPr/>
            </p:nvSpPr>
            <p:spPr>
              <a:xfrm>
                <a:off x="1892130" y="3316518"/>
                <a:ext cx="934211" cy="1188720"/>
              </a:xfrm>
              <a:prstGeom prst="rect">
                <a:avLst/>
              </a:prstGeom>
              <a:solidFill>
                <a:schemeClr val="bg1"/>
              </a:solidFill>
              <a:ln w="6350">
                <a:solidFill>
                  <a:schemeClr val="bg2"/>
                </a:solidFill>
              </a:ln>
              <a:effectLst/>
            </p:spPr>
            <p:style>
              <a:lnRef idx="1">
                <a:schemeClr val="dk1"/>
              </a:lnRef>
              <a:fillRef idx="2">
                <a:schemeClr val="dk1"/>
              </a:fillRef>
              <a:effectRef idx="1">
                <a:schemeClr val="dk1"/>
              </a:effectRef>
              <a:fontRef idx="minor">
                <a:schemeClr val="dk1"/>
              </a:fontRef>
            </p:style>
            <p:txBody>
              <a:bodyPr lIns="93219" tIns="46610" rIns="93219" bIns="46610" rtlCol="0" anchor="ctr"/>
              <a:lstStyle/>
              <a:p>
                <a:pPr algn="ctr" defTabSz="913827"/>
                <a:endParaRPr lang="en-US">
                  <a:solidFill>
                    <a:srgbClr val="000000"/>
                  </a:solidFill>
                </a:endParaRPr>
              </a:p>
            </p:txBody>
          </p:sp>
          <p:grpSp>
            <p:nvGrpSpPr>
              <p:cNvPr id="65" name="Group 64"/>
              <p:cNvGrpSpPr/>
              <p:nvPr/>
            </p:nvGrpSpPr>
            <p:grpSpPr>
              <a:xfrm>
                <a:off x="2004173" y="3511112"/>
                <a:ext cx="710124" cy="799533"/>
                <a:chOff x="2004173" y="3489509"/>
                <a:chExt cx="710124" cy="799533"/>
              </a:xfrm>
            </p:grpSpPr>
            <p:sp>
              <p:nvSpPr>
                <p:cNvPr id="66" name="Rectangle 65"/>
                <p:cNvSpPr/>
                <p:nvPr/>
              </p:nvSpPr>
              <p:spPr>
                <a:xfrm>
                  <a:off x="2004173" y="3489509"/>
                  <a:ext cx="274320" cy="3946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7" name="Rectangle 66"/>
                <p:cNvSpPr/>
                <p:nvPr/>
              </p:nvSpPr>
              <p:spPr>
                <a:xfrm>
                  <a:off x="2004173" y="4014722"/>
                  <a:ext cx="274320" cy="2743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sp>
              <p:nvSpPr>
                <p:cNvPr id="68" name="Rectangle 67"/>
                <p:cNvSpPr/>
                <p:nvPr/>
              </p:nvSpPr>
              <p:spPr>
                <a:xfrm>
                  <a:off x="2418439" y="3489509"/>
                  <a:ext cx="295858" cy="799533"/>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3219" tIns="46610" rIns="93219" bIns="46610" rtlCol="0" anchor="ctr"/>
                <a:lstStyle/>
                <a:p>
                  <a:pPr algn="ctr" defTabSz="913827"/>
                  <a:endParaRPr lang="en-US">
                    <a:solidFill>
                      <a:srgbClr val="000000"/>
                    </a:solidFill>
                  </a:endParaRPr>
                </a:p>
              </p:txBody>
            </p:sp>
          </p:grpSp>
        </p:grpSp>
        <p:sp>
          <p:nvSpPr>
            <p:cNvPr id="69" name="Text Placeholder 2"/>
            <p:cNvSpPr txBox="1">
              <a:spLocks/>
            </p:cNvSpPr>
            <p:nvPr/>
          </p:nvSpPr>
          <p:spPr>
            <a:xfrm>
              <a:off x="4818043" y="1411064"/>
              <a:ext cx="7774603" cy="1530190"/>
            </a:xfrm>
            <a:prstGeom prst="rect">
              <a:avLst/>
            </a:prstGeom>
          </p:spPr>
          <p:txBody>
            <a:bodyPr lIns="93214" tIns="46609" rIns="93214" bIns="46609"/>
            <a:lstStyle>
              <a:lvl1pPr marL="345796" indent="-345796" algn="l" defTabSz="91363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629739" indent="-283935" algn="l" defTabSz="913637" rtl="0" eaLnBrk="1" latinLnBrk="0" hangingPunct="1">
                <a:lnSpc>
                  <a:spcPct val="90000"/>
                </a:lnSpc>
                <a:spcBef>
                  <a:spcPct val="20000"/>
                </a:spcBef>
                <a:buSzPct val="90000"/>
                <a:buFont typeface="Arial" pitchFamily="34" charset="0"/>
                <a:buChar char="•"/>
                <a:tabLst>
                  <a:tab pos="629739"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913673" indent="-283935" algn="l" defTabSz="91363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481549" indent="-223661" algn="l" defTabSz="913637" rtl="0" eaLnBrk="1" latinLnBrk="0" hangingPunct="1">
                <a:lnSpc>
                  <a:spcPct val="90000"/>
                </a:lnSpc>
                <a:spcBef>
                  <a:spcPct val="20000"/>
                </a:spcBef>
                <a:buSzPct val="90000"/>
                <a:buFont typeface="Arial" pitchFamily="34" charset="0"/>
                <a:buChar char="•"/>
                <a:tabLst>
                  <a:tab pos="913673" algn="l"/>
                </a:tabLst>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711555" indent="-230006" algn="l" defTabSz="913637" rtl="0" eaLnBrk="1" latinLnBrk="0" hangingPunct="1">
                <a:lnSpc>
                  <a:spcPct val="90000"/>
                </a:lnSpc>
                <a:spcBef>
                  <a:spcPct val="20000"/>
                </a:spcBef>
                <a:buSzPct val="90000"/>
                <a:buFont typeface="Arial" pitchFamily="34" charset="0"/>
                <a:buChar char="•"/>
                <a:defRPr sz="20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2512504"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6932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6141"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2963" indent="-228409" algn="l" defTabSz="91363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00000"/>
                </a:lnSpc>
                <a:spcBef>
                  <a:spcPts val="0"/>
                </a:spcBef>
                <a:spcAft>
                  <a:spcPts val="600"/>
                </a:spcAft>
                <a:buNone/>
              </a:pPr>
              <a:r>
                <a:rPr lang="en-US" sz="4000" dirty="0">
                  <a:gradFill>
                    <a:gsLst>
                      <a:gs pos="1250">
                        <a:srgbClr val="DC3C00"/>
                      </a:gs>
                      <a:gs pos="100000">
                        <a:srgbClr val="DC3C00"/>
                      </a:gs>
                    </a:gsLst>
                    <a:lin ang="5400000" scaled="0"/>
                  </a:gradFill>
                  <a:latin typeface="Segoe UI Light"/>
                </a:rPr>
                <a:t>Full page</a:t>
              </a:r>
            </a:p>
            <a:p>
              <a:pPr marL="0" lvl="1" indent="0">
                <a:lnSpc>
                  <a:spcPct val="100000"/>
                </a:lnSpc>
                <a:spcBef>
                  <a:spcPts val="0"/>
                </a:spcBef>
                <a:buNone/>
                <a:tabLst/>
              </a:pPr>
              <a:r>
                <a:rPr lang="en-US" sz="2000" dirty="0">
                  <a:gradFill>
                    <a:gsLst>
                      <a:gs pos="1250">
                        <a:srgbClr val="797A7D"/>
                      </a:gs>
                      <a:gs pos="100000">
                        <a:srgbClr val="797A7D"/>
                      </a:gs>
                    </a:gsLst>
                    <a:lin ang="5400000" scaled="0"/>
                  </a:gradFill>
                </a:rPr>
                <a:t>Implement complete app experiences to satisfy                  business scenarios</a:t>
              </a:r>
            </a:p>
          </p:txBody>
        </p:sp>
        <p:sp>
          <p:nvSpPr>
            <p:cNvPr id="70" name="Rectangle 69"/>
            <p:cNvSpPr/>
            <p:nvPr/>
          </p:nvSpPr>
          <p:spPr>
            <a:xfrm>
              <a:off x="4818042" y="3316486"/>
              <a:ext cx="7919319" cy="1374855"/>
            </a:xfrm>
            <a:prstGeom prst="rect">
              <a:avLst/>
            </a:prstGeom>
          </p:spPr>
          <p:txBody>
            <a:bodyPr wrap="square"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Parts</a:t>
              </a:r>
            </a:p>
            <a:p>
              <a:pPr marL="0" lvl="1" defTabSz="913827"/>
              <a:r>
                <a:rPr lang="en-US" sz="2000" dirty="0">
                  <a:gradFill>
                    <a:gsLst>
                      <a:gs pos="1250">
                        <a:srgbClr val="797A7D"/>
                      </a:gs>
                      <a:gs pos="100000">
                        <a:srgbClr val="797A7D"/>
                      </a:gs>
                    </a:gsLst>
                    <a:lin ang="5400000" scaled="0"/>
                  </a:gradFill>
                </a:rPr>
                <a:t>Create app parts that can interact with the                         SharePoint experience</a:t>
              </a:r>
            </a:p>
          </p:txBody>
        </p:sp>
        <p:sp>
          <p:nvSpPr>
            <p:cNvPr id="71" name="Rectangle 70"/>
            <p:cNvSpPr/>
            <p:nvPr/>
          </p:nvSpPr>
          <p:spPr>
            <a:xfrm>
              <a:off x="4818043" y="5224322"/>
              <a:ext cx="6260743" cy="1054673"/>
            </a:xfrm>
            <a:prstGeom prst="rect">
              <a:avLst/>
            </a:prstGeom>
          </p:spPr>
          <p:txBody>
            <a:bodyPr lIns="93214" tIns="46609" rIns="93214" bIns="46609">
              <a:spAutoFit/>
            </a:bodyPr>
            <a:lstStyle/>
            <a:p>
              <a:pPr defTabSz="913827">
                <a:spcBef>
                  <a:spcPts val="2399"/>
                </a:spcBef>
              </a:pPr>
              <a:r>
                <a:rPr lang="en-US" sz="4000" dirty="0">
                  <a:gradFill>
                    <a:gsLst>
                      <a:gs pos="1250">
                        <a:srgbClr val="DC3C00"/>
                      </a:gs>
                      <a:gs pos="100000">
                        <a:srgbClr val="DC3C00"/>
                      </a:gs>
                    </a:gsLst>
                    <a:lin ang="5400000" scaled="0"/>
                  </a:gradFill>
                  <a:latin typeface="Segoe UI Light"/>
                </a:rPr>
                <a:t>UI command extensions</a:t>
              </a:r>
            </a:p>
            <a:p>
              <a:pPr marL="0" lvl="1" defTabSz="913827"/>
              <a:r>
                <a:rPr lang="en-US" sz="2000" dirty="0">
                  <a:gradFill>
                    <a:gsLst>
                      <a:gs pos="1250">
                        <a:srgbClr val="797A7D"/>
                      </a:gs>
                      <a:gs pos="100000">
                        <a:srgbClr val="797A7D"/>
                      </a:gs>
                    </a:gsLst>
                    <a:lin ang="5400000" scaled="0"/>
                  </a:gradFill>
                </a:rPr>
                <a:t>Add new commands to the ribbon and item menus</a:t>
              </a:r>
            </a:p>
          </p:txBody>
        </p:sp>
      </p:grpSp>
    </p:spTree>
    <p:extLst>
      <p:ext uri="{BB962C8B-B14F-4D97-AF65-F5344CB8AC3E}">
        <p14:creationId xmlns:p14="http://schemas.microsoft.com/office/powerpoint/2010/main" val="422699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069820" y="464164"/>
            <a:ext cx="10037887" cy="5224302"/>
          </a:xfrm>
          <a:prstGeom prst="rect">
            <a:avLst/>
          </a:prstGeom>
          <a:ln>
            <a:noFill/>
          </a:ln>
          <a:effectLst>
            <a:outerShdw blurRad="50800" dist="38100" dir="5400000" algn="tl" rotWithShape="0">
              <a:srgbClr val="333333">
                <a:alpha val="60000"/>
              </a:srgbClr>
            </a:outerShdw>
          </a:effectLst>
        </p:spPr>
      </p:pic>
      <p:sp>
        <p:nvSpPr>
          <p:cNvPr id="6" name="Right Arrow 5"/>
          <p:cNvSpPr/>
          <p:nvPr/>
        </p:nvSpPr>
        <p:spPr bwMode="auto">
          <a:xfrm rot="10800000">
            <a:off x="5556930" y="868230"/>
            <a:ext cx="649100" cy="62865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699" tIns="45699" rIns="45699" bIns="45699" numCol="1" spcCol="0" rtlCol="0" fromWordArt="0" anchor="ctr" anchorCtr="0" forceAA="0" compatLnSpc="1">
            <a:prstTxWarp prst="textNoShape">
              <a:avLst/>
            </a:prstTxWarp>
            <a:noAutofit/>
          </a:bodyPr>
          <a:lstStyle/>
          <a:p>
            <a:pPr algn="ctr" defTabSz="913651"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5006879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Visual Studio 2013</a:t>
            </a:r>
          </a:p>
        </p:txBody>
      </p:sp>
      <p:pic>
        <p:nvPicPr>
          <p:cNvPr id="5" name="Picture 4"/>
          <p:cNvPicPr>
            <a:picLocks noChangeAspect="1"/>
          </p:cNvPicPr>
          <p:nvPr/>
        </p:nvPicPr>
        <p:blipFill>
          <a:blip r:embed="rId3"/>
          <a:stretch>
            <a:fillRect/>
          </a:stretch>
        </p:blipFill>
        <p:spPr>
          <a:xfrm>
            <a:off x="2153150" y="1211967"/>
            <a:ext cx="7905404" cy="5417226"/>
          </a:xfrm>
          <a:prstGeom prst="rect">
            <a:avLst/>
          </a:prstGeom>
          <a:effectLst>
            <a:outerShdw blurRad="50800" dist="38100" dir="5400000" algn="ctr" rotWithShape="0">
              <a:srgbClr val="000000">
                <a:alpha val="40000"/>
              </a:srgbClr>
            </a:outerShdw>
          </a:effectLst>
        </p:spPr>
      </p:pic>
    </p:spTree>
    <p:extLst>
      <p:ext uri="{BB962C8B-B14F-4D97-AF65-F5344CB8AC3E}">
        <p14:creationId xmlns:p14="http://schemas.microsoft.com/office/powerpoint/2010/main" val="2827313968"/>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300" dirty="0" smtClean="0"/>
              <a:t>Office 365 API Tools - Preview</a:t>
            </a:r>
            <a:endParaRPr lang="en-US" sz="5300" dirty="0"/>
          </a:p>
        </p:txBody>
      </p:sp>
      <p:grpSp>
        <p:nvGrpSpPr>
          <p:cNvPr id="7" name="Group 6"/>
          <p:cNvGrpSpPr/>
          <p:nvPr/>
        </p:nvGrpSpPr>
        <p:grpSpPr>
          <a:xfrm>
            <a:off x="1993652" y="1176724"/>
            <a:ext cx="7796842" cy="5390562"/>
            <a:chOff x="274638" y="1200150"/>
            <a:chExt cx="9095238" cy="6285714"/>
          </a:xfrm>
        </p:grpSpPr>
        <p:pic>
          <p:nvPicPr>
            <p:cNvPr id="4" name="Picture 3"/>
            <p:cNvPicPr>
              <a:picLocks noChangeAspect="1"/>
            </p:cNvPicPr>
            <p:nvPr/>
          </p:nvPicPr>
          <p:blipFill>
            <a:blip r:embed="rId3"/>
            <a:stretch>
              <a:fillRect/>
            </a:stretch>
          </p:blipFill>
          <p:spPr>
            <a:xfrm>
              <a:off x="274638" y="1200150"/>
              <a:ext cx="9095238" cy="6285714"/>
            </a:xfrm>
            <a:prstGeom prst="rect">
              <a:avLst/>
            </a:prstGeom>
          </p:spPr>
        </p:pic>
        <p:sp>
          <p:nvSpPr>
            <p:cNvPr id="5" name="Oval 4"/>
            <p:cNvSpPr/>
            <p:nvPr/>
          </p:nvSpPr>
          <p:spPr bwMode="auto">
            <a:xfrm>
              <a:off x="2286296" y="5406344"/>
              <a:ext cx="4754828" cy="1097268"/>
            </a:xfrm>
            <a:prstGeom prst="ellipse">
              <a:avLst/>
            </a:prstGeom>
            <a:noFill/>
            <a:ln w="571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896000"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514953824"/>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Developer Environments - Options</a:t>
            </a:r>
            <a:endParaRPr lang="en-US" dirty="0"/>
          </a:p>
        </p:txBody>
      </p:sp>
      <p:sp>
        <p:nvSpPr>
          <p:cNvPr id="2" name="Text Placeholder 1"/>
          <p:cNvSpPr>
            <a:spLocks noGrp="1"/>
          </p:cNvSpPr>
          <p:nvPr>
            <p:ph type="body" sz="quarter" idx="10"/>
          </p:nvPr>
        </p:nvSpPr>
        <p:spPr/>
        <p:txBody>
          <a:bodyPr vert="horz" lIns="182792" tIns="146235" rIns="182792" bIns="146235" rtlCol="0">
            <a:noAutofit/>
          </a:bodyPr>
          <a:lstStyle/>
          <a:p>
            <a:pPr>
              <a:spcBef>
                <a:spcPts val="1200"/>
              </a:spcBef>
            </a:pPr>
            <a:r>
              <a:rPr lang="en-US" dirty="0" smtClean="0"/>
              <a:t>Office 365 developer tenant</a:t>
            </a:r>
          </a:p>
          <a:p>
            <a:pPr>
              <a:spcBef>
                <a:spcPts val="1200"/>
              </a:spcBef>
            </a:pPr>
            <a:r>
              <a:rPr lang="en-US" dirty="0" smtClean="0"/>
              <a:t>Office 365 individual developer site collection</a:t>
            </a:r>
          </a:p>
          <a:p>
            <a:pPr>
              <a:spcBef>
                <a:spcPts val="1200"/>
              </a:spcBef>
            </a:pPr>
            <a:r>
              <a:rPr lang="en-US" dirty="0" smtClean="0"/>
              <a:t>On-premises SharePoint server</a:t>
            </a:r>
          </a:p>
        </p:txBody>
      </p:sp>
    </p:spTree>
    <p:extLst>
      <p:ext uri="{BB962C8B-B14F-4D97-AF65-F5344CB8AC3E}">
        <p14:creationId xmlns:p14="http://schemas.microsoft.com/office/powerpoint/2010/main" val="3179553951"/>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281114" y="5565953"/>
            <a:ext cx="11638543" cy="821626"/>
          </a:xfrm>
          <a:prstGeom prst="rect">
            <a:avLst/>
          </a:prstGeom>
          <a:solidFill>
            <a:schemeClr val="accent1">
              <a:lumMod val="50000"/>
            </a:schemeClr>
          </a:solidFill>
          <a:ln w="10795" cap="flat" cmpd="sng" algn="ctr">
            <a:noFill/>
            <a:prstDash val="solid"/>
          </a:ln>
          <a:effectLst/>
        </p:spPr>
        <p:txBody>
          <a:bodyPr lIns="179241" tIns="143392" rIns="179241" bIns="143392" rtlCol="0" anchor="t" anchorCtr="0"/>
          <a:lstStyle/>
          <a:p>
            <a:pPr algn="ctr" defTabSz="895992">
              <a:defRPr/>
            </a:pPr>
            <a:r>
              <a:rPr lang="en-US" dirty="0">
                <a:gradFill>
                  <a:gsLst>
                    <a:gs pos="0">
                      <a:schemeClr val="bg1"/>
                    </a:gs>
                    <a:gs pos="53000">
                      <a:schemeClr val="bg1"/>
                    </a:gs>
                  </a:gsLst>
                  <a:lin ang="5400000" scaled="0"/>
                </a:gradFill>
                <a:ea typeface="Segoe UI" pitchFamily="34" charset="0"/>
                <a:cs typeface="Segoe UI" pitchFamily="34" charset="0"/>
              </a:rPr>
              <a:t>Custom client code</a:t>
            </a:r>
          </a:p>
        </p:txBody>
      </p:sp>
      <p:sp>
        <p:nvSpPr>
          <p:cNvPr id="38" name="Rectangle 37"/>
          <p:cNvSpPr/>
          <p:nvPr/>
        </p:nvSpPr>
        <p:spPr>
          <a:xfrm>
            <a:off x="281114" y="2234383"/>
            <a:ext cx="11638543" cy="821626"/>
          </a:xfrm>
          <a:prstGeom prst="rect">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241" tIns="143392" rIns="179241" bIns="143392" numCol="1" spcCol="1245" anchor="t" anchorCtr="0">
            <a:noAutofit/>
          </a:bodyPr>
          <a:lstStyle/>
          <a:p>
            <a:pPr algn="ctr" defTabSz="1611928">
              <a:lnSpc>
                <a:spcPct val="90000"/>
              </a:lnSpc>
              <a:spcBef>
                <a:spcPct val="0"/>
              </a:spcBef>
              <a:spcAft>
                <a:spcPct val="35000"/>
              </a:spcAft>
            </a:pP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http://[...]/[</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sharepoint</a:t>
            </a:r>
            <a:r>
              <a:rPr lang="en-US" sz="3900" dirty="0"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 site]/_</a:t>
            </a:r>
            <a:r>
              <a:rPr lang="en-US" sz="3900" dirty="0" err="1" smtClean="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rPr>
              <a:t>api</a:t>
            </a:r>
            <a:endParaRPr lang="en-US" sz="3900" dirty="0">
              <a:gradFill>
                <a:gsLst>
                  <a:gs pos="0">
                    <a:schemeClr val="tx1"/>
                  </a:gs>
                  <a:gs pos="53000">
                    <a:schemeClr val="tx1"/>
                  </a:gs>
                </a:gsLst>
                <a:lin ang="5400000" scaled="0"/>
              </a:gradFill>
              <a:latin typeface="Segoe UI Black" panose="020B0A02040204020203" pitchFamily="34" charset="0"/>
              <a:ea typeface="Segoe UI Black" panose="020B0A02040204020203" pitchFamily="34" charset="0"/>
              <a:cs typeface="Segoe UI Black" panose="020B0A02040204020203" pitchFamily="34" charset="0"/>
            </a:endParaRPr>
          </a:p>
        </p:txBody>
      </p:sp>
      <p:grpSp>
        <p:nvGrpSpPr>
          <p:cNvPr id="14" name="Group 13"/>
          <p:cNvGrpSpPr/>
          <p:nvPr/>
        </p:nvGrpSpPr>
        <p:grpSpPr>
          <a:xfrm>
            <a:off x="281118" y="3115496"/>
            <a:ext cx="8949968" cy="2390970"/>
            <a:chOff x="286829" y="3177517"/>
            <a:chExt cx="9131812" cy="2089097"/>
          </a:xfrm>
        </p:grpSpPr>
        <p:sp>
          <p:nvSpPr>
            <p:cNvPr id="33" name="Right Arrow Callout 32"/>
            <p:cNvSpPr/>
            <p:nvPr/>
          </p:nvSpPr>
          <p:spPr>
            <a:xfrm rot="16200000">
              <a:off x="3808186" y="-343840"/>
              <a:ext cx="2089097" cy="9131812"/>
            </a:xfrm>
            <a:prstGeom prst="rightArrowCallout">
              <a:avLst>
                <a:gd name="adj1" fmla="val 58233"/>
                <a:gd name="adj2" fmla="val 40323"/>
                <a:gd name="adj3" fmla="val 23999"/>
                <a:gd name="adj4" fmla="val 62622"/>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2900">
                <a:gradFill>
                  <a:gsLst>
                    <a:gs pos="0">
                      <a:schemeClr val="tx1">
                        <a:lumMod val="75000"/>
                        <a:lumOff val="25000"/>
                      </a:schemeClr>
                    </a:gs>
                    <a:gs pos="53000">
                      <a:schemeClr val="tx1">
                        <a:lumMod val="75000"/>
                        <a:lumOff val="25000"/>
                      </a:schemeClr>
                    </a:gs>
                  </a:gsLst>
                  <a:lin ang="5400000" scaled="0"/>
                </a:gradFill>
              </a:endParaRPr>
            </a:p>
          </p:txBody>
        </p:sp>
        <p:sp>
          <p:nvSpPr>
            <p:cNvPr id="34" name="Rectangle 33"/>
            <p:cNvSpPr/>
            <p:nvPr/>
          </p:nvSpPr>
          <p:spPr>
            <a:xfrm>
              <a:off x="472914"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JavaScript </a:t>
              </a:r>
              <a:r>
                <a:rPr lang="en-US" dirty="0" smtClean="0">
                  <a:gradFill>
                    <a:gsLst>
                      <a:gs pos="0">
                        <a:schemeClr val="bg1"/>
                      </a:gs>
                      <a:gs pos="53000">
                        <a:schemeClr val="bg1"/>
                      </a:gs>
                    </a:gsLst>
                    <a:lin ang="5400000" scaled="0"/>
                  </a:gradFill>
                </a:rPr>
                <a:t>library</a:t>
              </a:r>
              <a:br>
                <a:rPr lang="en-US" dirty="0" smtClean="0">
                  <a:gradFill>
                    <a:gsLst>
                      <a:gs pos="0">
                        <a:schemeClr val="bg1"/>
                      </a:gs>
                      <a:gs pos="53000">
                        <a:schemeClr val="bg1"/>
                      </a:gs>
                    </a:gsLst>
                    <a:lin ang="5400000" scaled="0"/>
                  </a:gradFill>
                </a:rPr>
              </a:br>
              <a:r>
                <a:rPr lang="en-US" dirty="0" smtClean="0">
                  <a:gradFill>
                    <a:gsLst>
                      <a:gs pos="0">
                        <a:schemeClr val="bg1"/>
                      </a:gs>
                      <a:gs pos="53000">
                        <a:schemeClr val="bg1"/>
                      </a:gs>
                    </a:gsLst>
                    <a:lin ang="5400000" scaled="0"/>
                  </a:gradFill>
                </a:rPr>
                <a:t>(aka: JSOM)</a:t>
              </a:r>
              <a:endParaRPr lang="en-US" dirty="0">
                <a:gradFill>
                  <a:gsLst>
                    <a:gs pos="0">
                      <a:schemeClr val="bg1"/>
                    </a:gs>
                    <a:gs pos="53000">
                      <a:schemeClr val="bg1"/>
                    </a:gs>
                  </a:gsLst>
                  <a:lin ang="5400000" scaled="0"/>
                </a:gradFill>
              </a:endParaRPr>
            </a:p>
          </p:txBody>
        </p:sp>
        <p:sp>
          <p:nvSpPr>
            <p:cNvPr id="35" name="Rectangle 34"/>
            <p:cNvSpPr/>
            <p:nvPr/>
          </p:nvSpPr>
          <p:spPr>
            <a:xfrm>
              <a:off x="3428257" y="4195599"/>
              <a:ext cx="2852928"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Silverlight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a:gradFill>
                    <a:gsLst>
                      <a:gs pos="0">
                        <a:schemeClr val="bg1"/>
                      </a:gs>
                      <a:gs pos="53000">
                        <a:schemeClr val="bg1"/>
                      </a:gs>
                    </a:gsLst>
                    <a:lin ang="5400000" scaled="0"/>
                  </a:gradFill>
                </a:rPr>
                <a:t>(aka: CSOM)</a:t>
              </a:r>
            </a:p>
            <a:p>
              <a:pPr defTabSz="1481231">
                <a:lnSpc>
                  <a:spcPct val="90000"/>
                </a:lnSpc>
                <a:spcBef>
                  <a:spcPct val="0"/>
                </a:spcBef>
                <a:spcAft>
                  <a:spcPct val="35000"/>
                </a:spcAft>
              </a:pPr>
              <a:endParaRPr lang="en-US" dirty="0">
                <a:gradFill>
                  <a:gsLst>
                    <a:gs pos="0">
                      <a:schemeClr val="bg1"/>
                    </a:gs>
                    <a:gs pos="53000">
                      <a:schemeClr val="bg1"/>
                    </a:gs>
                  </a:gsLst>
                  <a:lin ang="5400000" scaled="0"/>
                </a:gradFill>
              </a:endParaRPr>
            </a:p>
          </p:txBody>
        </p:sp>
        <p:sp>
          <p:nvSpPr>
            <p:cNvPr id="36" name="Rectangle 35"/>
            <p:cNvSpPr/>
            <p:nvPr/>
          </p:nvSpPr>
          <p:spPr>
            <a:xfrm>
              <a:off x="6383601" y="4195599"/>
              <a:ext cx="2834640" cy="966011"/>
            </a:xfrm>
            <a:prstGeom prst="rect">
              <a:avLst/>
            </a:prstGeom>
            <a:solidFill>
              <a:schemeClr val="accent1"/>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spcFirstLastPara="0" vert="horz" wrap="square" lIns="182880" tIns="146304" rIns="182880" bIns="146304" numCol="1" spcCol="1270" anchor="t" anchorCtr="0">
              <a:noAutofit/>
            </a:bodyPr>
            <a:lstStyle/>
            <a:p>
              <a:pPr defTabSz="1481231">
                <a:lnSpc>
                  <a:spcPct val="90000"/>
                </a:lnSpc>
                <a:spcBef>
                  <a:spcPct val="0"/>
                </a:spcBef>
                <a:spcAft>
                  <a:spcPct val="35000"/>
                </a:spcAft>
              </a:pPr>
              <a:r>
                <a:rPr lang="en-US" dirty="0">
                  <a:gradFill>
                    <a:gsLst>
                      <a:gs pos="0">
                        <a:schemeClr val="bg1"/>
                      </a:gs>
                      <a:gs pos="53000">
                        <a:schemeClr val="bg1"/>
                      </a:gs>
                    </a:gsLst>
                    <a:lin ang="5400000" scaled="0"/>
                  </a:gradFill>
                </a:rPr>
                <a:t>.</a:t>
              </a:r>
              <a:r>
                <a:rPr lang="en-US" dirty="0" smtClean="0">
                  <a:gradFill>
                    <a:gsLst>
                      <a:gs pos="0">
                        <a:schemeClr val="bg1"/>
                      </a:gs>
                      <a:gs pos="53000">
                        <a:schemeClr val="bg1"/>
                      </a:gs>
                    </a:gsLst>
                    <a:lin ang="5400000" scaled="0"/>
                  </a:gradFill>
                </a:rPr>
                <a:t>NET </a:t>
              </a:r>
              <a:r>
                <a:rPr lang="en-US" dirty="0">
                  <a:gradFill>
                    <a:gsLst>
                      <a:gs pos="0">
                        <a:schemeClr val="bg1"/>
                      </a:gs>
                      <a:gs pos="53000">
                        <a:schemeClr val="bg1"/>
                      </a:gs>
                    </a:gsLst>
                    <a:lin ang="5400000" scaled="0"/>
                  </a:gradFill>
                </a:rPr>
                <a:t>CLR </a:t>
              </a:r>
              <a:r>
                <a:rPr lang="en-US" dirty="0" smtClean="0">
                  <a:gradFill>
                    <a:gsLst>
                      <a:gs pos="0">
                        <a:schemeClr val="bg1"/>
                      </a:gs>
                      <a:gs pos="53000">
                        <a:schemeClr val="bg1"/>
                      </a:gs>
                    </a:gsLst>
                    <a:lin ang="5400000" scaled="0"/>
                  </a:gradFill>
                </a:rPr>
                <a:t>library</a:t>
              </a:r>
            </a:p>
            <a:p>
              <a:pPr defTabSz="1481231">
                <a:lnSpc>
                  <a:spcPct val="90000"/>
                </a:lnSpc>
                <a:spcBef>
                  <a:spcPct val="0"/>
                </a:spcBef>
                <a:spcAft>
                  <a:spcPct val="35000"/>
                </a:spcAft>
              </a:pPr>
              <a:r>
                <a:rPr lang="en-US" dirty="0" smtClean="0">
                  <a:gradFill>
                    <a:gsLst>
                      <a:gs pos="0">
                        <a:schemeClr val="bg1"/>
                      </a:gs>
                      <a:gs pos="53000">
                        <a:schemeClr val="bg1"/>
                      </a:gs>
                    </a:gsLst>
                    <a:lin ang="5400000" scaled="0"/>
                  </a:gradFill>
                </a:rPr>
                <a:t>(aka: CSOM)</a:t>
              </a:r>
              <a:endParaRPr lang="en-US" dirty="0">
                <a:gradFill>
                  <a:gsLst>
                    <a:gs pos="0">
                      <a:schemeClr val="bg1"/>
                    </a:gs>
                    <a:gs pos="53000">
                      <a:schemeClr val="bg1"/>
                    </a:gs>
                  </a:gsLst>
                  <a:lin ang="5400000" scaled="0"/>
                </a:gradFill>
              </a:endParaRPr>
            </a:p>
          </p:txBody>
        </p:sp>
        <p:sp>
          <p:nvSpPr>
            <p:cNvPr id="40" name="TextBox 39"/>
            <p:cNvSpPr txBox="1"/>
            <p:nvPr/>
          </p:nvSpPr>
          <p:spPr>
            <a:xfrm>
              <a:off x="3683814" y="3388851"/>
              <a:ext cx="2337837"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pPr>
              <a:r>
                <a:rPr lang="en-US" dirty="0">
                  <a:gradFill>
                    <a:gsLst>
                      <a:gs pos="0">
                        <a:schemeClr val="tx1"/>
                      </a:gs>
                      <a:gs pos="53000">
                        <a:schemeClr val="tx1"/>
                      </a:gs>
                    </a:gsLst>
                    <a:lin ang="5400000" scaled="0"/>
                  </a:gradFill>
                </a:rPr>
                <a:t>Execute </a:t>
              </a:r>
              <a:br>
                <a:rPr lang="en-US" dirty="0">
                  <a:gradFill>
                    <a:gsLst>
                      <a:gs pos="0">
                        <a:schemeClr val="tx1"/>
                      </a:gs>
                      <a:gs pos="53000">
                        <a:schemeClr val="tx1"/>
                      </a:gs>
                    </a:gsLst>
                    <a:lin ang="5400000" scaled="0"/>
                  </a:gradFill>
                </a:rPr>
              </a:br>
              <a:r>
                <a:rPr lang="en-US" dirty="0">
                  <a:gradFill>
                    <a:gsLst>
                      <a:gs pos="0">
                        <a:schemeClr val="tx1"/>
                      </a:gs>
                      <a:gs pos="53000">
                        <a:schemeClr val="tx1"/>
                      </a:gs>
                    </a:gsLst>
                    <a:lin ang="5400000" scaled="0"/>
                  </a:gradFill>
                </a:rPr>
                <a:t>query</a:t>
              </a:r>
            </a:p>
          </p:txBody>
        </p:sp>
      </p:grpSp>
      <p:grpSp>
        <p:nvGrpSpPr>
          <p:cNvPr id="5" name="Group 4"/>
          <p:cNvGrpSpPr/>
          <p:nvPr/>
        </p:nvGrpSpPr>
        <p:grpSpPr>
          <a:xfrm>
            <a:off x="10127274" y="3217642"/>
            <a:ext cx="1822520" cy="2271738"/>
            <a:chOff x="10333038" y="3281697"/>
            <a:chExt cx="1859550" cy="1984918"/>
          </a:xfrm>
        </p:grpSpPr>
        <p:sp>
          <p:nvSpPr>
            <p:cNvPr id="41" name="Down Arrow 40"/>
            <p:cNvSpPr/>
            <p:nvPr/>
          </p:nvSpPr>
          <p:spPr>
            <a:xfrm rot="10800000">
              <a:off x="10333038" y="3281697"/>
              <a:ext cx="1859550" cy="1984918"/>
            </a:xfrm>
            <a:prstGeom prst="downArrow">
              <a:avLst>
                <a:gd name="adj1" fmla="val 50000"/>
                <a:gd name="adj2" fmla="val 53108"/>
              </a:avLst>
            </a:prstGeom>
            <a:solidFill>
              <a:schemeClr val="accent2"/>
            </a:solidFill>
            <a:ln>
              <a:noFill/>
            </a:ln>
          </p:spPr>
          <p:style>
            <a:lnRef idx="2">
              <a:scrgbClr r="0" g="0" b="0"/>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46304" rIns="182880" bIns="146304" numCol="1" spcCol="1270" anchor="t" anchorCtr="0">
              <a:noAutofit/>
            </a:bodyPr>
            <a:lstStyle/>
            <a:p>
              <a:pPr defTabSz="1611928">
                <a:lnSpc>
                  <a:spcPct val="90000"/>
                </a:lnSpc>
                <a:spcBef>
                  <a:spcPct val="0"/>
                </a:spcBef>
                <a:spcAft>
                  <a:spcPct val="35000"/>
                </a:spcAft>
              </a:pPr>
              <a:endParaRPr lang="en-US" sz="3100" dirty="0">
                <a:gradFill>
                  <a:gsLst>
                    <a:gs pos="0">
                      <a:schemeClr val="tx1">
                        <a:lumMod val="75000"/>
                        <a:lumOff val="25000"/>
                      </a:schemeClr>
                    </a:gs>
                    <a:gs pos="53000">
                      <a:schemeClr val="tx1">
                        <a:lumMod val="75000"/>
                        <a:lumOff val="25000"/>
                      </a:schemeClr>
                    </a:gs>
                  </a:gsLst>
                  <a:lin ang="5400000" scaled="0"/>
                </a:gradFill>
              </a:endParaRPr>
            </a:p>
          </p:txBody>
        </p:sp>
        <p:sp>
          <p:nvSpPr>
            <p:cNvPr id="42" name="TextBox 41"/>
            <p:cNvSpPr txBox="1"/>
            <p:nvPr/>
          </p:nvSpPr>
          <p:spPr>
            <a:xfrm>
              <a:off x="10602585" y="3674149"/>
              <a:ext cx="1320456" cy="547206"/>
            </a:xfrm>
            <a:prstGeom prst="rect">
              <a:avLst/>
            </a:prstGeom>
            <a:noFill/>
            <a:ln>
              <a:noFill/>
            </a:ln>
          </p:spPr>
          <p:txBody>
            <a:bodyPr wrap="square" lIns="121872" tIns="60936" rIns="121872" bIns="60936" rtlCol="0">
              <a:spAutoFit/>
            </a:bodyPr>
            <a:lstStyle/>
            <a:p>
              <a:pPr algn="ctr" defTabSz="1611928">
                <a:lnSpc>
                  <a:spcPct val="90000"/>
                </a:lnSpc>
                <a:spcBef>
                  <a:spcPct val="0"/>
                </a:spcBef>
                <a:spcAft>
                  <a:spcPct val="35000"/>
                </a:spcAft>
                <a:defRPr/>
              </a:pPr>
              <a:r>
                <a:rPr lang="en-US" dirty="0">
                  <a:gradFill>
                    <a:gsLst>
                      <a:gs pos="0">
                        <a:schemeClr val="tx1"/>
                      </a:gs>
                      <a:gs pos="53000">
                        <a:schemeClr val="tx1"/>
                      </a:gs>
                    </a:gsLst>
                    <a:lin ang="5400000" scaled="0"/>
                  </a:gradFill>
                </a:rPr>
                <a:t>REST/ OData</a:t>
              </a:r>
            </a:p>
          </p:txBody>
        </p:sp>
      </p:grpSp>
      <p:sp>
        <p:nvSpPr>
          <p:cNvPr id="47" name="Rectangle 46"/>
          <p:cNvSpPr/>
          <p:nvPr/>
        </p:nvSpPr>
        <p:spPr>
          <a:xfrm>
            <a:off x="10043586" y="1188679"/>
            <a:ext cx="1882002" cy="986218"/>
          </a:xfrm>
          <a:prstGeom prst="rect">
            <a:avLst/>
          </a:prstGeom>
          <a:solidFill>
            <a:schemeClr val="accent1"/>
          </a:solidFill>
          <a:ln w="10795" cap="flat" cmpd="sng" algn="ctr">
            <a:noFill/>
            <a:prstDash val="solid"/>
          </a:ln>
          <a:effectLst/>
        </p:spPr>
        <p:txBody>
          <a:bodyPr lIns="119447" tIns="59724" rIns="119447" bIns="59724" rtlCol="0" anchor="t" anchorCtr="0"/>
          <a:lstStyle/>
          <a:p>
            <a:pPr defTabSz="895992"/>
            <a:r>
              <a:rPr lang="en-US" sz="4300" dirty="0">
                <a:gradFill>
                  <a:gsLst>
                    <a:gs pos="0">
                      <a:schemeClr val="bg1"/>
                    </a:gs>
                    <a:gs pos="53000">
                      <a:schemeClr val="bg1"/>
                    </a:gs>
                  </a:gsLst>
                  <a:lin ang="5400000" scaled="0"/>
                </a:gradFill>
                <a:ea typeface="Segoe UI" pitchFamily="34" charset="0"/>
                <a:cs typeface="Segoe UI" pitchFamily="34" charset="0"/>
              </a:rPr>
              <a:t>…</a:t>
            </a:r>
          </a:p>
        </p:txBody>
      </p:sp>
      <p:grpSp>
        <p:nvGrpSpPr>
          <p:cNvPr id="10" name="Group 9"/>
          <p:cNvGrpSpPr/>
          <p:nvPr/>
        </p:nvGrpSpPr>
        <p:grpSpPr>
          <a:xfrm>
            <a:off x="4186105" y="1188679"/>
            <a:ext cx="1882002" cy="986218"/>
            <a:chOff x="4271157" y="1212341"/>
            <a:chExt cx="1920240" cy="1005851"/>
          </a:xfrm>
        </p:grpSpPr>
        <p:sp>
          <p:nvSpPr>
            <p:cNvPr id="44" name="Rectangle 43"/>
            <p:cNvSpPr/>
            <p:nvPr/>
          </p:nvSpPr>
          <p:spPr>
            <a:xfrm>
              <a:off x="4271157"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Search</a:t>
              </a:r>
            </a:p>
          </p:txBody>
        </p:sp>
        <p:grpSp>
          <p:nvGrpSpPr>
            <p:cNvPr id="23" name="Group 53"/>
            <p:cNvGrpSpPr>
              <a:grpSpLocks noChangeAspect="1"/>
            </p:cNvGrpSpPr>
            <p:nvPr/>
          </p:nvGrpSpPr>
          <p:grpSpPr bwMode="auto">
            <a:xfrm>
              <a:off x="5029676" y="1654260"/>
              <a:ext cx="465565" cy="447436"/>
              <a:chOff x="5627" y="2725"/>
              <a:chExt cx="1284" cy="1234"/>
            </a:xfrm>
            <a:solidFill>
              <a:schemeClr val="bg1"/>
            </a:solidFill>
          </p:grpSpPr>
          <p:sp>
            <p:nvSpPr>
              <p:cNvPr id="24" name="Freeform 54"/>
              <p:cNvSpPr>
                <a:spLocks noEditPoints="1"/>
              </p:cNvSpPr>
              <p:nvPr/>
            </p:nvSpPr>
            <p:spPr bwMode="auto">
              <a:xfrm>
                <a:off x="5851" y="2725"/>
                <a:ext cx="1060" cy="1010"/>
              </a:xfrm>
              <a:custGeom>
                <a:avLst/>
                <a:gdLst>
                  <a:gd name="T0" fmla="*/ 153 w 320"/>
                  <a:gd name="T1" fmla="*/ 305 h 305"/>
                  <a:gd name="T2" fmla="*/ 45 w 320"/>
                  <a:gd name="T3" fmla="*/ 260 h 305"/>
                  <a:gd name="T4" fmla="*/ 0 w 320"/>
                  <a:gd name="T5" fmla="*/ 152 h 305"/>
                  <a:gd name="T6" fmla="*/ 45 w 320"/>
                  <a:gd name="T7" fmla="*/ 45 h 305"/>
                  <a:gd name="T8" fmla="*/ 153 w 320"/>
                  <a:gd name="T9" fmla="*/ 0 h 305"/>
                  <a:gd name="T10" fmla="*/ 260 w 320"/>
                  <a:gd name="T11" fmla="*/ 45 h 305"/>
                  <a:gd name="T12" fmla="*/ 260 w 320"/>
                  <a:gd name="T13" fmla="*/ 260 h 305"/>
                  <a:gd name="T14" fmla="*/ 153 w 320"/>
                  <a:gd name="T15" fmla="*/ 305 h 305"/>
                  <a:gd name="T16" fmla="*/ 153 w 320"/>
                  <a:gd name="T17" fmla="*/ 26 h 305"/>
                  <a:gd name="T18" fmla="*/ 63 w 320"/>
                  <a:gd name="T19" fmla="*/ 63 h 305"/>
                  <a:gd name="T20" fmla="*/ 63 w 320"/>
                  <a:gd name="T21" fmla="*/ 242 h 305"/>
                  <a:gd name="T22" fmla="*/ 153 w 320"/>
                  <a:gd name="T23" fmla="*/ 279 h 305"/>
                  <a:gd name="T24" fmla="*/ 242 w 320"/>
                  <a:gd name="T25" fmla="*/ 242 h 305"/>
                  <a:gd name="T26" fmla="*/ 279 w 320"/>
                  <a:gd name="T27" fmla="*/ 152 h 305"/>
                  <a:gd name="T28" fmla="*/ 242 w 320"/>
                  <a:gd name="T29" fmla="*/ 63 h 305"/>
                  <a:gd name="T30" fmla="*/ 153 w 320"/>
                  <a:gd name="T31" fmla="*/ 2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0" h="305">
                    <a:moveTo>
                      <a:pt x="153" y="305"/>
                    </a:moveTo>
                    <a:cubicBezTo>
                      <a:pt x="112" y="305"/>
                      <a:pt x="74" y="289"/>
                      <a:pt x="45" y="260"/>
                    </a:cubicBezTo>
                    <a:cubicBezTo>
                      <a:pt x="16" y="231"/>
                      <a:pt x="0" y="193"/>
                      <a:pt x="0" y="152"/>
                    </a:cubicBezTo>
                    <a:cubicBezTo>
                      <a:pt x="0" y="112"/>
                      <a:pt x="16" y="73"/>
                      <a:pt x="45" y="45"/>
                    </a:cubicBezTo>
                    <a:cubicBezTo>
                      <a:pt x="74" y="16"/>
                      <a:pt x="112" y="0"/>
                      <a:pt x="153" y="0"/>
                    </a:cubicBezTo>
                    <a:cubicBezTo>
                      <a:pt x="193" y="0"/>
                      <a:pt x="232" y="16"/>
                      <a:pt x="260" y="45"/>
                    </a:cubicBezTo>
                    <a:cubicBezTo>
                      <a:pt x="320" y="104"/>
                      <a:pt x="320" y="201"/>
                      <a:pt x="260" y="260"/>
                    </a:cubicBezTo>
                    <a:cubicBezTo>
                      <a:pt x="232" y="289"/>
                      <a:pt x="193" y="305"/>
                      <a:pt x="153" y="305"/>
                    </a:cubicBezTo>
                    <a:close/>
                    <a:moveTo>
                      <a:pt x="153" y="26"/>
                    </a:moveTo>
                    <a:cubicBezTo>
                      <a:pt x="119" y="26"/>
                      <a:pt x="87" y="39"/>
                      <a:pt x="63" y="63"/>
                    </a:cubicBezTo>
                    <a:cubicBezTo>
                      <a:pt x="14" y="112"/>
                      <a:pt x="14" y="192"/>
                      <a:pt x="63" y="242"/>
                    </a:cubicBezTo>
                    <a:cubicBezTo>
                      <a:pt x="87" y="265"/>
                      <a:pt x="119" y="279"/>
                      <a:pt x="153" y="279"/>
                    </a:cubicBezTo>
                    <a:cubicBezTo>
                      <a:pt x="186" y="279"/>
                      <a:pt x="218" y="265"/>
                      <a:pt x="242" y="242"/>
                    </a:cubicBezTo>
                    <a:cubicBezTo>
                      <a:pt x="266" y="218"/>
                      <a:pt x="279" y="186"/>
                      <a:pt x="279" y="152"/>
                    </a:cubicBezTo>
                    <a:cubicBezTo>
                      <a:pt x="279" y="119"/>
                      <a:pt x="266" y="87"/>
                      <a:pt x="242" y="63"/>
                    </a:cubicBezTo>
                    <a:cubicBezTo>
                      <a:pt x="218" y="39"/>
                      <a:pt x="186" y="26"/>
                      <a:pt x="153"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sp>
            <p:nvSpPr>
              <p:cNvPr id="25" name="Freeform 55"/>
              <p:cNvSpPr>
                <a:spLocks/>
              </p:cNvSpPr>
              <p:nvPr/>
            </p:nvSpPr>
            <p:spPr bwMode="auto">
              <a:xfrm>
                <a:off x="5627" y="3486"/>
                <a:ext cx="473" cy="473"/>
              </a:xfrm>
              <a:custGeom>
                <a:avLst/>
                <a:gdLst>
                  <a:gd name="T0" fmla="*/ 73 w 337"/>
                  <a:gd name="T1" fmla="*/ 337 h 337"/>
                  <a:gd name="T2" fmla="*/ 0 w 337"/>
                  <a:gd name="T3" fmla="*/ 264 h 337"/>
                  <a:gd name="T4" fmla="*/ 264 w 337"/>
                  <a:gd name="T5" fmla="*/ 0 h 337"/>
                  <a:gd name="T6" fmla="*/ 337 w 337"/>
                  <a:gd name="T7" fmla="*/ 73 h 337"/>
                  <a:gd name="T8" fmla="*/ 73 w 337"/>
                  <a:gd name="T9" fmla="*/ 337 h 337"/>
                </a:gdLst>
                <a:ahLst/>
                <a:cxnLst>
                  <a:cxn ang="0">
                    <a:pos x="T0" y="T1"/>
                  </a:cxn>
                  <a:cxn ang="0">
                    <a:pos x="T2" y="T3"/>
                  </a:cxn>
                  <a:cxn ang="0">
                    <a:pos x="T4" y="T5"/>
                  </a:cxn>
                  <a:cxn ang="0">
                    <a:pos x="T6" y="T7"/>
                  </a:cxn>
                  <a:cxn ang="0">
                    <a:pos x="T8" y="T9"/>
                  </a:cxn>
                </a:cxnLst>
                <a:rect l="0" t="0" r="r" b="b"/>
                <a:pathLst>
                  <a:path w="337" h="337">
                    <a:moveTo>
                      <a:pt x="73" y="337"/>
                    </a:moveTo>
                    <a:lnTo>
                      <a:pt x="0" y="264"/>
                    </a:lnTo>
                    <a:lnTo>
                      <a:pt x="264" y="0"/>
                    </a:lnTo>
                    <a:lnTo>
                      <a:pt x="337" y="73"/>
                    </a:lnTo>
                    <a:lnTo>
                      <a:pt x="73" y="3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896171"/>
                <a:endParaRPr lang="en-US" sz="1700">
                  <a:solidFill>
                    <a:srgbClr val="FFFFFF"/>
                  </a:solidFill>
                </a:endParaRPr>
              </a:p>
            </p:txBody>
          </p:sp>
        </p:grpSp>
      </p:grpSp>
      <p:grpSp>
        <p:nvGrpSpPr>
          <p:cNvPr id="8" name="Group 7"/>
          <p:cNvGrpSpPr/>
          <p:nvPr/>
        </p:nvGrpSpPr>
        <p:grpSpPr>
          <a:xfrm>
            <a:off x="281117" y="1188679"/>
            <a:ext cx="1882002" cy="986218"/>
            <a:chOff x="286829" y="1212341"/>
            <a:chExt cx="1920240" cy="1005851"/>
          </a:xfrm>
        </p:grpSpPr>
        <p:sp>
          <p:nvSpPr>
            <p:cNvPr id="39" name="Rectangle 38"/>
            <p:cNvSpPr/>
            <p:nvPr/>
          </p:nvSpPr>
          <p:spPr>
            <a:xfrm>
              <a:off x="286829"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defRPr/>
              </a:pPr>
              <a:r>
                <a:rPr lang="en-US" sz="1600" dirty="0">
                  <a:gradFill>
                    <a:gsLst>
                      <a:gs pos="0">
                        <a:schemeClr val="bg1"/>
                      </a:gs>
                      <a:gs pos="53000">
                        <a:schemeClr val="bg1"/>
                      </a:gs>
                    </a:gsLst>
                    <a:lin ang="5400000" scaled="0"/>
                  </a:gradFill>
                  <a:ea typeface="Segoe UI" pitchFamily="34" charset="0"/>
                  <a:cs typeface="Segoe UI" pitchFamily="34" charset="0"/>
                </a:rPr>
                <a:t>Lists and libraries</a:t>
              </a:r>
            </a:p>
          </p:txBody>
        </p:sp>
        <p:sp>
          <p:nvSpPr>
            <p:cNvPr id="26" name="Freeform 18"/>
            <p:cNvSpPr>
              <a:spLocks noEditPoints="1"/>
            </p:cNvSpPr>
            <p:nvPr/>
          </p:nvSpPr>
          <p:spPr bwMode="black">
            <a:xfrm>
              <a:off x="1017042" y="1582354"/>
              <a:ext cx="459814" cy="56096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1" name="Group 10"/>
          <p:cNvGrpSpPr/>
          <p:nvPr/>
        </p:nvGrpSpPr>
        <p:grpSpPr>
          <a:xfrm>
            <a:off x="6138598" y="1188679"/>
            <a:ext cx="1882002" cy="986218"/>
            <a:chOff x="6263321" y="1212341"/>
            <a:chExt cx="1920240" cy="1005851"/>
          </a:xfrm>
        </p:grpSpPr>
        <p:sp>
          <p:nvSpPr>
            <p:cNvPr id="45" name="Rectangle 44"/>
            <p:cNvSpPr/>
            <p:nvPr/>
          </p:nvSpPr>
          <p:spPr>
            <a:xfrm>
              <a:off x="6263321"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Taxonomy</a:t>
              </a:r>
            </a:p>
          </p:txBody>
        </p:sp>
        <p:sp>
          <p:nvSpPr>
            <p:cNvPr id="27" name="Freeform 7"/>
            <p:cNvSpPr>
              <a:spLocks noEditPoints="1"/>
            </p:cNvSpPr>
            <p:nvPr/>
          </p:nvSpPr>
          <p:spPr bwMode="black">
            <a:xfrm>
              <a:off x="6943533" y="1553551"/>
              <a:ext cx="559817" cy="560462"/>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12" name="Group 11"/>
          <p:cNvGrpSpPr/>
          <p:nvPr/>
        </p:nvGrpSpPr>
        <p:grpSpPr>
          <a:xfrm>
            <a:off x="8091092" y="1188679"/>
            <a:ext cx="1882002" cy="986218"/>
            <a:chOff x="8255485" y="1212341"/>
            <a:chExt cx="1920240" cy="1005851"/>
          </a:xfrm>
        </p:grpSpPr>
        <p:sp>
          <p:nvSpPr>
            <p:cNvPr id="46" name="Rectangle 45"/>
            <p:cNvSpPr/>
            <p:nvPr/>
          </p:nvSpPr>
          <p:spPr>
            <a:xfrm>
              <a:off x="8255485"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Feeds</a:t>
              </a:r>
            </a:p>
          </p:txBody>
        </p:sp>
        <p:sp>
          <p:nvSpPr>
            <p:cNvPr id="28" name="Freeform 89"/>
            <p:cNvSpPr>
              <a:spLocks noEditPoints="1"/>
            </p:cNvSpPr>
            <p:nvPr/>
          </p:nvSpPr>
          <p:spPr bwMode="black">
            <a:xfrm>
              <a:off x="8856060" y="1647255"/>
              <a:ext cx="719091" cy="462897"/>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chemeClr val="bg1"/>
            </a:solidFill>
            <a:ln>
              <a:noFill/>
            </a:ln>
          </p:spPr>
          <p:txBody>
            <a:bodyPr vert="horz" wrap="square" lIns="0" tIns="41153" rIns="82305" bIns="41153"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nvGrpSpPr>
          <p:cNvPr id="9" name="Group 8"/>
          <p:cNvGrpSpPr/>
          <p:nvPr/>
        </p:nvGrpSpPr>
        <p:grpSpPr>
          <a:xfrm>
            <a:off x="2233611" y="1188679"/>
            <a:ext cx="1882002" cy="986218"/>
            <a:chOff x="2278993" y="1212341"/>
            <a:chExt cx="1920240" cy="1005851"/>
          </a:xfrm>
        </p:grpSpPr>
        <p:sp>
          <p:nvSpPr>
            <p:cNvPr id="43" name="Rectangle 42"/>
            <p:cNvSpPr/>
            <p:nvPr/>
          </p:nvSpPr>
          <p:spPr>
            <a:xfrm>
              <a:off x="2278993" y="1212341"/>
              <a:ext cx="1920240" cy="1005851"/>
            </a:xfrm>
            <a:prstGeom prst="rect">
              <a:avLst/>
            </a:prstGeom>
            <a:solidFill>
              <a:schemeClr val="accent1"/>
            </a:solidFill>
            <a:ln w="10795" cap="flat" cmpd="sng" algn="ctr">
              <a:noFill/>
              <a:prstDash val="solid"/>
            </a:ln>
            <a:effectLst/>
          </p:spPr>
          <p:txBody>
            <a:bodyPr lIns="121872" tIns="60936" rIns="121872" bIns="60936" rtlCol="0" anchor="t" anchorCtr="0"/>
            <a:lstStyle/>
            <a:p>
              <a:pPr defTabSz="895992"/>
              <a:r>
                <a:rPr lang="en-US" sz="1600" dirty="0">
                  <a:gradFill>
                    <a:gsLst>
                      <a:gs pos="0">
                        <a:schemeClr val="bg1"/>
                      </a:gs>
                      <a:gs pos="53000">
                        <a:schemeClr val="bg1"/>
                      </a:gs>
                    </a:gsLst>
                    <a:lin ang="5400000" scaled="0"/>
                  </a:gradFill>
                  <a:ea typeface="Segoe UI" pitchFamily="34" charset="0"/>
                  <a:cs typeface="Segoe UI" pitchFamily="34" charset="0"/>
                </a:rPr>
                <a:t>User profile</a:t>
              </a:r>
            </a:p>
          </p:txBody>
        </p:sp>
        <p:grpSp>
          <p:nvGrpSpPr>
            <p:cNvPr id="29" name="Group 28"/>
            <p:cNvGrpSpPr/>
            <p:nvPr/>
          </p:nvGrpSpPr>
          <p:grpSpPr bwMode="black">
            <a:xfrm>
              <a:off x="3083269" y="1535182"/>
              <a:ext cx="311688" cy="601337"/>
              <a:chOff x="3360738" y="989012"/>
              <a:chExt cx="746125" cy="1439864"/>
            </a:xfrm>
          </p:grpSpPr>
          <p:sp>
            <p:nvSpPr>
              <p:cNvPr id="30" name="Freeform 36"/>
              <p:cNvSpPr>
                <a:spLocks/>
              </p:cNvSpPr>
              <p:nvPr/>
            </p:nvSpPr>
            <p:spPr bwMode="black">
              <a:xfrm>
                <a:off x="3360738" y="1255713"/>
                <a:ext cx="525463" cy="1173163"/>
              </a:xfrm>
              <a:custGeom>
                <a:avLst/>
                <a:gdLst>
                  <a:gd name="T0" fmla="*/ 252 w 562"/>
                  <a:gd name="T1" fmla="*/ 272 h 1256"/>
                  <a:gd name="T2" fmla="*/ 234 w 562"/>
                  <a:gd name="T3" fmla="*/ 192 h 1256"/>
                  <a:gd name="T4" fmla="*/ 407 w 562"/>
                  <a:gd name="T5" fmla="*/ 20 h 1256"/>
                  <a:gd name="T6" fmla="*/ 534 w 562"/>
                  <a:gd name="T7" fmla="*/ 76 h 1256"/>
                  <a:gd name="T8" fmla="*/ 562 w 562"/>
                  <a:gd name="T9" fmla="*/ 51 h 1256"/>
                  <a:gd name="T10" fmla="*/ 443 w 562"/>
                  <a:gd name="T11" fmla="*/ 0 h 1256"/>
                  <a:gd name="T12" fmla="*/ 164 w 562"/>
                  <a:gd name="T13" fmla="*/ 0 h 1256"/>
                  <a:gd name="T14" fmla="*/ 0 w 562"/>
                  <a:gd name="T15" fmla="*/ 163 h 1256"/>
                  <a:gd name="T16" fmla="*/ 0 w 562"/>
                  <a:gd name="T17" fmla="*/ 556 h 1256"/>
                  <a:gd name="T18" fmla="*/ 55 w 562"/>
                  <a:gd name="T19" fmla="*/ 612 h 1256"/>
                  <a:gd name="T20" fmla="*/ 110 w 562"/>
                  <a:gd name="T21" fmla="*/ 556 h 1256"/>
                  <a:gd name="T22" fmla="*/ 110 w 562"/>
                  <a:gd name="T23" fmla="*/ 201 h 1256"/>
                  <a:gd name="T24" fmla="*/ 139 w 562"/>
                  <a:gd name="T25" fmla="*/ 201 h 1256"/>
                  <a:gd name="T26" fmla="*/ 139 w 562"/>
                  <a:gd name="T27" fmla="*/ 1182 h 1256"/>
                  <a:gd name="T28" fmla="*/ 214 w 562"/>
                  <a:gd name="T29" fmla="*/ 1256 h 1256"/>
                  <a:gd name="T30" fmla="*/ 288 w 562"/>
                  <a:gd name="T31" fmla="*/ 1182 h 1256"/>
                  <a:gd name="T32" fmla="*/ 288 w 562"/>
                  <a:gd name="T33" fmla="*/ 615 h 1256"/>
                  <a:gd name="T34" fmla="*/ 317 w 562"/>
                  <a:gd name="T35" fmla="*/ 615 h 1256"/>
                  <a:gd name="T36" fmla="*/ 317 w 562"/>
                  <a:gd name="T37" fmla="*/ 1182 h 1256"/>
                  <a:gd name="T38" fmla="*/ 392 w 562"/>
                  <a:gd name="T39" fmla="*/ 1256 h 1256"/>
                  <a:gd name="T40" fmla="*/ 467 w 562"/>
                  <a:gd name="T41" fmla="*/ 1182 h 1256"/>
                  <a:gd name="T42" fmla="*/ 467 w 562"/>
                  <a:gd name="T43" fmla="*/ 516 h 1256"/>
                  <a:gd name="T44" fmla="*/ 252 w 562"/>
                  <a:gd name="T45" fmla="*/ 272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62" h="1256">
                    <a:moveTo>
                      <a:pt x="252" y="272"/>
                    </a:moveTo>
                    <a:cubicBezTo>
                      <a:pt x="248" y="262"/>
                      <a:pt x="234" y="225"/>
                      <a:pt x="234" y="192"/>
                    </a:cubicBezTo>
                    <a:cubicBezTo>
                      <a:pt x="234" y="97"/>
                      <a:pt x="312" y="20"/>
                      <a:pt x="407" y="20"/>
                    </a:cubicBezTo>
                    <a:cubicBezTo>
                      <a:pt x="456" y="20"/>
                      <a:pt x="501" y="41"/>
                      <a:pt x="534" y="76"/>
                    </a:cubicBezTo>
                    <a:cubicBezTo>
                      <a:pt x="542" y="66"/>
                      <a:pt x="551" y="58"/>
                      <a:pt x="562" y="51"/>
                    </a:cubicBezTo>
                    <a:cubicBezTo>
                      <a:pt x="532" y="20"/>
                      <a:pt x="490" y="0"/>
                      <a:pt x="443" y="0"/>
                    </a:cubicBezTo>
                    <a:cubicBezTo>
                      <a:pt x="164" y="0"/>
                      <a:pt x="164" y="0"/>
                      <a:pt x="164" y="0"/>
                    </a:cubicBezTo>
                    <a:cubicBezTo>
                      <a:pt x="73" y="0"/>
                      <a:pt x="0" y="73"/>
                      <a:pt x="0" y="163"/>
                    </a:cubicBezTo>
                    <a:cubicBezTo>
                      <a:pt x="0" y="556"/>
                      <a:pt x="0" y="556"/>
                      <a:pt x="0" y="556"/>
                    </a:cubicBezTo>
                    <a:cubicBezTo>
                      <a:pt x="0" y="587"/>
                      <a:pt x="25" y="612"/>
                      <a:pt x="55" y="612"/>
                    </a:cubicBezTo>
                    <a:cubicBezTo>
                      <a:pt x="86" y="612"/>
                      <a:pt x="110" y="587"/>
                      <a:pt x="110" y="556"/>
                    </a:cubicBezTo>
                    <a:cubicBezTo>
                      <a:pt x="110" y="201"/>
                      <a:pt x="110" y="201"/>
                      <a:pt x="110" y="201"/>
                    </a:cubicBezTo>
                    <a:cubicBezTo>
                      <a:pt x="139" y="201"/>
                      <a:pt x="139" y="201"/>
                      <a:pt x="139" y="201"/>
                    </a:cubicBezTo>
                    <a:cubicBezTo>
                      <a:pt x="139" y="1182"/>
                      <a:pt x="139" y="1182"/>
                      <a:pt x="139" y="1182"/>
                    </a:cubicBezTo>
                    <a:cubicBezTo>
                      <a:pt x="139" y="1223"/>
                      <a:pt x="173" y="1256"/>
                      <a:pt x="214" y="1256"/>
                    </a:cubicBezTo>
                    <a:cubicBezTo>
                      <a:pt x="255" y="1256"/>
                      <a:pt x="288" y="1223"/>
                      <a:pt x="288" y="1182"/>
                    </a:cubicBezTo>
                    <a:cubicBezTo>
                      <a:pt x="288" y="615"/>
                      <a:pt x="288" y="615"/>
                      <a:pt x="288" y="615"/>
                    </a:cubicBezTo>
                    <a:cubicBezTo>
                      <a:pt x="317" y="615"/>
                      <a:pt x="317" y="615"/>
                      <a:pt x="317" y="615"/>
                    </a:cubicBezTo>
                    <a:cubicBezTo>
                      <a:pt x="317" y="1182"/>
                      <a:pt x="317" y="1182"/>
                      <a:pt x="317" y="1182"/>
                    </a:cubicBezTo>
                    <a:cubicBezTo>
                      <a:pt x="317" y="1223"/>
                      <a:pt x="351" y="1256"/>
                      <a:pt x="392" y="1256"/>
                    </a:cubicBezTo>
                    <a:cubicBezTo>
                      <a:pt x="433" y="1256"/>
                      <a:pt x="467" y="1223"/>
                      <a:pt x="467" y="1182"/>
                    </a:cubicBezTo>
                    <a:cubicBezTo>
                      <a:pt x="467" y="516"/>
                      <a:pt x="467" y="516"/>
                      <a:pt x="467" y="516"/>
                    </a:cubicBezTo>
                    <a:cubicBezTo>
                      <a:pt x="398" y="459"/>
                      <a:pt x="284" y="354"/>
                      <a:pt x="252" y="272"/>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1" name="Freeform 37"/>
              <p:cNvSpPr>
                <a:spLocks/>
              </p:cNvSpPr>
              <p:nvPr/>
            </p:nvSpPr>
            <p:spPr bwMode="black">
              <a:xfrm>
                <a:off x="3824288" y="1733550"/>
                <a:ext cx="103188" cy="93663"/>
              </a:xfrm>
              <a:custGeom>
                <a:avLst/>
                <a:gdLst>
                  <a:gd name="T0" fmla="*/ 58 w 110"/>
                  <a:gd name="T1" fmla="*/ 43 h 101"/>
                  <a:gd name="T2" fmla="*/ 38 w 110"/>
                  <a:gd name="T3" fmla="*/ 59 h 101"/>
                  <a:gd name="T4" fmla="*/ 17 w 110"/>
                  <a:gd name="T5" fmla="*/ 43 h 101"/>
                  <a:gd name="T6" fmla="*/ 0 w 110"/>
                  <a:gd name="T7" fmla="*/ 29 h 101"/>
                  <a:gd name="T8" fmla="*/ 0 w 110"/>
                  <a:gd name="T9" fmla="*/ 45 h 101"/>
                  <a:gd name="T10" fmla="*/ 56 w 110"/>
                  <a:gd name="T11" fmla="*/ 101 h 101"/>
                  <a:gd name="T12" fmla="*/ 110 w 110"/>
                  <a:gd name="T13" fmla="*/ 45 h 101"/>
                  <a:gd name="T14" fmla="*/ 110 w 110"/>
                  <a:gd name="T15" fmla="*/ 0 h 101"/>
                  <a:gd name="T16" fmla="*/ 58 w 110"/>
                  <a:gd name="T17"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101">
                    <a:moveTo>
                      <a:pt x="58" y="43"/>
                    </a:moveTo>
                    <a:cubicBezTo>
                      <a:pt x="38" y="59"/>
                      <a:pt x="38" y="59"/>
                      <a:pt x="38" y="59"/>
                    </a:cubicBezTo>
                    <a:cubicBezTo>
                      <a:pt x="17" y="43"/>
                      <a:pt x="17" y="43"/>
                      <a:pt x="17" y="43"/>
                    </a:cubicBezTo>
                    <a:cubicBezTo>
                      <a:pt x="13" y="40"/>
                      <a:pt x="7" y="35"/>
                      <a:pt x="0" y="29"/>
                    </a:cubicBezTo>
                    <a:cubicBezTo>
                      <a:pt x="0" y="45"/>
                      <a:pt x="0" y="45"/>
                      <a:pt x="0" y="45"/>
                    </a:cubicBezTo>
                    <a:cubicBezTo>
                      <a:pt x="0" y="76"/>
                      <a:pt x="25" y="101"/>
                      <a:pt x="56" y="101"/>
                    </a:cubicBezTo>
                    <a:cubicBezTo>
                      <a:pt x="85" y="101"/>
                      <a:pt x="110" y="76"/>
                      <a:pt x="110" y="45"/>
                    </a:cubicBezTo>
                    <a:cubicBezTo>
                      <a:pt x="110" y="0"/>
                      <a:pt x="110" y="0"/>
                      <a:pt x="110" y="0"/>
                    </a:cubicBezTo>
                    <a:cubicBezTo>
                      <a:pt x="86" y="20"/>
                      <a:pt x="67" y="35"/>
                      <a:pt x="58" y="43"/>
                    </a:cubicBezTo>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32" name="Oval 38"/>
              <p:cNvSpPr>
                <a:spLocks noChangeArrowheads="1"/>
              </p:cNvSpPr>
              <p:nvPr/>
            </p:nvSpPr>
            <p:spPr bwMode="black">
              <a:xfrm>
                <a:off x="3525838" y="989012"/>
                <a:ext cx="234950" cy="238125"/>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sp>
            <p:nvSpPr>
              <p:cNvPr id="48" name="Freeform 39"/>
              <p:cNvSpPr>
                <a:spLocks/>
              </p:cNvSpPr>
              <p:nvPr/>
            </p:nvSpPr>
            <p:spPr bwMode="black">
              <a:xfrm>
                <a:off x="3606800" y="1304925"/>
                <a:ext cx="500063" cy="444500"/>
              </a:xfrm>
              <a:custGeom>
                <a:avLst/>
                <a:gdLst>
                  <a:gd name="T0" fmla="*/ 267 w 535"/>
                  <a:gd name="T1" fmla="*/ 476 h 477"/>
                  <a:gd name="T2" fmla="*/ 15 w 535"/>
                  <a:gd name="T3" fmla="*/ 208 h 477"/>
                  <a:gd name="T4" fmla="*/ 0 w 535"/>
                  <a:gd name="T5" fmla="*/ 140 h 477"/>
                  <a:gd name="T6" fmla="*/ 141 w 535"/>
                  <a:gd name="T7" fmla="*/ 0 h 477"/>
                  <a:gd name="T8" fmla="*/ 268 w 535"/>
                  <a:gd name="T9" fmla="*/ 80 h 477"/>
                  <a:gd name="T10" fmla="*/ 394 w 535"/>
                  <a:gd name="T11" fmla="*/ 0 h 477"/>
                  <a:gd name="T12" fmla="*/ 535 w 535"/>
                  <a:gd name="T13" fmla="*/ 140 h 477"/>
                  <a:gd name="T14" fmla="*/ 520 w 535"/>
                  <a:gd name="T15" fmla="*/ 208 h 477"/>
                  <a:gd name="T16" fmla="*/ 269 w 535"/>
                  <a:gd name="T17" fmla="*/ 476 h 477"/>
                  <a:gd name="T18" fmla="*/ 268 w 535"/>
                  <a:gd name="T19" fmla="*/ 477 h 477"/>
                  <a:gd name="T20" fmla="*/ 267 w 535"/>
                  <a:gd name="T21" fmla="*/ 476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35" h="477">
                    <a:moveTo>
                      <a:pt x="267" y="476"/>
                    </a:moveTo>
                    <a:cubicBezTo>
                      <a:pt x="247" y="461"/>
                      <a:pt x="55" y="310"/>
                      <a:pt x="15" y="208"/>
                    </a:cubicBezTo>
                    <a:cubicBezTo>
                      <a:pt x="8" y="189"/>
                      <a:pt x="0" y="162"/>
                      <a:pt x="0" y="140"/>
                    </a:cubicBezTo>
                    <a:cubicBezTo>
                      <a:pt x="0" y="63"/>
                      <a:pt x="63" y="0"/>
                      <a:pt x="141" y="0"/>
                    </a:cubicBezTo>
                    <a:cubicBezTo>
                      <a:pt x="197" y="0"/>
                      <a:pt x="245" y="33"/>
                      <a:pt x="268" y="80"/>
                    </a:cubicBezTo>
                    <a:cubicBezTo>
                      <a:pt x="290" y="33"/>
                      <a:pt x="339" y="0"/>
                      <a:pt x="394" y="0"/>
                    </a:cubicBezTo>
                    <a:cubicBezTo>
                      <a:pt x="472" y="0"/>
                      <a:pt x="535" y="63"/>
                      <a:pt x="535" y="140"/>
                    </a:cubicBezTo>
                    <a:cubicBezTo>
                      <a:pt x="535" y="162"/>
                      <a:pt x="527" y="189"/>
                      <a:pt x="520" y="208"/>
                    </a:cubicBezTo>
                    <a:cubicBezTo>
                      <a:pt x="480" y="310"/>
                      <a:pt x="288" y="461"/>
                      <a:pt x="269" y="476"/>
                    </a:cubicBezTo>
                    <a:cubicBezTo>
                      <a:pt x="268" y="477"/>
                      <a:pt x="268" y="477"/>
                      <a:pt x="268" y="477"/>
                    </a:cubicBezTo>
                    <a:lnTo>
                      <a:pt x="267" y="476"/>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0" tIns="45720" rIns="91440" bIns="45720" numCol="1" anchor="t" anchorCtr="0" compatLnSpc="1">
                <a:prstTxWarp prst="textNoShape">
                  <a:avLst/>
                </a:prstTxWarp>
              </a:bodyPr>
              <a:lstStyle/>
              <a:p>
                <a:pPr algn="ctr" defTabSz="896171"/>
                <a:endParaRPr lang="en-US" sz="1600">
                  <a:gradFill>
                    <a:gsLst>
                      <a:gs pos="0">
                        <a:srgbClr val="FFFFFF"/>
                      </a:gs>
                      <a:gs pos="100000">
                        <a:srgbClr val="FFFFFF"/>
                      </a:gs>
                    </a:gsLst>
                    <a:lin ang="5400000" scaled="0"/>
                  </a:gradFill>
                </a:endParaRPr>
              </a:p>
            </p:txBody>
          </p:sp>
        </p:grpSp>
      </p:grpSp>
      <p:sp>
        <p:nvSpPr>
          <p:cNvPr id="15" name="Rectangle 14"/>
          <p:cNvSpPr/>
          <p:nvPr/>
        </p:nvSpPr>
        <p:spPr bwMode="auto">
          <a:xfrm>
            <a:off x="369" y="6387579"/>
            <a:ext cx="12188457"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sz="5300" dirty="0" smtClean="0"/>
              <a:t>SharePoint </a:t>
            </a:r>
            <a:r>
              <a:rPr lang="en-US" sz="5300" dirty="0"/>
              <a:t>client </a:t>
            </a:r>
            <a:r>
              <a:rPr lang="en-US" sz="5300" dirty="0" smtClean="0"/>
              <a:t>APIs</a:t>
            </a:r>
            <a:endParaRPr lang="en-US" sz="5300" dirty="0"/>
          </a:p>
        </p:txBody>
      </p:sp>
      <p:sp>
        <p:nvSpPr>
          <p:cNvPr id="13" name="Rectangle 12"/>
          <p:cNvSpPr/>
          <p:nvPr/>
        </p:nvSpPr>
        <p:spPr bwMode="auto">
          <a:xfrm>
            <a:off x="4481285" y="-2219216"/>
            <a:ext cx="896191" cy="89655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4811" tIns="44811" rIns="44811" bIns="44811" numCol="1" spcCol="0" rtlCol="0" fromWordArt="0" anchor="ctr" anchorCtr="0" forceAA="0" compatLnSpc="1">
            <a:prstTxWarp prst="textNoShape">
              <a:avLst/>
            </a:prstTxWarp>
            <a:noAutofit/>
          </a:bodyPr>
          <a:lstStyle/>
          <a:p>
            <a:pPr algn="ctr" defTabSz="895913" fontAlgn="base">
              <a:spcBef>
                <a:spcPct val="0"/>
              </a:spcBef>
              <a:spcAft>
                <a:spcPct val="0"/>
              </a:spcAft>
            </a:pPr>
            <a:endParaRPr lang="en-US" sz="22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316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7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
                                        <p:tgtEl>
                                          <p:spTgt spid="8"/>
                                        </p:tgtEl>
                                      </p:cBhvr>
                                    </p:animEffect>
                                  </p:childTnLst>
                                </p:cTn>
                              </p:par>
                              <p:par>
                                <p:cTn id="8" presetID="63" presetClass="path" presetSubtype="0" decel="100000" fill="hold" nodeType="withEffect">
                                  <p:stCondLst>
                                    <p:cond delay="700"/>
                                  </p:stCondLst>
                                  <p:childTnLst>
                                    <p:animMotion origin="layout" path="M -0.02412 4.2079E-6 L -2.20832E-6 4.2079E-6 " pathEditMode="relative" rAng="0" ptsTypes="AA">
                                      <p:cBhvr>
                                        <p:cTn id="9" dur="200" fill="hold"/>
                                        <p:tgtEl>
                                          <p:spTgt spid="8"/>
                                        </p:tgtEl>
                                        <p:attrNameLst>
                                          <p:attrName>ppt_x</p:attrName>
                                          <p:attrName>ppt_y</p:attrName>
                                        </p:attrNameLst>
                                      </p:cBhvr>
                                      <p:rCtr x="1200" y="0"/>
                                    </p:animMotion>
                                  </p:childTnLst>
                                </p:cTn>
                              </p:par>
                              <p:par>
                                <p:cTn id="10" presetID="6" presetClass="emph" presetSubtype="0" accel="100000" autoRev="1" fill="hold" nodeType="withEffect">
                                  <p:stCondLst>
                                    <p:cond delay="200"/>
                                  </p:stCondLst>
                                  <p:childTnLst>
                                    <p:animScale>
                                      <p:cBhvr>
                                        <p:cTn id="11" dur="400" fill="hold"/>
                                        <p:tgtEl>
                                          <p:spTgt spid="8"/>
                                        </p:tgtEl>
                                      </p:cBhvr>
                                      <p:by x="80000" y="80000"/>
                                    </p:animScale>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0" presetClass="entr" presetSubtype="0" fill="hold" nodeType="withEffect">
                                  <p:stCondLst>
                                    <p:cond delay="7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
                                        <p:tgtEl>
                                          <p:spTgt spid="9"/>
                                        </p:tgtEl>
                                      </p:cBhvr>
                                    </p:animEffect>
                                  </p:childTnLst>
                                </p:cTn>
                              </p:par>
                              <p:par>
                                <p:cTn id="18" presetID="63" presetClass="path" presetSubtype="0" decel="100000" fill="hold" nodeType="withEffect">
                                  <p:stCondLst>
                                    <p:cond delay="700"/>
                                  </p:stCondLst>
                                  <p:childTnLst>
                                    <p:animMotion origin="layout" path="M -0.02412 4.2079E-6 L -2.20832E-6 4.2079E-6 " pathEditMode="relative" rAng="0" ptsTypes="AA">
                                      <p:cBhvr>
                                        <p:cTn id="19" dur="200" fill="hold"/>
                                        <p:tgtEl>
                                          <p:spTgt spid="9"/>
                                        </p:tgtEl>
                                        <p:attrNameLst>
                                          <p:attrName>ppt_x</p:attrName>
                                          <p:attrName>ppt_y</p:attrName>
                                        </p:attrNameLst>
                                      </p:cBhvr>
                                      <p:rCtr x="1200" y="0"/>
                                    </p:animMotion>
                                  </p:childTnLst>
                                </p:cTn>
                              </p:par>
                              <p:par>
                                <p:cTn id="20" presetID="6" presetClass="emph" presetSubtype="0" accel="100000" autoRev="1" fill="hold" nodeType="withEffect">
                                  <p:stCondLst>
                                    <p:cond delay="200"/>
                                  </p:stCondLst>
                                  <p:childTnLst>
                                    <p:animScale>
                                      <p:cBhvr>
                                        <p:cTn id="21" dur="400" fill="hold"/>
                                        <p:tgtEl>
                                          <p:spTgt spid="9"/>
                                        </p:tgtEl>
                                      </p:cBhvr>
                                      <p:by x="80000" y="80000"/>
                                    </p:animScale>
                                  </p:childTnLst>
                                </p:cTn>
                              </p:par>
                            </p:childTnLst>
                          </p:cTn>
                        </p:par>
                        <p:par>
                          <p:cTn id="22" fill="hold">
                            <p:stCondLst>
                              <p:cond delay="2000"/>
                            </p:stCondLst>
                            <p:childTnLst>
                              <p:par>
                                <p:cTn id="23" presetID="1" presetClass="entr" presetSubtype="0" fill="hold" grpId="1" nodeType="after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0" presetClass="entr" presetSubtype="0" fill="hold" nodeType="withEffect">
                                  <p:stCondLst>
                                    <p:cond delay="7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200"/>
                                        <p:tgtEl>
                                          <p:spTgt spid="10"/>
                                        </p:tgtEl>
                                      </p:cBhvr>
                                    </p:animEffect>
                                  </p:childTnLst>
                                </p:cTn>
                              </p:par>
                              <p:par>
                                <p:cTn id="28" presetID="63" presetClass="path" presetSubtype="0" decel="100000" fill="hold" nodeType="withEffect">
                                  <p:stCondLst>
                                    <p:cond delay="700"/>
                                  </p:stCondLst>
                                  <p:childTnLst>
                                    <p:animMotion origin="layout" path="M -0.02412 4.2079E-6 L -2.20832E-6 4.2079E-6 " pathEditMode="relative" rAng="0" ptsTypes="AA">
                                      <p:cBhvr>
                                        <p:cTn id="29" dur="200" fill="hold"/>
                                        <p:tgtEl>
                                          <p:spTgt spid="10"/>
                                        </p:tgtEl>
                                        <p:attrNameLst>
                                          <p:attrName>ppt_x</p:attrName>
                                          <p:attrName>ppt_y</p:attrName>
                                        </p:attrNameLst>
                                      </p:cBhvr>
                                      <p:rCtr x="1200" y="0"/>
                                    </p:animMotion>
                                  </p:childTnLst>
                                </p:cTn>
                              </p:par>
                              <p:par>
                                <p:cTn id="30" presetID="6" presetClass="emph" presetSubtype="0" accel="100000" autoRev="1" fill="hold" nodeType="withEffect">
                                  <p:stCondLst>
                                    <p:cond delay="200"/>
                                  </p:stCondLst>
                                  <p:childTnLst>
                                    <p:animScale>
                                      <p:cBhvr>
                                        <p:cTn id="31" dur="400" fill="hold"/>
                                        <p:tgtEl>
                                          <p:spTgt spid="10"/>
                                        </p:tgtEl>
                                      </p:cBhvr>
                                      <p:by x="80000" y="80000"/>
                                    </p:animScale>
                                  </p:childTnLst>
                                </p:cTn>
                              </p:par>
                            </p:childTnLst>
                          </p:cTn>
                        </p:par>
                        <p:par>
                          <p:cTn id="32" fill="hold">
                            <p:stCondLst>
                              <p:cond delay="3000"/>
                            </p:stCondLst>
                            <p:childTnLst>
                              <p:par>
                                <p:cTn id="33" presetID="1" presetClass="entr" presetSubtype="0" fill="hold" grpId="2" nodeType="after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0" presetClass="entr" presetSubtype="0" fill="hold" nodeType="withEffect">
                                  <p:stCondLst>
                                    <p:cond delay="70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200"/>
                                        <p:tgtEl>
                                          <p:spTgt spid="11"/>
                                        </p:tgtEl>
                                      </p:cBhvr>
                                    </p:animEffect>
                                  </p:childTnLst>
                                </p:cTn>
                              </p:par>
                              <p:par>
                                <p:cTn id="38" presetID="63" presetClass="path" presetSubtype="0" decel="100000" fill="hold" nodeType="withEffect">
                                  <p:stCondLst>
                                    <p:cond delay="700"/>
                                  </p:stCondLst>
                                  <p:childTnLst>
                                    <p:animMotion origin="layout" path="M -0.02412 4.2079E-6 L -2.20832E-6 4.2079E-6 " pathEditMode="relative" rAng="0" ptsTypes="AA">
                                      <p:cBhvr>
                                        <p:cTn id="39" dur="200" fill="hold"/>
                                        <p:tgtEl>
                                          <p:spTgt spid="11"/>
                                        </p:tgtEl>
                                        <p:attrNameLst>
                                          <p:attrName>ppt_x</p:attrName>
                                          <p:attrName>ppt_y</p:attrName>
                                        </p:attrNameLst>
                                      </p:cBhvr>
                                      <p:rCtr x="1200" y="0"/>
                                    </p:animMotion>
                                  </p:childTnLst>
                                </p:cTn>
                              </p:par>
                              <p:par>
                                <p:cTn id="40" presetID="6" presetClass="emph" presetSubtype="0" accel="100000" autoRev="1" fill="hold" nodeType="withEffect">
                                  <p:stCondLst>
                                    <p:cond delay="200"/>
                                  </p:stCondLst>
                                  <p:childTnLst>
                                    <p:animScale>
                                      <p:cBhvr>
                                        <p:cTn id="41" dur="400" fill="hold"/>
                                        <p:tgtEl>
                                          <p:spTgt spid="11"/>
                                        </p:tgtEl>
                                      </p:cBhvr>
                                      <p:by x="80000" y="80000"/>
                                    </p:animScale>
                                  </p:childTnLst>
                                </p:cTn>
                              </p:par>
                            </p:childTnLst>
                          </p:cTn>
                        </p:par>
                        <p:par>
                          <p:cTn id="42" fill="hold">
                            <p:stCondLst>
                              <p:cond delay="4000"/>
                            </p:stCondLst>
                            <p:childTnLst>
                              <p:par>
                                <p:cTn id="43" presetID="1" presetClass="entr" presetSubtype="0" fill="hold" grpId="3" nodeType="after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0" presetClass="entr" presetSubtype="0" fill="hold" nodeType="withEffect">
                                  <p:stCondLst>
                                    <p:cond delay="70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200"/>
                                        <p:tgtEl>
                                          <p:spTgt spid="12"/>
                                        </p:tgtEl>
                                      </p:cBhvr>
                                    </p:animEffect>
                                  </p:childTnLst>
                                </p:cTn>
                              </p:par>
                              <p:par>
                                <p:cTn id="48" presetID="63" presetClass="path" presetSubtype="0" decel="100000" fill="hold" nodeType="withEffect">
                                  <p:stCondLst>
                                    <p:cond delay="700"/>
                                  </p:stCondLst>
                                  <p:childTnLst>
                                    <p:animMotion origin="layout" path="M -0.02412 4.2079E-6 L -2.20832E-6 4.2079E-6 " pathEditMode="relative" rAng="0" ptsTypes="AA">
                                      <p:cBhvr>
                                        <p:cTn id="49" dur="200" fill="hold"/>
                                        <p:tgtEl>
                                          <p:spTgt spid="12"/>
                                        </p:tgtEl>
                                        <p:attrNameLst>
                                          <p:attrName>ppt_x</p:attrName>
                                          <p:attrName>ppt_y</p:attrName>
                                        </p:attrNameLst>
                                      </p:cBhvr>
                                      <p:rCtr x="1200" y="0"/>
                                    </p:animMotion>
                                  </p:childTnLst>
                                </p:cTn>
                              </p:par>
                              <p:par>
                                <p:cTn id="50" presetID="6" presetClass="emph" presetSubtype="0" accel="100000" autoRev="1" fill="hold" nodeType="withEffect">
                                  <p:stCondLst>
                                    <p:cond delay="200"/>
                                  </p:stCondLst>
                                  <p:childTnLst>
                                    <p:animScale>
                                      <p:cBhvr>
                                        <p:cTn id="51" dur="400" fill="hold"/>
                                        <p:tgtEl>
                                          <p:spTgt spid="12"/>
                                        </p:tgtEl>
                                      </p:cBhvr>
                                      <p:by x="80000" y="80000"/>
                                    </p:animScale>
                                  </p:childTnLst>
                                </p:cTn>
                              </p:par>
                            </p:childTnLst>
                          </p:cTn>
                        </p:par>
                        <p:par>
                          <p:cTn id="52" fill="hold">
                            <p:stCondLst>
                              <p:cond delay="5000"/>
                            </p:stCondLst>
                            <p:childTnLst>
                              <p:par>
                                <p:cTn id="53" presetID="1" presetClass="entr" presetSubtype="0" fill="hold" grpId="4" nodeType="after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0" presetClass="entr" presetSubtype="0" fill="hold" grpId="0" nodeType="withEffect">
                                  <p:stCondLst>
                                    <p:cond delay="700"/>
                                  </p:stCondLst>
                                  <p:childTnLst>
                                    <p:set>
                                      <p:cBhvr>
                                        <p:cTn id="56" dur="1" fill="hold">
                                          <p:stCondLst>
                                            <p:cond delay="0"/>
                                          </p:stCondLst>
                                        </p:cTn>
                                        <p:tgtEl>
                                          <p:spTgt spid="47"/>
                                        </p:tgtEl>
                                        <p:attrNameLst>
                                          <p:attrName>style.visibility</p:attrName>
                                        </p:attrNameLst>
                                      </p:cBhvr>
                                      <p:to>
                                        <p:strVal val="visible"/>
                                      </p:to>
                                    </p:set>
                                    <p:animEffect transition="in" filter="fade">
                                      <p:cBhvr>
                                        <p:cTn id="57" dur="200"/>
                                        <p:tgtEl>
                                          <p:spTgt spid="47"/>
                                        </p:tgtEl>
                                      </p:cBhvr>
                                    </p:animEffect>
                                  </p:childTnLst>
                                </p:cTn>
                              </p:par>
                              <p:par>
                                <p:cTn id="58" presetID="63" presetClass="path" presetSubtype="0" decel="100000" fill="hold" grpId="1" nodeType="withEffect">
                                  <p:stCondLst>
                                    <p:cond delay="700"/>
                                  </p:stCondLst>
                                  <p:childTnLst>
                                    <p:animMotion origin="layout" path="M -0.02412 4.2079E-6 L -2.20832E-6 4.2079E-6 " pathEditMode="relative" rAng="0" ptsTypes="AA">
                                      <p:cBhvr>
                                        <p:cTn id="59" dur="200" fill="hold"/>
                                        <p:tgtEl>
                                          <p:spTgt spid="47"/>
                                        </p:tgtEl>
                                        <p:attrNameLst>
                                          <p:attrName>ppt_x</p:attrName>
                                          <p:attrName>ppt_y</p:attrName>
                                        </p:attrNameLst>
                                      </p:cBhvr>
                                      <p:rCtr x="1200" y="0"/>
                                    </p:animMotion>
                                  </p:childTnLst>
                                </p:cTn>
                              </p:par>
                              <p:par>
                                <p:cTn id="60" presetID="6" presetClass="emph" presetSubtype="0" accel="100000" autoRev="1" fill="hold" grpId="2" nodeType="withEffect">
                                  <p:stCondLst>
                                    <p:cond delay="200"/>
                                  </p:stCondLst>
                                  <p:childTnLst>
                                    <p:animScale>
                                      <p:cBhvr>
                                        <p:cTn id="61" dur="400" fill="hold"/>
                                        <p:tgtEl>
                                          <p:spTgt spid="47"/>
                                        </p:tgtEl>
                                      </p:cBhvr>
                                      <p:by x="80000" y="80000"/>
                                    </p:animScale>
                                  </p:childTnLst>
                                </p:cTn>
                              </p:par>
                              <p:par>
                                <p:cTn id="62" presetID="2" presetClass="entr" presetSubtype="4" decel="100000" fill="hold" grpId="0" nodeType="withEffect">
                                  <p:stCondLst>
                                    <p:cond delay="1250"/>
                                  </p:stCondLst>
                                  <p:childTnLst>
                                    <p:set>
                                      <p:cBhvr>
                                        <p:cTn id="63" dur="1" fill="hold">
                                          <p:stCondLst>
                                            <p:cond delay="0"/>
                                          </p:stCondLst>
                                        </p:cTn>
                                        <p:tgtEl>
                                          <p:spTgt spid="38"/>
                                        </p:tgtEl>
                                        <p:attrNameLst>
                                          <p:attrName>style.visibility</p:attrName>
                                        </p:attrNameLst>
                                      </p:cBhvr>
                                      <p:to>
                                        <p:strVal val="visible"/>
                                      </p:to>
                                    </p:set>
                                    <p:anim calcmode="lin" valueType="num">
                                      <p:cBhvr additive="base">
                                        <p:cTn id="64" dur="1500" fill="hold"/>
                                        <p:tgtEl>
                                          <p:spTgt spid="38"/>
                                        </p:tgtEl>
                                        <p:attrNameLst>
                                          <p:attrName>ppt_x</p:attrName>
                                        </p:attrNameLst>
                                      </p:cBhvr>
                                      <p:tavLst>
                                        <p:tav tm="0">
                                          <p:val>
                                            <p:strVal val="#ppt_x"/>
                                          </p:val>
                                        </p:tav>
                                        <p:tav tm="100000">
                                          <p:val>
                                            <p:strVal val="#ppt_x"/>
                                          </p:val>
                                        </p:tav>
                                      </p:tavLst>
                                    </p:anim>
                                    <p:anim calcmode="lin" valueType="num">
                                      <p:cBhvr additive="base">
                                        <p:cTn id="65" dur="1500" fill="hold"/>
                                        <p:tgtEl>
                                          <p:spTgt spid="38"/>
                                        </p:tgtEl>
                                        <p:attrNameLst>
                                          <p:attrName>ppt_y</p:attrName>
                                        </p:attrNameLst>
                                      </p:cBhvr>
                                      <p:tavLst>
                                        <p:tav tm="0">
                                          <p:val>
                                            <p:strVal val="1+#ppt_h/2"/>
                                          </p:val>
                                        </p:tav>
                                        <p:tav tm="100000">
                                          <p:val>
                                            <p:strVal val="#ppt_y"/>
                                          </p:val>
                                        </p:tav>
                                      </p:tavLst>
                                    </p:anim>
                                  </p:childTnLst>
                                </p:cTn>
                              </p:par>
                            </p:childTnLst>
                          </p:cTn>
                        </p:par>
                        <p:par>
                          <p:cTn id="66" fill="hold">
                            <p:stCondLst>
                              <p:cond delay="7750"/>
                            </p:stCondLst>
                            <p:childTnLst>
                              <p:par>
                                <p:cTn id="67" presetID="2" presetClass="entr" presetSubtype="4" decel="100000" fill="hold" nodeType="after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1000" fill="hold"/>
                                        <p:tgtEl>
                                          <p:spTgt spid="14"/>
                                        </p:tgtEl>
                                        <p:attrNameLst>
                                          <p:attrName>ppt_x</p:attrName>
                                        </p:attrNameLst>
                                      </p:cBhvr>
                                      <p:tavLst>
                                        <p:tav tm="0">
                                          <p:val>
                                            <p:strVal val="#ppt_x"/>
                                          </p:val>
                                        </p:tav>
                                        <p:tav tm="100000">
                                          <p:val>
                                            <p:strVal val="#ppt_x"/>
                                          </p:val>
                                        </p:tav>
                                      </p:tavLst>
                                    </p:anim>
                                    <p:anim calcmode="lin" valueType="num">
                                      <p:cBhvr additive="base">
                                        <p:cTn id="70" dur="1000" fill="hold"/>
                                        <p:tgtEl>
                                          <p:spTgt spid="14"/>
                                        </p:tgtEl>
                                        <p:attrNameLst>
                                          <p:attrName>ppt_y</p:attrName>
                                        </p:attrNameLst>
                                      </p:cBhvr>
                                      <p:tavLst>
                                        <p:tav tm="0">
                                          <p:val>
                                            <p:strVal val="1+#ppt_h/2"/>
                                          </p:val>
                                        </p:tav>
                                        <p:tav tm="100000">
                                          <p:val>
                                            <p:strVal val="#ppt_y"/>
                                          </p:val>
                                        </p:tav>
                                      </p:tavLst>
                                    </p:anim>
                                  </p:childTnLst>
                                </p:cTn>
                              </p:par>
                              <p:par>
                                <p:cTn id="71" presetID="2" presetClass="entr" presetSubtype="4" decel="100000" fill="hold" nodeType="withEffect">
                                  <p:stCondLst>
                                    <p:cond delay="25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1000" fill="hold"/>
                                        <p:tgtEl>
                                          <p:spTgt spid="5"/>
                                        </p:tgtEl>
                                        <p:attrNameLst>
                                          <p:attrName>ppt_x</p:attrName>
                                        </p:attrNameLst>
                                      </p:cBhvr>
                                      <p:tavLst>
                                        <p:tav tm="0">
                                          <p:val>
                                            <p:strVal val="#ppt_x"/>
                                          </p:val>
                                        </p:tav>
                                        <p:tav tm="100000">
                                          <p:val>
                                            <p:strVal val="#ppt_x"/>
                                          </p:val>
                                        </p:tav>
                                      </p:tavLst>
                                    </p:anim>
                                    <p:anim calcmode="lin" valueType="num">
                                      <p:cBhvr additive="base">
                                        <p:cTn id="74" dur="1000" fill="hold"/>
                                        <p:tgtEl>
                                          <p:spTgt spid="5"/>
                                        </p:tgtEl>
                                        <p:attrNameLst>
                                          <p:attrName>ppt_y</p:attrName>
                                        </p:attrNameLst>
                                      </p:cBhvr>
                                      <p:tavLst>
                                        <p:tav tm="0">
                                          <p:val>
                                            <p:strVal val="1+#ppt_h/2"/>
                                          </p:val>
                                        </p:tav>
                                        <p:tav tm="100000">
                                          <p:val>
                                            <p:strVal val="#ppt_y"/>
                                          </p:val>
                                        </p:tav>
                                      </p:tavLst>
                                    </p:anim>
                                  </p:childTnLst>
                                </p:cTn>
                              </p:par>
                            </p:childTnLst>
                          </p:cTn>
                        </p:par>
                        <p:par>
                          <p:cTn id="75" fill="hold">
                            <p:stCondLst>
                              <p:cond delay="9000"/>
                            </p:stCondLst>
                            <p:childTnLst>
                              <p:par>
                                <p:cTn id="76" presetID="2" presetClass="entr" presetSubtype="4" decel="100000" fill="hold" grpId="0" nodeType="afterEffect">
                                  <p:stCondLst>
                                    <p:cond delay="0"/>
                                  </p:stCondLst>
                                  <p:childTnLst>
                                    <p:set>
                                      <p:cBhvr>
                                        <p:cTn id="77" dur="1" fill="hold">
                                          <p:stCondLst>
                                            <p:cond delay="0"/>
                                          </p:stCondLst>
                                        </p:cTn>
                                        <p:tgtEl>
                                          <p:spTgt spid="37"/>
                                        </p:tgtEl>
                                        <p:attrNameLst>
                                          <p:attrName>style.visibility</p:attrName>
                                        </p:attrNameLst>
                                      </p:cBhvr>
                                      <p:to>
                                        <p:strVal val="visible"/>
                                      </p:to>
                                    </p:set>
                                    <p:anim calcmode="lin" valueType="num">
                                      <p:cBhvr additive="base">
                                        <p:cTn id="78" dur="1000" fill="hold"/>
                                        <p:tgtEl>
                                          <p:spTgt spid="37"/>
                                        </p:tgtEl>
                                        <p:attrNameLst>
                                          <p:attrName>ppt_x</p:attrName>
                                        </p:attrNameLst>
                                      </p:cBhvr>
                                      <p:tavLst>
                                        <p:tav tm="0">
                                          <p:val>
                                            <p:strVal val="#ppt_x"/>
                                          </p:val>
                                        </p:tav>
                                        <p:tav tm="100000">
                                          <p:val>
                                            <p:strVal val="#ppt_x"/>
                                          </p:val>
                                        </p:tav>
                                      </p:tavLst>
                                    </p:anim>
                                    <p:anim calcmode="lin" valueType="num">
                                      <p:cBhvr additive="base">
                                        <p:cTn id="79"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47" grpId="0" animBg="1"/>
      <p:bldP spid="47" grpId="1" animBg="1"/>
      <p:bldP spid="47" grpId="2" animBg="1"/>
      <p:bldP spid="13" grpId="0" animBg="1"/>
      <p:bldP spid="13" grpId="1" animBg="1"/>
      <p:bldP spid="13" grpId="2" animBg="1"/>
      <p:bldP spid="13" grpId="3" animBg="1"/>
      <p:bldP spid="13" grpId="4"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of all Samples in the </a:t>
            </a:r>
            <a:r>
              <a:rPr lang="en-US" dirty="0" err="1" smtClean="0"/>
              <a:t>DevCamp</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5762076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2 – Setting up Developer Environments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19249825"/>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3 – Add-Ins for Office</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184024077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4 – Building apps with the 365 APIs</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258079992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 to the Day</a:t>
            </a:r>
            <a:endParaRPr lang="en-US" dirty="0"/>
          </a:p>
        </p:txBody>
      </p:sp>
      <p:sp>
        <p:nvSpPr>
          <p:cNvPr id="5" name="Subtitle 4"/>
          <p:cNvSpPr>
            <a:spLocks noGrp="1"/>
          </p:cNvSpPr>
          <p:nvPr>
            <p:ph type="subTitle" idx="1"/>
          </p:nvPr>
        </p:nvSpPr>
        <p:spPr>
          <a:xfrm>
            <a:off x="532267" y="4735251"/>
            <a:ext cx="7640611" cy="1878025"/>
          </a:xfrm>
        </p:spPr>
        <p:txBody>
          <a:bodyPr/>
          <a:lstStyle/>
          <a:p>
            <a:r>
              <a:rPr lang="en-US" dirty="0" smtClean="0"/>
              <a:t>Christine Matheney</a:t>
            </a:r>
            <a:endParaRPr lang="en-US" dirty="0"/>
          </a:p>
        </p:txBody>
      </p:sp>
    </p:spTree>
    <p:extLst>
      <p:ext uri="{BB962C8B-B14F-4D97-AF65-F5344CB8AC3E}">
        <p14:creationId xmlns:p14="http://schemas.microsoft.com/office/powerpoint/2010/main" val="1233982471"/>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sz="3100" b="0" dirty="0" smtClean="0"/>
              <a:t>Module 5 – Building SharePoint add-ins Using Search</a:t>
            </a:r>
            <a:endParaRPr lang="en-US" sz="3100" b="0" dirty="0"/>
          </a:p>
        </p:txBody>
      </p:sp>
      <p:sp>
        <p:nvSpPr>
          <p:cNvPr id="2" name="Text Placeholder 1"/>
          <p:cNvSpPr>
            <a:spLocks noGrp="1"/>
          </p:cNvSpPr>
          <p:nvPr>
            <p:ph type="body" sz="quarter" idx="10"/>
          </p:nvPr>
        </p:nvSpPr>
        <p:spPr/>
        <p:txBody>
          <a:bodyPr/>
          <a:lstStyle/>
          <a:p>
            <a:pPr marL="0" indent="0">
              <a:buNone/>
            </a:pPr>
            <a:r>
              <a:rPr lang="en-US" dirty="0" smtClean="0"/>
              <a:t>demo</a:t>
            </a:r>
            <a:endParaRPr lang="en-US" dirty="0"/>
          </a:p>
        </p:txBody>
      </p:sp>
    </p:spTree>
    <p:extLst>
      <p:ext uri="{BB962C8B-B14F-4D97-AF65-F5344CB8AC3E}">
        <p14:creationId xmlns:p14="http://schemas.microsoft.com/office/powerpoint/2010/main" val="486856315"/>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a:t>Introduction</a:t>
            </a:r>
          </a:p>
          <a:p>
            <a:r>
              <a:rPr lang="en-US" dirty="0"/>
              <a:t>High-Level Office 365 Development</a:t>
            </a:r>
          </a:p>
          <a:p>
            <a:r>
              <a:rPr lang="en-US" dirty="0" smtClean="0"/>
              <a:t>Demos</a:t>
            </a:r>
            <a:endParaRPr lang="en-US" dirty="0"/>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Summary</a:t>
            </a:r>
            <a:br>
              <a:rPr lang="en-US" dirty="0" smtClean="0"/>
            </a:br>
            <a:endParaRPr lang="en-US" dirty="0"/>
          </a:p>
        </p:txBody>
      </p:sp>
    </p:spTree>
    <p:extLst>
      <p:ext uri="{BB962C8B-B14F-4D97-AF65-F5344CB8AC3E}">
        <p14:creationId xmlns:p14="http://schemas.microsoft.com/office/powerpoint/2010/main" val="4017192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blackWhite">
          <a:xfrm>
            <a:off x="520700" y="6298298"/>
            <a:ext cx="11173090" cy="323165"/>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3920" eaLnBrk="0" hangingPunct="0"/>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b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br>
            <a:r>
              <a:rPr lang="en-US" sz="700" dirty="0">
                <a:gradFill>
                  <a:gsLst>
                    <a:gs pos="0">
                      <a:schemeClr val="tx1"/>
                    </a:gs>
                    <a:gs pos="100000">
                      <a:schemeClr val="tx1"/>
                    </a:gs>
                  </a:gsLst>
                  <a:lin ang="5400000" scaled="0"/>
                </a:gradFill>
                <a:latin typeface="Segoe UI" pitchFamily="34" charset="0"/>
                <a:ea typeface="Segoe UI" pitchFamily="34" charset="0"/>
                <a:cs typeface="Segoe UI" pitchFamily="34" charset="0"/>
              </a:rPr>
              <a:t>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1" y="2452644"/>
            <a:ext cx="3657600" cy="1401115"/>
          </a:xfrm>
          <a:prstGeom prst="rect">
            <a:avLst/>
          </a:prstGeom>
        </p:spPr>
      </p:pic>
    </p:spTree>
    <p:extLst>
      <p:ext uri="{BB962C8B-B14F-4D97-AF65-F5344CB8AC3E}">
        <p14:creationId xmlns:p14="http://schemas.microsoft.com/office/powerpoint/2010/main" val="10822611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4570905" y="1814050"/>
            <a:ext cx="7617922" cy="2881519"/>
          </a:xfrm>
        </p:spPr>
        <p:txBody>
          <a:bodyPr/>
          <a:lstStyle/>
          <a:p>
            <a:r>
              <a:rPr lang="en-US" dirty="0" smtClean="0"/>
              <a:t>Introduction</a:t>
            </a:r>
          </a:p>
          <a:p>
            <a:r>
              <a:rPr lang="en-US" dirty="0" smtClean="0"/>
              <a:t>High-Level Office 365 Development</a:t>
            </a:r>
          </a:p>
          <a:p>
            <a:r>
              <a:rPr lang="en-US" dirty="0" smtClean="0"/>
              <a:t>Demo of what we’ll be building</a:t>
            </a:r>
          </a:p>
        </p:txBody>
      </p:sp>
      <p:pic>
        <p:nvPicPr>
          <p:cNvPr id="4" name="Picture Placeholder 3"/>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269169" y="1905492"/>
            <a:ext cx="4301734" cy="2865616"/>
          </a:xfrm>
        </p:spPr>
      </p:pic>
      <p:sp>
        <p:nvSpPr>
          <p:cNvPr id="5" name="Title 4"/>
          <p:cNvSpPr>
            <a:spLocks noGrp="1"/>
          </p:cNvSpPr>
          <p:nvPr>
            <p:ph type="title"/>
          </p:nvPr>
        </p:nvSpPr>
        <p:spPr/>
        <p:txBody>
          <a:bodyPr/>
          <a:lstStyle/>
          <a:p>
            <a:r>
              <a:rPr lang="en-US" dirty="0" smtClean="0"/>
              <a:t>Agenda</a:t>
            </a:r>
            <a:br>
              <a:rPr lang="en-US" dirty="0" smtClean="0"/>
            </a:br>
            <a:endParaRPr lang="en-US" dirty="0"/>
          </a:p>
        </p:txBody>
      </p:sp>
    </p:spTree>
    <p:extLst>
      <p:ext uri="{BB962C8B-B14F-4D97-AF65-F5344CB8AC3E}">
        <p14:creationId xmlns:p14="http://schemas.microsoft.com/office/powerpoint/2010/main" val="239594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Introduction</a:t>
            </a:r>
            <a:endParaRPr lang="en-US" dirty="0"/>
          </a:p>
        </p:txBody>
      </p:sp>
      <p:sp>
        <p:nvSpPr>
          <p:cNvPr id="9" name="Subtitle 4"/>
          <p:cNvSpPr>
            <a:spLocks noGrp="1"/>
          </p:cNvSpPr>
          <p:nvPr>
            <p:ph type="subTitle" idx="1"/>
          </p:nvPr>
        </p:nvSpPr>
        <p:spPr/>
        <p:txBody>
          <a:bodyPr/>
          <a:lstStyle/>
          <a:p>
            <a:pPr lvl="0"/>
            <a:endParaRPr lang="en-US" dirty="0"/>
          </a:p>
        </p:txBody>
      </p:sp>
    </p:spTree>
    <p:extLst>
      <p:ext uri="{BB962C8B-B14F-4D97-AF65-F5344CB8AC3E}">
        <p14:creationId xmlns:p14="http://schemas.microsoft.com/office/powerpoint/2010/main" val="3852646005"/>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2: Setting up the Environments</a:t>
            </a:r>
          </a:p>
        </p:txBody>
      </p:sp>
      <p:sp>
        <p:nvSpPr>
          <p:cNvPr id="6" name="Text Placeholder 5"/>
          <p:cNvSpPr>
            <a:spLocks noGrp="1"/>
          </p:cNvSpPr>
          <p:nvPr>
            <p:ph type="body" sz="quarter" idx="10"/>
          </p:nvPr>
        </p:nvSpPr>
        <p:spPr/>
        <p:txBody>
          <a:bodyPr/>
          <a:lstStyle/>
          <a:p>
            <a:r>
              <a:rPr lang="en-US" dirty="0" smtClean="0"/>
              <a:t>In order to do the hands-on-labs in the </a:t>
            </a:r>
            <a:r>
              <a:rPr lang="en-US" dirty="0" err="1" smtClean="0"/>
              <a:t>DevCamp</a:t>
            </a:r>
            <a:r>
              <a:rPr lang="en-US" dirty="0" smtClean="0"/>
              <a:t>, you need online “environments”</a:t>
            </a:r>
          </a:p>
          <a:p>
            <a:endParaRPr lang="en-US" dirty="0" smtClean="0"/>
          </a:p>
          <a:p>
            <a:r>
              <a:rPr lang="en-US" dirty="0" smtClean="0"/>
              <a:t>In this module you will create</a:t>
            </a:r>
          </a:p>
          <a:p>
            <a:pPr lvl="1"/>
            <a:r>
              <a:rPr lang="en-US" dirty="0" smtClean="0"/>
              <a:t>Office 365 developer tenant</a:t>
            </a:r>
          </a:p>
          <a:p>
            <a:pPr lvl="1"/>
            <a:r>
              <a:rPr lang="en-US" dirty="0" smtClean="0"/>
              <a:t>Microsoft Azure subscription</a:t>
            </a:r>
          </a:p>
          <a:p>
            <a:endParaRPr lang="en-US" dirty="0" smtClean="0"/>
          </a:p>
          <a:p>
            <a:r>
              <a:rPr lang="en-US" dirty="0" smtClean="0"/>
              <a:t>We will build (using the Napa Development Tools)</a:t>
            </a:r>
          </a:p>
          <a:p>
            <a:pPr lvl="1"/>
            <a:r>
              <a:rPr lang="en-US" dirty="0" smtClean="0"/>
              <a:t>Task-pane add-in for Excel</a:t>
            </a:r>
          </a:p>
          <a:p>
            <a:pPr lvl="1"/>
            <a:r>
              <a:rPr lang="en-US" dirty="0" smtClean="0"/>
              <a:t>SharePoint add-in</a:t>
            </a:r>
            <a:endParaRPr lang="en-US" dirty="0"/>
          </a:p>
        </p:txBody>
      </p:sp>
    </p:spTree>
    <p:extLst>
      <p:ext uri="{BB962C8B-B14F-4D97-AF65-F5344CB8AC3E}">
        <p14:creationId xmlns:p14="http://schemas.microsoft.com/office/powerpoint/2010/main" val="34793228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a:t>
            </a:r>
            <a:r>
              <a:rPr lang="en-US" sz="4800" dirty="0" smtClean="0"/>
              <a:t>3</a:t>
            </a:r>
            <a:r>
              <a:rPr lang="en-US" sz="4800" dirty="0"/>
              <a:t>: Add-ins for Office</a:t>
            </a:r>
          </a:p>
        </p:txBody>
      </p:sp>
      <p:sp>
        <p:nvSpPr>
          <p:cNvPr id="2" name="Text Placeholder 1"/>
          <p:cNvSpPr>
            <a:spLocks noGrp="1"/>
          </p:cNvSpPr>
          <p:nvPr>
            <p:ph type="body" sz="quarter" idx="10"/>
          </p:nvPr>
        </p:nvSpPr>
        <p:spPr/>
        <p:txBody>
          <a:bodyPr/>
          <a:lstStyle/>
          <a:p>
            <a:r>
              <a:rPr lang="en-US" dirty="0" smtClean="0"/>
              <a:t>Understand the Add-in Model</a:t>
            </a:r>
          </a:p>
          <a:p>
            <a:endParaRPr lang="en-US" dirty="0"/>
          </a:p>
          <a:p>
            <a:r>
              <a:rPr lang="en-US" dirty="0" smtClean="0"/>
              <a:t>Word task-pane app</a:t>
            </a:r>
          </a:p>
          <a:p>
            <a:endParaRPr lang="en-US" dirty="0"/>
          </a:p>
          <a:p>
            <a:r>
              <a:rPr lang="en-US" dirty="0" smtClean="0"/>
              <a:t>PowerPoint </a:t>
            </a:r>
            <a:r>
              <a:rPr lang="en-US" smtClean="0"/>
              <a:t>content app</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4: Hook into Office 365 </a:t>
            </a:r>
            <a:r>
              <a:rPr lang="en-US" sz="4800" dirty="0" smtClean="0"/>
              <a:t>APIs</a:t>
            </a:r>
            <a:endParaRPr lang="en-US" sz="4800" dirty="0"/>
          </a:p>
        </p:txBody>
      </p:sp>
      <p:sp>
        <p:nvSpPr>
          <p:cNvPr id="2" name="Text Placeholder 1"/>
          <p:cNvSpPr>
            <a:spLocks noGrp="1"/>
          </p:cNvSpPr>
          <p:nvPr>
            <p:ph type="body" sz="quarter" idx="10"/>
          </p:nvPr>
        </p:nvSpPr>
        <p:spPr/>
        <p:txBody>
          <a:bodyPr/>
          <a:lstStyle/>
          <a:p>
            <a:endParaRPr lang="en-US" dirty="0" smtClean="0"/>
          </a:p>
          <a:p>
            <a:r>
              <a:rPr lang="en-US" dirty="0" smtClean="0"/>
              <a:t>Understand Office 365 APIs</a:t>
            </a:r>
          </a:p>
          <a:p>
            <a:endParaRPr lang="en-US" dirty="0"/>
          </a:p>
          <a:p>
            <a:r>
              <a:rPr lang="en-US" dirty="0" smtClean="0"/>
              <a:t>Understand how to create an ASP.NET MVC5 application that uses the Office 365 APIs</a:t>
            </a:r>
            <a:endParaRPr lang="en-US" dirty="0"/>
          </a:p>
        </p:txBody>
      </p:sp>
    </p:spTree>
    <p:extLst>
      <p:ext uri="{BB962C8B-B14F-4D97-AF65-F5344CB8AC3E}">
        <p14:creationId xmlns:p14="http://schemas.microsoft.com/office/powerpoint/2010/main" val="210874640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dirty="0"/>
              <a:t>Module 3: </a:t>
            </a:r>
            <a:r>
              <a:rPr lang="en-US" sz="4800" dirty="0" smtClean="0"/>
              <a:t>Add-ins for Office</a:t>
            </a:r>
            <a:endParaRPr lang="en-US" sz="4800" dirty="0"/>
          </a:p>
        </p:txBody>
      </p:sp>
      <p:sp>
        <p:nvSpPr>
          <p:cNvPr id="2" name="Text Placeholder 1"/>
          <p:cNvSpPr>
            <a:spLocks noGrp="1"/>
          </p:cNvSpPr>
          <p:nvPr>
            <p:ph type="body" sz="quarter" idx="10"/>
          </p:nvPr>
        </p:nvSpPr>
        <p:spPr/>
        <p:txBody>
          <a:bodyPr/>
          <a:lstStyle/>
          <a:p>
            <a:r>
              <a:rPr lang="en-US" dirty="0" smtClean="0"/>
              <a:t>Understand creating cloud-hosted apps, aka: provider-hosted apps</a:t>
            </a:r>
          </a:p>
          <a:p>
            <a:endParaRPr lang="en-US" dirty="0" smtClean="0"/>
          </a:p>
          <a:p>
            <a:r>
              <a:rPr lang="en-US" dirty="0" smtClean="0"/>
              <a:t>Understand app security &amp; permissions (OAuth2)</a:t>
            </a:r>
          </a:p>
          <a:p>
            <a:endParaRPr lang="en-US" dirty="0" smtClean="0"/>
          </a:p>
          <a:p>
            <a:r>
              <a:rPr lang="en-US" dirty="0" smtClean="0"/>
              <a:t>Understand the cross-domain library</a:t>
            </a:r>
            <a:endParaRPr lang="en-US" dirty="0"/>
          </a:p>
        </p:txBody>
      </p:sp>
    </p:spTree>
    <p:extLst>
      <p:ext uri="{BB962C8B-B14F-4D97-AF65-F5344CB8AC3E}">
        <p14:creationId xmlns:p14="http://schemas.microsoft.com/office/powerpoint/2010/main" val="3061480040"/>
      </p:ext>
    </p:extLst>
  </p:cSld>
  <p:clrMapOvr>
    <a:masterClrMapping/>
  </p:clrMapOvr>
  <p:transition>
    <p:fade/>
  </p:transition>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2.xml><?xml version="1.0" encoding="utf-8"?>
<ds:datastoreItem xmlns:ds="http://schemas.openxmlformats.org/officeDocument/2006/customXml" ds:itemID="{F17DCE38-6787-497B-B958-75817420EB1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A593625-DB14-4FB0-B5A9-3269FA9C120B}">
  <ds:schemaRefs>
    <ds:schemaRef ds:uri="http://purl.org/dc/elements/1.1/"/>
    <ds:schemaRef ds:uri="http://schemas.microsoft.com/office/infopath/2007/PartnerControls"/>
    <ds:schemaRef ds:uri="5fad15d0-477e-40da-a20d-40d4ca777cbd"/>
    <ds:schemaRef ds:uri="http://purl.org/dc/terms/"/>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3982</Words>
  <Application>Microsoft Office PowerPoint</Application>
  <PresentationFormat>Custom</PresentationFormat>
  <Paragraphs>259</Paragraphs>
  <Slides>32</Slides>
  <Notes>23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Arial</vt:lpstr>
      <vt:lpstr>Calibri</vt:lpstr>
      <vt:lpstr>Consolas</vt:lpstr>
      <vt:lpstr>Courier New</vt:lpstr>
      <vt:lpstr>Segoe UI</vt:lpstr>
      <vt:lpstr>Segoe UI Black</vt:lpstr>
      <vt:lpstr>Segoe UI Light</vt:lpstr>
      <vt:lpstr>Wingdings</vt:lpstr>
      <vt:lpstr>5-30055_Office Template 2012 - 16x9 - White Background</vt:lpstr>
      <vt:lpstr>5-30055_Office Template 2012 - 16x9 - Colored Accent Slides</vt:lpstr>
      <vt:lpstr>Office Camp</vt:lpstr>
      <vt:lpstr>Course Agenda</vt:lpstr>
      <vt:lpstr>Introduction to the Day</vt:lpstr>
      <vt:lpstr>Agenda </vt:lpstr>
      <vt:lpstr>Introduction</vt:lpstr>
      <vt:lpstr>Module 2: Setting up the Environments</vt:lpstr>
      <vt:lpstr>Module 3: Add-ins for Office</vt:lpstr>
      <vt:lpstr>Module 4: Hook into Office 365 APIs</vt:lpstr>
      <vt:lpstr>Module 3: Add-ins for Office</vt:lpstr>
      <vt:lpstr>High-Level Office 365 Development</vt:lpstr>
      <vt:lpstr>Our Vision: Modernizing the Platform</vt:lpstr>
      <vt:lpstr>The Result: A new App Model and API</vt:lpstr>
      <vt:lpstr>What is in it for developers?</vt:lpstr>
      <vt:lpstr>Developer template and usage</vt:lpstr>
      <vt:lpstr>Developer sites and remote development</vt:lpstr>
      <vt:lpstr>App shapes for SharePoint</vt:lpstr>
      <vt:lpstr>PowerPoint Presentation</vt:lpstr>
      <vt:lpstr>App shapes for SharePoint</vt:lpstr>
      <vt:lpstr>PowerPoint Presentation</vt:lpstr>
      <vt:lpstr>App shapes for SharePoint</vt:lpstr>
      <vt:lpstr>PowerPoint Presentation</vt:lpstr>
      <vt:lpstr>Visual Studio 2013</vt:lpstr>
      <vt:lpstr>Office 365 API Tools - Preview</vt:lpstr>
      <vt:lpstr>Developer Environments - Options</vt:lpstr>
      <vt:lpstr>SharePoint client APIs</vt:lpstr>
      <vt:lpstr>Demo of all Samples in the DevCamp</vt:lpstr>
      <vt:lpstr>PowerPoint Presentation</vt:lpstr>
      <vt:lpstr>PowerPoint Presentation</vt:lpstr>
      <vt:lpstr>PowerPoint Presentation</vt:lpstr>
      <vt:lpstr>PowerPoint Presentation</vt:lpstr>
      <vt:lpstr>Summary </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2014-07-23T12:37:45Z</dcterms:created>
  <dcterms:modified xsi:type="dcterms:W3CDTF">2015-06-01T01:16:30Z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ies>
</file>