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891" r:id="rId7"/>
    <p:sldId id="780" r:id="rId8"/>
    <p:sldId id="788" r:id="rId9"/>
    <p:sldId id="783" r:id="rId10"/>
    <p:sldId id="897" r:id="rId11"/>
    <p:sldId id="900" r:id="rId12"/>
    <p:sldId id="898" r:id="rId13"/>
    <p:sldId id="899" r:id="rId14"/>
    <p:sldId id="893" r:id="rId15"/>
    <p:sldId id="914" r:id="rId16"/>
    <p:sldId id="915" r:id="rId17"/>
    <p:sldId id="903" r:id="rId18"/>
    <p:sldId id="901" r:id="rId19"/>
    <p:sldId id="902" r:id="rId20"/>
    <p:sldId id="904" r:id="rId21"/>
    <p:sldId id="905" r:id="rId22"/>
    <p:sldId id="906" r:id="rId23"/>
    <p:sldId id="907" r:id="rId24"/>
    <p:sldId id="908" r:id="rId25"/>
    <p:sldId id="909" r:id="rId26"/>
    <p:sldId id="910" r:id="rId27"/>
    <p:sldId id="913" r:id="rId28"/>
    <p:sldId id="911" r:id="rId29"/>
    <p:sldId id="912" r:id="rId30"/>
    <p:sldId id="894" r:id="rId31"/>
    <p:sldId id="896" r:id="rId32"/>
    <p:sldId id="916" r:id="rId33"/>
    <p:sldId id="917" r:id="rId34"/>
    <p:sldId id="918" r:id="rId35"/>
    <p:sldId id="892" r:id="rId36"/>
    <p:sldId id="654" r:id="rId37"/>
  </p:sldIdLst>
  <p:sldSz cx="12188825" cy="6858000"/>
  <p:notesSz cx="6858000" cy="9144000"/>
  <p:defaultText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D4D62D8-9A24-0C43-AF12-AD9AEB6CD8FB}">
          <p14:sldIdLst>
            <p14:sldId id="778"/>
            <p14:sldId id="891"/>
            <p14:sldId id="780"/>
            <p14:sldId id="788"/>
          </p14:sldIdLst>
        </p14:section>
        <p14:section name="Introduction" id="{77283A88-9F57-CB4F-A5CD-9CB0DA2987D6}">
          <p14:sldIdLst>
            <p14:sldId id="783"/>
            <p14:sldId id="897"/>
            <p14:sldId id="900"/>
            <p14:sldId id="898"/>
            <p14:sldId id="899"/>
          </p14:sldIdLst>
        </p14:section>
        <p14:section name="High-Level Office 365 Development" id="{43F5FA17-6DB4-A34C-ABE9-CD7CF60611EA}">
          <p14:sldIdLst>
            <p14:sldId id="893"/>
            <p14:sldId id="914"/>
            <p14:sldId id="915"/>
            <p14:sldId id="903"/>
            <p14:sldId id="901"/>
            <p14:sldId id="902"/>
            <p14:sldId id="904"/>
            <p14:sldId id="905"/>
            <p14:sldId id="906"/>
            <p14:sldId id="907"/>
            <p14:sldId id="908"/>
            <p14:sldId id="909"/>
            <p14:sldId id="910"/>
            <p14:sldId id="913"/>
            <p14:sldId id="911"/>
            <p14:sldId id="912"/>
          </p14:sldIdLst>
        </p14:section>
        <p14:section name="Demo of all Samples in the DevCamp" id="{5ED5B60B-95BF-3542-A390-9A3F052C07EB}">
          <p14:sldIdLst>
            <p14:sldId id="894"/>
            <p14:sldId id="896"/>
            <p14:sldId id="916"/>
            <p14:sldId id="917"/>
            <p14:sldId id="918"/>
          </p14:sldIdLst>
        </p14:section>
        <p14:section name="Closing" id="{82BD570E-2BAE-7848-971E-978EB167EB8A}">
          <p14:sldIdLst>
            <p14:sldId id="892"/>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45" d="100"/>
          <a:sy n="45" d="100"/>
        </p:scale>
        <p:origin x="44" y="58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6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5/31/2015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5/31/2015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185"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39" indent="-105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06"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50" indent="-146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12"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461" algn="l" defTabSz="914185" rtl="0" eaLnBrk="1" latinLnBrk="0" hangingPunct="1">
      <a:defRPr sz="1200" kern="1200">
        <a:solidFill>
          <a:schemeClr val="tx1"/>
        </a:solidFill>
        <a:latin typeface="+mn-lt"/>
        <a:ea typeface="+mn-ea"/>
        <a:cs typeface="+mn-cs"/>
      </a:defRPr>
    </a:lvl6pPr>
    <a:lvl7pPr marL="2742553" algn="l" defTabSz="914185" rtl="0" eaLnBrk="1" latinLnBrk="0" hangingPunct="1">
      <a:defRPr sz="1200" kern="1200">
        <a:solidFill>
          <a:schemeClr val="tx1"/>
        </a:solidFill>
        <a:latin typeface="+mn-lt"/>
        <a:ea typeface="+mn-ea"/>
        <a:cs typeface="+mn-cs"/>
      </a:defRPr>
    </a:lvl7pPr>
    <a:lvl8pPr marL="3199644" algn="l" defTabSz="914185" rtl="0" eaLnBrk="1" latinLnBrk="0" hangingPunct="1">
      <a:defRPr sz="1200" kern="1200">
        <a:solidFill>
          <a:schemeClr val="tx1"/>
        </a:solidFill>
        <a:latin typeface="+mn-lt"/>
        <a:ea typeface="+mn-ea"/>
        <a:cs typeface="+mn-cs"/>
      </a:defRPr>
    </a:lvl8pPr>
    <a:lvl9pPr marL="3656738" algn="l" defTabSz="9141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Another option for surfacing your customizations are app parts. To</a:t>
            </a:r>
            <a:r>
              <a:rPr lang="en-US" baseline="0" dirty="0" smtClean="0"/>
              <a:t> the end user, these look and act very much like web parts. However the content is rendered by your app that resides either in SharePoint or some remote location.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a:t>
            </a:r>
            <a:r>
              <a:rPr lang="en-US" baseline="0" dirty="0" smtClean="0"/>
              <a:t> of an app part. Notice adding it to the existing page is very similar to adding a web part. When it’s rendered, it looks like a standard web part, as in the screenshot showing the weather for Reston, Virginia… except that content is actually coming from the app.</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final type of</a:t>
            </a:r>
            <a:r>
              <a:rPr lang="en-US" baseline="0" dirty="0" smtClean="0"/>
              <a:t> customization is a UI command extension. This can be implemented as a custom menu item in lists and libraries or as a new button or tab on in the ribbon.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 of a command</a:t>
            </a:r>
            <a:r>
              <a:rPr lang="en-US" baseline="0" dirty="0" smtClean="0"/>
              <a:t> UI extension. You see that this app has created a new tab in the ribbon called TIMELINE that contains it’s own tab groups and controls to interact with the page.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made</a:t>
            </a:r>
            <a:r>
              <a:rPr lang="en-US" baseline="0" dirty="0" smtClean="0"/>
              <a:t> it very easy to get up to speed and start developing apps for Office 365 and SharePoint. Visual Studio 2013 ships with the Office Developer Tools already installed and configured. While they are shipping updates for new releases of the tools, you are good </a:t>
            </a:r>
            <a:r>
              <a:rPr lang="en-US" baseline="0" dirty="0" err="1" smtClean="0"/>
              <a:t>ot</a:t>
            </a:r>
            <a:r>
              <a:rPr lang="en-US" baseline="0" dirty="0" smtClean="0"/>
              <a:t> start creating apps right out of the gate.</a:t>
            </a:r>
          </a:p>
          <a:p>
            <a:endParaRPr lang="en-US" baseline="0" dirty="0" smtClean="0"/>
          </a:p>
          <a:p>
            <a:r>
              <a:rPr lang="en-US" baseline="0" dirty="0" smtClean="0"/>
              <a:t>The default tools allow you to create Apps for SharePoint, Office or if you are working on older versions of SharePoint deployments, you can also create solutions.</a:t>
            </a:r>
          </a:p>
          <a:p>
            <a:endParaRPr lang="en-US" baseline="0" dirty="0" smtClean="0"/>
          </a:p>
          <a:p>
            <a:r>
              <a:rPr lang="en-US" baseline="0" dirty="0" smtClean="0"/>
              <a:t>If you are using Visual Studio 2012, tools are also available as an extra download but may not have all the same capabilities as those in Visual Studio 2013.</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722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default tools,</a:t>
            </a:r>
            <a:r>
              <a:rPr lang="en-US" baseline="0" dirty="0" smtClean="0"/>
              <a:t> the Office team has a </a:t>
            </a:r>
            <a:r>
              <a:rPr lang="en-US" baseline="0" dirty="0" err="1" smtClean="0"/>
              <a:t>NuGet</a:t>
            </a:r>
            <a:r>
              <a:rPr lang="en-US" baseline="0" dirty="0" smtClean="0"/>
              <a:t> package for Visual Studio that installs additional tools for the Office 365 API as you can see here.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600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a developer you have a few</a:t>
            </a:r>
            <a:r>
              <a:rPr lang="en-US" baseline="0" dirty="0" smtClean="0"/>
              <a:t> different options for your development environment. As previously explained, you will need a SharePoint site that you can test your solutions against. Microsoft recommends using the Developer Site Template and it can exist in either Office 365 or in an on-premises SharePoint deployment. Further, it’s recommended each developer have their own site collection they can do development, debugging and testing against… regardless if they are on-premises or using Office 365.</a:t>
            </a:r>
          </a:p>
          <a:p>
            <a:endParaRPr lang="en-US" baseline="0" dirty="0" smtClean="0"/>
          </a:p>
          <a:p>
            <a:r>
              <a:rPr lang="en-US" baseline="0" dirty="0" smtClean="0"/>
              <a:t>If you are only creating apps, Office 365 is the easiest solution as your development environment simply needs Visual Studio 2013 which can run on Windows 8.x.</a:t>
            </a:r>
          </a:p>
          <a:p>
            <a:endParaRPr lang="en-US" baseline="0" dirty="0" smtClean="0"/>
          </a:p>
          <a:p>
            <a:r>
              <a:rPr lang="en-US" baseline="0" dirty="0" smtClean="0"/>
              <a:t>However if you are going to be building solution, either farm solutions or sandboxed solutions, you will need a full SharePoint environment as Visual Studio can only deploy solutions and debug them when SharePoint is running locally on the same box as Visual Studio.</a:t>
            </a:r>
            <a:endParaRPr lang="en-US" dirty="0"/>
          </a:p>
        </p:txBody>
      </p:sp>
      <p:sp>
        <p:nvSpPr>
          <p:cNvPr id="4" name="Date Placeholder 3"/>
          <p:cNvSpPr>
            <a:spLocks noGrp="1"/>
          </p:cNvSpPr>
          <p:nvPr>
            <p:ph type="dt" idx="10"/>
          </p:nvPr>
        </p:nvSpPr>
        <p:spPr/>
        <p:txBody>
          <a:bodyPr/>
          <a:lstStyle/>
          <a:p>
            <a:fld id="{DBC13BCB-57C4-454F-8C02-26BDCE1A7007}"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primary ways you</a:t>
            </a:r>
            <a:r>
              <a:rPr lang="en-US" baseline="0" dirty="0" smtClean="0"/>
              <a:t>r app will interact with Office 365 and SharePoint. There are two sets of APIs available to developers. </a:t>
            </a:r>
          </a:p>
          <a:p>
            <a:endParaRPr lang="en-US" baseline="0" dirty="0" smtClean="0"/>
          </a:p>
          <a:p>
            <a:r>
              <a:rPr lang="en-US" baseline="0" dirty="0" smtClean="0"/>
              <a:t>One option is a pure </a:t>
            </a:r>
            <a:r>
              <a:rPr lang="en-US" baseline="0" dirty="0" err="1" smtClean="0"/>
              <a:t>RESTful</a:t>
            </a:r>
            <a:r>
              <a:rPr lang="en-US" baseline="0" dirty="0" smtClean="0"/>
              <a:t> endpoint that is modeled &amp; implemented following the OData protocol. This enables you to use any technology, any language hosted on any infrastructure to interact with SharePoint. </a:t>
            </a:r>
          </a:p>
          <a:p>
            <a:endParaRPr lang="en-US" baseline="0" dirty="0" smtClean="0"/>
          </a:p>
          <a:p>
            <a:r>
              <a:rPr lang="en-US" baseline="0" dirty="0" smtClean="0"/>
              <a:t>Another option is to use the client side object mode, also known as CSOM. The CSOM is proxy that calls the same endpoint but at times offers additional functionality not provided in the REST API. This proxy comes in three favors: a .NET CLR library, a Silverlight library and a third library used in client-side JavaScript solutions (also referred to as the JSOM).</a:t>
            </a:r>
            <a:endParaRPr lang="en-US" dirty="0"/>
          </a:p>
        </p:txBody>
      </p:sp>
      <p:sp>
        <p:nvSpPr>
          <p:cNvPr id="4" name="Date Placeholder 3"/>
          <p:cNvSpPr>
            <a:spLocks noGrp="1"/>
          </p:cNvSpPr>
          <p:nvPr>
            <p:ph type="dt" idx="10"/>
          </p:nvPr>
        </p:nvSpPr>
        <p:spPr/>
        <p:txBody>
          <a:bodyPr/>
          <a:lstStyle/>
          <a:p>
            <a:fld id="{4158D9CF-52ED-4C2B-9870-3BEFB23E0EBC}" type="datetime1">
              <a:rPr lang="en-US" smtClean="0"/>
              <a:t>5/31/2015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25</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904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a:t>
            </a:r>
            <a:r>
              <a:rPr lang="en-US" baseline="0" dirty="0" smtClean="0"/>
              <a:t> is optional &amp; up to the discretion of the presenter. See the demo script /demos/script-module02.md for instructions</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253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5/31/2015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Build 2012</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3DE98D88-4B2E-4AAB-9ECA-CFD46E198059}" type="datetime1">
              <a:rPr lang="en-US" smtClean="0"/>
              <a:t>5/31/2015</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47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DE277604-F957-433F-BCA2-0779A8E9576D}" type="slidenum">
              <a:rPr lang="en-US" smtClean="0"/>
              <a:pPr/>
              <a:t>12</a:t>
            </a:fld>
            <a:endParaRPr lang="en-US" dirty="0"/>
          </a:p>
        </p:txBody>
      </p:sp>
    </p:spTree>
    <p:extLst>
      <p:ext uri="{BB962C8B-B14F-4D97-AF65-F5344CB8AC3E}">
        <p14:creationId xmlns:p14="http://schemas.microsoft.com/office/powerpoint/2010/main" val="253521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r>
              <a:rPr lang="en-US" dirty="0" smtClean="0"/>
              <a:t>Let’s take a moment and</a:t>
            </a:r>
            <a:r>
              <a:rPr lang="en-US" baseline="0" dirty="0" smtClean="0"/>
              <a:t>, in a brief glimpse, look at what is in store for developers for Office and Office 365 development.</a:t>
            </a:r>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79F84F64-45F0-4E0A-8DEB-31B3AB891848}" type="slidenum">
              <a:rPr lang="en-US" smtClean="0"/>
              <a:t>13</a:t>
            </a:fld>
            <a:endParaRPr lang="en-US"/>
          </a:p>
        </p:txBody>
      </p:sp>
    </p:spTree>
    <p:extLst>
      <p:ext uri="{BB962C8B-B14F-4D97-AF65-F5344CB8AC3E}">
        <p14:creationId xmlns:p14="http://schemas.microsoft.com/office/powerpoint/2010/main" val="265424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created</a:t>
            </a:r>
            <a:r>
              <a:rPr lang="en-US" baseline="0" dirty="0" smtClean="0"/>
              <a:t> a new type of site collection template that developers can use when developing and testing apps. This new type of site, a Developer Site Collection, allows developers to install and attach a debugger to the app straight from Visual Studio. </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335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endParaRPr lang="en-US" noProof="0" dirty="0" smtClean="0"/>
          </a:p>
          <a:p>
            <a:pPr marL="228600" indent="-228600">
              <a:buAutoNum type="arabicPeriod"/>
            </a:pPr>
            <a:r>
              <a:rPr lang="en-US" noProof="0" dirty="0" smtClean="0"/>
              <a:t>Clients</a:t>
            </a:r>
            <a:r>
              <a:rPr lang="en-US" baseline="0" noProof="0" dirty="0" smtClean="0"/>
              <a:t> using remote development tools</a:t>
            </a:r>
          </a:p>
          <a:p>
            <a:pPr marL="228600" indent="-228600">
              <a:buAutoNum type="arabicPeriod"/>
            </a:pPr>
            <a:r>
              <a:rPr lang="en-US" baseline="0" noProof="0" dirty="0" smtClean="0"/>
              <a:t>Preferred option is to use Office365 – you can share even the same instance cross your App developers</a:t>
            </a:r>
          </a:p>
          <a:p>
            <a:pPr marL="228600" indent="-228600">
              <a:buAutoNum type="arabicPeriod"/>
            </a:pPr>
            <a:r>
              <a:rPr lang="en-US" baseline="0" noProof="0" dirty="0" smtClean="0"/>
              <a:t>You can also host your SharePoint Windows Azure </a:t>
            </a:r>
            <a:r>
              <a:rPr lang="en-US" baseline="0" noProof="0" dirty="0" err="1" smtClean="0"/>
              <a:t>IaaS</a:t>
            </a:r>
            <a:r>
              <a:rPr lang="en-US" baseline="0" noProof="0" dirty="0" smtClean="0"/>
              <a:t> server – so that development occurs against that instance</a:t>
            </a:r>
          </a:p>
          <a:p>
            <a:pPr marL="228600" indent="-228600">
              <a:buAutoNum type="arabicPeriod"/>
            </a:pPr>
            <a:r>
              <a:rPr lang="en-US" baseline="0" noProof="0" dirty="0" smtClean="0"/>
              <a:t>Just as for </a:t>
            </a:r>
            <a:r>
              <a:rPr lang="en-US" baseline="0" noProof="0" dirty="0" err="1" smtClean="0"/>
              <a:t>IaaS</a:t>
            </a:r>
            <a:r>
              <a:rPr lang="en-US" baseline="0" noProof="0" dirty="0" smtClean="0"/>
              <a:t>, you can do development against shared on-premises instance – most likely you’d dedicate site collection per developer for testing usage</a:t>
            </a:r>
          </a:p>
          <a:p>
            <a:pPr marL="228600" indent="-228600">
              <a:buAutoNum type="arabicPeriod"/>
            </a:pPr>
            <a:r>
              <a:rPr lang="en-US" baseline="0" noProof="0" dirty="0" smtClean="0"/>
              <a:t>TFS – could be on-premises, hosted in </a:t>
            </a:r>
            <a:r>
              <a:rPr lang="en-US" baseline="0" noProof="0" dirty="0" err="1" smtClean="0"/>
              <a:t>IaaS</a:t>
            </a:r>
            <a:r>
              <a:rPr lang="en-US" baseline="0" noProof="0" dirty="0" smtClean="0"/>
              <a:t> platform or used as service from cloud</a:t>
            </a:r>
            <a:endParaRPr lang="en-US" noProof="0"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B4008EB6-D09E-4580-8CD6-DDB14511944F}" type="slidenum">
              <a:rPr lang="en-US" smtClean="0"/>
              <a:t>15</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92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new SharePoint App Model gives developers</a:t>
            </a:r>
            <a:r>
              <a:rPr lang="en-US" baseline="0" dirty="0" smtClean="0"/>
              <a:t> three different ways to surface their app customizations within SharePoint sites. </a:t>
            </a:r>
          </a:p>
          <a:p>
            <a:endParaRPr lang="en-US" baseline="0" dirty="0" smtClean="0"/>
          </a:p>
          <a:p>
            <a:r>
              <a:rPr lang="en-US" baseline="0" dirty="0" smtClean="0"/>
              <a:t>The first option, a full page, is required for all apps. Think of this as the immersive experience where you can create an app that takes over the entire screen. </a:t>
            </a:r>
          </a:p>
          <a:p>
            <a:endParaRPr lang="en-US" baseline="0" dirty="0" smtClean="0"/>
          </a:p>
          <a:p>
            <a:r>
              <a:rPr lang="en-US" baseline="0" dirty="0" smtClean="0"/>
              <a:t>Even if your app is designed to only use the App Part or UI command extension options (both explained in a moment), you must still have a full page implementation. However this can simply be an “about me” or FAQ style page for your app customizations.</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an example of what the full page</a:t>
            </a:r>
            <a:r>
              <a:rPr lang="en-US" baseline="0" dirty="0" smtClean="0"/>
              <a:t> immersive experience would look like. Notice the traditional SharePoint experience is missing… all we see is a familiar SharePoint app bar at the top, but everything else is custom. </a:t>
            </a:r>
          </a:p>
          <a:p>
            <a:endParaRPr lang="en-US" baseline="0" dirty="0" smtClean="0"/>
          </a:p>
          <a:p>
            <a:r>
              <a:rPr lang="en-US" baseline="0" dirty="0" smtClean="0"/>
              <a:t>Microsoft does provide some controls &amp; tools to ingest the parent site’s styles so that your app can have a similar look &amp; feel as the parent site.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48785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2"/>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5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833" indent="-34283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8"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1"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6"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0"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64" tIns="76182" rIns="152364" bIns="76182"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5"/>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91"/>
            <a:ext cx="11533187"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560" indent="-344283">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7853" indent="-342698">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7" y="2312129"/>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3"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3"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45" tIns="146275" rIns="182845" bIns="146275" rtlCol="0" anchor="ctr">
            <a:noAutofit/>
          </a:bodyPr>
          <a:lstStyle>
            <a:lvl1pPr marL="0" indent="0">
              <a:buFont typeface="Arial" panose="020B0604020202020204" pitchFamily="34" charset="0"/>
              <a:buNone/>
              <a:defRPr lang="en-US" sz="350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798"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45" tIns="146275" rIns="182845" bIns="146275"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45" tIns="146275" rIns="182845" bIns="146275"/>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3822"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4"/>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15510685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7"/>
            <a:ext cx="11149013" cy="747897"/>
          </a:xfrm>
        </p:spPr>
        <p:txBody>
          <a:bodyPr lIns="143378" tIns="89612" rIns="143378" bIns="89612"/>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3378" tIns="89612" rIns="143378" bIns="89612"/>
          <a:lstStyle>
            <a:lvl1pPr marL="0" indent="0">
              <a:buNone/>
              <a:defRPr/>
            </a:lvl1pPr>
            <a:lvl2pPr marL="339563" indent="0">
              <a:buNone/>
              <a:defRPr/>
            </a:lvl2pPr>
            <a:lvl3pPr marL="572814" indent="0">
              <a:buNone/>
              <a:defRPr/>
            </a:lvl3pPr>
            <a:lvl4pPr marL="798134" indent="0">
              <a:buNone/>
              <a:defRPr/>
            </a:lvl4pPr>
            <a:lvl5pPr marL="1029795"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8658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2" indent="0" algn="ctr">
              <a:buNone/>
              <a:defRPr>
                <a:solidFill>
                  <a:schemeClr val="tx1">
                    <a:tint val="75000"/>
                  </a:schemeClr>
                </a:solidFill>
              </a:defRPr>
            </a:lvl2pPr>
            <a:lvl3pPr marL="914185" indent="0" algn="ctr">
              <a:buNone/>
              <a:defRPr>
                <a:solidFill>
                  <a:schemeClr val="tx1">
                    <a:tint val="75000"/>
                  </a:schemeClr>
                </a:solidFill>
              </a:defRPr>
            </a:lvl3pPr>
            <a:lvl4pPr marL="1371276" indent="0" algn="ctr">
              <a:buNone/>
              <a:defRPr>
                <a:solidFill>
                  <a:schemeClr val="tx1">
                    <a:tint val="75000"/>
                  </a:schemeClr>
                </a:solidFill>
              </a:defRPr>
            </a:lvl4pPr>
            <a:lvl5pPr marL="1828368" indent="0" algn="ctr">
              <a:buNone/>
              <a:defRPr>
                <a:solidFill>
                  <a:schemeClr val="tx1">
                    <a:tint val="75000"/>
                  </a:schemeClr>
                </a:solidFill>
              </a:defRPr>
            </a:lvl5pPr>
            <a:lvl6pPr marL="2285461" indent="0" algn="ctr">
              <a:buNone/>
              <a:defRPr>
                <a:solidFill>
                  <a:schemeClr val="tx1">
                    <a:tint val="75000"/>
                  </a:schemeClr>
                </a:solidFill>
              </a:defRPr>
            </a:lvl6pPr>
            <a:lvl7pPr marL="2742553" indent="0" algn="ctr">
              <a:buNone/>
              <a:defRPr>
                <a:solidFill>
                  <a:schemeClr val="tx1">
                    <a:tint val="75000"/>
                  </a:schemeClr>
                </a:solidFill>
              </a:defRPr>
            </a:lvl7pPr>
            <a:lvl8pPr marL="3199644" indent="0" algn="ctr">
              <a:buNone/>
              <a:defRPr>
                <a:solidFill>
                  <a:schemeClr val="tx1">
                    <a:tint val="75000"/>
                  </a:schemeClr>
                </a:solidFill>
              </a:defRPr>
            </a:lvl8pPr>
            <a:lvl9pPr marL="3656738" indent="0" algn="ctr">
              <a:buNone/>
              <a:defRPr>
                <a:solidFill>
                  <a:schemeClr val="tx1">
                    <a:tint val="75000"/>
                  </a:schemeClr>
                </a:solidFill>
              </a:defRPr>
            </a:lvl9pPr>
          </a:lstStyle>
          <a:p>
            <a:pPr marL="0" marR="0" lvl="0" indent="0" algn="l" defTabSz="91418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0"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0" indent="0">
              <a:buNone/>
              <a:defRPr sz="2000">
                <a:gradFill>
                  <a:gsLst>
                    <a:gs pos="100000">
                      <a:schemeClr val="bg2"/>
                    </a:gs>
                    <a:gs pos="6000">
                      <a:schemeClr val="bg2"/>
                    </a:gs>
                  </a:gsLst>
                  <a:lin ang="5400000" scaled="0"/>
                </a:gradFill>
              </a:defRPr>
            </a:lvl4pPr>
            <a:lvl5pPr marL="693602"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0" indent="0">
              <a:buNone/>
              <a:defRPr sz="2000">
                <a:gradFill>
                  <a:gsLst>
                    <a:gs pos="100000">
                      <a:schemeClr val="bg2"/>
                    </a:gs>
                    <a:gs pos="0">
                      <a:schemeClr val="bg2"/>
                    </a:gs>
                  </a:gsLst>
                  <a:lin ang="5400000" scaled="0"/>
                </a:gradFill>
              </a:defRPr>
            </a:lvl4pPr>
            <a:lvl5pPr marL="693602"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4107" indent="-284107">
              <a:buFont typeface="Wingdings" pitchFamily="2" charset="2"/>
              <a:buChar char=""/>
              <a:defRPr sz="4000"/>
            </a:lvl1pPr>
            <a:lvl2pPr marL="517423" indent="-233318">
              <a:buFont typeface="Wingdings" pitchFamily="2" charset="2"/>
              <a:buChar char=""/>
              <a:defRPr>
                <a:latin typeface="+mn-lt"/>
              </a:defRPr>
            </a:lvl2pPr>
            <a:lvl3pPr marL="741217" indent="-223794">
              <a:buFont typeface="Wingdings" pitchFamily="2" charset="2"/>
              <a:buChar char=""/>
              <a:tabLst/>
              <a:defRPr>
                <a:latin typeface="+mn-lt"/>
              </a:defRPr>
            </a:lvl3pPr>
            <a:lvl4pPr marL="914221" indent="-173004">
              <a:buFont typeface="Wingdings" pitchFamily="2" charset="2"/>
              <a:buChar char=""/>
              <a:defRPr>
                <a:latin typeface="+mn-lt"/>
              </a:defRPr>
            </a:lvl4pPr>
            <a:lvl5pPr marL="1087225"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0" indent="0">
              <a:buNone/>
              <a:defRPr sz="2000"/>
            </a:lvl4pPr>
            <a:lvl5pPr marL="693602"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0" indent="0">
              <a:buNone/>
              <a:defRPr sz="2000">
                <a:gradFill>
                  <a:gsLst>
                    <a:gs pos="1000">
                      <a:schemeClr val="bg2"/>
                    </a:gs>
                    <a:gs pos="98000">
                      <a:schemeClr val="bg2"/>
                    </a:gs>
                  </a:gsLst>
                  <a:lin ang="5400000" scaled="0"/>
                </a:gradFill>
              </a:defRPr>
            </a:lvl4pPr>
            <a:lvl5pPr marL="693602"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43" indent="-292043">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598" indent="-228555">
              <a:defRPr sz="2000"/>
            </a:lvl2pPr>
            <a:lvl3pPr marL="685666" indent="-165068">
              <a:tabLst/>
              <a:defRPr sz="2000"/>
            </a:lvl3pPr>
            <a:lvl4pPr marL="863431" indent="-177765">
              <a:defRPr/>
            </a:lvl4pPr>
            <a:lvl5pPr marL="1028498"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11898"/>
          </a:xfrm>
        </p:spPr>
        <p:txBody>
          <a:bodyPr>
            <a:spAutoFit/>
          </a:bodyPr>
          <a:lstStyle>
            <a:lvl1pPr marL="339658" indent="-339658">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6" indent="-342833">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1" indent="-342833">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498" indent="-342833">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4" indent="-342833">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3" marR="0" lvl="0"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3" marR="0" lvl="1"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3" marR="0" lvl="2"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3" marR="0" lvl="3"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3" marR="0" lvl="4"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bg2"/>
              </a:gs>
              <a:gs pos="100000">
                <a:schemeClr val="bg2"/>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bg2"/>
              </a:gs>
              <a:gs pos="100000">
                <a:schemeClr val="bg2"/>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tx1"/>
              </a:gs>
              <a:gs pos="100000">
                <a:schemeClr val="tx1"/>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tx1"/>
              </a:gs>
              <a:gs pos="100000">
                <a:schemeClr val="tx1"/>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Camp</a:t>
            </a:r>
          </a:p>
        </p:txBody>
      </p:sp>
      <p:sp>
        <p:nvSpPr>
          <p:cNvPr id="3" name="Text Placeholder 2"/>
          <p:cNvSpPr>
            <a:spLocks noGrp="1"/>
          </p:cNvSpPr>
          <p:nvPr>
            <p:ph type="body" sz="quarter" idx="12"/>
          </p:nvPr>
        </p:nvSpPr>
        <p:spPr/>
        <p:txBody>
          <a:bodyPr/>
          <a:lstStyle/>
          <a:p>
            <a:r>
              <a:rPr lang="en-US" dirty="0" smtClean="0"/>
              <a:t>Detroit, June 2016</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High-Level Office 365 </a:t>
            </a:r>
            <a:r>
              <a:rPr lang="en-US" dirty="0" smtClean="0"/>
              <a:t>Development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0532710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452" y="1381"/>
            <a:ext cx="12183923" cy="685524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Our Vision: Modernizing the Platform</a:t>
            </a:r>
            <a:endParaRPr lang="en-US" dirty="0"/>
          </a:p>
        </p:txBody>
      </p:sp>
      <p:sp>
        <p:nvSpPr>
          <p:cNvPr id="6" name="TextBox 5"/>
          <p:cNvSpPr txBox="1"/>
          <p:nvPr/>
        </p:nvSpPr>
        <p:spPr>
          <a:xfrm>
            <a:off x="1236581" y="1441924"/>
            <a:ext cx="1720097"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Market</a:t>
            </a:r>
          </a:p>
        </p:txBody>
      </p:sp>
      <p:sp>
        <p:nvSpPr>
          <p:cNvPr id="7" name="TextBox 6"/>
          <p:cNvSpPr txBox="1"/>
          <p:nvPr/>
        </p:nvSpPr>
        <p:spPr>
          <a:xfrm>
            <a:off x="5251737" y="1441924"/>
            <a:ext cx="1720348"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Trends</a:t>
            </a:r>
          </a:p>
        </p:txBody>
      </p:sp>
      <p:sp>
        <p:nvSpPr>
          <p:cNvPr id="8" name="TextBox 7"/>
          <p:cNvSpPr txBox="1"/>
          <p:nvPr/>
        </p:nvSpPr>
        <p:spPr>
          <a:xfrm>
            <a:off x="9085563" y="1441924"/>
            <a:ext cx="1610642"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Our Principles</a:t>
            </a:r>
          </a:p>
        </p:txBody>
      </p:sp>
      <p:pic>
        <p:nvPicPr>
          <p:cNvPr id="9" name="Picture 8"/>
          <p:cNvPicPr>
            <a:picLocks noChangeAspect="1"/>
          </p:cNvPicPr>
          <p:nvPr/>
        </p:nvPicPr>
        <p:blipFill>
          <a:blip r:embed="rId3"/>
          <a:stretch>
            <a:fillRect/>
          </a:stretch>
        </p:blipFill>
        <p:spPr>
          <a:xfrm>
            <a:off x="682959" y="2086423"/>
            <a:ext cx="2788580" cy="3713256"/>
          </a:xfrm>
          <a:prstGeom prst="rect">
            <a:avLst/>
          </a:prstGeom>
        </p:spPr>
      </p:pic>
      <p:pic>
        <p:nvPicPr>
          <p:cNvPr id="10" name="Picture 9"/>
          <p:cNvPicPr>
            <a:picLocks noChangeAspect="1"/>
          </p:cNvPicPr>
          <p:nvPr/>
        </p:nvPicPr>
        <p:blipFill>
          <a:blip r:embed="rId4"/>
          <a:stretch>
            <a:fillRect/>
          </a:stretch>
        </p:blipFill>
        <p:spPr>
          <a:xfrm>
            <a:off x="4466948" y="2015013"/>
            <a:ext cx="3254929" cy="3913200"/>
          </a:xfrm>
          <a:prstGeom prst="rect">
            <a:avLst/>
          </a:prstGeom>
        </p:spPr>
      </p:pic>
      <p:pic>
        <p:nvPicPr>
          <p:cNvPr id="11" name="Picture 10"/>
          <p:cNvPicPr>
            <a:picLocks noChangeAspect="1"/>
          </p:cNvPicPr>
          <p:nvPr/>
        </p:nvPicPr>
        <p:blipFill>
          <a:blip r:embed="rId5"/>
          <a:stretch>
            <a:fillRect/>
          </a:stretch>
        </p:blipFill>
        <p:spPr>
          <a:xfrm>
            <a:off x="8434689" y="2086423"/>
            <a:ext cx="2883753" cy="3770383"/>
          </a:xfrm>
          <a:prstGeom prst="rect">
            <a:avLst/>
          </a:prstGeom>
        </p:spPr>
      </p:pic>
    </p:spTree>
    <p:extLst>
      <p:ext uri="{BB962C8B-B14F-4D97-AF65-F5344CB8AC3E}">
        <p14:creationId xmlns:p14="http://schemas.microsoft.com/office/powerpoint/2010/main" val="772822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451" y="4773"/>
            <a:ext cx="12183923" cy="685184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4800" dirty="0" smtClean="0"/>
              <a:t>The Result: A new App Model and API</a:t>
            </a:r>
            <a:endParaRPr lang="en-US" sz="4800" dirty="0"/>
          </a:p>
        </p:txBody>
      </p:sp>
      <p:pic>
        <p:nvPicPr>
          <p:cNvPr id="4" name="Picture 3"/>
          <p:cNvPicPr>
            <a:picLocks noChangeAspect="1"/>
          </p:cNvPicPr>
          <p:nvPr/>
        </p:nvPicPr>
        <p:blipFill rotWithShape="1">
          <a:blip r:embed="rId3"/>
          <a:srcRect l="22486"/>
          <a:stretch/>
        </p:blipFill>
        <p:spPr>
          <a:xfrm>
            <a:off x="349104" y="2072122"/>
            <a:ext cx="6049376" cy="1390090"/>
          </a:xfrm>
          <a:prstGeom prst="rect">
            <a:avLst/>
          </a:prstGeom>
        </p:spPr>
      </p:pic>
      <p:pic>
        <p:nvPicPr>
          <p:cNvPr id="5" name="Picture 4"/>
          <p:cNvPicPr>
            <a:picLocks noChangeAspect="1"/>
          </p:cNvPicPr>
          <p:nvPr/>
        </p:nvPicPr>
        <p:blipFill>
          <a:blip r:embed="rId4"/>
          <a:stretch>
            <a:fillRect/>
          </a:stretch>
        </p:blipFill>
        <p:spPr>
          <a:xfrm>
            <a:off x="1508033" y="3648579"/>
            <a:ext cx="4777705" cy="2884914"/>
          </a:xfrm>
          <a:prstGeom prst="rect">
            <a:avLst/>
          </a:prstGeom>
        </p:spPr>
      </p:pic>
      <p:pic>
        <p:nvPicPr>
          <p:cNvPr id="6" name="Picture 5"/>
          <p:cNvPicPr>
            <a:picLocks noChangeAspect="1"/>
          </p:cNvPicPr>
          <p:nvPr/>
        </p:nvPicPr>
        <p:blipFill>
          <a:blip r:embed="rId5"/>
          <a:stretch>
            <a:fillRect/>
          </a:stretch>
        </p:blipFill>
        <p:spPr>
          <a:xfrm>
            <a:off x="7021174" y="2827396"/>
            <a:ext cx="3930662" cy="2599279"/>
          </a:xfrm>
          <a:prstGeom prst="rect">
            <a:avLst/>
          </a:prstGeom>
        </p:spPr>
      </p:pic>
      <p:pic>
        <p:nvPicPr>
          <p:cNvPr id="7" name="Picture 6"/>
          <p:cNvPicPr>
            <a:picLocks noChangeAspect="1"/>
          </p:cNvPicPr>
          <p:nvPr/>
        </p:nvPicPr>
        <p:blipFill>
          <a:blip r:embed="rId6"/>
          <a:stretch>
            <a:fillRect/>
          </a:stretch>
        </p:blipFill>
        <p:spPr>
          <a:xfrm>
            <a:off x="1255022" y="1175435"/>
            <a:ext cx="1446636" cy="980681"/>
          </a:xfrm>
          <a:prstGeom prst="rect">
            <a:avLst/>
          </a:prstGeom>
        </p:spPr>
      </p:pic>
      <p:pic>
        <p:nvPicPr>
          <p:cNvPr id="8" name="Picture 7"/>
          <p:cNvPicPr>
            <a:picLocks noChangeAspect="1"/>
          </p:cNvPicPr>
          <p:nvPr/>
        </p:nvPicPr>
        <p:blipFill>
          <a:blip r:embed="rId7"/>
          <a:stretch>
            <a:fillRect/>
          </a:stretch>
        </p:blipFill>
        <p:spPr>
          <a:xfrm>
            <a:off x="2701659" y="1337294"/>
            <a:ext cx="8965333" cy="656961"/>
          </a:xfrm>
          <a:prstGeom prst="rect">
            <a:avLst/>
          </a:prstGeom>
        </p:spPr>
      </p:pic>
    </p:spTree>
    <p:extLst>
      <p:ext uri="{BB962C8B-B14F-4D97-AF65-F5344CB8AC3E}">
        <p14:creationId xmlns:p14="http://schemas.microsoft.com/office/powerpoint/2010/main" val="34754751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5576" r="5913"/>
          <a:stretch/>
        </p:blipFill>
        <p:spPr>
          <a:xfrm>
            <a:off x="0" y="0"/>
            <a:ext cx="9140825" cy="6858000"/>
          </a:xfrm>
        </p:spPr>
      </p:pic>
      <p:sp>
        <p:nvSpPr>
          <p:cNvPr id="7" name="Text Placeholder 6"/>
          <p:cNvSpPr>
            <a:spLocks noGrp="1"/>
          </p:cNvSpPr>
          <p:nvPr>
            <p:ph type="body" sz="quarter" idx="4294967295"/>
          </p:nvPr>
        </p:nvSpPr>
        <p:spPr>
          <a:xfrm>
            <a:off x="8424863" y="1858963"/>
            <a:ext cx="3763962" cy="1155700"/>
          </a:xfrm>
        </p:spPr>
        <p:txBody>
          <a:bodyPr/>
          <a:lstStyle/>
          <a:p>
            <a:pPr marL="0" indent="0">
              <a:spcBef>
                <a:spcPts val="1762"/>
              </a:spcBef>
              <a:buNone/>
            </a:pPr>
            <a:r>
              <a:rPr lang="en-US" sz="2800" dirty="0"/>
              <a:t>Same code works in cloud and in on-premises </a:t>
            </a:r>
          </a:p>
          <a:p>
            <a:pPr marL="0" indent="0">
              <a:spcBef>
                <a:spcPts val="1762"/>
              </a:spcBef>
              <a:buNone/>
            </a:pPr>
            <a:r>
              <a:rPr lang="en-US" sz="2800" dirty="0"/>
              <a:t>Build market place apps and reach all Office 365 customers easily</a:t>
            </a:r>
          </a:p>
          <a:p>
            <a:pPr marL="0" indent="0">
              <a:spcBef>
                <a:spcPts val="1762"/>
              </a:spcBef>
              <a:buNone/>
            </a:pPr>
            <a:r>
              <a:rPr lang="en-US" sz="2800" dirty="0"/>
              <a:t>More flexible model with additional possibilities</a:t>
            </a:r>
          </a:p>
          <a:p>
            <a:pPr marL="0" indent="0">
              <a:spcBef>
                <a:spcPts val="1762"/>
              </a:spcBef>
              <a:buNone/>
            </a:pPr>
            <a:r>
              <a:rPr lang="en-US" sz="2800" dirty="0"/>
              <a:t>Standard .NET development tooling</a:t>
            </a:r>
          </a:p>
        </p:txBody>
      </p:sp>
      <p:sp>
        <p:nvSpPr>
          <p:cNvPr id="5" name="Title 3"/>
          <p:cNvSpPr txBox="1">
            <a:spLocks/>
          </p:cNvSpPr>
          <p:nvPr/>
        </p:nvSpPr>
        <p:spPr>
          <a:xfrm>
            <a:off x="4844646" y="206198"/>
            <a:ext cx="6953173" cy="624030"/>
          </a:xfrm>
          <a:prstGeom prst="rect">
            <a:avLst/>
          </a:prstGeom>
        </p:spPr>
        <p:txBody>
          <a:bodyPr lIns="89612" tIns="44807" rIns="89612" bIns="44807"/>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algn="r"/>
            <a:endParaRPr lang="en-US" sz="6000" kern="0" dirty="0">
              <a:solidFill>
                <a:schemeClr val="accent4"/>
              </a:solidFill>
            </a:endParaRPr>
          </a:p>
        </p:txBody>
      </p:sp>
      <p:sp>
        <p:nvSpPr>
          <p:cNvPr id="3" name="Title 2"/>
          <p:cNvSpPr>
            <a:spLocks noGrp="1"/>
          </p:cNvSpPr>
          <p:nvPr>
            <p:ph type="title"/>
          </p:nvPr>
        </p:nvSpPr>
        <p:spPr>
          <a:xfrm>
            <a:off x="4931619" y="228600"/>
            <a:ext cx="6736508" cy="747897"/>
          </a:xfrm>
        </p:spPr>
        <p:txBody>
          <a:bodyPr/>
          <a:lstStyle/>
          <a:p>
            <a:r>
              <a:rPr lang="en-US" sz="6000" dirty="0"/>
              <a:t>What is in it for developers?</a:t>
            </a:r>
          </a:p>
        </p:txBody>
      </p:sp>
    </p:spTree>
    <p:extLst>
      <p:ext uri="{BB962C8B-B14F-4D97-AF65-F5344CB8AC3E}">
        <p14:creationId xmlns:p14="http://schemas.microsoft.com/office/powerpoint/2010/main" val="3858921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template and usage</a:t>
            </a:r>
            <a:endParaRPr lang="en-US" dirty="0"/>
          </a:p>
        </p:txBody>
      </p:sp>
      <p:sp>
        <p:nvSpPr>
          <p:cNvPr id="5" name="Content Placeholder 4"/>
          <p:cNvSpPr>
            <a:spLocks noGrp="1"/>
          </p:cNvSpPr>
          <p:nvPr>
            <p:ph type="body" sz="quarter" idx="10"/>
          </p:nvPr>
        </p:nvSpPr>
        <p:spPr/>
        <p:txBody>
          <a:bodyPr/>
          <a:lstStyle/>
          <a:p>
            <a:r>
              <a:rPr lang="en-US" sz="3600" dirty="0"/>
              <a:t>Enables remote development against the </a:t>
            </a:r>
            <a:br>
              <a:rPr lang="en-US" sz="3600" dirty="0"/>
            </a:br>
            <a:r>
              <a:rPr lang="en-US" sz="3600" dirty="0"/>
              <a:t>SharePoint farm</a:t>
            </a:r>
          </a:p>
          <a:p>
            <a:pPr lvl="1"/>
            <a:r>
              <a:rPr lang="en-US" sz="2000" dirty="0"/>
              <a:t>Also with on-premises deployments</a:t>
            </a:r>
          </a:p>
        </p:txBody>
      </p:sp>
      <p:pic>
        <p:nvPicPr>
          <p:cNvPr id="3" name="Picture 2"/>
          <p:cNvPicPr>
            <a:picLocks noChangeAspect="1"/>
          </p:cNvPicPr>
          <p:nvPr/>
        </p:nvPicPr>
        <p:blipFill>
          <a:blip r:embed="rId3"/>
          <a:stretch>
            <a:fillRect/>
          </a:stretch>
        </p:blipFill>
        <p:spPr>
          <a:xfrm>
            <a:off x="3442103" y="3098760"/>
            <a:ext cx="5304621" cy="3297096"/>
          </a:xfrm>
          <a:prstGeom prst="rect">
            <a:avLst/>
          </a:prstGeom>
          <a:ln>
            <a:solidFill>
              <a:schemeClr val="bg1">
                <a:lumMod val="85000"/>
              </a:schemeClr>
            </a:solidFill>
          </a:ln>
        </p:spPr>
      </p:pic>
    </p:spTree>
    <p:extLst>
      <p:ext uri="{BB962C8B-B14F-4D97-AF65-F5344CB8AC3E}">
        <p14:creationId xmlns:p14="http://schemas.microsoft.com/office/powerpoint/2010/main" val="165840512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3"/>
          <a:stretch>
            <a:fillRect/>
          </a:stretch>
        </p:blipFill>
        <p:spPr>
          <a:xfrm>
            <a:off x="5587956" y="1420250"/>
            <a:ext cx="1671153" cy="1038708"/>
          </a:xfrm>
          <a:prstGeom prst="rect">
            <a:avLst/>
          </a:prstGeom>
          <a:ln>
            <a:solidFill>
              <a:schemeClr val="bg1">
                <a:lumMod val="85000"/>
              </a:schemeClr>
            </a:solidFill>
          </a:ln>
        </p:spPr>
      </p:pic>
      <p:pic>
        <p:nvPicPr>
          <p:cNvPr id="169" name="Picture 3" descr="C:\Users\vesaj\Pictures\DVD_ART36\Artwork_Imagery\Icons - Illustrations\Internet Clouds web\Istock 5118882 - clouds and sky.png"/>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2463" y="2376874"/>
            <a:ext cx="4812806" cy="2781634"/>
          </a:xfrm>
          <a:prstGeom prst="rect">
            <a:avLst/>
          </a:prstGeom>
          <a:noFill/>
          <a:effectLst>
            <a:softEdge rad="127000"/>
          </a:effectLst>
          <a:extLst>
            <a:ext uri="{909E8E84-426E-40dd-AFC4-6F175D3DCCD1}">
              <a14:hiddenFill xmlns="" xmlns:a14="http://schemas.microsoft.com/office/drawing/2010/main">
                <a:solidFill>
                  <a:srgbClr val="FFFFFF"/>
                </a:solidFill>
              </a14:hiddenFill>
            </a:ext>
          </a:extLst>
        </p:spPr>
      </p:pic>
      <p:pic>
        <p:nvPicPr>
          <p:cNvPr id="91" name="Picture 90"/>
          <p:cNvPicPr>
            <a:picLocks noChangeAspect="1"/>
          </p:cNvPicPr>
          <p:nvPr/>
        </p:nvPicPr>
        <p:blipFill>
          <a:blip r:embed="rId3"/>
          <a:stretch>
            <a:fillRect/>
          </a:stretch>
        </p:blipFill>
        <p:spPr>
          <a:xfrm>
            <a:off x="8741232" y="3756064"/>
            <a:ext cx="1671153" cy="1038708"/>
          </a:xfrm>
          <a:prstGeom prst="rect">
            <a:avLst/>
          </a:prstGeom>
          <a:ln>
            <a:solidFill>
              <a:schemeClr val="bg1">
                <a:lumMod val="85000"/>
              </a:schemeClr>
            </a:solidFill>
          </a:ln>
        </p:spPr>
      </p:pic>
      <p:pic>
        <p:nvPicPr>
          <p:cNvPr id="90" name="Picture 89"/>
          <p:cNvPicPr>
            <a:picLocks noChangeAspect="1"/>
          </p:cNvPicPr>
          <p:nvPr/>
        </p:nvPicPr>
        <p:blipFill>
          <a:blip r:embed="rId3"/>
          <a:stretch>
            <a:fillRect/>
          </a:stretch>
        </p:blipFill>
        <p:spPr>
          <a:xfrm>
            <a:off x="5923385" y="5064816"/>
            <a:ext cx="1671153" cy="1038708"/>
          </a:xfrm>
          <a:prstGeom prst="rect">
            <a:avLst/>
          </a:prstGeom>
          <a:ln>
            <a:solidFill>
              <a:schemeClr val="bg1">
                <a:lumMod val="85000"/>
              </a:schemeClr>
            </a:solidFill>
          </a:ln>
        </p:spPr>
      </p:pic>
      <p:pic>
        <p:nvPicPr>
          <p:cNvPr id="171" name="Picture 2" descr="C:\Users\vesaj\Pictures\DVD_ART36\Artwork_Imagery\Icons - Illustrations\Internet Clouds web\cloud illustration 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630" y="2830424"/>
            <a:ext cx="2306458" cy="1564310"/>
          </a:xfrm>
          <a:prstGeom prst="rect">
            <a:avLst/>
          </a:prstGeom>
          <a:noFill/>
          <a:extLst>
            <a:ext uri="{909E8E84-426E-40dd-AFC4-6F175D3DCCD1}">
              <a14:hiddenFill xmlns="" xmlns:a14="http://schemas.microsoft.com/office/drawing/2010/main">
                <a:solidFill>
                  <a:srgbClr val="FFFFFF"/>
                </a:solidFill>
              </a14:hiddenFill>
            </a:ext>
          </a:extLst>
        </p:spPr>
      </p:pic>
      <p:sp>
        <p:nvSpPr>
          <p:cNvPr id="92" name="Title 91"/>
          <p:cNvSpPr>
            <a:spLocks noGrp="1"/>
          </p:cNvSpPr>
          <p:nvPr>
            <p:ph type="title"/>
          </p:nvPr>
        </p:nvSpPr>
        <p:spPr/>
        <p:txBody>
          <a:bodyPr/>
          <a:lstStyle/>
          <a:p>
            <a:r>
              <a:rPr lang="en-US" dirty="0" smtClean="0"/>
              <a:t>Developer sites and remote development</a:t>
            </a:r>
            <a:endParaRPr lang="en-US" dirty="0"/>
          </a:p>
        </p:txBody>
      </p:sp>
      <p:grpSp>
        <p:nvGrpSpPr>
          <p:cNvPr id="21" name="Group 20"/>
          <p:cNvGrpSpPr/>
          <p:nvPr/>
        </p:nvGrpSpPr>
        <p:grpSpPr>
          <a:xfrm>
            <a:off x="7856969" y="3001114"/>
            <a:ext cx="1644729" cy="1300983"/>
            <a:chOff x="5578884" y="1332415"/>
            <a:chExt cx="2193283" cy="1734192"/>
          </a:xfrm>
        </p:grpSpPr>
        <p:grpSp>
          <p:nvGrpSpPr>
            <p:cNvPr id="96" name="Group 95"/>
            <p:cNvGrpSpPr/>
            <p:nvPr/>
          </p:nvGrpSpPr>
          <p:grpSpPr>
            <a:xfrm>
              <a:off x="5578884" y="1338607"/>
              <a:ext cx="2193283" cy="1728000"/>
              <a:chOff x="7001558" y="1537755"/>
              <a:chExt cx="2193283" cy="1728000"/>
            </a:xfrm>
          </p:grpSpPr>
          <p:grpSp>
            <p:nvGrpSpPr>
              <p:cNvPr id="97" name="Group 96"/>
              <p:cNvGrpSpPr>
                <a:grpSpLocks noChangeAspect="1"/>
              </p:cNvGrpSpPr>
              <p:nvPr/>
            </p:nvGrpSpPr>
            <p:grpSpPr>
              <a:xfrm>
                <a:off x="7418527" y="1537755"/>
                <a:ext cx="1776314" cy="1728000"/>
                <a:chOff x="6325965" y="35683"/>
                <a:chExt cx="2068041" cy="2011789"/>
              </a:xfrm>
            </p:grpSpPr>
            <p:grpSp>
              <p:nvGrpSpPr>
                <p:cNvPr id="99" name="Group 98"/>
                <p:cNvGrpSpPr/>
                <p:nvPr/>
              </p:nvGrpSpPr>
              <p:grpSpPr>
                <a:xfrm>
                  <a:off x="6381692" y="35683"/>
                  <a:ext cx="2012314" cy="2011789"/>
                  <a:chOff x="6849580" y="4206958"/>
                  <a:chExt cx="2012314" cy="2011789"/>
                </a:xfrm>
              </p:grpSpPr>
              <p:grpSp>
                <p:nvGrpSpPr>
                  <p:cNvPr id="107" name="Group 106"/>
                  <p:cNvGrpSpPr/>
                  <p:nvPr/>
                </p:nvGrpSpPr>
                <p:grpSpPr>
                  <a:xfrm>
                    <a:off x="7487957" y="4470625"/>
                    <a:ext cx="666750" cy="1487475"/>
                    <a:chOff x="2081162" y="4640597"/>
                    <a:chExt cx="666750" cy="1487475"/>
                  </a:xfrm>
                  <a:solidFill>
                    <a:schemeClr val="bg1"/>
                  </a:solidFill>
                </p:grpSpPr>
                <p:sp>
                  <p:nvSpPr>
                    <p:cNvPr id="109" name="Snip Diagonal Corner Rectangle 10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Isosceles Triangle 11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8" name="Picture 2" descr="\\MAGNUM\Projects\Microsoft\Cloud Power FY12\Design\Icons\PNGs\Server_2.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6849580" y="4206958"/>
                    <a:ext cx="2012314" cy="2011789"/>
                  </a:xfrm>
                  <a:prstGeom prst="rect">
                    <a:avLst/>
                  </a:prstGeom>
                  <a:noFill/>
                </p:spPr>
              </p:pic>
            </p:grpSp>
            <p:grpSp>
              <p:nvGrpSpPr>
                <p:cNvPr id="100" name="Group 99"/>
                <p:cNvGrpSpPr/>
                <p:nvPr/>
              </p:nvGrpSpPr>
              <p:grpSpPr>
                <a:xfrm>
                  <a:off x="6325965" y="652935"/>
                  <a:ext cx="1090092" cy="875577"/>
                  <a:chOff x="11139221" y="3379827"/>
                  <a:chExt cx="1090092" cy="875577"/>
                </a:xfrm>
              </p:grpSpPr>
              <p:grpSp>
                <p:nvGrpSpPr>
                  <p:cNvPr id="101" name="Group 100"/>
                  <p:cNvGrpSpPr/>
                  <p:nvPr/>
                </p:nvGrpSpPr>
                <p:grpSpPr>
                  <a:xfrm>
                    <a:off x="11139221" y="3379827"/>
                    <a:ext cx="1090092" cy="875577"/>
                    <a:chOff x="3599175" y="4220568"/>
                    <a:chExt cx="1090092" cy="875577"/>
                  </a:xfrm>
                </p:grpSpPr>
                <p:sp>
                  <p:nvSpPr>
                    <p:cNvPr id="103" name="Rounded Rectangle 10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4" name="Group 103"/>
                    <p:cNvGrpSpPr/>
                    <p:nvPr/>
                  </p:nvGrpSpPr>
                  <p:grpSpPr>
                    <a:xfrm>
                      <a:off x="3614541" y="4243079"/>
                      <a:ext cx="1057169" cy="832818"/>
                      <a:chOff x="3705190" y="4561217"/>
                      <a:chExt cx="1057169" cy="832818"/>
                    </a:xfrm>
                  </p:grpSpPr>
                  <p:pic>
                    <p:nvPicPr>
                      <p:cNvPr id="105"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06" name="Rectangle 10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2" name="Picture 101"/>
                  <p:cNvPicPr>
                    <a:picLocks noChangeAspect="1"/>
                  </p:cNvPicPr>
                  <p:nvPr/>
                </p:nvPicPr>
                <p:blipFill rotWithShape="1">
                  <a:blip r:embed="rId8"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sp>
            <p:nvSpPr>
              <p:cNvPr id="98" name="Left Brace 97"/>
              <p:cNvSpPr/>
              <p:nvPr/>
            </p:nvSpPr>
            <p:spPr>
              <a:xfrm>
                <a:off x="7001558" y="1645713"/>
                <a:ext cx="520262" cy="1515256"/>
              </a:xfrm>
              <a:prstGeom prst="leftBrace">
                <a:avLst>
                  <a:gd name="adj1" fmla="val 44697"/>
                  <a:gd name="adj2" fmla="val 50000"/>
                </a:avLst>
              </a:prstGeom>
              <a:ln>
                <a:headEnd type="none"/>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00"/>
              </a:p>
            </p:txBody>
          </p:sp>
        </p:grpSp>
        <p:grpSp>
          <p:nvGrpSpPr>
            <p:cNvPr id="147" name="Group 146"/>
            <p:cNvGrpSpPr/>
            <p:nvPr/>
          </p:nvGrpSpPr>
          <p:grpSpPr>
            <a:xfrm>
              <a:off x="7057507" y="1332415"/>
              <a:ext cx="539681" cy="500815"/>
              <a:chOff x="636" y="25217"/>
              <a:chExt cx="678949" cy="678949"/>
            </a:xfrm>
          </p:grpSpPr>
          <p:sp>
            <p:nvSpPr>
              <p:cNvPr id="148" name="Oval 147"/>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49"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3</a:t>
                </a:r>
                <a:endParaRPr lang="en-US" b="1" dirty="0"/>
              </a:p>
            </p:txBody>
          </p:sp>
        </p:grpSp>
      </p:grpSp>
      <p:grpSp>
        <p:nvGrpSpPr>
          <p:cNvPr id="6" name="Group 5"/>
          <p:cNvGrpSpPr/>
          <p:nvPr/>
        </p:nvGrpSpPr>
        <p:grpSpPr>
          <a:xfrm>
            <a:off x="2198863" y="2185939"/>
            <a:ext cx="1518012" cy="1388402"/>
            <a:chOff x="1405226" y="1434664"/>
            <a:chExt cx="2024303" cy="1850720"/>
          </a:xfrm>
        </p:grpSpPr>
        <p:pic>
          <p:nvPicPr>
            <p:cNvPr id="52" name="Picture 51"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405226" y="1434664"/>
              <a:ext cx="1851202" cy="1850720"/>
            </a:xfrm>
            <a:prstGeom prst="rect">
              <a:avLst/>
            </a:prstGeom>
            <a:noFill/>
          </p:spPr>
        </p:pic>
        <p:grpSp>
          <p:nvGrpSpPr>
            <p:cNvPr id="156" name="Group 155"/>
            <p:cNvGrpSpPr/>
            <p:nvPr/>
          </p:nvGrpSpPr>
          <p:grpSpPr>
            <a:xfrm>
              <a:off x="2889848" y="1544488"/>
              <a:ext cx="539681" cy="500815"/>
              <a:chOff x="636" y="25217"/>
              <a:chExt cx="678949" cy="678949"/>
            </a:xfrm>
          </p:grpSpPr>
          <p:sp>
            <p:nvSpPr>
              <p:cNvPr id="157" name="Oval 156"/>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8"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4" name="Group 3"/>
          <p:cNvGrpSpPr/>
          <p:nvPr/>
        </p:nvGrpSpPr>
        <p:grpSpPr>
          <a:xfrm>
            <a:off x="2132673" y="3448023"/>
            <a:ext cx="1625436" cy="1349094"/>
            <a:chOff x="207443" y="3152937"/>
            <a:chExt cx="2167556" cy="1798324"/>
          </a:xfrm>
        </p:grpSpPr>
        <p:grpSp>
          <p:nvGrpSpPr>
            <p:cNvPr id="55" name="Group 54"/>
            <p:cNvGrpSpPr/>
            <p:nvPr/>
          </p:nvGrpSpPr>
          <p:grpSpPr>
            <a:xfrm>
              <a:off x="207443" y="3152937"/>
              <a:ext cx="2167556" cy="1798324"/>
              <a:chOff x="4875413" y="971550"/>
              <a:chExt cx="2167556" cy="1798324"/>
            </a:xfrm>
          </p:grpSpPr>
          <p:pic>
            <p:nvPicPr>
              <p:cNvPr id="53" name="Picture 2" descr="\\MAGNUM\Projects\Microsoft\Cloud Power FY12\Design\ICONS_PNG\Devices.png"/>
              <p:cNvPicPr>
                <a:picLocks noChangeAspect="1" noChangeArrowheads="1"/>
              </p:cNvPicPr>
              <p:nvPr/>
            </p:nvPicPr>
            <p:blipFill>
              <a:blip r:embed="rId10" cstate="print">
                <a:duotone>
                  <a:prstClr val="black"/>
                  <a:schemeClr val="accent4">
                    <a:tint val="45000"/>
                    <a:satMod val="400000"/>
                  </a:schemeClr>
                </a:duotone>
              </a:blip>
              <a:srcRect r="54000" b="50000"/>
              <a:stretch>
                <a:fillRect/>
              </a:stretch>
            </p:blipFill>
            <p:spPr bwMode="auto">
              <a:xfrm>
                <a:off x="4875413" y="971550"/>
                <a:ext cx="1517858" cy="1649416"/>
              </a:xfrm>
              <a:prstGeom prst="rect">
                <a:avLst/>
              </a:prstGeom>
              <a:noFill/>
              <a:ln>
                <a:noFill/>
              </a:ln>
            </p:spPr>
          </p:pic>
          <p:pic>
            <p:nvPicPr>
              <p:cNvPr id="54" name="Picture 2" descr="\\MAGNUM\Projects\Microsoft\Cloud Power FY12\Design\ICONS_PNG\Tower.png"/>
              <p:cNvPicPr>
                <a:picLocks noChangeAspect="1" noChangeArrowheads="1"/>
              </p:cNvPicPr>
              <p:nvPr/>
            </p:nvPicPr>
            <p:blipFill>
              <a:blip r:embed="rId11" cstate="print">
                <a:duotone>
                  <a:prstClr val="black"/>
                  <a:schemeClr val="accent4">
                    <a:tint val="45000"/>
                    <a:satMod val="400000"/>
                  </a:schemeClr>
                </a:duotone>
              </a:blip>
              <a:stretch>
                <a:fillRect/>
              </a:stretch>
            </p:blipFill>
            <p:spPr bwMode="auto">
              <a:xfrm>
                <a:off x="5839305" y="1566523"/>
                <a:ext cx="1203664" cy="1203351"/>
              </a:xfrm>
              <a:prstGeom prst="rect">
                <a:avLst/>
              </a:prstGeom>
              <a:noFill/>
            </p:spPr>
          </p:pic>
        </p:grpSp>
        <p:grpSp>
          <p:nvGrpSpPr>
            <p:cNvPr id="159" name="Group 158"/>
            <p:cNvGrpSpPr/>
            <p:nvPr/>
          </p:nvGrpSpPr>
          <p:grpSpPr>
            <a:xfrm>
              <a:off x="1416989" y="3240723"/>
              <a:ext cx="539681" cy="500815"/>
              <a:chOff x="636" y="25217"/>
              <a:chExt cx="678949" cy="678949"/>
            </a:xfrm>
          </p:grpSpPr>
          <p:sp>
            <p:nvSpPr>
              <p:cNvPr id="160" name="Oval 15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3" name="Group 2"/>
          <p:cNvGrpSpPr/>
          <p:nvPr/>
        </p:nvGrpSpPr>
        <p:grpSpPr>
          <a:xfrm>
            <a:off x="2647017" y="4675534"/>
            <a:ext cx="1516845" cy="1388402"/>
            <a:chOff x="1843881" y="4869280"/>
            <a:chExt cx="2022746" cy="1850720"/>
          </a:xfrm>
        </p:grpSpPr>
        <p:pic>
          <p:nvPicPr>
            <p:cNvPr id="74" name="Picture 73"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843881" y="4869280"/>
              <a:ext cx="1851202" cy="1850720"/>
            </a:xfrm>
            <a:prstGeom prst="rect">
              <a:avLst/>
            </a:prstGeom>
            <a:noFill/>
          </p:spPr>
        </p:pic>
        <p:grpSp>
          <p:nvGrpSpPr>
            <p:cNvPr id="162" name="Group 161"/>
            <p:cNvGrpSpPr/>
            <p:nvPr/>
          </p:nvGrpSpPr>
          <p:grpSpPr>
            <a:xfrm>
              <a:off x="3326946" y="4970418"/>
              <a:ext cx="539681" cy="500815"/>
              <a:chOff x="636" y="25217"/>
              <a:chExt cx="678949" cy="678949"/>
            </a:xfrm>
          </p:grpSpPr>
          <p:sp>
            <p:nvSpPr>
              <p:cNvPr id="163" name="Oval 162"/>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4"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cxnSp>
        <p:nvCxnSpPr>
          <p:cNvPr id="170" name="Straight Arrow Connector 169"/>
          <p:cNvCxnSpPr/>
          <p:nvPr/>
        </p:nvCxnSpPr>
        <p:spPr>
          <a:xfrm flipV="1">
            <a:off x="4145984" y="3770968"/>
            <a:ext cx="889140" cy="896306"/>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2" name="Straight Arrow Connector 171"/>
          <p:cNvCxnSpPr>
            <a:endCxn id="171" idx="1"/>
          </p:cNvCxnSpPr>
          <p:nvPr/>
        </p:nvCxnSpPr>
        <p:spPr>
          <a:xfrm flipV="1">
            <a:off x="3652195" y="3612579"/>
            <a:ext cx="1363436" cy="468810"/>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5" name="Straight Arrow Connector 174"/>
          <p:cNvCxnSpPr/>
          <p:nvPr/>
        </p:nvCxnSpPr>
        <p:spPr>
          <a:xfrm>
            <a:off x="3428998" y="3040850"/>
            <a:ext cx="1556985" cy="388899"/>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pic>
        <p:nvPicPr>
          <p:cNvPr id="144" name="Picture 1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50356" y="1941359"/>
            <a:ext cx="2923218" cy="1013005"/>
          </a:xfrm>
          <a:prstGeom prst="rect">
            <a:avLst/>
          </a:prstGeom>
        </p:spPr>
      </p:pic>
      <p:cxnSp>
        <p:nvCxnSpPr>
          <p:cNvPr id="176" name="Straight Arrow Connector 175"/>
          <p:cNvCxnSpPr/>
          <p:nvPr/>
        </p:nvCxnSpPr>
        <p:spPr>
          <a:xfrm flipH="1">
            <a:off x="6632341" y="2685735"/>
            <a:ext cx="393719" cy="329543"/>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7" name="Straight Arrow Connector 176"/>
          <p:cNvCxnSpPr/>
          <p:nvPr/>
        </p:nvCxnSpPr>
        <p:spPr>
          <a:xfrm flipH="1">
            <a:off x="7259500" y="3685902"/>
            <a:ext cx="489683" cy="12461"/>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92" name="Straight Arrow Connector 191"/>
          <p:cNvCxnSpPr/>
          <p:nvPr/>
        </p:nvCxnSpPr>
        <p:spPr>
          <a:xfrm flipH="1" flipV="1">
            <a:off x="6845445" y="4051950"/>
            <a:ext cx="714344" cy="522515"/>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grpSp>
        <p:nvGrpSpPr>
          <p:cNvPr id="39" name="Group 38"/>
          <p:cNvGrpSpPr/>
          <p:nvPr/>
        </p:nvGrpSpPr>
        <p:grpSpPr>
          <a:xfrm>
            <a:off x="7157446" y="4276731"/>
            <a:ext cx="1415298" cy="1377359"/>
            <a:chOff x="7337059" y="3917647"/>
            <a:chExt cx="1887332" cy="1836000"/>
          </a:xfrm>
        </p:grpSpPr>
        <p:grpSp>
          <p:nvGrpSpPr>
            <p:cNvPr id="129" name="Group 128"/>
            <p:cNvGrpSpPr>
              <a:grpSpLocks noChangeAspect="1"/>
            </p:cNvGrpSpPr>
            <p:nvPr/>
          </p:nvGrpSpPr>
          <p:grpSpPr>
            <a:xfrm>
              <a:off x="7337059" y="3917647"/>
              <a:ext cx="1887332" cy="1836000"/>
              <a:chOff x="6325965" y="35683"/>
              <a:chExt cx="2068041" cy="2011789"/>
            </a:xfrm>
          </p:grpSpPr>
          <p:grpSp>
            <p:nvGrpSpPr>
              <p:cNvPr id="131" name="Group 130"/>
              <p:cNvGrpSpPr/>
              <p:nvPr/>
            </p:nvGrpSpPr>
            <p:grpSpPr>
              <a:xfrm>
                <a:off x="6381692" y="35683"/>
                <a:ext cx="2012314" cy="2011789"/>
                <a:chOff x="6849580" y="4206958"/>
                <a:chExt cx="2012314" cy="2011789"/>
              </a:xfrm>
            </p:grpSpPr>
            <p:grpSp>
              <p:nvGrpSpPr>
                <p:cNvPr id="139" name="Group 138"/>
                <p:cNvGrpSpPr/>
                <p:nvPr/>
              </p:nvGrpSpPr>
              <p:grpSpPr>
                <a:xfrm>
                  <a:off x="7487957" y="4470625"/>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0"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2" name="Group 131"/>
              <p:cNvGrpSpPr/>
              <p:nvPr/>
            </p:nvGrpSpPr>
            <p:grpSpPr>
              <a:xfrm>
                <a:off x="6325965" y="652935"/>
                <a:ext cx="1090092" cy="875577"/>
                <a:chOff x="11139221" y="3379827"/>
                <a:chExt cx="1090092" cy="875577"/>
              </a:xfrm>
            </p:grpSpPr>
            <p:grpSp>
              <p:nvGrpSpPr>
                <p:cNvPr id="133" name="Group 132"/>
                <p:cNvGrpSpPr/>
                <p:nvPr/>
              </p:nvGrpSpPr>
              <p:grpSpPr>
                <a:xfrm>
                  <a:off x="11139221" y="3379827"/>
                  <a:ext cx="1090092" cy="875577"/>
                  <a:chOff x="3599175" y="4220568"/>
                  <a:chExt cx="1090092" cy="875577"/>
                </a:xfrm>
              </p:grpSpPr>
              <p:sp>
                <p:nvSpPr>
                  <p:cNvPr id="135" name="Rounded Rectangle 13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6" name="Group 135"/>
                  <p:cNvGrpSpPr/>
                  <p:nvPr/>
                </p:nvGrpSpPr>
                <p:grpSpPr>
                  <a:xfrm>
                    <a:off x="3614541" y="4243079"/>
                    <a:ext cx="1057169" cy="832818"/>
                    <a:chOff x="3705190" y="4561217"/>
                    <a:chExt cx="1057169" cy="832818"/>
                  </a:xfrm>
                </p:grpSpPr>
                <p:pic>
                  <p:nvPicPr>
                    <p:cNvPr id="137"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38" name="Rectangle 13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4" name="Picture 133"/>
                <p:cNvPicPr>
                  <a:picLocks noChangeAspect="1"/>
                </p:cNvPicPr>
                <p:nvPr/>
              </p:nvPicPr>
              <p:blipFill rotWithShape="1">
                <a:blip r:embed="rId13"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grpSp>
          <p:nvGrpSpPr>
            <p:cNvPr id="199" name="Group 198"/>
            <p:cNvGrpSpPr/>
            <p:nvPr/>
          </p:nvGrpSpPr>
          <p:grpSpPr>
            <a:xfrm>
              <a:off x="8521937" y="3934775"/>
              <a:ext cx="539681" cy="500815"/>
              <a:chOff x="636" y="25217"/>
              <a:chExt cx="678949" cy="678949"/>
            </a:xfrm>
          </p:grpSpPr>
          <p:sp>
            <p:nvSpPr>
              <p:cNvPr id="200" name="Oval 19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0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4</a:t>
                </a:r>
                <a:endParaRPr lang="en-US" b="1" dirty="0"/>
              </a:p>
            </p:txBody>
          </p:sp>
        </p:grpSp>
      </p:grpSp>
      <p:grpSp>
        <p:nvGrpSpPr>
          <p:cNvPr id="153" name="Group 152"/>
          <p:cNvGrpSpPr/>
          <p:nvPr/>
        </p:nvGrpSpPr>
        <p:grpSpPr>
          <a:xfrm>
            <a:off x="9363588" y="2001311"/>
            <a:ext cx="404703" cy="375709"/>
            <a:chOff x="636" y="25217"/>
            <a:chExt cx="678949" cy="678949"/>
          </a:xfrm>
        </p:grpSpPr>
        <p:sp>
          <p:nvSpPr>
            <p:cNvPr id="154" name="Oval 153"/>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5"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2</a:t>
              </a:r>
              <a:endParaRPr lang="en-US" b="1" dirty="0"/>
            </a:p>
          </p:txBody>
        </p:sp>
      </p:grpSp>
    </p:spTree>
    <p:extLst>
      <p:ext uri="{BB962C8B-B14F-4D97-AF65-F5344CB8AC3E}">
        <p14:creationId xmlns:p14="http://schemas.microsoft.com/office/powerpoint/2010/main" val="18602862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32" name="Text Placeholder 2"/>
          <p:cNvSpPr txBox="1">
            <a:spLocks/>
          </p:cNvSpPr>
          <p:nvPr/>
        </p:nvSpPr>
        <p:spPr>
          <a:xfrm>
            <a:off x="4722104" y="1383522"/>
            <a:ext cx="8770206"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business scenarios</a:t>
            </a:r>
          </a:p>
        </p:txBody>
      </p:sp>
      <p:sp>
        <p:nvSpPr>
          <p:cNvPr id="33" name="Rectangle 32"/>
          <p:cNvSpPr/>
          <p:nvPr/>
        </p:nvSpPr>
        <p:spPr>
          <a:xfrm>
            <a:off x="4722102" y="3251755"/>
            <a:ext cx="7313523"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a:t>
            </a:r>
            <a:br>
              <a:rPr lang="en-US" sz="2000" dirty="0">
                <a:gradFill>
                  <a:gsLst>
                    <a:gs pos="1250">
                      <a:srgbClr val="797A7D"/>
                    </a:gs>
                    <a:gs pos="100000">
                      <a:srgbClr val="797A7D"/>
                    </a:gs>
                  </a:gsLst>
                  <a:lin ang="5400000" scaled="0"/>
                </a:gradFill>
              </a:rPr>
            </a:br>
            <a:r>
              <a:rPr lang="en-US" sz="200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07132" y="1207441"/>
            <a:ext cx="10427251" cy="542810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Tree>
    <p:extLst>
      <p:ext uri="{BB962C8B-B14F-4D97-AF65-F5344CB8AC3E}">
        <p14:creationId xmlns:p14="http://schemas.microsoft.com/office/powerpoint/2010/main" val="9052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0" y="461896"/>
            <a:ext cx="7312258" cy="548640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 xmlns:a14="http://schemas.microsoft.com/office/drawing/2010/main">
                <a:solidFill>
                  <a:schemeClr val="accent1"/>
                </a:solidFill>
              </a14:hiddenFill>
            </a:ext>
          </a:extLst>
        </p:spPr>
      </p:pic>
      <p:pic>
        <p:nvPicPr>
          <p:cNvPr id="3" name="Picture 2"/>
          <p:cNvPicPr>
            <a:picLocks noChangeAspect="1"/>
          </p:cNvPicPr>
          <p:nvPr/>
        </p:nvPicPr>
        <p:blipFill>
          <a:blip r:embed="rId4"/>
          <a:stretch>
            <a:fillRect/>
          </a:stretch>
        </p:blipFill>
        <p:spPr>
          <a:xfrm>
            <a:off x="3244629" y="2068684"/>
            <a:ext cx="9897246" cy="4789316"/>
          </a:xfrm>
          <a:prstGeom prst="rect">
            <a:avLst/>
          </a:prstGeom>
        </p:spPr>
      </p:pic>
    </p:spTree>
    <p:extLst>
      <p:ext uri="{BB962C8B-B14F-4D97-AF65-F5344CB8AC3E}">
        <p14:creationId xmlns:p14="http://schemas.microsoft.com/office/powerpoint/2010/main" val="455325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45" name="Text Placeholder 2"/>
          <p:cNvSpPr txBox="1">
            <a:spLocks/>
          </p:cNvSpPr>
          <p:nvPr/>
        </p:nvSpPr>
        <p:spPr>
          <a:xfrm>
            <a:off x="4722103" y="1383522"/>
            <a:ext cx="7464273"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722100" y="3251755"/>
            <a:ext cx="7464274"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07132" y="1181821"/>
            <a:ext cx="10476471" cy="545373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960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3399" y="445989"/>
            <a:ext cx="7312258" cy="5773783"/>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611341" y="3250665"/>
            <a:ext cx="7312258" cy="337863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572909" y="4826511"/>
            <a:ext cx="472847" cy="4730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651505" y="5344479"/>
            <a:ext cx="473037" cy="47284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5991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275888687"/>
              </p:ext>
            </p:extLst>
          </p:nvPr>
        </p:nvGraphicFramePr>
        <p:xfrm>
          <a:off x="351385" y="1063255"/>
          <a:ext cx="11225057" cy="3308048"/>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524736">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45716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Add</a:t>
                      </a:r>
                      <a:r>
                        <a:rPr lang="en-US" sz="2400" baseline="0" dirty="0" smtClean="0"/>
                        <a:t>-ins for Office</a:t>
                      </a:r>
                      <a:endParaRPr lang="en-US" sz="2400" dirty="0" smtClean="0"/>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Building apps with the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Building</a:t>
                      </a:r>
                      <a:r>
                        <a:rPr lang="en-US" sz="2400" b="0" baseline="0" dirty="0" smtClean="0"/>
                        <a:t> SharePoint add-ins using Search</a:t>
                      </a:r>
                      <a:endParaRPr lang="en-US" sz="2400" b="0" dirty="0" smtClean="0"/>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p:txBody>
          <a:bodyPr/>
          <a:lstStyle/>
          <a:p>
            <a:r>
              <a:rPr lang="en-US" dirty="0" smtClean="0"/>
              <a:t>App shapes for SharePoint</a:t>
            </a:r>
            <a:endParaRPr lang="en-US" dirty="0"/>
          </a:p>
        </p:txBody>
      </p:sp>
      <p:grpSp>
        <p:nvGrpSpPr>
          <p:cNvPr id="2" name="Group 1"/>
          <p:cNvGrpSpPr/>
          <p:nvPr/>
        </p:nvGrpSpPr>
        <p:grpSpPr>
          <a:xfrm>
            <a:off x="307130" y="1181821"/>
            <a:ext cx="12090530" cy="545373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42269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69820" y="464164"/>
            <a:ext cx="10037887" cy="5224302"/>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556930" y="868230"/>
            <a:ext cx="649100" cy="62865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0687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2013</a:t>
            </a:r>
          </a:p>
        </p:txBody>
      </p:sp>
      <p:pic>
        <p:nvPicPr>
          <p:cNvPr id="5" name="Picture 4"/>
          <p:cNvPicPr>
            <a:picLocks noChangeAspect="1"/>
          </p:cNvPicPr>
          <p:nvPr/>
        </p:nvPicPr>
        <p:blipFill>
          <a:blip r:embed="rId3"/>
          <a:stretch>
            <a:fillRect/>
          </a:stretch>
        </p:blipFill>
        <p:spPr>
          <a:xfrm>
            <a:off x="2153150" y="1211967"/>
            <a:ext cx="7905404" cy="5417226"/>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282731396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00" dirty="0" smtClean="0"/>
              <a:t>Office 365 API Tools - Preview</a:t>
            </a:r>
            <a:endParaRPr lang="en-US" sz="5300" dirty="0"/>
          </a:p>
        </p:txBody>
      </p:sp>
      <p:grpSp>
        <p:nvGrpSpPr>
          <p:cNvPr id="7" name="Group 6"/>
          <p:cNvGrpSpPr/>
          <p:nvPr/>
        </p:nvGrpSpPr>
        <p:grpSpPr>
          <a:xfrm>
            <a:off x="1993652" y="1176724"/>
            <a:ext cx="7796842" cy="5390562"/>
            <a:chOff x="274638" y="1200150"/>
            <a:chExt cx="9095238" cy="6285714"/>
          </a:xfrm>
        </p:grpSpPr>
        <p:pic>
          <p:nvPicPr>
            <p:cNvPr id="4" name="Picture 3"/>
            <p:cNvPicPr>
              <a:picLocks noChangeAspect="1"/>
            </p:cNvPicPr>
            <p:nvPr/>
          </p:nvPicPr>
          <p:blipFill>
            <a:blip r:embed="rId3"/>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896000"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1495382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Environments - Options</a:t>
            </a:r>
            <a:endParaRPr lang="en-US" dirty="0"/>
          </a:p>
        </p:txBody>
      </p:sp>
      <p:sp>
        <p:nvSpPr>
          <p:cNvPr id="2" name="Text Placeholder 1"/>
          <p:cNvSpPr>
            <a:spLocks noGrp="1"/>
          </p:cNvSpPr>
          <p:nvPr>
            <p:ph type="body" sz="quarter" idx="10"/>
          </p:nvPr>
        </p:nvSpPr>
        <p:spPr/>
        <p:txBody>
          <a:bodyPr vert="horz" lIns="182792" tIns="146235" rIns="182792" bIns="146235" rtlCol="0">
            <a:noAutofit/>
          </a:bodyPr>
          <a:lstStyle/>
          <a:p>
            <a:pPr>
              <a:spcBef>
                <a:spcPts val="1200"/>
              </a:spcBef>
            </a:pPr>
            <a:r>
              <a:rPr lang="en-US" dirty="0" smtClean="0"/>
              <a:t>Office 365 developer tenant</a:t>
            </a:r>
          </a:p>
          <a:p>
            <a:pPr>
              <a:spcBef>
                <a:spcPts val="1200"/>
              </a:spcBef>
            </a:pPr>
            <a:r>
              <a:rPr lang="en-US" dirty="0" smtClean="0"/>
              <a:t>Office 365 individual developer site collection</a:t>
            </a:r>
          </a:p>
          <a:p>
            <a:pPr>
              <a:spcBef>
                <a:spcPts val="1200"/>
              </a:spcBef>
            </a:pPr>
            <a:r>
              <a:rPr lang="en-US" dirty="0" smtClean="0"/>
              <a:t>On-premises SharePoint server</a:t>
            </a:r>
          </a:p>
        </p:txBody>
      </p:sp>
    </p:spTree>
    <p:extLst>
      <p:ext uri="{BB962C8B-B14F-4D97-AF65-F5344CB8AC3E}">
        <p14:creationId xmlns:p14="http://schemas.microsoft.com/office/powerpoint/2010/main" val="317955395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1114" y="5565953"/>
            <a:ext cx="11638543" cy="821626"/>
          </a:xfrm>
          <a:prstGeom prst="rect">
            <a:avLst/>
          </a:prstGeom>
          <a:solidFill>
            <a:schemeClr val="accent1">
              <a:lumMod val="50000"/>
            </a:schemeClr>
          </a:solidFill>
          <a:ln w="10795" cap="flat" cmpd="sng" algn="ctr">
            <a:noFill/>
            <a:prstDash val="solid"/>
          </a:ln>
          <a:effectLst/>
        </p:spPr>
        <p:txBody>
          <a:bodyPr lIns="179241" tIns="143392" rIns="179241" bIns="143392" rtlCol="0" anchor="t" anchorCtr="0"/>
          <a:lstStyle/>
          <a:p>
            <a:pPr algn="ctr" defTabSz="895992">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1114" y="2234383"/>
            <a:ext cx="11638543" cy="821626"/>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241" tIns="143392" rIns="179241" bIns="143392" numCol="1" spcCol="1245" anchor="t" anchorCtr="0">
            <a:noAutofit/>
          </a:bodyPr>
          <a:lstStyle/>
          <a:p>
            <a:pPr algn="ctr" defTabSz="1611928">
              <a:lnSpc>
                <a:spcPct val="90000"/>
              </a:lnSpc>
              <a:spcBef>
                <a:spcPct val="0"/>
              </a:spcBef>
              <a:spcAft>
                <a:spcPct val="35000"/>
              </a:spcAft>
            </a:pP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http://[...]/[</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sharepoint</a:t>
            </a: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site]/_</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1118" y="3115496"/>
            <a:ext cx="8949968" cy="2390970"/>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29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JavaScript </a:t>
              </a:r>
              <a:r>
                <a:rPr lang="en-US" dirty="0" smtClean="0">
                  <a:gradFill>
                    <a:gsLst>
                      <a:gs pos="0">
                        <a:schemeClr val="bg1"/>
                      </a:gs>
                      <a:gs pos="53000">
                        <a:schemeClr val="bg1"/>
                      </a:gs>
                    </a:gsLst>
                    <a:lin ang="5400000" scaled="0"/>
                  </a:gradFill>
                </a:rPr>
                <a:t>library</a:t>
              </a:r>
              <a:br>
                <a:rPr lang="en-US" dirty="0" smtClean="0">
                  <a:gradFill>
                    <a:gsLst>
                      <a:gs pos="0">
                        <a:schemeClr val="bg1"/>
                      </a:gs>
                      <a:gs pos="53000">
                        <a:schemeClr val="bg1"/>
                      </a:gs>
                    </a:gsLst>
                    <a:lin ang="5400000" scaled="0"/>
                  </a:gradFill>
                </a:rPr>
              </a:br>
              <a:r>
                <a:rPr lang="en-US" dirty="0" smtClean="0">
                  <a:gradFill>
                    <a:gsLst>
                      <a:gs pos="0">
                        <a:schemeClr val="bg1"/>
                      </a:gs>
                      <a:gs pos="53000">
                        <a:schemeClr val="bg1"/>
                      </a:gs>
                    </a:gsLst>
                    <a:lin ang="5400000" scaled="0"/>
                  </a:gradFill>
                </a:rPr>
                <a:t>(aka: JSOM)</a:t>
              </a:r>
              <a:endParaRPr lang="en-US" dirty="0">
                <a:gradFill>
                  <a:gsLst>
                    <a:gs pos="0">
                      <a:schemeClr val="bg1"/>
                    </a:gs>
                    <a:gs pos="53000">
                      <a:schemeClr val="bg1"/>
                    </a:gs>
                  </a:gsLst>
                  <a:lin ang="5400000" scaled="0"/>
                </a:gradFill>
              </a:endParaRP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Silverlight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a:gradFill>
                    <a:gsLst>
                      <a:gs pos="0">
                        <a:schemeClr val="bg1"/>
                      </a:gs>
                      <a:gs pos="53000">
                        <a:schemeClr val="bg1"/>
                      </a:gs>
                    </a:gsLst>
                    <a:lin ang="5400000" scaled="0"/>
                  </a:gradFill>
                </a:rPr>
                <a:t>(aka: CSOM)</a:t>
              </a:r>
            </a:p>
            <a:p>
              <a:pPr defTabSz="1481231">
                <a:lnSpc>
                  <a:spcPct val="90000"/>
                </a:lnSpc>
                <a:spcBef>
                  <a:spcPct val="0"/>
                </a:spcBef>
                <a:spcAft>
                  <a:spcPct val="35000"/>
                </a:spcAft>
              </a:pPr>
              <a:endParaRPr lang="en-US" dirty="0">
                <a:gradFill>
                  <a:gsLst>
                    <a:gs pos="0">
                      <a:schemeClr val="bg1"/>
                    </a:gs>
                    <a:gs pos="53000">
                      <a:schemeClr val="bg1"/>
                    </a:gs>
                  </a:gsLst>
                  <a:lin ang="5400000" scaled="0"/>
                </a:gradFill>
              </a:endParaRP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a:t>
              </a:r>
              <a:r>
                <a:rPr lang="en-US" dirty="0" smtClean="0">
                  <a:gradFill>
                    <a:gsLst>
                      <a:gs pos="0">
                        <a:schemeClr val="bg1"/>
                      </a:gs>
                      <a:gs pos="53000">
                        <a:schemeClr val="bg1"/>
                      </a:gs>
                    </a:gsLst>
                    <a:lin ang="5400000" scaled="0"/>
                  </a:gradFill>
                </a:rPr>
                <a:t>NET </a:t>
              </a:r>
              <a:r>
                <a:rPr lang="en-US" dirty="0">
                  <a:gradFill>
                    <a:gsLst>
                      <a:gs pos="0">
                        <a:schemeClr val="bg1"/>
                      </a:gs>
                      <a:gs pos="53000">
                        <a:schemeClr val="bg1"/>
                      </a:gs>
                    </a:gsLst>
                    <a:lin ang="5400000" scaled="0"/>
                  </a:gradFill>
                </a:rPr>
                <a:t>CLR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smtClean="0">
                  <a:gradFill>
                    <a:gsLst>
                      <a:gs pos="0">
                        <a:schemeClr val="bg1"/>
                      </a:gs>
                      <a:gs pos="53000">
                        <a:schemeClr val="bg1"/>
                      </a:gs>
                    </a:gsLst>
                    <a:lin ang="5400000" scaled="0"/>
                  </a:gradFill>
                </a:rPr>
                <a:t>(aka: CSOM)</a:t>
              </a:r>
              <a:endParaRPr lang="en-US" dirty="0">
                <a:gradFill>
                  <a:gsLst>
                    <a:gs pos="0">
                      <a:schemeClr val="bg1"/>
                    </a:gs>
                    <a:gs pos="53000">
                      <a:schemeClr val="bg1"/>
                    </a:gs>
                  </a:gsLst>
                  <a:lin ang="5400000" scaled="0"/>
                </a:gradFill>
              </a:endParaRPr>
            </a:p>
          </p:txBody>
        </p:sp>
        <p:sp>
          <p:nvSpPr>
            <p:cNvPr id="40" name="TextBox 39"/>
            <p:cNvSpPr txBox="1"/>
            <p:nvPr/>
          </p:nvSpPr>
          <p:spPr>
            <a:xfrm>
              <a:off x="3683814" y="3388851"/>
              <a:ext cx="2337837"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127274" y="3217642"/>
            <a:ext cx="1822520" cy="2271738"/>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31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043586" y="1188679"/>
            <a:ext cx="1882002" cy="986218"/>
          </a:xfrm>
          <a:prstGeom prst="rect">
            <a:avLst/>
          </a:prstGeom>
          <a:solidFill>
            <a:schemeClr val="accent1"/>
          </a:solidFill>
          <a:ln w="10795" cap="flat" cmpd="sng" algn="ctr">
            <a:noFill/>
            <a:prstDash val="solid"/>
          </a:ln>
          <a:effectLst/>
        </p:spPr>
        <p:txBody>
          <a:bodyPr lIns="119447" tIns="59724" rIns="119447" bIns="59724" rtlCol="0" anchor="t" anchorCtr="0"/>
          <a:lstStyle/>
          <a:p>
            <a:pPr defTabSz="895992"/>
            <a:r>
              <a:rPr lang="en-US" sz="43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186105" y="1188679"/>
            <a:ext cx="1882002" cy="986218"/>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grpSp>
      </p:grpSp>
      <p:grpSp>
        <p:nvGrpSpPr>
          <p:cNvPr id="8" name="Group 7"/>
          <p:cNvGrpSpPr/>
          <p:nvPr/>
        </p:nvGrpSpPr>
        <p:grpSpPr>
          <a:xfrm>
            <a:off x="281117" y="1188679"/>
            <a:ext cx="1882002" cy="986218"/>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138598" y="1188679"/>
            <a:ext cx="1882002" cy="986218"/>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091092" y="1188679"/>
            <a:ext cx="1882002" cy="986218"/>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33611" y="1188679"/>
            <a:ext cx="1882002" cy="986218"/>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69" y="6387579"/>
            <a:ext cx="12188457"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5300" dirty="0" smtClean="0"/>
              <a:t>SharePoint </a:t>
            </a:r>
            <a:r>
              <a:rPr lang="en-US" sz="5300" dirty="0"/>
              <a:t>client </a:t>
            </a:r>
            <a:r>
              <a:rPr lang="en-US" sz="5300" dirty="0" smtClean="0"/>
              <a:t>APIs</a:t>
            </a:r>
            <a:endParaRPr lang="en-US" sz="5300" dirty="0"/>
          </a:p>
        </p:txBody>
      </p:sp>
      <p:sp>
        <p:nvSpPr>
          <p:cNvPr id="13" name="Rectangle 12"/>
          <p:cNvSpPr/>
          <p:nvPr/>
        </p:nvSpPr>
        <p:spPr bwMode="auto">
          <a:xfrm>
            <a:off x="4481285" y="-2219216"/>
            <a:ext cx="896191"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831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of all Samples in the </a:t>
            </a:r>
            <a:r>
              <a:rPr lang="en-US" dirty="0" err="1" smtClean="0"/>
              <a:t>DevCamp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6207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2 – Setting up Developer Environments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192498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3 – Add-Ins for Office</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4024077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4 – Building apps with the 365 APIs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07999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the Day</a:t>
            </a:r>
            <a:endParaRPr lang="en-US" dirty="0"/>
          </a:p>
        </p:txBody>
      </p:sp>
      <p:sp>
        <p:nvSpPr>
          <p:cNvPr id="5" name="Subtitle 4"/>
          <p:cNvSpPr>
            <a:spLocks noGrp="1"/>
          </p:cNvSpPr>
          <p:nvPr>
            <p:ph type="subTitle" idx="1"/>
          </p:nvPr>
        </p:nvSpPr>
        <p:spPr>
          <a:xfrm>
            <a:off x="532267" y="4735251"/>
            <a:ext cx="7640611" cy="1878025"/>
          </a:xfrm>
        </p:spPr>
        <p:txBody>
          <a:bodyPr/>
          <a:lstStyle/>
          <a:p>
            <a:r>
              <a:rPr lang="en-US" dirty="0" smtClean="0"/>
              <a:t>Christine Matheney</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5 – Building SharePoint add-ins Using Search</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868563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a:t>Introduction</a:t>
            </a:r>
          </a:p>
          <a:p>
            <a:r>
              <a:rPr lang="en-US" dirty="0"/>
              <a:t>High-Level Office 365 Development</a:t>
            </a:r>
          </a:p>
          <a:p>
            <a:r>
              <a:rPr lang="en-US" dirty="0" smtClean="0"/>
              <a:t>Demos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smtClean="0"/>
              <a:t>Introduction</a:t>
            </a:r>
          </a:p>
          <a:p>
            <a:r>
              <a:rPr lang="en-US" dirty="0" smtClean="0"/>
              <a:t>High-Level Office 365 Development</a:t>
            </a:r>
          </a:p>
          <a:p>
            <a:r>
              <a:rPr lang="en-US" dirty="0" smtClean="0"/>
              <a:t>Demo of what we’ll be building</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2: Setting up the Environments</a:t>
            </a:r>
          </a:p>
        </p:txBody>
      </p:sp>
      <p:sp>
        <p:nvSpPr>
          <p:cNvPr id="6" name="Text Placeholder 5"/>
          <p:cNvSpPr>
            <a:spLocks noGrp="1"/>
          </p:cNvSpPr>
          <p:nvPr>
            <p:ph type="body" sz="quarter" idx="10"/>
          </p:nvPr>
        </p:nvSpPr>
        <p:spPr/>
        <p:txBody>
          <a:bodyPr/>
          <a:lstStyle/>
          <a:p>
            <a:r>
              <a:rPr lang="en-US" dirty="0" smtClean="0"/>
              <a:t>In order to do the hands-on-labs in the </a:t>
            </a:r>
            <a:r>
              <a:rPr lang="en-US" dirty="0" err="1" smtClean="0"/>
              <a:t>DevCamp</a:t>
            </a:r>
            <a:r>
              <a:rPr lang="en-US" dirty="0" smtClean="0"/>
              <a:t>, you need online “environments”</a:t>
            </a:r>
          </a:p>
          <a:p>
            <a:endParaRPr lang="en-US" dirty="0" smtClean="0"/>
          </a:p>
          <a:p>
            <a:r>
              <a:rPr lang="en-US" dirty="0" smtClean="0"/>
              <a:t>In </a:t>
            </a:r>
            <a:r>
              <a:rPr lang="en-US" dirty="0" smtClean="0"/>
              <a:t>this module you will create</a:t>
            </a:r>
          </a:p>
          <a:p>
            <a:pPr lvl="1"/>
            <a:r>
              <a:rPr lang="en-US" dirty="0" smtClean="0"/>
              <a:t>Office 365 developer tenant</a:t>
            </a:r>
          </a:p>
          <a:p>
            <a:pPr lvl="1"/>
            <a:r>
              <a:rPr lang="en-US" dirty="0" smtClean="0"/>
              <a:t>Microsoft Azure subscription</a:t>
            </a:r>
          </a:p>
          <a:p>
            <a:endParaRPr lang="en-US" dirty="0" smtClean="0"/>
          </a:p>
          <a:p>
            <a:r>
              <a:rPr lang="en-US" dirty="0" smtClean="0"/>
              <a:t>We will build (using the Napa Development Tools)</a:t>
            </a:r>
          </a:p>
          <a:p>
            <a:pPr lvl="1"/>
            <a:r>
              <a:rPr lang="en-US" dirty="0" smtClean="0"/>
              <a:t>Task-pane add-in for Excel</a:t>
            </a:r>
          </a:p>
          <a:p>
            <a:pPr lvl="1"/>
            <a:r>
              <a:rPr lang="en-US" dirty="0" smtClean="0"/>
              <a:t>SharePoint add-in</a:t>
            </a:r>
            <a:endParaRPr lang="en-US" dirty="0"/>
          </a:p>
        </p:txBody>
      </p:sp>
    </p:spTree>
    <p:extLst>
      <p:ext uri="{BB962C8B-B14F-4D97-AF65-F5344CB8AC3E}">
        <p14:creationId xmlns:p14="http://schemas.microsoft.com/office/powerpoint/2010/main" val="34793228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a:t>
            </a:r>
            <a:r>
              <a:rPr lang="en-US" sz="4800" dirty="0" smtClean="0"/>
              <a:t>3</a:t>
            </a:r>
            <a:r>
              <a:rPr lang="en-US" sz="4800" dirty="0"/>
              <a:t>: Add-ins for Office</a:t>
            </a:r>
            <a:endParaRPr lang="en-US" sz="4800" dirty="0"/>
          </a:p>
        </p:txBody>
      </p:sp>
      <p:sp>
        <p:nvSpPr>
          <p:cNvPr id="2" name="Text Placeholder 1"/>
          <p:cNvSpPr>
            <a:spLocks noGrp="1"/>
          </p:cNvSpPr>
          <p:nvPr>
            <p:ph type="body" sz="quarter" idx="10"/>
          </p:nvPr>
        </p:nvSpPr>
        <p:spPr/>
        <p:txBody>
          <a:bodyPr/>
          <a:lstStyle/>
          <a:p>
            <a:r>
              <a:rPr lang="en-US" dirty="0" smtClean="0"/>
              <a:t>Understand </a:t>
            </a:r>
            <a:r>
              <a:rPr lang="en-US" dirty="0" smtClean="0"/>
              <a:t>the Add-in Model</a:t>
            </a:r>
            <a:endParaRPr lang="en-US" dirty="0" smtClean="0"/>
          </a:p>
          <a:p>
            <a:endParaRPr lang="en-US" dirty="0"/>
          </a:p>
          <a:p>
            <a:r>
              <a:rPr lang="en-US" dirty="0" smtClean="0"/>
              <a:t>Word task-pane app</a:t>
            </a:r>
          </a:p>
          <a:p>
            <a:endParaRPr lang="en-US" dirty="0"/>
          </a:p>
          <a:p>
            <a:r>
              <a:rPr lang="en-US" dirty="0" smtClean="0"/>
              <a:t>PowerPoint </a:t>
            </a:r>
            <a:r>
              <a:rPr lang="en-US" smtClean="0"/>
              <a:t>content app</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3: </a:t>
            </a:r>
            <a:r>
              <a:rPr lang="en-US" sz="4800" dirty="0" smtClean="0"/>
              <a:t>Add-ins for Office</a:t>
            </a:r>
            <a:endParaRPr lang="en-US" sz="4800" dirty="0"/>
          </a:p>
        </p:txBody>
      </p:sp>
      <p:sp>
        <p:nvSpPr>
          <p:cNvPr id="2" name="Text Placeholder 1"/>
          <p:cNvSpPr>
            <a:spLocks noGrp="1"/>
          </p:cNvSpPr>
          <p:nvPr>
            <p:ph type="body" sz="quarter" idx="10"/>
          </p:nvPr>
        </p:nvSpPr>
        <p:spPr/>
        <p:txBody>
          <a:bodyPr/>
          <a:lstStyle/>
          <a:p>
            <a:r>
              <a:rPr lang="en-US" dirty="0" smtClean="0"/>
              <a:t>Understand creating cloud-hosted apps, aka: provider-hosted apps</a:t>
            </a:r>
          </a:p>
          <a:p>
            <a:endParaRPr lang="en-US" dirty="0" smtClean="0"/>
          </a:p>
          <a:p>
            <a:r>
              <a:rPr lang="en-US" dirty="0" smtClean="0"/>
              <a:t>Understand app security &amp; permissions (OAuth2)</a:t>
            </a:r>
          </a:p>
          <a:p>
            <a:endParaRPr lang="en-US" dirty="0" smtClean="0"/>
          </a:p>
          <a:p>
            <a:r>
              <a:rPr lang="en-US" dirty="0" smtClean="0"/>
              <a:t>Understand the cross-domain library</a:t>
            </a:r>
            <a:endParaRPr lang="en-US" dirty="0"/>
          </a:p>
        </p:txBody>
      </p:sp>
    </p:spTree>
    <p:extLst>
      <p:ext uri="{BB962C8B-B14F-4D97-AF65-F5344CB8AC3E}">
        <p14:creationId xmlns:p14="http://schemas.microsoft.com/office/powerpoint/2010/main" val="30614800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4: Hook into Office 365 </a:t>
            </a:r>
            <a:r>
              <a:rPr lang="en-US" sz="4800" dirty="0" smtClean="0"/>
              <a:t>APIs</a:t>
            </a:r>
            <a:endParaRPr lang="en-US" sz="4800" dirty="0"/>
          </a:p>
        </p:txBody>
      </p:sp>
      <p:sp>
        <p:nvSpPr>
          <p:cNvPr id="2" name="Text Placeholder 1"/>
          <p:cNvSpPr>
            <a:spLocks noGrp="1"/>
          </p:cNvSpPr>
          <p:nvPr>
            <p:ph type="body" sz="quarter" idx="10"/>
          </p:nvPr>
        </p:nvSpPr>
        <p:spPr/>
        <p:txBody>
          <a:bodyPr/>
          <a:lstStyle/>
          <a:p>
            <a:endParaRPr lang="en-US" dirty="0" smtClean="0"/>
          </a:p>
          <a:p>
            <a:r>
              <a:rPr lang="en-US" dirty="0" smtClean="0"/>
              <a:t>Understand Office 365 APIs</a:t>
            </a:r>
          </a:p>
          <a:p>
            <a:endParaRPr lang="en-US" dirty="0"/>
          </a:p>
          <a:p>
            <a:r>
              <a:rPr lang="en-US" dirty="0" smtClean="0"/>
              <a:t>Understand how to create an ASP.NET MVC5 application that uses the Office 365 APIs</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purl.org/dc/elements/1.1/"/>
    <ds:schemaRef ds:uri="http://schemas.microsoft.com/office/infopath/2007/PartnerControls"/>
    <ds:schemaRef ds:uri="5fad15d0-477e-40da-a20d-40d4ca777cbd"/>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3982</Words>
  <Application>Microsoft Office PowerPoint</Application>
  <PresentationFormat>Custom</PresentationFormat>
  <Paragraphs>259</Paragraphs>
  <Slides>32</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5-30055_Office Template 2012 - 16x9 - White Background</vt:lpstr>
      <vt:lpstr>5-30055_Office Template 2012 - 16x9 - Colored Accent Slides</vt:lpstr>
      <vt:lpstr>Office Camp</vt:lpstr>
      <vt:lpstr>Course Agenda</vt:lpstr>
      <vt:lpstr>Introduction to the Day</vt:lpstr>
      <vt:lpstr>Agenda </vt:lpstr>
      <vt:lpstr>Introduction</vt:lpstr>
      <vt:lpstr>Module 2: Setting up the Environments</vt:lpstr>
      <vt:lpstr>Module 3: Add-ins for Office</vt:lpstr>
      <vt:lpstr>Module 3: Add-ins for Office</vt:lpstr>
      <vt:lpstr>Module 4: Hook into Office 365 APIs</vt:lpstr>
      <vt:lpstr>High-Level Office 365 Development</vt:lpstr>
      <vt:lpstr>Our Vision: Modernizing the Platform</vt:lpstr>
      <vt:lpstr>The Result: A new App Model and API</vt:lpstr>
      <vt:lpstr>What is in it for developers?</vt:lpstr>
      <vt:lpstr>Developer template and usage</vt:lpstr>
      <vt:lpstr>Developer sites and remote development</vt:lpstr>
      <vt:lpstr>App shapes for SharePoint</vt:lpstr>
      <vt:lpstr>PowerPoint Presentation</vt:lpstr>
      <vt:lpstr>App shapes for SharePoint</vt:lpstr>
      <vt:lpstr>PowerPoint Presentation</vt:lpstr>
      <vt:lpstr>App shapes for SharePoint</vt:lpstr>
      <vt:lpstr>PowerPoint Presentation</vt:lpstr>
      <vt:lpstr>Visual Studio 2013</vt:lpstr>
      <vt:lpstr>Office 365 API Tools - Preview</vt:lpstr>
      <vt:lpstr>Developer Environments - Options</vt:lpstr>
      <vt:lpstr>SharePoint client APIs</vt:lpstr>
      <vt:lpstr>Demo of all Samples in the DevCamp</vt:lpstr>
      <vt:lpstr>PowerPoint Presentation</vt:lpstr>
      <vt:lpstr>PowerPoint Presentation</vt:lpstr>
      <vt:lpstr>PowerPoint Presentation</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2015-05-31T23:54:05Z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