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3"/>
  </p:notesMasterIdLst>
  <p:sldIdLst>
    <p:sldId id="256" r:id="rId3"/>
    <p:sldId id="264" r:id="rId4"/>
    <p:sldId id="271" r:id="rId5"/>
    <p:sldId id="257" r:id="rId6"/>
    <p:sldId id="262" r:id="rId7"/>
    <p:sldId id="270" r:id="rId8"/>
    <p:sldId id="269" r:id="rId9"/>
    <p:sldId id="260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" d="100"/>
          <a:sy n="10" d="100"/>
        </p:scale>
        <p:origin x="-333" y="-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11/21/2017 2:30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11/21/2017 2:30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1868titan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1EiKfQYZX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 to 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Christine &amp; Lauren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Technical Evangelist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http://aka.ms/1868titanic</a:t>
            </a:r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2201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8A6A6-23FB-47F0-9362-E3AED9CEF347}"/>
              </a:ext>
            </a:extLst>
          </p:cNvPr>
          <p:cNvSpPr txBox="1"/>
          <p:nvPr/>
        </p:nvSpPr>
        <p:spPr>
          <a:xfrm>
            <a:off x="844062" y="640862"/>
            <a:ext cx="10363200" cy="56323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Intelligence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is the broadest term and applies to all techniques that mimic human intelligence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38E7-674E-432B-8EEC-92F4675DA410}"/>
              </a:ext>
            </a:extLst>
          </p:cNvPr>
          <p:cNvSpPr txBox="1"/>
          <p:nvPr/>
        </p:nvSpPr>
        <p:spPr>
          <a:xfrm>
            <a:off x="1708484" y="2044546"/>
            <a:ext cx="9252284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subset of AI tasks that use statistical techniques that enable machines to learn from experience (data)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1FD26-95F6-480B-9151-C0212C5607FE}"/>
              </a:ext>
            </a:extLst>
          </p:cNvPr>
          <p:cNvSpPr txBox="1"/>
          <p:nvPr/>
        </p:nvSpPr>
        <p:spPr>
          <a:xfrm>
            <a:off x="2514599" y="3633536"/>
            <a:ext cx="8181474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subset of machine learning that enables software to train itself to perform tasks, like speech and image recognition, by exposing multilayered neural networks to vast amounts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B886F4E0-02F0-4F80-AB6B-FBFBB465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99C284AA-1250-4499-9936-7638D6E9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06465353-82E9-4E08-A26D-52D6524E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513536E7-FCAA-4FCE-B12F-539B91BD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59A5FAF1-B4C0-4D58-B611-963294D2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DBA07471-704E-4D74-A93C-6EBB798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59">
            <a:extLst>
              <a:ext uri="{FF2B5EF4-FFF2-40B4-BE49-F238E27FC236}">
                <a16:creationId xmlns:a16="http://schemas.microsoft.com/office/drawing/2014/main" id="{EAA26E8F-BD82-49D9-81CD-8746682E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60">
            <a:extLst>
              <a:ext uri="{FF2B5EF4-FFF2-40B4-BE49-F238E27FC236}">
                <a16:creationId xmlns:a16="http://schemas.microsoft.com/office/drawing/2014/main" id="{9B2A1430-253F-4CE3-A486-0E8A5143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10779E43-6C6F-481B-A2C8-9E7E93E4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B06A8DA9-C39E-4783-9EE0-47A013A2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63">
            <a:extLst>
              <a:ext uri="{FF2B5EF4-FFF2-40B4-BE49-F238E27FC236}">
                <a16:creationId xmlns:a16="http://schemas.microsoft.com/office/drawing/2014/main" id="{26F5665E-DFEA-4538-B4BA-ECAC8E08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64">
            <a:extLst>
              <a:ext uri="{FF2B5EF4-FFF2-40B4-BE49-F238E27FC236}">
                <a16:creationId xmlns:a16="http://schemas.microsoft.com/office/drawing/2014/main" id="{3D257A21-1916-45D7-AFD6-5252758D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67">
            <a:extLst>
              <a:ext uri="{FF2B5EF4-FFF2-40B4-BE49-F238E27FC236}">
                <a16:creationId xmlns:a16="http://schemas.microsoft.com/office/drawing/2014/main" id="{022898BA-F159-483F-9BB9-DD3939A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68">
            <a:extLst>
              <a:ext uri="{FF2B5EF4-FFF2-40B4-BE49-F238E27FC236}">
                <a16:creationId xmlns:a16="http://schemas.microsoft.com/office/drawing/2014/main" id="{C00D34F2-13DA-4172-948A-6B725DFA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69">
            <a:extLst>
              <a:ext uri="{FF2B5EF4-FFF2-40B4-BE49-F238E27FC236}">
                <a16:creationId xmlns:a16="http://schemas.microsoft.com/office/drawing/2014/main" id="{96003EFD-8986-48B0-B094-8315DD1F6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70">
            <a:extLst>
              <a:ext uri="{FF2B5EF4-FFF2-40B4-BE49-F238E27FC236}">
                <a16:creationId xmlns:a16="http://schemas.microsoft.com/office/drawing/2014/main" id="{7294E182-F354-4793-9772-32C9536E5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71">
            <a:extLst>
              <a:ext uri="{FF2B5EF4-FFF2-40B4-BE49-F238E27FC236}">
                <a16:creationId xmlns:a16="http://schemas.microsoft.com/office/drawing/2014/main" id="{3C14E702-E772-46A1-9A82-9504D93D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72">
            <a:extLst>
              <a:ext uri="{FF2B5EF4-FFF2-40B4-BE49-F238E27FC236}">
                <a16:creationId xmlns:a16="http://schemas.microsoft.com/office/drawing/2014/main" id="{709BDA4A-96DC-4DC1-962D-47E786D9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73">
            <a:extLst>
              <a:ext uri="{FF2B5EF4-FFF2-40B4-BE49-F238E27FC236}">
                <a16:creationId xmlns:a16="http://schemas.microsoft.com/office/drawing/2014/main" id="{FF8D70F0-5292-45B0-908D-0B62419B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4">
            <a:extLst>
              <a:ext uri="{FF2B5EF4-FFF2-40B4-BE49-F238E27FC236}">
                <a16:creationId xmlns:a16="http://schemas.microsoft.com/office/drawing/2014/main" id="{54698008-B929-4FC8-AA1E-2448DEAE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75">
            <a:extLst>
              <a:ext uri="{FF2B5EF4-FFF2-40B4-BE49-F238E27FC236}">
                <a16:creationId xmlns:a16="http://schemas.microsoft.com/office/drawing/2014/main" id="{C3113D11-23D3-4EA1-B116-2D03AE7A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76">
            <a:extLst>
              <a:ext uri="{FF2B5EF4-FFF2-40B4-BE49-F238E27FC236}">
                <a16:creationId xmlns:a16="http://schemas.microsoft.com/office/drawing/2014/main" id="{C6A8D9C9-7363-454A-BB7B-18580A69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77">
            <a:extLst>
              <a:ext uri="{FF2B5EF4-FFF2-40B4-BE49-F238E27FC236}">
                <a16:creationId xmlns:a16="http://schemas.microsoft.com/office/drawing/2014/main" id="{B9055DD4-1226-41F7-9685-84F323D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78">
            <a:extLst>
              <a:ext uri="{FF2B5EF4-FFF2-40B4-BE49-F238E27FC236}">
                <a16:creationId xmlns:a16="http://schemas.microsoft.com/office/drawing/2014/main" id="{94DE4959-78CE-41A9-AB29-89446808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F265018E-BEA6-47F2-A069-98461923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80">
            <a:extLst>
              <a:ext uri="{FF2B5EF4-FFF2-40B4-BE49-F238E27FC236}">
                <a16:creationId xmlns:a16="http://schemas.microsoft.com/office/drawing/2014/main" id="{3B407544-37FB-4BFA-8FF7-A8E7AB86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81">
            <a:extLst>
              <a:ext uri="{FF2B5EF4-FFF2-40B4-BE49-F238E27FC236}">
                <a16:creationId xmlns:a16="http://schemas.microsoft.com/office/drawing/2014/main" id="{277399F2-907A-4E1D-8A82-262135DB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82">
            <a:extLst>
              <a:ext uri="{FF2B5EF4-FFF2-40B4-BE49-F238E27FC236}">
                <a16:creationId xmlns:a16="http://schemas.microsoft.com/office/drawing/2014/main" id="{06118C2E-A88A-484D-8C50-4B5F64F5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83">
            <a:extLst>
              <a:ext uri="{FF2B5EF4-FFF2-40B4-BE49-F238E27FC236}">
                <a16:creationId xmlns:a16="http://schemas.microsoft.com/office/drawing/2014/main" id="{503EDE19-7F44-46C6-AB5D-206D51EB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84">
            <a:extLst>
              <a:ext uri="{FF2B5EF4-FFF2-40B4-BE49-F238E27FC236}">
                <a16:creationId xmlns:a16="http://schemas.microsoft.com/office/drawing/2014/main" id="{608CEB96-8768-47F4-B48C-4E9B4996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85">
            <a:extLst>
              <a:ext uri="{FF2B5EF4-FFF2-40B4-BE49-F238E27FC236}">
                <a16:creationId xmlns:a16="http://schemas.microsoft.com/office/drawing/2014/main" id="{5E30BDBF-2A33-4F68-8055-8384905B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6C32D3D2-5015-4514-8393-F482036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87">
            <a:extLst>
              <a:ext uri="{FF2B5EF4-FFF2-40B4-BE49-F238E27FC236}">
                <a16:creationId xmlns:a16="http://schemas.microsoft.com/office/drawing/2014/main" id="{823A23D6-90B0-4467-AD5B-CB2589F7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88">
            <a:extLst>
              <a:ext uri="{FF2B5EF4-FFF2-40B4-BE49-F238E27FC236}">
                <a16:creationId xmlns:a16="http://schemas.microsoft.com/office/drawing/2014/main" id="{13E67217-DC51-48FF-956B-1E2309F6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89">
            <a:extLst>
              <a:ext uri="{FF2B5EF4-FFF2-40B4-BE49-F238E27FC236}">
                <a16:creationId xmlns:a16="http://schemas.microsoft.com/office/drawing/2014/main" id="{F4FC0EB0-4860-48AE-B198-9A59D86C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Freeform 92">
            <a:extLst>
              <a:ext uri="{FF2B5EF4-FFF2-40B4-BE49-F238E27FC236}">
                <a16:creationId xmlns:a16="http://schemas.microsoft.com/office/drawing/2014/main" id="{C043CB53-E4F6-4A0A-951C-2EBD9EF7D6BE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93">
            <a:extLst>
              <a:ext uri="{FF2B5EF4-FFF2-40B4-BE49-F238E27FC236}">
                <a16:creationId xmlns:a16="http://schemas.microsoft.com/office/drawing/2014/main" id="{E856A4DB-B222-4785-9DB3-677B27752B4D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94">
            <a:extLst>
              <a:ext uri="{FF2B5EF4-FFF2-40B4-BE49-F238E27FC236}">
                <a16:creationId xmlns:a16="http://schemas.microsoft.com/office/drawing/2014/main" id="{BAC04C00-ED78-4796-9F6C-0D09511A7686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95">
            <a:extLst>
              <a:ext uri="{FF2B5EF4-FFF2-40B4-BE49-F238E27FC236}">
                <a16:creationId xmlns:a16="http://schemas.microsoft.com/office/drawing/2014/main" id="{A8F4FA3C-595C-4A40-983A-B7A5C274BDF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96">
            <a:extLst>
              <a:ext uri="{FF2B5EF4-FFF2-40B4-BE49-F238E27FC236}">
                <a16:creationId xmlns:a16="http://schemas.microsoft.com/office/drawing/2014/main" id="{38592F25-6334-457E-B1B6-B1E13A51C2B5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81">
            <a:extLst>
              <a:ext uri="{FF2B5EF4-FFF2-40B4-BE49-F238E27FC236}">
                <a16:creationId xmlns:a16="http://schemas.microsoft.com/office/drawing/2014/main" id="{0A65DB90-D131-4F56-B65B-263599C4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3705219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81">
            <a:extLst>
              <a:ext uri="{FF2B5EF4-FFF2-40B4-BE49-F238E27FC236}">
                <a16:creationId xmlns:a16="http://schemas.microsoft.com/office/drawing/2014/main" id="{19E45029-DE2D-42D9-94E3-5FA377AB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4115028"/>
            <a:ext cx="953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Segoe UI Light" panose="020B0502040204020203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81">
            <a:extLst>
              <a:ext uri="{FF2B5EF4-FFF2-40B4-BE49-F238E27FC236}">
                <a16:creationId xmlns:a16="http://schemas.microsoft.com/office/drawing/2014/main" id="{C8ADA2CF-5BEB-4ABF-B967-33A3EFB6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563496"/>
            <a:ext cx="16863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Multiclass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81">
            <a:extLst>
              <a:ext uri="{FF2B5EF4-FFF2-40B4-BE49-F238E27FC236}">
                <a16:creationId xmlns:a16="http://schemas.microsoft.com/office/drawing/2014/main" id="{814DF125-B449-4B69-A32C-3AE5533C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983390"/>
            <a:ext cx="8107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C28A99CB-D058-4704-9402-DA6776D8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150" y="5419581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B6BBB-4613-4D8D-8CA2-B5A3840F14E7}"/>
              </a:ext>
            </a:extLst>
          </p:cNvPr>
          <p:cNvSpPr txBox="1"/>
          <p:nvPr/>
        </p:nvSpPr>
        <p:spPr>
          <a:xfrm>
            <a:off x="184287" y="6403855"/>
            <a:ext cx="673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source: Andrew Ng Talk,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AI is the New Electricity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50171" y="372708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436</Words>
  <Application>Microsoft Office PowerPoint</Application>
  <PresentationFormat>Widescreen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Intro to Machine Learning and  Artificial Intelligence</vt:lpstr>
      <vt:lpstr>What is AI (vs. ML)?</vt:lpstr>
      <vt:lpstr>PowerPoint Presentation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Christine Matheney</cp:lastModifiedBy>
  <cp:revision>58</cp:revision>
  <dcterms:created xsi:type="dcterms:W3CDTF">2017-10-23T20:40:45Z</dcterms:created>
  <dcterms:modified xsi:type="dcterms:W3CDTF">2017-11-22T16:04:24Z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