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notesMasterIdLst>
    <p:notesMasterId r:id="rId19"/>
  </p:notesMasterIdLst>
  <p:sldIdLst>
    <p:sldId id="256" r:id="rId2"/>
    <p:sldId id="257" r:id="rId3"/>
    <p:sldId id="304" r:id="rId4"/>
    <p:sldId id="305" r:id="rId5"/>
    <p:sldId id="258" r:id="rId6"/>
    <p:sldId id="306" r:id="rId7"/>
    <p:sldId id="307" r:id="rId8"/>
    <p:sldId id="316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9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E2145-DFF7-4C8B-B55E-75B81ECDB43B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73AAF-1037-4DC5-AADE-CD2F04B6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46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73AAF-1037-4DC5-AADE-CD2F04B651F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9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7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01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40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134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756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016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31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998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2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34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22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3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9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9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9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94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43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F8003-F7DA-4C00-8231-509D41D2BCC1}" type="datetimeFigureOut">
              <a:rPr lang="ru-RU" smtClean="0"/>
              <a:pPr/>
              <a:t>14.12.2015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0F1A2-7A65-42CA-9A5B-A49D0CC42C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949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  <p:sldLayoutId id="21474840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260614"/>
            <a:ext cx="8784976" cy="3367853"/>
          </a:xfrm>
        </p:spPr>
        <p:txBody>
          <a:bodyPr>
            <a:noAutofit/>
          </a:bodyPr>
          <a:lstStyle/>
          <a:p>
            <a:r>
              <a:rPr lang="ru-RU" sz="4000" b="1" cap="none" dirty="0" smtClean="0"/>
              <a:t>		Курсовая работа </a:t>
            </a:r>
            <a:br>
              <a:rPr lang="ru-RU" sz="4000" b="1" cap="none" dirty="0" smtClean="0"/>
            </a:br>
            <a:r>
              <a:rPr lang="ru-RU" sz="4000" b="1" cap="none" dirty="0" smtClean="0"/>
              <a:t>по дисциплине: </a:t>
            </a:r>
            <a:br>
              <a:rPr lang="ru-RU" sz="4000" b="1" cap="none" dirty="0" smtClean="0"/>
            </a:br>
            <a:r>
              <a:rPr lang="ru-RU" sz="4000" b="1" cap="none" dirty="0" smtClean="0"/>
              <a:t>«Компьютерные системы конечно элементных расчетов»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906072" cy="1236959"/>
          </a:xfrm>
        </p:spPr>
        <p:txBody>
          <a:bodyPr>
            <a:normAutofit fontScale="25000" lnSpcReduction="20000"/>
          </a:bodyPr>
          <a:lstStyle/>
          <a:p>
            <a:r>
              <a:rPr lang="ru-RU" dirty="0" smtClean="0"/>
              <a:t>												             </a:t>
            </a:r>
            <a:r>
              <a:rPr lang="ru-RU" sz="8000" dirty="0" smtClean="0"/>
              <a:t>Выполнил</a:t>
            </a:r>
            <a:r>
              <a:rPr lang="ru-RU" sz="8000" dirty="0"/>
              <a:t>: студент гр.107522,</a:t>
            </a:r>
          </a:p>
          <a:p>
            <a:r>
              <a:rPr lang="ru-RU" sz="8000" dirty="0" smtClean="0"/>
              <a:t>						      </a:t>
            </a:r>
            <a:r>
              <a:rPr lang="ru-RU" sz="8000" dirty="0" err="1" smtClean="0"/>
              <a:t>Балашков</a:t>
            </a:r>
            <a:r>
              <a:rPr lang="ru-RU" sz="8000" dirty="0" smtClean="0"/>
              <a:t> В.И.</a:t>
            </a:r>
            <a:endParaRPr lang="ru-RU" sz="8000" dirty="0"/>
          </a:p>
          <a:p>
            <a:r>
              <a:rPr lang="ru-RU" sz="8000" dirty="0"/>
              <a:t>  					                         </a:t>
            </a:r>
            <a:r>
              <a:rPr lang="ru-RU" sz="8000" dirty="0" smtClean="0"/>
              <a:t>				</a:t>
            </a:r>
            <a:r>
              <a:rPr lang="ru-RU" sz="8000" dirty="0"/>
              <a:t> </a:t>
            </a:r>
            <a:r>
              <a:rPr lang="ru-RU" sz="8000" dirty="0" smtClean="0"/>
              <a:t>             Руководитель</a:t>
            </a:r>
            <a:r>
              <a:rPr lang="ru-RU" sz="8000" dirty="0"/>
              <a:t>: </a:t>
            </a:r>
            <a:r>
              <a:rPr lang="ru-RU" sz="8000" dirty="0" smtClean="0"/>
              <a:t>доц. </a:t>
            </a:r>
            <a:r>
              <a:rPr lang="ru-RU" sz="8000" dirty="0" err="1" smtClean="0"/>
              <a:t>Напрасников</a:t>
            </a:r>
            <a:r>
              <a:rPr lang="ru-RU" sz="8000" dirty="0" smtClean="0"/>
              <a:t> </a:t>
            </a:r>
            <a:r>
              <a:rPr lang="ru-RU" sz="8000" dirty="0"/>
              <a:t>В. 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904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85005"/>
            <a:ext cx="7955280" cy="1293028"/>
          </a:xfrm>
        </p:spPr>
        <p:txBody>
          <a:bodyPr/>
          <a:lstStyle/>
          <a:p>
            <a:r>
              <a:rPr lang="ru-RU" b="1" cap="none" dirty="0" smtClean="0"/>
              <a:t>Модальный анализ</a:t>
            </a:r>
            <a:endParaRPr lang="ru-RU" b="1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574" y="666946"/>
            <a:ext cx="7955280" cy="839128"/>
          </a:xfrm>
        </p:spPr>
        <p:txBody>
          <a:bodyPr>
            <a:normAutofit lnSpcReduction="10000"/>
          </a:bodyPr>
          <a:lstStyle/>
          <a:p>
            <a:endParaRPr lang="ru-RU" sz="2400" dirty="0" smtClean="0"/>
          </a:p>
          <a:p>
            <a:r>
              <a:rPr lang="ru-RU" sz="2400" dirty="0" smtClean="0"/>
              <a:t>первая форма колебаний:</a:t>
            </a:r>
          </a:p>
        </p:txBody>
      </p:sp>
      <p:sp>
        <p:nvSpPr>
          <p:cNvPr id="5" name="Прямоугольник 4"/>
          <p:cNvSpPr/>
          <p:nvPr/>
        </p:nvSpPr>
        <p:spPr>
          <a:xfrm rot="21403079">
            <a:off x="134574" y="4744049"/>
            <a:ext cx="8613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Таблица с первыми шести частотами колебаний</a:t>
            </a:r>
            <a:endParaRPr lang="ru-RU" sz="2400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6850">
            <a:off x="5899778" y="5177401"/>
            <a:ext cx="2240987" cy="147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2" y="2077843"/>
            <a:ext cx="5416430" cy="2569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77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404664"/>
            <a:ext cx="6377940" cy="1293028"/>
          </a:xfrm>
        </p:spPr>
        <p:txBody>
          <a:bodyPr>
            <a:normAutofit fontScale="90000"/>
          </a:bodyPr>
          <a:lstStyle/>
          <a:p>
            <a:pPr lvl="0"/>
            <a:r>
              <a:rPr lang="ru-RU" sz="4400" b="1" cap="none" dirty="0" smtClean="0"/>
              <a:t>Анализ переходных процессов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rot="21379508">
            <a:off x="240470" y="1433040"/>
            <a:ext cx="7955280" cy="576064"/>
          </a:xfrm>
        </p:spPr>
        <p:txBody>
          <a:bodyPr>
            <a:normAutofit/>
          </a:bodyPr>
          <a:lstStyle/>
          <a:p>
            <a:r>
              <a:rPr lang="ru-RU" sz="2400" dirty="0"/>
              <a:t>закон приложения удаленной силы во </a:t>
            </a:r>
            <a:r>
              <a:rPr lang="ru-RU" sz="2400" dirty="0" smtClean="0"/>
              <a:t>времени: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 rot="339229">
            <a:off x="230188" y="3732127"/>
            <a:ext cx="86639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ea typeface="Times New Roman" panose="02020603050405020304" pitchFamily="18" charset="0"/>
              </a:rPr>
              <a:t>деформации </a:t>
            </a:r>
            <a:r>
              <a:rPr lang="ru-RU" sz="2400" dirty="0">
                <a:ea typeface="Times New Roman" panose="02020603050405020304" pitchFamily="18" charset="0"/>
              </a:rPr>
              <a:t>в результате приложения удаленной </a:t>
            </a:r>
            <a:r>
              <a:rPr lang="ru-RU" sz="2400" dirty="0" smtClean="0">
                <a:ea typeface="Times New Roman" panose="02020603050405020304" pitchFamily="18" charset="0"/>
              </a:rPr>
              <a:t>силы:</a:t>
            </a:r>
            <a:endParaRPr lang="ru-RU" sz="2400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76872"/>
            <a:ext cx="26574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37112"/>
            <a:ext cx="5328591" cy="2284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02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476176"/>
            <a:ext cx="8712968" cy="1152459"/>
          </a:xfrm>
        </p:spPr>
        <p:txBody>
          <a:bodyPr>
            <a:noAutofit/>
          </a:bodyPr>
          <a:lstStyle/>
          <a:p>
            <a:pPr lvl="0"/>
            <a:r>
              <a:rPr lang="ru-RU" b="1" cap="none" dirty="0" smtClean="0"/>
              <a:t>Анализ потери </a:t>
            </a:r>
            <a:br>
              <a:rPr lang="ru-RU" b="1" cap="none" dirty="0" smtClean="0"/>
            </a:br>
            <a:r>
              <a:rPr lang="ru-RU" b="1" cap="none" dirty="0" smtClean="0"/>
              <a:t>устойчивости</a:t>
            </a:r>
            <a:br>
              <a:rPr lang="ru-RU" b="1" cap="none" dirty="0" smtClean="0"/>
            </a:b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rot="21428526">
            <a:off x="611560" y="1484784"/>
            <a:ext cx="7955280" cy="4069080"/>
          </a:xfrm>
        </p:spPr>
        <p:txBody>
          <a:bodyPr>
            <a:normAutofit/>
          </a:bodyPr>
          <a:lstStyle/>
          <a:p>
            <a:r>
              <a:rPr lang="ru-RU" sz="2400" dirty="0"/>
              <a:t>з</a:t>
            </a:r>
            <a:r>
              <a:rPr lang="ru-RU" sz="2400" dirty="0" smtClean="0"/>
              <a:t>начение критической нагрузки: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 rot="271065">
            <a:off x="451829" y="3129584"/>
            <a:ext cx="8115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ea typeface="Times New Roman" panose="02020603050405020304" pitchFamily="18" charset="0"/>
              </a:rPr>
              <a:t>деформации </a:t>
            </a:r>
            <a:r>
              <a:rPr lang="ru-RU" sz="2400" dirty="0">
                <a:ea typeface="Times New Roman" panose="02020603050405020304" pitchFamily="18" charset="0"/>
              </a:rPr>
              <a:t>в результате потери </a:t>
            </a:r>
            <a:r>
              <a:rPr lang="ru-RU" sz="2400" dirty="0" smtClean="0">
                <a:ea typeface="Times New Roman" panose="02020603050405020304" pitchFamily="18" charset="0"/>
              </a:rPr>
              <a:t>устойчивости:</a:t>
            </a:r>
            <a:endParaRPr lang="ru-RU" sz="2400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10134"/>
            <a:ext cx="4943475" cy="2134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7" y="2204864"/>
            <a:ext cx="2301007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46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0"/>
            <a:ext cx="6377940" cy="1293028"/>
          </a:xfrm>
        </p:spPr>
        <p:txBody>
          <a:bodyPr/>
          <a:lstStyle/>
          <a:p>
            <a:r>
              <a:rPr lang="ru-RU" b="1" cap="none" dirty="0" smtClean="0"/>
              <a:t>Оптимизация </a:t>
            </a:r>
            <a:r>
              <a:rPr lang="ru-RU" b="1" cap="none" dirty="0" smtClean="0"/>
              <a:t>конструкции</a:t>
            </a:r>
            <a:endParaRPr lang="ru-RU" b="1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06908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 smtClean="0"/>
              <a:t>	Целью </a:t>
            </a:r>
            <a:r>
              <a:rPr lang="ru-RU" sz="2000" dirty="0"/>
              <a:t>оптимизации является уменьшение массы данной конструкции с учетом приложенных нагрузок.</a:t>
            </a:r>
          </a:p>
          <a:p>
            <a:pPr marL="357188" indent="0" algn="just">
              <a:lnSpc>
                <a:spcPct val="100000"/>
              </a:lnSpc>
              <a:buNone/>
            </a:pPr>
            <a:r>
              <a:rPr lang="ru-RU" sz="2000" dirty="0"/>
              <a:t> </a:t>
            </a:r>
            <a:r>
              <a:rPr lang="ru-RU" sz="2000" dirty="0" smtClean="0"/>
              <a:t> В </a:t>
            </a:r>
            <a:r>
              <a:rPr lang="ru-RU" sz="2000" dirty="0"/>
              <a:t>качестве критериев оптимальности примем:</a:t>
            </a:r>
          </a:p>
          <a:p>
            <a:pPr lvl="0" algn="just">
              <a:lnSpc>
                <a:spcPct val="100000"/>
              </a:lnSpc>
            </a:pPr>
            <a:r>
              <a:rPr lang="ru-RU" sz="2000" dirty="0"/>
              <a:t>масса конструкции – на минимум</a:t>
            </a:r>
          </a:p>
          <a:p>
            <a:pPr lvl="0" algn="just">
              <a:lnSpc>
                <a:spcPct val="100000"/>
              </a:lnSpc>
            </a:pPr>
            <a:r>
              <a:rPr lang="ru-RU" sz="2000" dirty="0" smtClean="0"/>
              <a:t>максимальное </a:t>
            </a:r>
            <a:r>
              <a:rPr lang="ru-RU" sz="2000" dirty="0"/>
              <a:t>напряжение – на </a:t>
            </a:r>
            <a:r>
              <a:rPr lang="ru-RU" sz="2000" dirty="0" smtClean="0"/>
              <a:t>минимум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36512" y="3140968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</a:t>
            </a:r>
            <a:r>
              <a:rPr lang="ru-RU" sz="20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оптимизируемых параметров: </a:t>
            </a:r>
            <a:endParaRPr lang="ru-RU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/>
              <a:t>d</a:t>
            </a:r>
            <a:r>
              <a:rPr lang="en-US" sz="2000" dirty="0" err="1"/>
              <a:t>t</a:t>
            </a:r>
            <a:r>
              <a:rPr lang="ru-RU" sz="2000" dirty="0" smtClean="0"/>
              <a:t>_</a:t>
            </a:r>
            <a:r>
              <a:rPr lang="en-US" sz="2000" dirty="0" err="1" smtClean="0"/>
              <a:t>obich</a:t>
            </a:r>
            <a:r>
              <a:rPr lang="ru-RU" sz="2000" dirty="0" smtClean="0"/>
              <a:t> </a:t>
            </a:r>
            <a:r>
              <a:rPr lang="ru-RU" sz="2000" dirty="0"/>
              <a:t>– толщина стенок </a:t>
            </a:r>
            <a:r>
              <a:rPr lang="ru-RU" sz="2000" dirty="0" smtClean="0"/>
              <a:t>цистерны, </a:t>
            </a:r>
            <a:r>
              <a:rPr lang="ru-RU" sz="2000" dirty="0"/>
              <a:t>от </a:t>
            </a:r>
            <a:r>
              <a:rPr lang="ru-RU" sz="2000" dirty="0" smtClean="0"/>
              <a:t>0,0045 </a:t>
            </a:r>
            <a:r>
              <a:rPr lang="ru-RU" sz="2000" dirty="0"/>
              <a:t>до </a:t>
            </a:r>
            <a:r>
              <a:rPr lang="ru-RU" sz="2000" dirty="0" smtClean="0"/>
              <a:t>0,0055 </a:t>
            </a:r>
            <a:r>
              <a:rPr lang="ru-RU" sz="2000" dirty="0"/>
              <a:t>м </a:t>
            </a:r>
            <a:endParaRPr lang="ru-RU" sz="2000" dirty="0" smtClean="0"/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/>
              <a:t>dt</a:t>
            </a:r>
            <a:r>
              <a:rPr lang="ru-RU" sz="2000" dirty="0" smtClean="0"/>
              <a:t> </a:t>
            </a:r>
            <a:r>
              <a:rPr lang="ru-RU" sz="2000" dirty="0"/>
              <a:t>– </a:t>
            </a:r>
            <a:r>
              <a:rPr lang="ru-RU" sz="2000" dirty="0" smtClean="0"/>
              <a:t>толщина</a:t>
            </a:r>
            <a:r>
              <a:rPr lang="en-US" sz="2000" dirty="0" smtClean="0"/>
              <a:t> </a:t>
            </a:r>
            <a:r>
              <a:rPr lang="ru-RU" sz="2000" dirty="0" smtClean="0"/>
              <a:t>днища, </a:t>
            </a:r>
            <a:r>
              <a:rPr lang="ru-RU" sz="2000" dirty="0"/>
              <a:t>от 0,015 до 0,025 </a:t>
            </a:r>
            <a:r>
              <a:rPr lang="ru-RU" sz="2000" dirty="0" smtClean="0"/>
              <a:t>м</a:t>
            </a:r>
          </a:p>
        </p:txBody>
      </p:sp>
    </p:spTree>
    <p:extLst>
      <p:ext uri="{BB962C8B-B14F-4D97-AF65-F5344CB8AC3E}">
        <p14:creationId xmlns:p14="http://schemas.microsoft.com/office/powerpoint/2010/main" val="107759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6060" y="-7392"/>
            <a:ext cx="6377940" cy="1293028"/>
          </a:xfrm>
        </p:spPr>
        <p:txBody>
          <a:bodyPr/>
          <a:lstStyle/>
          <a:p>
            <a:r>
              <a:rPr lang="ru-RU" b="1" dirty="0"/>
              <a:t>Оптимизация конструкции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rot="21277372">
            <a:off x="682201" y="1200506"/>
            <a:ext cx="7955280" cy="406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Диаграмма Парето 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60661"/>
            <a:ext cx="7431534" cy="3653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472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6060" y="0"/>
            <a:ext cx="6377940" cy="1293028"/>
          </a:xfrm>
        </p:spPr>
        <p:txBody>
          <a:bodyPr/>
          <a:lstStyle/>
          <a:p>
            <a:r>
              <a:rPr lang="ru-RU" b="1" dirty="0"/>
              <a:t>Оптимизация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4" y="1124744"/>
            <a:ext cx="7955280" cy="406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Результат оптимизации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93" y="1494082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ea typeface="Times New Roman" panose="02020603050405020304" pitchFamily="18" charset="0"/>
              </a:rPr>
              <a:t>приводится в виде трех решений, которые являются наиболее предпочтительными с точки зрения заданных целей</a:t>
            </a:r>
            <a:endParaRPr lang="ru-RU" sz="2400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49" y="2694411"/>
            <a:ext cx="8028384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38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6060" y="0"/>
            <a:ext cx="6377940" cy="1293028"/>
          </a:xfrm>
        </p:spPr>
        <p:txBody>
          <a:bodyPr/>
          <a:lstStyle/>
          <a:p>
            <a:r>
              <a:rPr lang="ru-RU" b="1" dirty="0"/>
              <a:t>Оптимизация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93028"/>
            <a:ext cx="8782864" cy="518457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 smtClean="0"/>
              <a:t>	Проанализировав </a:t>
            </a:r>
            <a:r>
              <a:rPr lang="ru-RU" sz="2400" dirty="0"/>
              <a:t>полученные результаты, оптимальным будем считать решение </a:t>
            </a:r>
            <a:r>
              <a:rPr lang="en-US" sz="2400" dirty="0"/>
              <a:t>Candidate </a:t>
            </a:r>
            <a:r>
              <a:rPr lang="en-US" dirty="0"/>
              <a:t>B</a:t>
            </a:r>
            <a:r>
              <a:rPr lang="ru-RU" sz="2400" b="1" dirty="0" smtClean="0"/>
              <a:t>. </a:t>
            </a:r>
            <a:r>
              <a:rPr lang="ru-RU" sz="2400" dirty="0"/>
              <a:t>Так как в нем мы сэкономим по </a:t>
            </a:r>
            <a:r>
              <a:rPr lang="ru-RU" sz="2400" dirty="0" smtClean="0"/>
              <a:t>массе. </a:t>
            </a:r>
            <a:r>
              <a:rPr lang="ru-RU" sz="2400" dirty="0"/>
              <a:t>В данном варианте толщина </a:t>
            </a:r>
            <a:r>
              <a:rPr lang="ru-RU" dirty="0" smtClean="0"/>
              <a:t>обечайки </a:t>
            </a:r>
            <a:r>
              <a:rPr lang="ru-RU" sz="2400" dirty="0" smtClean="0"/>
              <a:t>равна </a:t>
            </a:r>
            <a:r>
              <a:rPr lang="en-US" sz="2400" dirty="0" err="1" smtClean="0"/>
              <a:t>dt</a:t>
            </a:r>
            <a:r>
              <a:rPr lang="ru-RU" sz="2400" dirty="0" smtClean="0"/>
              <a:t>_</a:t>
            </a:r>
            <a:r>
              <a:rPr lang="en-US" dirty="0" err="1" smtClean="0"/>
              <a:t>obich</a:t>
            </a:r>
            <a:r>
              <a:rPr lang="ru-RU" sz="2400" dirty="0" smtClean="0"/>
              <a:t> </a:t>
            </a:r>
            <a:r>
              <a:rPr lang="ru-RU" sz="2400" dirty="0"/>
              <a:t>= </a:t>
            </a:r>
            <a:r>
              <a:rPr lang="ru-RU" sz="2400" dirty="0" smtClean="0"/>
              <a:t>0,0</a:t>
            </a:r>
            <a:r>
              <a:rPr lang="en-US" sz="2400" dirty="0" smtClean="0"/>
              <a:t>2194</a:t>
            </a:r>
            <a:r>
              <a:rPr lang="ru-RU" sz="2400" dirty="0" smtClean="0"/>
              <a:t> </a:t>
            </a:r>
            <a:r>
              <a:rPr lang="ru-RU" sz="2400" dirty="0"/>
              <a:t>м., толщина </a:t>
            </a:r>
            <a:r>
              <a:rPr lang="ru-RU" dirty="0" smtClean="0"/>
              <a:t>днища</a:t>
            </a:r>
            <a:r>
              <a:rPr lang="ru-RU" sz="2400" dirty="0" smtClean="0"/>
              <a:t> </a:t>
            </a:r>
            <a:r>
              <a:rPr lang="ru-RU" sz="2400" dirty="0"/>
              <a:t>равна </a:t>
            </a:r>
            <a:r>
              <a:rPr lang="en-US" sz="2400" dirty="0" err="1" smtClean="0"/>
              <a:t>dt</a:t>
            </a:r>
            <a:r>
              <a:rPr lang="ru-RU" sz="2400" dirty="0" smtClean="0"/>
              <a:t> </a:t>
            </a:r>
            <a:r>
              <a:rPr lang="ru-RU" sz="2400" dirty="0"/>
              <a:t>= </a:t>
            </a:r>
            <a:r>
              <a:rPr lang="ru-RU" sz="2400" dirty="0" smtClean="0"/>
              <a:t>0,0</a:t>
            </a:r>
            <a:r>
              <a:rPr lang="en-US" sz="2400" dirty="0" smtClean="0"/>
              <a:t>45635</a:t>
            </a:r>
            <a:r>
              <a:rPr lang="ru-RU" sz="2400" dirty="0" smtClean="0"/>
              <a:t> м. </a:t>
            </a:r>
            <a:r>
              <a:rPr lang="ru-RU" sz="2400" dirty="0"/>
              <a:t>Масса </a:t>
            </a:r>
            <a:r>
              <a:rPr lang="ru-RU" sz="2400" dirty="0" smtClean="0"/>
              <a:t>2</a:t>
            </a:r>
            <a:r>
              <a:rPr lang="en-US" sz="2400" dirty="0" smtClean="0"/>
              <a:t>1786</a:t>
            </a:r>
            <a:r>
              <a:rPr lang="ru-RU" sz="2400" dirty="0" smtClean="0"/>
              <a:t> к</a:t>
            </a:r>
            <a:r>
              <a:rPr lang="ru-RU" sz="2400" i="1" dirty="0" smtClean="0"/>
              <a:t>г</a:t>
            </a:r>
            <a:r>
              <a:rPr lang="ru-RU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Таким </a:t>
            </a:r>
            <a:r>
              <a:rPr lang="ru-RU" sz="2400" dirty="0"/>
              <a:t>образом, если до оптимизации конструкция весила без учета центров масс </a:t>
            </a:r>
            <a:r>
              <a:rPr lang="ru-RU" sz="2400" dirty="0" smtClean="0"/>
              <a:t>21918 </a:t>
            </a:r>
            <a:r>
              <a:rPr lang="ru-RU" sz="2400" dirty="0"/>
              <a:t>к</a:t>
            </a:r>
            <a:r>
              <a:rPr lang="ru-RU" sz="2400" i="1" dirty="0"/>
              <a:t>г</a:t>
            </a:r>
            <a:r>
              <a:rPr lang="ru-RU" sz="2400" dirty="0"/>
              <a:t>, а </a:t>
            </a:r>
            <a:r>
              <a:rPr lang="ru-RU" sz="2400" dirty="0" smtClean="0"/>
              <a:t>после </a:t>
            </a:r>
            <a:r>
              <a:rPr lang="ru-RU" sz="2400" dirty="0"/>
              <a:t>оптимизации </a:t>
            </a:r>
            <a:r>
              <a:rPr lang="ru-RU" dirty="0"/>
              <a:t>2</a:t>
            </a:r>
            <a:r>
              <a:rPr lang="en-US" dirty="0"/>
              <a:t>1786</a:t>
            </a:r>
            <a:r>
              <a:rPr lang="ru-RU" sz="2400" dirty="0" smtClean="0"/>
              <a:t> </a:t>
            </a:r>
            <a:r>
              <a:rPr lang="ru-RU" sz="2400" dirty="0" smtClean="0"/>
              <a:t>к</a:t>
            </a:r>
            <a:r>
              <a:rPr lang="ru-RU" sz="2400" i="1" dirty="0" smtClean="0"/>
              <a:t>г</a:t>
            </a:r>
            <a:r>
              <a:rPr lang="ru-RU" dirty="0" smtClean="0"/>
              <a:t>. Р</a:t>
            </a:r>
            <a:r>
              <a:rPr lang="ru-RU" sz="2400" dirty="0" smtClean="0"/>
              <a:t>езультат</a:t>
            </a:r>
            <a:r>
              <a:rPr lang="ru-RU" dirty="0" smtClean="0"/>
              <a:t>ом оптимизации </a:t>
            </a:r>
            <a:r>
              <a:rPr lang="ru-RU" sz="2400" dirty="0" smtClean="0"/>
              <a:t>является уменьшение массы на </a:t>
            </a:r>
            <a:r>
              <a:rPr lang="ru-RU" sz="2400" dirty="0" smtClean="0"/>
              <a:t>0</a:t>
            </a:r>
            <a:r>
              <a:rPr lang="en-US" dirty="0" smtClean="0"/>
              <a:t>,</a:t>
            </a:r>
            <a:r>
              <a:rPr lang="ru-RU" sz="2400" dirty="0" smtClean="0"/>
              <a:t>9%.</a:t>
            </a:r>
            <a:r>
              <a:rPr lang="en-US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57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400" y="4614"/>
            <a:ext cx="8229600" cy="1066800"/>
          </a:xfrm>
        </p:spPr>
        <p:txBody>
          <a:bodyPr>
            <a:normAutofit/>
          </a:bodyPr>
          <a:lstStyle/>
          <a:p>
            <a:r>
              <a:rPr lang="ru-RU" sz="4000" cap="none" dirty="0" smtClean="0"/>
              <a:t>Заключение</a:t>
            </a:r>
            <a:endParaRPr lang="ru-RU" sz="4000" cap="none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1041152"/>
            <a:ext cx="9144000" cy="5556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ru-RU" sz="2400" dirty="0" smtClean="0"/>
              <a:t>В </a:t>
            </a:r>
            <a:r>
              <a:rPr lang="ru-RU" sz="2400" dirty="0"/>
              <a:t>ходе выполнения проекта решены следующие задачи</a:t>
            </a:r>
            <a:r>
              <a:rPr lang="ru-RU" sz="2400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разработана </a:t>
            </a:r>
            <a:r>
              <a:rPr lang="ru-RU" sz="2400" dirty="0" smtClean="0"/>
              <a:t>конструкция цистерны</a:t>
            </a:r>
            <a:endParaRPr lang="ru-RU" sz="2400" dirty="0" smtClean="0"/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рассчитаны </a:t>
            </a:r>
            <a:r>
              <a:rPr lang="ru-RU" sz="2400" dirty="0"/>
              <a:t>величины напряжений и перемещений в </a:t>
            </a:r>
            <a:r>
              <a:rPr lang="ru-RU" sz="2400" dirty="0" smtClean="0"/>
              <a:t>материале, которые составили </a:t>
            </a:r>
            <a:r>
              <a:rPr lang="ru-RU" dirty="0" smtClean="0"/>
              <a:t>5</a:t>
            </a:r>
            <a:r>
              <a:rPr lang="en-US" dirty="0" smtClean="0"/>
              <a:t>,</a:t>
            </a:r>
            <a:r>
              <a:rPr lang="ru-RU" dirty="0" smtClean="0"/>
              <a:t>5953</a:t>
            </a:r>
            <a:r>
              <a:rPr lang="ru-RU" sz="2400" dirty="0" smtClean="0"/>
              <a:t>е6 Па.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были проведены анализы: </a:t>
            </a:r>
            <a:r>
              <a:rPr lang="ru-RU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потери устойчивости, модальный анализ, </a:t>
            </a: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анализ переходных процессов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Произведена оптимизация модели по результатам которой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был выбран кандидат благодаря которому масса конструкции была уменьшена на </a:t>
            </a:r>
            <a:r>
              <a:rPr lang="en-US" dirty="0" smtClean="0"/>
              <a:t>0,</a:t>
            </a:r>
            <a:r>
              <a:rPr lang="ru-RU" dirty="0" smtClean="0"/>
              <a:t>9%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7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95736" y="908720"/>
            <a:ext cx="6377940" cy="1293028"/>
          </a:xfrm>
        </p:spPr>
        <p:txBody>
          <a:bodyPr/>
          <a:lstStyle/>
          <a:p>
            <a:r>
              <a:rPr lang="ru-RU" b="1" cap="none" dirty="0" smtClean="0"/>
              <a:t>Тема работы</a:t>
            </a:r>
            <a:r>
              <a:rPr lang="ru-RU" b="1" dirty="0" smtClean="0"/>
              <a:t>:</a:t>
            </a:r>
            <a:endParaRPr lang="ru-RU" b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2420888"/>
            <a:ext cx="9144000" cy="32403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4000" b="1" dirty="0" smtClean="0"/>
              <a:t>«</a:t>
            </a:r>
            <a:r>
              <a:rPr lang="ru-RU" sz="4000" dirty="0"/>
              <a:t>Моделирование прочности цистерны при установившемся движении по кривой с заданным радиусом</a:t>
            </a:r>
            <a:r>
              <a:rPr lang="ru-RU" sz="4000" b="1" dirty="0" smtClean="0"/>
              <a:t>»</a:t>
            </a:r>
            <a:endParaRPr lang="ru-RU" sz="4000" dirty="0"/>
          </a:p>
          <a:p>
            <a:pPr algn="ctr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5117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3952" y="404664"/>
            <a:ext cx="7650048" cy="1293028"/>
          </a:xfrm>
        </p:spPr>
        <p:txBody>
          <a:bodyPr/>
          <a:lstStyle/>
          <a:p>
            <a:r>
              <a:rPr lang="ru-RU" b="1" cap="none" dirty="0" smtClean="0"/>
              <a:t>Обзор предметной области</a:t>
            </a:r>
            <a:endParaRPr lang="ru-RU" b="1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7955280" cy="406908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/>
              <a:t>	</a:t>
            </a:r>
            <a:r>
              <a:rPr lang="ru-RU" sz="2400" dirty="0" smtClean="0"/>
              <a:t>В </a:t>
            </a:r>
            <a:r>
              <a:rPr lang="ru-RU" sz="2400" dirty="0"/>
              <a:t>процессе эксплуатации на конструкцию </a:t>
            </a:r>
            <a:r>
              <a:rPr lang="ru-RU" dirty="0" smtClean="0"/>
              <a:t>цистерны, её стенки, при перевозке </a:t>
            </a:r>
            <a:r>
              <a:rPr lang="ru-RU" dirty="0" err="1" smtClean="0"/>
              <a:t>жикостей</a:t>
            </a:r>
            <a:r>
              <a:rPr lang="ru-RU" dirty="0" smtClean="0"/>
              <a:t>, </a:t>
            </a:r>
            <a:r>
              <a:rPr lang="ru-RU" sz="2400" dirty="0" smtClean="0"/>
              <a:t>воздейству</a:t>
            </a:r>
            <a:r>
              <a:rPr lang="ru-RU" dirty="0"/>
              <a:t>е</a:t>
            </a:r>
            <a:r>
              <a:rPr lang="ru-RU" sz="2400" dirty="0" smtClean="0"/>
              <a:t>т гидростатическое давление. </a:t>
            </a:r>
            <a:r>
              <a:rPr lang="ru-RU" dirty="0" smtClean="0"/>
              <a:t>Особое внимание заслуживает гидростатическое давление</a:t>
            </a:r>
            <a:r>
              <a:rPr lang="ru-RU" sz="2400" dirty="0" smtClean="0"/>
              <a:t> при движении цистерны </a:t>
            </a:r>
            <a:r>
              <a:rPr lang="ru-RU" dirty="0"/>
              <a:t>по кривой с заданным радиусом</a:t>
            </a:r>
            <a:r>
              <a:rPr lang="ru-RU" sz="2400" dirty="0" smtClean="0"/>
              <a:t> . </a:t>
            </a:r>
            <a:r>
              <a:rPr lang="ru-RU" sz="2400" dirty="0"/>
              <a:t>Целью данного проекта является выбор рациональных параметров конструкции </a:t>
            </a:r>
            <a:r>
              <a:rPr lang="ru-RU" dirty="0" smtClean="0"/>
              <a:t>цистерны</a:t>
            </a:r>
            <a:r>
              <a:rPr lang="ru-RU" sz="2400" dirty="0" smtClean="0"/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1178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764373"/>
            <a:ext cx="8100392" cy="1293028"/>
          </a:xfrm>
        </p:spPr>
        <p:txBody>
          <a:bodyPr>
            <a:normAutofit/>
          </a:bodyPr>
          <a:lstStyle/>
          <a:p>
            <a:r>
              <a:rPr lang="ru-RU" b="1" cap="none" dirty="0" smtClean="0"/>
              <a:t>Конструкция цистерны</a:t>
            </a:r>
            <a:endParaRPr lang="ru-RU" b="1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:\КСКР\12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3812"/>
            <a:ext cx="7128792" cy="373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03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627784" y="116632"/>
            <a:ext cx="6377940" cy="1293028"/>
          </a:xfrm>
        </p:spPr>
        <p:txBody>
          <a:bodyPr/>
          <a:lstStyle/>
          <a:p>
            <a:r>
              <a:rPr lang="ru-RU" altLang="ru-RU" b="1" cap="none" dirty="0" smtClean="0"/>
              <a:t>Постановка задачи:</a:t>
            </a:r>
            <a:endParaRPr lang="ru-RU" cap="none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1124744"/>
            <a:ext cx="900572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3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3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3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2300" dirty="0">
                <a:ea typeface="Times New Roman" panose="02020603050405020304" pitchFamily="18" charset="0"/>
                <a:cs typeface="Times New Roman" panose="02020603050405020304" pitchFamily="18" charset="0"/>
              </a:rPr>
              <a:t>конечно-элементную модель конструкции.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300" dirty="0"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статический анализ напряженно-деформированного состояния всех элементов конструкции;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300" dirty="0"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анализ потери устойчивости</a:t>
            </a:r>
            <a:r>
              <a:rPr lang="en-US" sz="2300" dirty="0"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300" dirty="0"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модальный анализ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300" dirty="0"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анализ переходных процессов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300" dirty="0"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анализ результатов, полученных на основании проведённых расчётов;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>
                <a:ea typeface="Times New Roman" panose="02020603050405020304" pitchFamily="18" charset="0"/>
              </a:rPr>
              <a:t>Провести оптимизацию модели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72986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39196" y="188640"/>
            <a:ext cx="6377940" cy="1293028"/>
          </a:xfrm>
        </p:spPr>
        <p:txBody>
          <a:bodyPr>
            <a:normAutofit/>
          </a:bodyPr>
          <a:lstStyle/>
          <a:p>
            <a:r>
              <a:rPr lang="ru-RU" b="1" cap="none" dirty="0" smtClean="0"/>
              <a:t>Результат построения геометрической модели</a:t>
            </a:r>
            <a:endParaRPr lang="ru-RU" b="1" cap="none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2" y="2336800"/>
            <a:ext cx="6744399" cy="3598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27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852" y="198838"/>
            <a:ext cx="8896922" cy="1293028"/>
          </a:xfrm>
        </p:spPr>
        <p:txBody>
          <a:bodyPr>
            <a:normAutofit/>
          </a:bodyPr>
          <a:lstStyle/>
          <a:p>
            <a:r>
              <a:rPr lang="ru-RU" b="1" cap="none" dirty="0" smtClean="0"/>
              <a:t>Статический анализ</a:t>
            </a:r>
            <a:br>
              <a:rPr lang="ru-RU" b="1" cap="none" dirty="0" smtClean="0"/>
            </a:br>
            <a:r>
              <a:rPr lang="ru-RU" cap="none" dirty="0" smtClean="0"/>
              <a:t>Задание граничных условий</a:t>
            </a:r>
            <a:endParaRPr lang="ru-RU" cap="none" dirty="0"/>
          </a:p>
        </p:txBody>
      </p:sp>
      <p:sp>
        <p:nvSpPr>
          <p:cNvPr id="8" name="Прямоугольник 7"/>
          <p:cNvSpPr/>
          <p:nvPr/>
        </p:nvSpPr>
        <p:spPr>
          <a:xfrm rot="21049456">
            <a:off x="112589" y="5117531"/>
            <a:ext cx="4958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Места крепления конструкции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 rot="982541">
            <a:off x="4545681" y="5469131"/>
            <a:ext cx="4620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Места </a:t>
            </a:r>
            <a:r>
              <a:rPr lang="ru-RU" sz="2400" dirty="0" smtClean="0"/>
              <a:t>приложения нагрузки</a:t>
            </a:r>
            <a:endParaRPr lang="ru-RU" sz="2400" dirty="0"/>
          </a:p>
        </p:txBody>
      </p:sp>
      <p:pic>
        <p:nvPicPr>
          <p:cNvPr id="11" name="Рисунок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9721">
            <a:off x="4400099" y="2572664"/>
            <a:ext cx="4846320" cy="2834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1505">
            <a:off x="135553" y="2604065"/>
            <a:ext cx="37814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41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 нагрузок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255165"/>
            <a:ext cx="5369069" cy="2275136"/>
          </a:xfrm>
        </p:spPr>
        <p:txBody>
          <a:bodyPr/>
          <a:lstStyle/>
          <a:p>
            <a:r>
              <a:rPr lang="ru-RU" i="1" dirty="0"/>
              <a:t>Поведение жидкости внутри цистерны при движении по </a:t>
            </a:r>
            <a:r>
              <a:rPr lang="ru-RU" i="1" dirty="0" smtClean="0"/>
              <a:t>кривой с заданным радиусом </a:t>
            </a:r>
          </a:p>
          <a:p>
            <a:r>
              <a:rPr lang="en-US" i="1" dirty="0" smtClean="0"/>
              <a:t>R = 16 </a:t>
            </a:r>
            <a:r>
              <a:rPr lang="ru-RU" i="1" dirty="0" smtClean="0"/>
              <a:t>м.</a:t>
            </a:r>
          </a:p>
          <a:p>
            <a:r>
              <a:rPr lang="en-US" i="1" smtClean="0"/>
              <a:t>F =  11700 * x^2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40505"/>
            <a:ext cx="4320480" cy="2337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sisterna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45278"/>
            <a:ext cx="2016224" cy="233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55165"/>
            <a:ext cx="3528392" cy="230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17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3646"/>
            <a:ext cx="8784976" cy="1293028"/>
          </a:xfrm>
        </p:spPr>
        <p:txBody>
          <a:bodyPr>
            <a:normAutofit/>
          </a:bodyPr>
          <a:lstStyle/>
          <a:p>
            <a:r>
              <a:rPr lang="ru-RU" cap="none" dirty="0" smtClean="0"/>
              <a:t>Результат статического </a:t>
            </a:r>
            <a:br>
              <a:rPr lang="ru-RU" cap="none" dirty="0" smtClean="0"/>
            </a:br>
            <a:r>
              <a:rPr lang="ru-RU" cap="none" dirty="0" smtClean="0"/>
              <a:t>анализа</a:t>
            </a:r>
            <a:endParaRPr lang="ru-RU" cap="none" dirty="0"/>
          </a:p>
        </p:txBody>
      </p:sp>
      <p:sp>
        <p:nvSpPr>
          <p:cNvPr id="6" name="Прямоугольник 5"/>
          <p:cNvSpPr/>
          <p:nvPr/>
        </p:nvSpPr>
        <p:spPr>
          <a:xfrm rot="21414797">
            <a:off x="463935" y="4194415"/>
            <a:ext cx="24689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ea typeface="Times New Roman" panose="02020603050405020304" pitchFamily="18" charset="0"/>
              </a:rPr>
              <a:t>Суммарные </a:t>
            </a:r>
            <a:endParaRPr lang="ru-RU" sz="2400" dirty="0" smtClean="0">
              <a:ea typeface="Times New Roman" panose="02020603050405020304" pitchFamily="18" charset="0"/>
            </a:endParaRPr>
          </a:p>
          <a:p>
            <a:r>
              <a:rPr lang="ru-RU" sz="2400" dirty="0" smtClean="0">
                <a:ea typeface="Times New Roman" panose="02020603050405020304" pitchFamily="18" charset="0"/>
              </a:rPr>
              <a:t>перемещения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 rot="644794">
            <a:off x="4574331" y="2993699"/>
            <a:ext cx="4642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ea typeface="Times New Roman" panose="02020603050405020304" pitchFamily="18" charset="0"/>
              </a:rPr>
              <a:t>Эквивалентное напряжение </a:t>
            </a:r>
            <a:endParaRPr lang="ru-RU" sz="2400" dirty="0"/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2723">
            <a:off x="92736" y="1678129"/>
            <a:ext cx="4355976" cy="2493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9806">
            <a:off x="4294313" y="3579649"/>
            <a:ext cx="4611372" cy="2658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09488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Другая 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FFFFFF"/>
      </a:hlink>
      <a:folHlink>
        <a:srgbClr val="FFFFFF"/>
      </a:folHlink>
    </a:clrScheme>
    <a:fontScheme name="Берлин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424</TotalTime>
  <Words>260</Words>
  <Application>Microsoft Office PowerPoint</Application>
  <PresentationFormat>Экран (4:3)</PresentationFormat>
  <Paragraphs>64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Берлин</vt:lpstr>
      <vt:lpstr>  Курсовая работа  по дисциплине:  «Компьютерные системы конечно элементных расчетов» </vt:lpstr>
      <vt:lpstr>Тема работы:</vt:lpstr>
      <vt:lpstr>Обзор предметной области</vt:lpstr>
      <vt:lpstr>Конструкция цистерны</vt:lpstr>
      <vt:lpstr>Постановка задачи:</vt:lpstr>
      <vt:lpstr>Результат построения геометрической модели</vt:lpstr>
      <vt:lpstr>Статический анализ Задание граничных условий</vt:lpstr>
      <vt:lpstr>Приложение нагрузок</vt:lpstr>
      <vt:lpstr>Результат статического  анализа</vt:lpstr>
      <vt:lpstr>Модальный анализ</vt:lpstr>
      <vt:lpstr>Анализ переходных процессов </vt:lpstr>
      <vt:lpstr>Анализ потери  устойчивости </vt:lpstr>
      <vt:lpstr>Оптимизация конструкции</vt:lpstr>
      <vt:lpstr>Оптимизация конструкции</vt:lpstr>
      <vt:lpstr>Оптимизация конструкции</vt:lpstr>
      <vt:lpstr>Оптимизация конструкции</vt:lpstr>
      <vt:lpstr>Заключение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  по дисциплине «Компьютерные системы конечно-элементных расчётов»</dc:title>
  <dc:creator>Sam</dc:creator>
  <cp:lastModifiedBy>107522-BalashkovVI</cp:lastModifiedBy>
  <cp:revision>39</cp:revision>
  <dcterms:created xsi:type="dcterms:W3CDTF">2014-12-15T05:30:34Z</dcterms:created>
  <dcterms:modified xsi:type="dcterms:W3CDTF">2015-12-14T08:24:12Z</dcterms:modified>
</cp:coreProperties>
</file>