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23.png" ContentType="image/png"/>
  <Override PartName="/ppt/media/image22.png" ContentType="image/png"/>
  <Override PartName="/ppt/media/image24.png" ContentType="image/png"/>
  <Override PartName="/ppt/media/image18.png" ContentType="image/png"/>
  <Override PartName="/ppt/media/image19.png" ContentType="image/png"/>
  <Override PartName="/ppt/media/image21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3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48640" y="73152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ETG Turbulence Simulation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Stefan Tirkas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University of Colorado, Boulder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557360" y="120240"/>
            <a:ext cx="7495200" cy="555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205280" y="46440"/>
            <a:ext cx="7808040" cy="562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612720" y="927000"/>
            <a:ext cx="3235320" cy="4686840"/>
          </a:xfrm>
          <a:prstGeom prst="rect">
            <a:avLst/>
          </a:prstGeom>
          <a:ln>
            <a:noFill/>
          </a:ln>
        </p:spPr>
      </p:pic>
      <p:sp>
        <p:nvSpPr>
          <p:cNvPr id="211" name="TextShape 1"/>
          <p:cNvSpPr txBox="1"/>
          <p:nvPr/>
        </p:nvSpPr>
        <p:spPr>
          <a:xfrm>
            <a:off x="365760" y="186840"/>
            <a:ext cx="374904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ETG Flux Spectra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4424040" y="917280"/>
            <a:ext cx="5577480" cy="4660560"/>
          </a:xfrm>
          <a:prstGeom prst="rect">
            <a:avLst/>
          </a:prstGeom>
          <a:ln>
            <a:noFill/>
          </a:ln>
        </p:spPr>
      </p:pic>
      <p:sp>
        <p:nvSpPr>
          <p:cNvPr id="213" name="TextShape 2"/>
          <p:cNvSpPr txBox="1"/>
          <p:nvPr/>
        </p:nvSpPr>
        <p:spPr>
          <a:xfrm>
            <a:off x="5303520" y="258840"/>
            <a:ext cx="448056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ETG Amplitude Spectra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48640" y="3657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Hasegawa-Mima Equation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822960" y="128016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Partial differential equation derived from fluid continuity equation.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Describes a regime of plasma useful for describing turbulence in tokamak plasmas: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- cyclotron motion periods much shorter than the time scale quantities of interest        are changing on (magnetic field, potential, densities).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- long length scales in the direction of the magnetic field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- quasi-neutral particle densities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- small ion temperature, so can neglect ion pressure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Shown to cause isotropic behavior for long wavelength modes.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24§latex§$\frac{\partial}{\partial t}$(\nabla^2\phi-\phi) - ((\nabla\phi\times\^{z})\cdot\nabla)(\nabla^2\phi-\ln(\frac{n_0(x)}{\omega_c_i})) = 0§png§600§FALSE§"/>
          <p:cNvPicPr/>
          <p:nvPr/>
        </p:nvPicPr>
        <p:blipFill>
          <a:blip r:embed="rId1"/>
          <a:stretch/>
        </p:blipFill>
        <p:spPr>
          <a:xfrm>
            <a:off x="1737360" y="753120"/>
            <a:ext cx="6738480" cy="435600"/>
          </a:xfrm>
          <a:prstGeom prst="rect">
            <a:avLst/>
          </a:prstGeom>
          <a:ln>
            <a:noFill/>
          </a:ln>
        </p:spPr>
      </p:pic>
      <p:pic>
        <p:nvPicPr>
          <p:cNvPr id="217" name="" descr="24§display§\Rightarrow \frac{\partial}{\partial t} (\zeta-\phi) = (\zeta_x\phi_y - \phi_x\zeta_y) + \kappa\phi_y§png§600§FALSE§"/>
          <p:cNvPicPr/>
          <p:nvPr/>
        </p:nvPicPr>
        <p:blipFill>
          <a:blip r:embed="rId2"/>
          <a:stretch/>
        </p:blipFill>
        <p:spPr>
          <a:xfrm>
            <a:off x="2496960" y="1737360"/>
            <a:ext cx="4728600" cy="635040"/>
          </a:xfrm>
          <a:prstGeom prst="rect">
            <a:avLst/>
          </a:prstGeom>
          <a:ln>
            <a:noFill/>
          </a:ln>
        </p:spPr>
      </p:pic>
      <p:pic>
        <p:nvPicPr>
          <p:cNvPr id="218" name="" descr="22§latex§\zeta = \nabla^2\phi, \kappa = -\frac{\partial}{\partial x}\ln(\frac{n_0(x)}{\omega_c_i})§png§600§FALSE§"/>
          <p:cNvPicPr/>
          <p:nvPr/>
        </p:nvPicPr>
        <p:blipFill>
          <a:blip r:embed="rId3"/>
          <a:stretch/>
        </p:blipFill>
        <p:spPr>
          <a:xfrm>
            <a:off x="3383640" y="2447640"/>
            <a:ext cx="3276360" cy="39924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4"/>
          <a:stretch/>
        </p:blipFill>
        <p:spPr>
          <a:xfrm>
            <a:off x="1139040" y="3566160"/>
            <a:ext cx="3690720" cy="192024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5"/>
          <a:stretch/>
        </p:blipFill>
        <p:spPr>
          <a:xfrm>
            <a:off x="5297760" y="3566160"/>
            <a:ext cx="4206240" cy="191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200400" y="4732200"/>
            <a:ext cx="356616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dt = 2e-1, nx = ny = 256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29560" y="2743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Future Plans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22080" y="1371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164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Convert HM code from ITG to Haotian’s ETG equations:</a:t>
            </a:r>
            <a:endParaRPr b="0" lang="en-US" sz="18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Initiate new code with GENE ETG run BCs and phi.</a:t>
            </a:r>
            <a:endParaRPr b="0" lang="en-US" sz="18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Expect ETG isotropization in slab geometry.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4" name="" descr="18§latex§-(1-$\frac{1+\tau}{2}$$\frac{m_e}{m_i}$\nabla^2_\perp)\partial_t\Phi + \frac{1+\tau}{2}\frac{r^2_n}{\rho^2_i}\frac{m_i}{m_e}{\partial^{-1}_t}\nabla^2_\parallel\Phi + \frac{\tau(1+\tau)(1+\eta_e)m_e}{4m_i}\partial_y\nabla^2_\perp\Phi + \\\frac{1+\eta_e}{2}\partial_y\Phi + \frac{m_e(1+\tau)^2}{m_i}\frac{r_n}{4\rho_i}[\hat{b}\times\nabla\perp\Phi\cdot\nabla_\perp]\nabla^2_\perp\Phi = 0&#10;§png§600§FALSE§"/>
          <p:cNvPicPr/>
          <p:nvPr/>
        </p:nvPicPr>
        <p:blipFill>
          <a:blip r:embed="rId1"/>
          <a:stretch/>
        </p:blipFill>
        <p:spPr>
          <a:xfrm>
            <a:off x="1578600" y="1962360"/>
            <a:ext cx="6833880" cy="78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22080" y="20116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Multi-Scale Turbulence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437760" y="1944720"/>
            <a:ext cx="2800800" cy="251424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3455280" y="1892880"/>
            <a:ext cx="2944440" cy="258768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tretch/>
        </p:blipFill>
        <p:spPr>
          <a:xfrm>
            <a:off x="6472800" y="1881720"/>
            <a:ext cx="3108960" cy="2574000"/>
          </a:xfrm>
          <a:prstGeom prst="rect">
            <a:avLst/>
          </a:prstGeom>
          <a:ln>
            <a:noFill/>
          </a:ln>
        </p:spPr>
      </p:pic>
      <p:sp>
        <p:nvSpPr>
          <p:cNvPr id="229" name="TextShape 1"/>
          <p:cNvSpPr txBox="1"/>
          <p:nvPr/>
        </p:nvSpPr>
        <p:spPr>
          <a:xfrm>
            <a:off x="457200" y="290880"/>
            <a:ext cx="9072000" cy="14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- 100M NERSC Edison Hours   - Run on GYRO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-                                         - Box size 44x44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  <a:ea typeface="Noto Sans CJK SC"/>
              </a:rPr>
              <a:t>- Simulating RF-heated L-mode plasma in </a:t>
            </a:r>
            <a:r>
              <a:rPr b="0" lang="en-US" sz="1800" spc="-1" strike="noStrike">
                <a:latin typeface="Arial"/>
              </a:rPr>
              <a:t>MIT Alcator C-Mod Tokamak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529200" y="-182880"/>
            <a:ext cx="907200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 u="sng">
                <a:uFillTx/>
                <a:latin typeface="Arial"/>
              </a:rPr>
              <a:t>Parameters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1" name="" descr="20§latex§0.1 \le k_\theta\rho_s \le 60§png§600§FALSE§"/>
          <p:cNvPicPr/>
          <p:nvPr/>
        </p:nvPicPr>
        <p:blipFill>
          <a:blip r:embed="rId4"/>
          <a:stretch/>
        </p:blipFill>
        <p:spPr>
          <a:xfrm>
            <a:off x="3050640" y="914400"/>
            <a:ext cx="1723680" cy="229680"/>
          </a:xfrm>
          <a:prstGeom prst="rect">
            <a:avLst/>
          </a:prstGeom>
          <a:ln>
            <a:noFill/>
          </a:ln>
        </p:spPr>
      </p:pic>
      <p:pic>
        <p:nvPicPr>
          <p:cNvPr id="232" name="" descr="24§display§\rho_s§png§600§FALSE§"/>
          <p:cNvPicPr/>
          <p:nvPr/>
        </p:nvPicPr>
        <p:blipFill>
          <a:blip r:embed="rId5"/>
          <a:stretch/>
        </p:blipFill>
        <p:spPr>
          <a:xfrm>
            <a:off x="7315200" y="948240"/>
            <a:ext cx="250560" cy="199440"/>
          </a:xfrm>
          <a:prstGeom prst="rect">
            <a:avLst/>
          </a:prstGeom>
          <a:ln>
            <a:noFill/>
          </a:ln>
        </p:spPr>
      </p:pic>
      <p:sp>
        <p:nvSpPr>
          <p:cNvPr id="233" name="TextShape 3"/>
          <p:cNvSpPr txBox="1"/>
          <p:nvPr/>
        </p:nvSpPr>
        <p:spPr>
          <a:xfrm>
            <a:off x="822960" y="4458960"/>
            <a:ext cx="88696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Snapshots of midplane electrostatic potential fluctuations for each multi-scale simulation. A clear transition from ITG dominated turbulence to ETG streamer dominated turbulence is seen between simulations #1-3.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48640" y="20718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Linear Runs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82880" y="2342160"/>
            <a:ext cx="969156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3" name="Picture 78" descr=""/>
          <p:cNvPicPr/>
          <p:nvPr/>
        </p:nvPicPr>
        <p:blipFill>
          <a:blip r:embed="rId1"/>
          <a:stretch/>
        </p:blipFill>
        <p:spPr>
          <a:xfrm>
            <a:off x="1828800" y="700200"/>
            <a:ext cx="6461280" cy="484596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ITG Comparison with Goerler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80" descr=""/>
          <p:cNvPicPr/>
          <p:nvPr/>
        </p:nvPicPr>
        <p:blipFill>
          <a:blip r:embed="rId1"/>
          <a:stretch/>
        </p:blipFill>
        <p:spPr>
          <a:xfrm>
            <a:off x="0" y="1738800"/>
            <a:ext cx="5242320" cy="3931560"/>
          </a:xfrm>
          <a:prstGeom prst="rect">
            <a:avLst/>
          </a:prstGeom>
          <a:ln>
            <a:noFill/>
          </a:ln>
        </p:spPr>
      </p:pic>
      <p:pic>
        <p:nvPicPr>
          <p:cNvPr id="196" name="Picture 81" descr=""/>
          <p:cNvPicPr/>
          <p:nvPr/>
        </p:nvPicPr>
        <p:blipFill>
          <a:blip r:embed="rId2"/>
          <a:stretch/>
        </p:blipFill>
        <p:spPr>
          <a:xfrm>
            <a:off x="4846320" y="1737360"/>
            <a:ext cx="5239080" cy="393156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530280" y="388440"/>
            <a:ext cx="9070560" cy="10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ETG Comparison with GEM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-Haotian’s GEM results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30280" y="21031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Nonlinear Runs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5051520" y="822960"/>
            <a:ext cx="4732560" cy="321516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274320" y="822960"/>
            <a:ext cx="4536360" cy="3103920"/>
          </a:xfrm>
          <a:prstGeom prst="rect">
            <a:avLst/>
          </a:prstGeom>
          <a:ln w="12600">
            <a:noFill/>
          </a:ln>
        </p:spPr>
      </p:pic>
      <p:sp>
        <p:nvSpPr>
          <p:cNvPr id="201" name="TextShape 1"/>
          <p:cNvSpPr txBox="1"/>
          <p:nvPr/>
        </p:nvSpPr>
        <p:spPr>
          <a:xfrm>
            <a:off x="1280160" y="91440"/>
            <a:ext cx="274320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ETG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6217920" y="91440"/>
            <a:ext cx="274320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Cyclone ITG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3" name="" descr="20§display§Units: t = t / (L_r_e_f/c_r_e_f), \;\; Q = c_r_e_fp_r_e_f(\rho^*_r_e_f)^2§png§600§FALSE§"/>
          <p:cNvPicPr/>
          <p:nvPr/>
        </p:nvPicPr>
        <p:blipFill>
          <a:blip r:embed="rId3"/>
          <a:stretch/>
        </p:blipFill>
        <p:spPr>
          <a:xfrm>
            <a:off x="2463120" y="4258800"/>
            <a:ext cx="5267520" cy="29664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4"/>
          <a:stretch/>
        </p:blipFill>
        <p:spPr>
          <a:xfrm>
            <a:off x="545040" y="4663440"/>
            <a:ext cx="4026960" cy="75636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5"/>
          <a:stretch/>
        </p:blipFill>
        <p:spPr>
          <a:xfrm>
            <a:off x="5048280" y="4754880"/>
            <a:ext cx="4095720" cy="71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30640" y="20721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GENE Diagnostics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089000" y="22320"/>
            <a:ext cx="7845480" cy="556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Application>LibreOffice/6.3.4.2$Linux_X86_64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2020-02-10T21:47:43Z</dcterms:created>
  <dc:creator/>
  <dc:description/>
  <dc:language>en-US</dc:language>
  <cp:lastModifiedBy/>
  <dcterms:modified xsi:type="dcterms:W3CDTF">2020-02-14T14:43:52Z</dcterms:modified>
  <cp:revision>66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