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485" autoAdjust="0"/>
  </p:normalViewPr>
  <p:slideViewPr>
    <p:cSldViewPr snapToGrid="0">
      <p:cViewPr varScale="1">
        <p:scale>
          <a:sx n="83" d="100"/>
          <a:sy n="83" d="100"/>
        </p:scale>
        <p:origin x="16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846D8-8D55-45BD-B331-FA51DE563139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89451-80CF-4BD7-8C81-EA01368D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49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 and the purpose of the presentation.</a:t>
            </a:r>
          </a:p>
          <a:p>
            <a:r>
              <a:rPr lang="en-US" dirty="0"/>
              <a:t>Briefly outline that the focus is on analyzing sales methods to optimize strategy.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89451-80CF-4BD7-8C81-EA01368D00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59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None/>
            </a:pPr>
            <a:r>
              <a:rPr lang="en-US" dirty="0"/>
              <a:t>Explain that the project’s objective was to analyze the company’s sales data to provide actionable insights.</a:t>
            </a:r>
          </a:p>
          <a:p>
            <a:pPr>
              <a:buFont typeface="+mj-lt"/>
              <a:buNone/>
            </a:pPr>
            <a:endParaRPr lang="en-US" dirty="0"/>
          </a:p>
          <a:p>
            <a:pPr>
              <a:buFont typeface="+mj-lt"/>
              <a:buNone/>
            </a:pPr>
            <a:r>
              <a:rPr lang="en-US" dirty="0"/>
              <a:t>Outline the main business goals:</a:t>
            </a:r>
          </a:p>
          <a:p>
            <a:pPr>
              <a:buFont typeface="+mj-lt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Understanding how different sales methods perform.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Identifying areas for growth.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Optimizing resource allocation.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89451-80CF-4BD7-8C81-EA01368D00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Mention that before diving into the analysis, we ensured the dataset was clean and accurate.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Highlight key actions: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Fixed inconsistencies in sales method naming.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Imputed missing revenue values based on average sales per product sold.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Adjusted customer age data to remove outliers (reset values over 40 to 40).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 major issues found with customer IDs or state names.</a:t>
            </a:r>
          </a:p>
          <a:p>
            <a:r>
              <a:rPr lang="en-US" dirty="0"/>
              <a:t>Briefly explain the heatmap showing missing values in the revenue column.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89451-80CF-4BD7-8C81-EA01368D00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61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the three main sales methods we focused on: Email, Call, and Email + Call.</a:t>
            </a:r>
          </a:p>
          <a:p>
            <a:endParaRPr lang="en-US" dirty="0"/>
          </a:p>
          <a:p>
            <a:r>
              <a:rPr lang="en-US" dirty="0"/>
              <a:t>Explain that we evaluated key metrics like total revenue, average revenue, and spread of sales by state and years as a customer.</a:t>
            </a:r>
          </a:p>
          <a:p>
            <a:endParaRPr lang="en-US" dirty="0"/>
          </a:p>
          <a:p>
            <a:r>
              <a:rPr lang="en-US" dirty="0"/>
              <a:t>Point to the graph showing the distribution of revenue across the sales methods to highlight the differences in performance.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89451-80CF-4BD7-8C81-EA01368D00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01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Summarize key insights: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Email method</a:t>
            </a:r>
            <a:r>
              <a:rPr lang="en-US" dirty="0"/>
              <a:t>: Strongest in the first few weeks, but revenue declines after week 4.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Email + Call method</a:t>
            </a:r>
            <a:r>
              <a:rPr lang="en-US" dirty="0"/>
              <a:t>: Shows strong growth in later weeks, surpassing other methods after week 4.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Call method</a:t>
            </a:r>
            <a:r>
              <a:rPr lang="en-US" dirty="0"/>
              <a:t>: Consistently the lowest performer, except in a few high-performing states.</a:t>
            </a:r>
          </a:p>
          <a:p>
            <a:endParaRPr lang="en-US" dirty="0"/>
          </a:p>
          <a:p>
            <a:r>
              <a:rPr lang="en-US" dirty="0"/>
              <a:t>Explain the graph showing total and average revenue by sales method, pointing out that Email + Call performs best in the long run.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89451-80CF-4BD7-8C81-EA01368D00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39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most significant states for revenue: California, Texas, New York, and Florida.</a:t>
            </a:r>
          </a:p>
          <a:p>
            <a:endParaRPr lang="en-US" dirty="0"/>
          </a:p>
          <a:p>
            <a:r>
              <a:rPr lang="en-US" dirty="0"/>
              <a:t>Emphasize that California, in particular, generates very high revenue, especially through the Call method, which outperforms many other states’ total revenue.</a:t>
            </a:r>
          </a:p>
          <a:p>
            <a:endParaRPr lang="en-US" dirty="0"/>
          </a:p>
          <a:p>
            <a:r>
              <a:rPr lang="en-US" dirty="0"/>
              <a:t>Point to the graph showing state-by-state revenue and how the sales methods differ across states.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89451-80CF-4BD7-8C81-EA01368D00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89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Introduce the key metric to monitor: </a:t>
            </a:r>
            <a:r>
              <a:rPr lang="en-US" b="1" dirty="0"/>
              <a:t>Weekly total revenue by sales method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This will help the business keep track of which method is driving revenue growth over time.</a:t>
            </a:r>
          </a:p>
          <a:p>
            <a:endParaRPr lang="en-US" dirty="0"/>
          </a:p>
          <a:p>
            <a:r>
              <a:rPr lang="en-US" dirty="0"/>
              <a:t>Show how past trends indicate that the Email + Call method is gaining momentum, while Call and Email are either stagnant or declining.</a:t>
            </a:r>
          </a:p>
          <a:p>
            <a:endParaRPr lang="en-US" dirty="0"/>
          </a:p>
          <a:p>
            <a:r>
              <a:rPr lang="en-US" dirty="0"/>
              <a:t>Walk through the prediction graph showing future estimates for each method if current trends continue.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89451-80CF-4BD7-8C81-EA01368D00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03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Focus on Email + Call</a:t>
            </a:r>
            <a:r>
              <a:rPr lang="en-US" dirty="0"/>
              <a:t>: Since it shows the best long-term potential, invest more resources here to drive revenue growth.</a:t>
            </a:r>
          </a:p>
          <a:p>
            <a:endParaRPr lang="en-US" b="1" dirty="0"/>
          </a:p>
          <a:p>
            <a:r>
              <a:rPr lang="en-US" b="1" dirty="0"/>
              <a:t>Optimize Call Efforts</a:t>
            </a:r>
            <a:r>
              <a:rPr lang="en-US" dirty="0"/>
              <a:t>: The Call method is labor-intensive and underperforms. Either reduce the resources here or focus it on states where it’s performing well (e.g., California).</a:t>
            </a:r>
          </a:p>
          <a:p>
            <a:endParaRPr lang="en-US" b="1" dirty="0"/>
          </a:p>
          <a:p>
            <a:r>
              <a:rPr lang="en-US" b="1" dirty="0"/>
              <a:t>State-Specific Strategies</a:t>
            </a:r>
            <a:r>
              <a:rPr lang="en-US" dirty="0"/>
              <a:t>: Prioritize efforts in high-revenue states like California, Texas, New York, and Florida.</a:t>
            </a:r>
          </a:p>
          <a:p>
            <a:endParaRPr lang="en-US" b="1" dirty="0"/>
          </a:p>
          <a:p>
            <a:r>
              <a:rPr lang="en-US" b="1" dirty="0"/>
              <a:t>Monitor &amp; Experiment</a:t>
            </a:r>
            <a:r>
              <a:rPr lang="en-US" dirty="0"/>
              <a:t>: Continue to monitor weekly revenue and experiment with improving underperforming methods (e.g., Call in lower-revenue states).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89451-80CF-4BD7-8C81-EA01368D00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98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Summarize the key points again: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Email + Call method offers the most promise for future growth.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Target high-revenue states and optimize strategies for each region.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Refine or reduce efforts for underperforming sales methods like the Call approach.</a:t>
            </a:r>
          </a:p>
          <a:p>
            <a:endParaRPr lang="en-US" dirty="0"/>
          </a:p>
          <a:p>
            <a:r>
              <a:rPr lang="en-US" dirty="0"/>
              <a:t>Offer a final recommendation to start implementing these changes and continue monitoring the key metrics.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89451-80CF-4BD7-8C81-EA01368D00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29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ED39-E440-46CE-AE33-5BBA0319377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6F93-F950-4BD1-8B6F-D533114010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1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ED39-E440-46CE-AE33-5BBA0319377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6F93-F950-4BD1-8B6F-D53311401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6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ED39-E440-46CE-AE33-5BBA0319377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6F93-F950-4BD1-8B6F-D53311401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1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ED39-E440-46CE-AE33-5BBA0319377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6F93-F950-4BD1-8B6F-D53311401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4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ED39-E440-46CE-AE33-5BBA0319377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6F93-F950-4BD1-8B6F-D533114010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90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ED39-E440-46CE-AE33-5BBA0319377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6F93-F950-4BD1-8B6F-D53311401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0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ED39-E440-46CE-AE33-5BBA0319377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6F93-F950-4BD1-8B6F-D53311401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95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ED39-E440-46CE-AE33-5BBA0319377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6F93-F950-4BD1-8B6F-D53311401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0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ED39-E440-46CE-AE33-5BBA0319377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6F93-F950-4BD1-8B6F-D53311401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3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6EED39-E440-46CE-AE33-5BBA0319377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6E6F93-F950-4BD1-8B6F-D53311401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0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ED39-E440-46CE-AE33-5BBA0319377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E6F93-F950-4BD1-8B6F-D53311401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7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6EED39-E440-46CE-AE33-5BBA0319377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66E6F93-F950-4BD1-8B6F-D5331140108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636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E70F9-5738-CEB7-DB1F-22C189E02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Product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3FCA4-6B9B-D6A2-7A6A-1F2F4B3D86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Insights and Recommendations for Optimizing Sales Strategy</a:t>
            </a:r>
          </a:p>
          <a:p>
            <a:r>
              <a:rPr lang="en-US" dirty="0"/>
              <a:t>Sakir Tirsi </a:t>
            </a:r>
          </a:p>
          <a:p>
            <a:r>
              <a:rPr lang="en-US" dirty="0"/>
              <a:t>September 2024</a:t>
            </a:r>
          </a:p>
        </p:txBody>
      </p:sp>
    </p:spTree>
    <p:extLst>
      <p:ext uri="{BB962C8B-B14F-4D97-AF65-F5344CB8AC3E}">
        <p14:creationId xmlns:p14="http://schemas.microsoft.com/office/powerpoint/2010/main" val="219970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FAC4-D4C3-66D7-10F1-82024BAFA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348E2-4A9F-078B-DA24-DACB4A232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Objective</a:t>
            </a:r>
          </a:p>
          <a:p>
            <a:pPr lvl="1"/>
            <a:r>
              <a:rPr lang="en-US" sz="2400" dirty="0"/>
              <a:t>Provide insights into how different sales methods contribute to revenue and suggest improvements for optimizing sales efforts.</a:t>
            </a:r>
          </a:p>
          <a:p>
            <a:r>
              <a:rPr lang="en-US" sz="2800" dirty="0"/>
              <a:t>Business Goals</a:t>
            </a:r>
          </a:p>
          <a:p>
            <a:pPr lvl="1"/>
            <a:r>
              <a:rPr lang="en-US" sz="2400" dirty="0"/>
              <a:t>Understand sales performance across methods (Email, Call, Email + Call).</a:t>
            </a:r>
          </a:p>
          <a:p>
            <a:pPr lvl="1"/>
            <a:r>
              <a:rPr lang="en-US" sz="2400" dirty="0"/>
              <a:t>Identify areas for growth and resource allocation.</a:t>
            </a:r>
          </a:p>
          <a:p>
            <a:pPr lvl="1"/>
            <a:r>
              <a:rPr lang="en-US" sz="2400" dirty="0"/>
              <a:t>Focus on high-performing regions and methods.</a:t>
            </a:r>
          </a:p>
        </p:txBody>
      </p:sp>
    </p:spTree>
    <p:extLst>
      <p:ext uri="{BB962C8B-B14F-4D97-AF65-F5344CB8AC3E}">
        <p14:creationId xmlns:p14="http://schemas.microsoft.com/office/powerpoint/2010/main" val="2832254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A556-BCE9-9A1C-C1D7-06CEDB0A6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1C9C5-B2F3-7EEF-FB01-7F9AEC30A1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Actions Taken:</a:t>
            </a:r>
          </a:p>
          <a:p>
            <a:pPr lvl="1"/>
            <a:r>
              <a:rPr lang="en-US" sz="2400" dirty="0"/>
              <a:t>Corrected inconsistencies in sales methods.</a:t>
            </a:r>
          </a:p>
          <a:p>
            <a:pPr lvl="1"/>
            <a:r>
              <a:rPr lang="en-US" sz="2400" dirty="0"/>
              <a:t>Handled missing revenue data by imputing based on average sales.</a:t>
            </a:r>
          </a:p>
          <a:p>
            <a:pPr lvl="1"/>
            <a:r>
              <a:rPr lang="en-US" sz="2400" dirty="0"/>
              <a:t>Adjusted customer age to correct outliers.</a:t>
            </a:r>
          </a:p>
          <a:p>
            <a:pPr lvl="1"/>
            <a:r>
              <a:rPr lang="en-US" sz="2400" dirty="0"/>
              <a:t>Verified state data and other columns.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E46456-9BA5-C9AB-0CF7-97B32899632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8238" y="2020962"/>
            <a:ext cx="4937125" cy="367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24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62D974-ED17-6D69-0C03-E65ED75B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3E883B-ECAF-06B5-FDCF-DBD5E0DC35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Methods Analyzed:</a:t>
            </a:r>
          </a:p>
          <a:p>
            <a:pPr lvl="1"/>
            <a:r>
              <a:rPr lang="en-US" sz="2400" dirty="0"/>
              <a:t>Email</a:t>
            </a:r>
          </a:p>
          <a:p>
            <a:pPr lvl="1"/>
            <a:r>
              <a:rPr lang="en-US" sz="2400" dirty="0"/>
              <a:t>Call</a:t>
            </a:r>
          </a:p>
          <a:p>
            <a:pPr lvl="1"/>
            <a:r>
              <a:rPr lang="en-US" sz="2400" dirty="0"/>
              <a:t>Email + Call</a:t>
            </a:r>
          </a:p>
          <a:p>
            <a:r>
              <a:rPr lang="en-US" sz="2800" dirty="0"/>
              <a:t>Key Metrics Evaluated</a:t>
            </a:r>
          </a:p>
          <a:p>
            <a:pPr lvl="1"/>
            <a:r>
              <a:rPr lang="en-US" sz="2400" dirty="0"/>
              <a:t>Total and average revenue</a:t>
            </a:r>
          </a:p>
          <a:p>
            <a:pPr lvl="1"/>
            <a:r>
              <a:rPr lang="en-US" sz="2400" dirty="0"/>
              <a:t>Sales distribution by state, method and customer tenure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83D483-2DAA-22D6-92F5-AF31B88CC5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99736" y="1845734"/>
            <a:ext cx="5773521" cy="40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68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7610F-9A0F-98BE-826D-442D666F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45BD7-01CD-7CF6-C4F0-BBEE73197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672585" cy="4023360"/>
          </a:xfrm>
        </p:spPr>
        <p:txBody>
          <a:bodyPr>
            <a:normAutofit/>
          </a:bodyPr>
          <a:lstStyle/>
          <a:p>
            <a:r>
              <a:rPr lang="en-US" sz="2400" dirty="0"/>
              <a:t>Email Method: Strong early performance, declining after week 4.</a:t>
            </a:r>
          </a:p>
          <a:p>
            <a:r>
              <a:rPr lang="en-US" sz="2400" dirty="0"/>
              <a:t>Email + Call: Initially slow, but surpasses other methods in the later weeks.</a:t>
            </a:r>
          </a:p>
          <a:p>
            <a:r>
              <a:rPr lang="en-US" sz="2400" dirty="0"/>
              <a:t>Call Method: Consistently low performance, except in high-performing states.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04CFFE-136E-8A9A-FE6C-0F1A1D1C42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46063" y="480430"/>
            <a:ext cx="5486403" cy="27306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8DE057-C144-223D-7C97-768FF57AE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906" y="3211037"/>
            <a:ext cx="5334715" cy="287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74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F7DA6-2310-8B52-C9B8-8F6D7BEAF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A2F9F-77A9-23EA-E0B1-60A71770E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599433" cy="4023360"/>
          </a:xfrm>
        </p:spPr>
        <p:txBody>
          <a:bodyPr>
            <a:normAutofit/>
          </a:bodyPr>
          <a:lstStyle/>
          <a:p>
            <a:r>
              <a:rPr lang="en-US" sz="2800" dirty="0"/>
              <a:t>Key States:</a:t>
            </a:r>
          </a:p>
          <a:p>
            <a:pPr lvl="1"/>
            <a:r>
              <a:rPr lang="en-US" sz="2400" dirty="0"/>
              <a:t>California, Texas, New York, Florida lead in revenue.</a:t>
            </a:r>
          </a:p>
          <a:p>
            <a:pPr lvl="1"/>
            <a:r>
              <a:rPr lang="en-US" sz="2400" dirty="0"/>
              <a:t>Call method in California generates more revenue than many states’ total revenue.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1D39C8-8EEE-BDB3-19CB-212EF811EB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97377" y="1606738"/>
            <a:ext cx="6287345" cy="392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9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1449-AFE7-BA76-B57A-091624FC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to Monitor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FCCAA-E9E9-9263-B279-244A8ED84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654297" cy="4023360"/>
          </a:xfrm>
        </p:spPr>
        <p:txBody>
          <a:bodyPr>
            <a:normAutofit/>
          </a:bodyPr>
          <a:lstStyle/>
          <a:p>
            <a:r>
              <a:rPr lang="en-US" sz="2800" dirty="0"/>
              <a:t>Suggested Metric</a:t>
            </a:r>
          </a:p>
          <a:p>
            <a:pPr lvl="1"/>
            <a:r>
              <a:rPr lang="en-US" sz="2400" dirty="0"/>
              <a:t>Weekly total revenue by sales method</a:t>
            </a:r>
          </a:p>
          <a:p>
            <a:pPr lvl="1"/>
            <a:r>
              <a:rPr lang="en-US" sz="2400" dirty="0"/>
              <a:t>This helps track which method is driving revenue growth and when to adjust strategy</a:t>
            </a:r>
          </a:p>
          <a:p>
            <a:r>
              <a:rPr lang="en-US" sz="2800" dirty="0"/>
              <a:t>Estimation: </a:t>
            </a:r>
          </a:p>
          <a:p>
            <a:pPr lvl="1"/>
            <a:r>
              <a:rPr lang="en-US" sz="2400" dirty="0"/>
              <a:t>Email + Call method show growth potential </a:t>
            </a:r>
          </a:p>
          <a:p>
            <a:pPr lvl="1"/>
            <a:r>
              <a:rPr lang="en-US" sz="2400" dirty="0"/>
              <a:t>Call method underperforms.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E65460-9A36-6004-EAF6-2B2F50EE07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25630" y="1845734"/>
            <a:ext cx="5841069" cy="364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13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5C59D-2472-AC04-0069-44727207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48ACF-7BD5-0300-C8BE-5ED59CCA3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Focus on Email + Call:</a:t>
            </a:r>
          </a:p>
          <a:p>
            <a:pPr lvl="1"/>
            <a:r>
              <a:rPr lang="en-US" sz="2000" dirty="0"/>
              <a:t>Scale this method for sustained growth.</a:t>
            </a:r>
          </a:p>
          <a:p>
            <a:r>
              <a:rPr lang="en-US" sz="2400" dirty="0"/>
              <a:t>Optimize Call Efforts:</a:t>
            </a:r>
          </a:p>
          <a:p>
            <a:pPr lvl="1"/>
            <a:r>
              <a:rPr lang="en-US" sz="2000" dirty="0"/>
              <a:t>Either reduce or refine this labor-intensive method, focusing on high-performing states.</a:t>
            </a:r>
          </a:p>
          <a:p>
            <a:r>
              <a:rPr lang="en-US" sz="2400" dirty="0"/>
              <a:t>State-Specific Strategies:</a:t>
            </a:r>
          </a:p>
          <a:p>
            <a:pPr lvl="1"/>
            <a:r>
              <a:rPr lang="en-US" sz="2000" dirty="0"/>
              <a:t>Prioritize sales efforts in CA, TX, NY, and FL.</a:t>
            </a:r>
          </a:p>
          <a:p>
            <a:r>
              <a:rPr lang="en-US" sz="2400" dirty="0"/>
              <a:t>Monitor &amp; Experiment:</a:t>
            </a:r>
          </a:p>
          <a:p>
            <a:pPr lvl="1"/>
            <a:r>
              <a:rPr lang="en-US" sz="2000" dirty="0"/>
              <a:t>Continue tracking sales methods and experiment with strategies in underperforming states.</a:t>
            </a:r>
          </a:p>
        </p:txBody>
      </p:sp>
    </p:spTree>
    <p:extLst>
      <p:ext uri="{BB962C8B-B14F-4D97-AF65-F5344CB8AC3E}">
        <p14:creationId xmlns:p14="http://schemas.microsoft.com/office/powerpoint/2010/main" val="2554999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12280-ABAF-77B6-2D66-00E4A5E7C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C1250-6DF8-525D-2B8F-D1211045D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Summary</a:t>
            </a:r>
          </a:p>
          <a:p>
            <a:pPr lvl="1"/>
            <a:r>
              <a:rPr lang="en-US" sz="2400" dirty="0"/>
              <a:t>Email + Call has long-term growth potential.</a:t>
            </a:r>
          </a:p>
          <a:p>
            <a:pPr lvl="1"/>
            <a:r>
              <a:rPr lang="en-US" sz="2400" dirty="0"/>
              <a:t>Target states driving the highest revenue.</a:t>
            </a:r>
          </a:p>
          <a:p>
            <a:pPr lvl="1"/>
            <a:r>
              <a:rPr lang="en-US" sz="2400" dirty="0"/>
              <a:t>Refine strategies for low-performing methods like Call.</a:t>
            </a:r>
          </a:p>
        </p:txBody>
      </p:sp>
    </p:spTree>
    <p:extLst>
      <p:ext uri="{BB962C8B-B14F-4D97-AF65-F5344CB8AC3E}">
        <p14:creationId xmlns:p14="http://schemas.microsoft.com/office/powerpoint/2010/main" val="24935639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</TotalTime>
  <Words>912</Words>
  <Application>Microsoft Office PowerPoint</Application>
  <PresentationFormat>Widescreen</PresentationFormat>
  <Paragraphs>114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Product Sales Analysis</vt:lpstr>
      <vt:lpstr>Project Overview</vt:lpstr>
      <vt:lpstr>Data Validation</vt:lpstr>
      <vt:lpstr>Analysis Overview</vt:lpstr>
      <vt:lpstr>Key Findings</vt:lpstr>
      <vt:lpstr>Revenue by State</vt:lpstr>
      <vt:lpstr>Metric to Monitor</vt:lpstr>
      <vt:lpstr>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Sakir Tirsi</dc:creator>
  <cp:lastModifiedBy>Sakir Tirsi</cp:lastModifiedBy>
  <cp:revision>1</cp:revision>
  <dcterms:created xsi:type="dcterms:W3CDTF">2024-09-19T15:04:24Z</dcterms:created>
  <dcterms:modified xsi:type="dcterms:W3CDTF">2024-09-19T16:14:17Z</dcterms:modified>
</cp:coreProperties>
</file>