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4c32877f8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4c32877f8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4e24cff4e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4e24cff4e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2a9e3dcd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2a9e3dcd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0f822fac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0f822fac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f0555505c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f0555505c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f0555505c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f0555505c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4cf41d65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4cf41d65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f0555505c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f0555505c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4cf41d653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4cf41d653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f0555505c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f0555505c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f0555505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f0555505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0f822fac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50f822fac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7256d59c6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7256d59c6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3a86f4e04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3a86f4e04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3a86f4e04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3a86f4e04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3a86f4e04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3a86f4e04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4c32877f8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4c32877f8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3a86f4e04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3a86f4e04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f0555505c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f0555505c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7256d59c6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7256d59c6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7256d59c6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7256d59c6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7256d59c6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7256d59c6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000b59d2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000b59d2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7256d59c6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7256d59c6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000b59d2d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000b59d2d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7256d59c6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7256d59c6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4e24cff4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4e24cff4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4b4eb7af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4b4eb7af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7256d59c6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7256d59c6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7256d59c6f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7256d59c6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4b4eb7afb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4b4eb7afb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3a86f4e04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3a86f4e04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0555505c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0555505c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4622f1f74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4622f1f74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4622f1f74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4622f1f74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329dda051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329dda051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3a86f4e04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3a86f4e04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fd7b841a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fd7b841a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4cf41d653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4cf41d653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4b4eb7afb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4b4eb7afb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4cf41d653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4cf41d653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3a86f4e04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3a86f4e04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0555505c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f0555505c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4e24cff4e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4e24cff4e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f0555505c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f0555505c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f0555505c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f0555505c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graphql.org/learn/best-practices/#versioning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jsonapi.org/" TargetMode="External"/><Relationship Id="rId4" Type="http://schemas.openxmlformats.org/officeDocument/2006/relationships/hyperlink" Target="https://spec.openapis.org/oas/v3.1.0" TargetMode="External"/><Relationship Id="rId5" Type="http://schemas.openxmlformats.org/officeDocument/2006/relationships/hyperlink" Target="https://docs.stripe.com/api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3838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Designing Web APIs for Long Term Success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74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5200">
                <a:solidFill>
                  <a:schemeClr val="dk1"/>
                </a:solidFill>
              </a:rPr>
              <a:t>Or: The ways we painted ourselves into a corner.</a:t>
            </a:r>
            <a:endParaRPr i="1"/>
          </a:p>
        </p:txBody>
      </p:sp>
      <p:sp>
        <p:nvSpPr>
          <p:cNvPr id="56" name="Google Shape;56;p13"/>
          <p:cNvSpPr txBox="1"/>
          <p:nvPr/>
        </p:nvSpPr>
        <p:spPr>
          <a:xfrm>
            <a:off x="5808650" y="4014600"/>
            <a:ext cx="2955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Jeff Valore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</a:rPr>
              <a:t>Sr. Consultant       NimblePros</a:t>
            </a:r>
            <a:endParaRPr sz="1600">
              <a:solidFill>
                <a:schemeClr val="lt2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3047" y="4379200"/>
            <a:ext cx="235900" cy="23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2320450"/>
            <a:ext cx="8520600" cy="23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Response for an invalid / expired auth token: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"message": "Bad credentials",</a:t>
            </a:r>
            <a:br>
              <a:rPr lang="en"/>
            </a:br>
            <a:r>
              <a:rPr lang="en"/>
              <a:t>  "documentation_url": "https://docs.github.com/rest",</a:t>
            </a:r>
            <a:br>
              <a:rPr lang="en"/>
            </a:br>
            <a:r>
              <a:rPr lang="en"/>
              <a:t>  "status": "401"</a:t>
            </a:r>
            <a:br>
              <a:rPr lang="en"/>
            </a:br>
            <a:r>
              <a:rPr lang="en"/>
              <a:t>}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409775"/>
            <a:ext cx="8520600" cy="11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curl --request GET --url "https://api.github.com/user/repos" -s | jq ".[0].name"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jq: error (at &lt;stdin&gt;:5): Cannot index object with number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💬 Adding Pagination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/api/boards/7/remaining_images</a:t>
            </a:r>
            <a:r>
              <a:rPr lang="en">
                <a:solidFill>
                  <a:srgbClr val="E69138"/>
                </a:solidFill>
              </a:rPr>
              <a:t>?page=2</a:t>
            </a:r>
            <a:endParaRPr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[</a:t>
            </a:r>
            <a:br>
              <a:rPr lang="en"/>
            </a:br>
            <a:r>
              <a:rPr lang="en"/>
              <a:t>  {…},</a:t>
            </a:r>
            <a:br>
              <a:rPr lang="en"/>
            </a:br>
            <a:r>
              <a:rPr lang="en"/>
              <a:t>  {...}</a:t>
            </a:r>
            <a:br>
              <a:rPr lang="en"/>
            </a:br>
            <a:r>
              <a:rPr lang="en"/>
              <a:t>]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💬 Adding Pagination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/api/boards/7/remaining_images</a:t>
            </a:r>
            <a:r>
              <a:rPr lang="en">
                <a:solidFill>
                  <a:srgbClr val="E69138"/>
                </a:solidFill>
              </a:rPr>
              <a:t>?page=2</a:t>
            </a:r>
            <a:endParaRPr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[</a:t>
            </a:r>
            <a:br>
              <a:rPr lang="en"/>
            </a:br>
            <a:r>
              <a:rPr lang="en"/>
              <a:t>  {…},</a:t>
            </a:r>
            <a:br>
              <a:rPr lang="en"/>
            </a:br>
            <a:r>
              <a:rPr lang="en"/>
              <a:t>  {...}</a:t>
            </a:r>
            <a:br>
              <a:rPr lang="en"/>
            </a:br>
            <a:r>
              <a:rPr lang="en"/>
              <a:t>]</a:t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0625" y="2114100"/>
            <a:ext cx="6372450" cy="257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JSON:API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7.1  Top Level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JSON </a:t>
            </a:r>
            <a:r>
              <a:rPr lang="en">
                <a:solidFill>
                  <a:srgbClr val="E69138"/>
                </a:solidFill>
              </a:rPr>
              <a:t>object</a:t>
            </a:r>
            <a:r>
              <a:rPr lang="en">
                <a:solidFill>
                  <a:schemeClr val="dk1"/>
                </a:solidFill>
              </a:rPr>
              <a:t> MUST be at the root of every JSON:API request and response document containing data. This object defines a document’s “top level”.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document MUST contain at least one of the following top-level members: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E69138"/>
                </a:solidFill>
              </a:rPr>
              <a:t>data</a:t>
            </a:r>
            <a:r>
              <a:rPr lang="en"/>
              <a:t>: the document’s “primary data”.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E69138"/>
                </a:solidFill>
              </a:rPr>
              <a:t>errors</a:t>
            </a:r>
            <a:r>
              <a:rPr lang="en"/>
              <a:t>: an array of error objects.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E69138"/>
                </a:solidFill>
              </a:rPr>
              <a:t>meta</a:t>
            </a:r>
            <a:r>
              <a:rPr lang="en"/>
              <a:t>: a meta object that contains non-standard meta-information.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member defined by an applied extension.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The members </a:t>
            </a:r>
            <a:r>
              <a:rPr lang="en">
                <a:solidFill>
                  <a:srgbClr val="E69138"/>
                </a:solidFill>
              </a:rPr>
              <a:t>data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lang="en">
                <a:solidFill>
                  <a:srgbClr val="E69138"/>
                </a:solidFill>
              </a:rPr>
              <a:t>errors</a:t>
            </a:r>
            <a:r>
              <a:rPr lang="en">
                <a:solidFill>
                  <a:schemeClr val="dk1"/>
                </a:solidFill>
              </a:rPr>
              <a:t> MUST NOT coexist in the same document.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Errors in a consistent way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response codes where applicable.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{</a:t>
            </a:r>
            <a:br>
              <a:rPr lang="en"/>
            </a:br>
            <a:r>
              <a:rPr lang="en"/>
              <a:t>  "message": "Bad credentials",</a:t>
            </a:r>
            <a:br>
              <a:rPr lang="en"/>
            </a:br>
            <a:r>
              <a:rPr lang="en"/>
              <a:t>  "documentation_url": "https://docs.github.com/rest",</a:t>
            </a:r>
            <a:br>
              <a:rPr lang="en"/>
            </a:br>
            <a:r>
              <a:rPr lang="en"/>
              <a:t>  "status": "401"</a:t>
            </a:r>
            <a:br>
              <a:rPr lang="en"/>
            </a:br>
            <a:r>
              <a:rPr lang="en"/>
              <a:t>}</a:t>
            </a:r>
            <a:br>
              <a:rPr lang="en"/>
            </a:br>
            <a:br>
              <a:rPr lang="en"/>
            </a:br>
            <a:r>
              <a:rPr lang="en"/>
              <a:t>What about i18n?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Possibly return an error ID that can be looked up.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Possibly translate error message based on "Accept-Language" request header</a:t>
            </a:r>
            <a:endParaRPr/>
          </a:p>
        </p:txBody>
      </p:sp>
      <p:sp>
        <p:nvSpPr>
          <p:cNvPr id="145" name="Google Shape;145;p26"/>
          <p:cNvSpPr/>
          <p:nvPr/>
        </p:nvSpPr>
        <p:spPr>
          <a:xfrm>
            <a:off x="0" y="0"/>
            <a:ext cx="1703400" cy="347400"/>
          </a:xfrm>
          <a:prstGeom prst="homePlate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3 / 10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🥚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2"/>
                </a:solidFill>
              </a:rPr>
              <a:t>c</a:t>
            </a:r>
            <a:r>
              <a:rPr lang="en">
                <a:solidFill>
                  <a:schemeClr val="accent2"/>
                </a:solidFill>
              </a:rPr>
              <a:t>url -X POST </a:t>
            </a:r>
            <a:r>
              <a:rPr lang="en">
                <a:solidFill>
                  <a:schemeClr val="accent2"/>
                </a:solidFill>
              </a:rPr>
              <a:t>'https://egg/api' -v /</a:t>
            </a:r>
            <a:br>
              <a:rPr lang="en">
                <a:solidFill>
                  <a:schemeClr val="accent2"/>
                </a:solidFill>
              </a:rPr>
            </a:br>
            <a:r>
              <a:rPr lang="en">
                <a:solidFill>
                  <a:schemeClr val="accent2"/>
                </a:solidFill>
              </a:rPr>
              <a:t>-H 'Content-Type: application/json' /</a:t>
            </a:r>
            <a:br>
              <a:rPr lang="en">
                <a:solidFill>
                  <a:schemeClr val="accent2"/>
                </a:solidFill>
              </a:rPr>
            </a:br>
            <a:r>
              <a:rPr lang="en">
                <a:solidFill>
                  <a:schemeClr val="accent2"/>
                </a:solidFill>
              </a:rPr>
              <a:t>-H 'accept: application/json' /</a:t>
            </a:r>
            <a:br>
              <a:rPr lang="en">
                <a:solidFill>
                  <a:schemeClr val="accent2"/>
                </a:solidFill>
              </a:rPr>
            </a:br>
            <a:r>
              <a:rPr lang="en">
                <a:solidFill>
                  <a:schemeClr val="accent2"/>
                </a:solidFill>
              </a:rPr>
              <a:t>-d '{</a:t>
            </a:r>
            <a:br>
              <a:rPr lang="en">
                <a:solidFill>
                  <a:schemeClr val="accent2"/>
                </a:solidFill>
              </a:rPr>
            </a:br>
            <a:r>
              <a:rPr lang="en">
                <a:solidFill>
                  <a:schemeClr val="accent2"/>
                </a:solidFill>
              </a:rPr>
              <a:t>  "numberField": "not a number. uhoh…"</a:t>
            </a:r>
            <a:br>
              <a:rPr lang="en">
                <a:solidFill>
                  <a:schemeClr val="accent2"/>
                </a:solidFill>
              </a:rPr>
            </a:br>
            <a:r>
              <a:rPr lang="en">
                <a:solidFill>
                  <a:schemeClr val="accent2"/>
                </a:solidFill>
              </a:rPr>
              <a:t>}'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52" name="Google Shape;152;p27"/>
          <p:cNvSpPr txBox="1"/>
          <p:nvPr/>
        </p:nvSpPr>
        <p:spPr>
          <a:xfrm>
            <a:off x="480950" y="3159575"/>
            <a:ext cx="26919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400 Bad Request?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🥚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2"/>
                </a:solidFill>
              </a:rPr>
              <a:t>curl -X POST 'https://egg/api' -v /</a:t>
            </a:r>
            <a:br>
              <a:rPr lang="en">
                <a:solidFill>
                  <a:schemeClr val="accent2"/>
                </a:solidFill>
              </a:rPr>
            </a:br>
            <a:r>
              <a:rPr lang="en">
                <a:solidFill>
                  <a:schemeClr val="accent2"/>
                </a:solidFill>
              </a:rPr>
              <a:t>-H 'Content-Type: application/json' /</a:t>
            </a:r>
            <a:br>
              <a:rPr lang="en">
                <a:solidFill>
                  <a:schemeClr val="accent2"/>
                </a:solidFill>
              </a:rPr>
            </a:br>
            <a:r>
              <a:rPr lang="en">
                <a:solidFill>
                  <a:schemeClr val="accent2"/>
                </a:solidFill>
              </a:rPr>
              <a:t>-H 'accept: application/json' /</a:t>
            </a:r>
            <a:br>
              <a:rPr lang="en">
                <a:solidFill>
                  <a:schemeClr val="accent2"/>
                </a:solidFill>
              </a:rPr>
            </a:br>
            <a:r>
              <a:rPr lang="en">
                <a:solidFill>
                  <a:schemeClr val="accent2"/>
                </a:solidFill>
              </a:rPr>
              <a:t>-d '{</a:t>
            </a:r>
            <a:br>
              <a:rPr lang="en">
                <a:solidFill>
                  <a:schemeClr val="accent2"/>
                </a:solidFill>
              </a:rPr>
            </a:br>
            <a:r>
              <a:rPr lang="en">
                <a:solidFill>
                  <a:schemeClr val="accent2"/>
                </a:solidFill>
              </a:rPr>
              <a:t>  "</a:t>
            </a:r>
            <a:r>
              <a:rPr lang="en">
                <a:solidFill>
                  <a:schemeClr val="accent2"/>
                </a:solidFill>
              </a:rPr>
              <a:t>numberField": "not a number. uhoh…</a:t>
            </a:r>
            <a:r>
              <a:rPr lang="en">
                <a:solidFill>
                  <a:schemeClr val="accent2"/>
                </a:solidFill>
              </a:rPr>
              <a:t>"</a:t>
            </a:r>
            <a:br>
              <a:rPr lang="en">
                <a:solidFill>
                  <a:schemeClr val="accent2"/>
                </a:solidFill>
              </a:rPr>
            </a:br>
            <a:r>
              <a:rPr lang="en">
                <a:solidFill>
                  <a:schemeClr val="accent2"/>
                </a:solidFill>
              </a:rPr>
              <a:t>}'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311700" y="301492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&lt; HTTP/2 500</a:t>
            </a:r>
            <a:br>
              <a:rPr lang="en"/>
            </a:br>
            <a:r>
              <a:rPr lang="en"/>
              <a:t>&lt; server: awselb/2.0</a:t>
            </a:r>
            <a:br>
              <a:rPr lang="en"/>
            </a:br>
            <a:r>
              <a:rPr lang="en"/>
              <a:t>&lt; content-type: test/plain; charset=utf-8</a:t>
            </a:r>
            <a:br>
              <a:rPr lang="en"/>
            </a:br>
            <a:r>
              <a:rPr lang="en"/>
              <a:t>&lt;</a:t>
            </a:r>
            <a:br>
              <a:rPr lang="en"/>
            </a:br>
            <a:r>
              <a:rPr lang="en"/>
              <a:t>Internal Server Error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🧠</a:t>
            </a:r>
            <a:endParaRPr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errors were returned in Rails ActiveRecord validator format…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class Person &lt; ApplicationRecord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 validates :first_name, presence: true, length: { minimum: 3, maximum: 10 }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end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{</a:t>
            </a:r>
            <a:br>
              <a:rPr lang="en"/>
            </a:br>
            <a:r>
              <a:rPr lang="en"/>
              <a:t>  </a:t>
            </a:r>
            <a:r>
              <a:rPr lang="en"/>
              <a:t>"error": {</a:t>
            </a:r>
            <a:br>
              <a:rPr lang="en"/>
            </a:br>
            <a:r>
              <a:rPr lang="en"/>
              <a:t>    "first_name": [</a:t>
            </a:r>
            <a:br>
              <a:rPr lang="en"/>
            </a:br>
            <a:r>
              <a:rPr lang="en"/>
              <a:t>      "Min length is 3",</a:t>
            </a:r>
            <a:br>
              <a:rPr lang="en"/>
            </a:br>
            <a:r>
              <a:rPr lang="en"/>
              <a:t>      "Max length is 10"</a:t>
            </a:r>
            <a:br>
              <a:rPr lang="en"/>
            </a:br>
            <a:r>
              <a:rPr lang="en"/>
              <a:t>    ]</a:t>
            </a:r>
            <a:br>
              <a:rPr lang="en"/>
            </a:br>
            <a:r>
              <a:rPr lang="en"/>
              <a:t>  }</a:t>
            </a:r>
            <a:br>
              <a:rPr lang="en"/>
            </a:b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errors were returned in Rails ActiveRecord validator format…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class Person &lt; ApplicationRecord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 validates :first_name, presence: true, length: { minimum: 3, maximum: 10 }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end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{</a:t>
            </a:r>
            <a:br>
              <a:rPr lang="en"/>
            </a:br>
            <a:r>
              <a:rPr lang="en"/>
              <a:t>  "error": {</a:t>
            </a:r>
            <a:br>
              <a:rPr lang="en"/>
            </a:br>
            <a:r>
              <a:rPr lang="en"/>
              <a:t>    "first_name": [</a:t>
            </a:r>
            <a:br>
              <a:rPr lang="en"/>
            </a:br>
            <a:r>
              <a:rPr lang="en"/>
              <a:t>      "Min length is 3",</a:t>
            </a:r>
            <a:br>
              <a:rPr lang="en"/>
            </a:br>
            <a:r>
              <a:rPr lang="en"/>
              <a:t>      "Max length is 10"</a:t>
            </a:r>
            <a:br>
              <a:rPr lang="en"/>
            </a:br>
            <a:r>
              <a:rPr lang="en"/>
              <a:t>    ]</a:t>
            </a:r>
            <a:br>
              <a:rPr lang="en"/>
            </a:br>
            <a:r>
              <a:rPr lang="en"/>
              <a:t>  }</a:t>
            </a:r>
            <a:br>
              <a:rPr lang="en"/>
            </a:br>
            <a:r>
              <a:rPr lang="en"/>
              <a:t>}</a:t>
            </a:r>
            <a:endParaRPr/>
          </a:p>
        </p:txBody>
      </p:sp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 Language Agnostic</a:t>
            </a:r>
            <a:endParaRPr/>
          </a:p>
        </p:txBody>
      </p:sp>
      <p:sp>
        <p:nvSpPr>
          <p:cNvPr id="172" name="Google Shape;172;p30"/>
          <p:cNvSpPr/>
          <p:nvPr/>
        </p:nvSpPr>
        <p:spPr>
          <a:xfrm>
            <a:off x="0" y="0"/>
            <a:ext cx="1703400" cy="347400"/>
          </a:xfrm>
          <a:prstGeom prst="homePlate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4 / 10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Rely on your documented conventions, not the conventions of a specific framework.</a:t>
            </a:r>
            <a:endParaRPr/>
          </a:p>
        </p:txBody>
      </p:sp>
      <p:sp>
        <p:nvSpPr>
          <p:cNvPr id="178" name="Google Shape;178;p31"/>
          <p:cNvSpPr txBox="1"/>
          <p:nvPr>
            <p:ph type="title"/>
          </p:nvPr>
        </p:nvSpPr>
        <p:spPr>
          <a:xfrm>
            <a:off x="311700" y="1787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🥚</a:t>
            </a:r>
            <a:endParaRPr/>
          </a:p>
        </p:txBody>
      </p:sp>
      <p:sp>
        <p:nvSpPr>
          <p:cNvPr id="179" name="Google Shape;179;p31"/>
          <p:cNvSpPr txBox="1"/>
          <p:nvPr/>
        </p:nvSpPr>
        <p:spPr>
          <a:xfrm>
            <a:off x="835000" y="1930475"/>
            <a:ext cx="3086100" cy="26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</a:rPr>
              <a:t>{</a:t>
            </a:r>
            <a:endParaRPr sz="15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</a:rPr>
              <a:t>  </a:t>
            </a:r>
            <a:r>
              <a:rPr lang="en" sz="1500">
                <a:solidFill>
                  <a:schemeClr val="lt2"/>
                </a:solidFill>
              </a:rPr>
              <a:t>"data": {</a:t>
            </a:r>
            <a:endParaRPr sz="15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</a:rPr>
              <a:t>      "</a:t>
            </a:r>
            <a:r>
              <a:rPr lang="en" sz="1500">
                <a:solidFill>
                  <a:schemeClr val="accent2"/>
                </a:solidFill>
              </a:rPr>
              <a:t>applicationId</a:t>
            </a:r>
            <a:r>
              <a:rPr lang="en" sz="1500">
                <a:solidFill>
                  <a:schemeClr val="lt2"/>
                </a:solidFill>
              </a:rPr>
              <a:t>": "...",</a:t>
            </a:r>
            <a:endParaRPr sz="15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</a:rPr>
              <a:t>      "</a:t>
            </a:r>
            <a:r>
              <a:rPr lang="en" sz="1500">
                <a:solidFill>
                  <a:schemeClr val="accent2"/>
                </a:solidFill>
              </a:rPr>
              <a:t>applicationNumber</a:t>
            </a:r>
            <a:r>
              <a:rPr lang="en" sz="1500">
                <a:solidFill>
                  <a:schemeClr val="lt2"/>
                </a:solidFill>
              </a:rPr>
              <a:t>": "...",</a:t>
            </a:r>
            <a:endParaRPr sz="15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</a:rPr>
              <a:t>      "</a:t>
            </a:r>
            <a:r>
              <a:rPr lang="en" sz="1500">
                <a:solidFill>
                  <a:schemeClr val="accent2"/>
                </a:solidFill>
              </a:rPr>
              <a:t>CallExp</a:t>
            </a:r>
            <a:r>
              <a:rPr lang="en" sz="1500">
                <a:solidFill>
                  <a:schemeClr val="lt2"/>
                </a:solidFill>
              </a:rPr>
              <a:t>": "...",</a:t>
            </a:r>
            <a:endParaRPr sz="15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</a:rPr>
              <a:t>      "</a:t>
            </a:r>
            <a:r>
              <a:rPr lang="en" sz="1500">
                <a:solidFill>
                  <a:schemeClr val="accent2"/>
                </a:solidFill>
              </a:rPr>
              <a:t>EXP_SUBCODE2</a:t>
            </a:r>
            <a:r>
              <a:rPr lang="en" sz="1500">
                <a:solidFill>
                  <a:schemeClr val="lt2"/>
                </a:solidFill>
              </a:rPr>
              <a:t>": "...",</a:t>
            </a:r>
            <a:endParaRPr sz="15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</a:rPr>
              <a:t>      "</a:t>
            </a:r>
            <a:r>
              <a:rPr lang="en" sz="1500">
                <a:solidFill>
                  <a:schemeClr val="accent2"/>
                </a:solidFill>
              </a:rPr>
              <a:t>EventType</a:t>
            </a:r>
            <a:r>
              <a:rPr lang="en" sz="1500">
                <a:solidFill>
                  <a:schemeClr val="lt2"/>
                </a:solidFill>
              </a:rPr>
              <a:t>": "...",</a:t>
            </a:r>
            <a:endParaRPr sz="15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</a:rPr>
              <a:t>      …</a:t>
            </a:r>
            <a:endParaRPr sz="15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</a:rPr>
              <a:t>  }</a:t>
            </a:r>
            <a:endParaRPr sz="15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</a:rPr>
              <a:t>}</a:t>
            </a:r>
            <a:endParaRPr sz="1500">
              <a:solidFill>
                <a:schemeClr val="lt2"/>
              </a:solidFill>
            </a:endParaRPr>
          </a:p>
        </p:txBody>
      </p:sp>
      <p:sp>
        <p:nvSpPr>
          <p:cNvPr id="180" name="Google Shape;180;p31"/>
          <p:cNvSpPr txBox="1"/>
          <p:nvPr/>
        </p:nvSpPr>
        <p:spPr>
          <a:xfrm>
            <a:off x="4572000" y="1930475"/>
            <a:ext cx="3086100" cy="26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</a:rPr>
              <a:t>{</a:t>
            </a:r>
            <a:endParaRPr sz="15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</a:rPr>
              <a:t>    "</a:t>
            </a:r>
            <a:r>
              <a:rPr lang="en" sz="1500">
                <a:solidFill>
                  <a:schemeClr val="accent2"/>
                </a:solidFill>
              </a:rPr>
              <a:t>ApplicationNo</a:t>
            </a:r>
            <a:r>
              <a:rPr lang="en" sz="1500">
                <a:solidFill>
                  <a:schemeClr val="lt2"/>
                </a:solidFill>
              </a:rPr>
              <a:t>": "...",</a:t>
            </a:r>
            <a:endParaRPr sz="15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</a:rPr>
              <a:t>    "</a:t>
            </a:r>
            <a:r>
              <a:rPr lang="en" sz="1500">
                <a:solidFill>
                  <a:schemeClr val="accent2"/>
                </a:solidFill>
              </a:rPr>
              <a:t>AppStep</a:t>
            </a:r>
            <a:r>
              <a:rPr lang="en" sz="1500">
                <a:solidFill>
                  <a:schemeClr val="lt2"/>
                </a:solidFill>
              </a:rPr>
              <a:t>": "...",</a:t>
            </a:r>
            <a:endParaRPr sz="15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</a:rPr>
              <a:t>    "</a:t>
            </a:r>
            <a:r>
              <a:rPr lang="en" sz="1500">
                <a:solidFill>
                  <a:schemeClr val="accent2"/>
                </a:solidFill>
              </a:rPr>
              <a:t>Status_Attributes</a:t>
            </a:r>
            <a:r>
              <a:rPr lang="en" sz="1500">
                <a:solidFill>
                  <a:schemeClr val="lt2"/>
                </a:solidFill>
              </a:rPr>
              <a:t>": {...},</a:t>
            </a:r>
            <a:endParaRPr sz="15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</a:rPr>
              <a:t>    "</a:t>
            </a:r>
            <a:r>
              <a:rPr lang="en" sz="1500">
                <a:solidFill>
                  <a:schemeClr val="accent2"/>
                </a:solidFill>
              </a:rPr>
              <a:t>SystemErrors</a:t>
            </a:r>
            <a:r>
              <a:rPr lang="en" sz="1500">
                <a:solidFill>
                  <a:schemeClr val="lt2"/>
                </a:solidFill>
              </a:rPr>
              <a:t>": {...},</a:t>
            </a:r>
            <a:endParaRPr sz="15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</a:rPr>
              <a:t>    "</a:t>
            </a:r>
            <a:r>
              <a:rPr lang="en" sz="1500">
                <a:solidFill>
                  <a:schemeClr val="accent2"/>
                </a:solidFill>
              </a:rPr>
              <a:t>offers</a:t>
            </a:r>
            <a:r>
              <a:rPr lang="en" sz="1500">
                <a:solidFill>
                  <a:schemeClr val="lt2"/>
                </a:solidFill>
              </a:rPr>
              <a:t>": [...],</a:t>
            </a:r>
            <a:endParaRPr sz="15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</a:rPr>
              <a:t>    "</a:t>
            </a:r>
            <a:r>
              <a:rPr lang="en" sz="1500">
                <a:solidFill>
                  <a:schemeClr val="accent2"/>
                </a:solidFill>
              </a:rPr>
              <a:t>product</a:t>
            </a:r>
            <a:r>
              <a:rPr lang="en" sz="1500">
                <a:solidFill>
                  <a:schemeClr val="lt2"/>
                </a:solidFill>
              </a:rPr>
              <a:t>": {...},</a:t>
            </a:r>
            <a:endParaRPr sz="15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</a:rPr>
              <a:t>    …</a:t>
            </a:r>
            <a:endParaRPr sz="15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</a:rPr>
              <a:t>}</a:t>
            </a:r>
            <a:endParaRPr sz="15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from 2 companies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4662550" y="1129025"/>
            <a:ext cx="3974400" cy="3687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Internal APIs for Microservice</a:t>
            </a:r>
            <a:r>
              <a:rPr lang="en">
                <a:solidFill>
                  <a:schemeClr val="accent2"/>
                </a:solidFill>
              </a:rPr>
              <a:t>s</a:t>
            </a:r>
            <a:r>
              <a:rPr lang="en">
                <a:solidFill>
                  <a:schemeClr val="accent2"/>
                </a:solidFill>
              </a:rPr>
              <a:t>.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Build by different teams.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Other teams often unaware of API changes.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Releases can happen as needed.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accent2"/>
              </a:solidFill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311700" y="1128900"/>
            <a:ext cx="3974400" cy="3687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B2B Enterprise SaaS vendor.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APIs for several Products converged into 1.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Business critical for clients. No downtime.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External c</a:t>
            </a:r>
            <a:r>
              <a:rPr lang="en">
                <a:solidFill>
                  <a:schemeClr val="accent2"/>
                </a:solidFill>
              </a:rPr>
              <a:t>lients often unwilling or unable to change.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Releases scheduled days in advance.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4 name changes, acquired twice in 8 years.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accent2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267200" y="944250"/>
            <a:ext cx="567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2"/>
                </a:solidFill>
              </a:rPr>
              <a:t>🧠</a:t>
            </a:r>
            <a:endParaRPr sz="3000">
              <a:solidFill>
                <a:schemeClr val="lt2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4662550" y="944250"/>
            <a:ext cx="567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2"/>
                </a:solidFill>
              </a:rPr>
              <a:t>🥚</a:t>
            </a:r>
            <a:endParaRPr sz="3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for Consistency</a:t>
            </a:r>
            <a:endParaRPr/>
          </a:p>
        </p:txBody>
      </p:sp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Property name casing</a:t>
            </a:r>
            <a:r>
              <a:rPr lang="en"/>
              <a:t> (camel, snake, title)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Common property names</a:t>
            </a:r>
            <a:r>
              <a:rPr lang="en"/>
              <a:t> ("</a:t>
            </a:r>
            <a:r>
              <a:rPr lang="en"/>
              <a:t>applicationId</a:t>
            </a:r>
            <a:r>
              <a:rPr lang="en"/>
              <a:t>", "userId", "orderId")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Data types</a:t>
            </a:r>
            <a:r>
              <a:rPr lang="en"/>
              <a:t> (is </a:t>
            </a:r>
            <a:r>
              <a:rPr lang="en"/>
              <a:t>applicationId</a:t>
            </a:r>
            <a:r>
              <a:rPr lang="en"/>
              <a:t> a string, a number, a guid?)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Date formats</a:t>
            </a:r>
            <a:r>
              <a:rPr lang="en"/>
              <a:t> (Numeric ms since epoch? ISO 8601 string?)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idx="1" type="body"/>
          </p:nvPr>
        </p:nvSpPr>
        <p:spPr>
          <a:xfrm>
            <a:off x="311700" y="1152475"/>
            <a:ext cx="8520600" cy="7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You should actually do it. Don't worry, everyone forgets…</a:t>
            </a:r>
            <a:endParaRPr/>
          </a:p>
        </p:txBody>
      </p:sp>
      <p:sp>
        <p:nvSpPr>
          <p:cNvPr id="192" name="Google Shape;19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Versioning</a:t>
            </a:r>
            <a:endParaRPr/>
          </a:p>
        </p:txBody>
      </p:sp>
      <p:sp>
        <p:nvSpPr>
          <p:cNvPr id="193" name="Google Shape;193;p33"/>
          <p:cNvSpPr/>
          <p:nvPr/>
        </p:nvSpPr>
        <p:spPr>
          <a:xfrm>
            <a:off x="0" y="0"/>
            <a:ext cx="1703400" cy="347400"/>
          </a:xfrm>
          <a:prstGeom prst="homePlate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5 / 10</a:t>
            </a:r>
            <a:endParaRPr/>
          </a:p>
        </p:txBody>
      </p:sp>
      <p:pic>
        <p:nvPicPr>
          <p:cNvPr id="194" name="Google Shape;1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22775"/>
            <a:ext cx="8839201" cy="2281382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3"/>
          <p:cNvSpPr/>
          <p:nvPr/>
        </p:nvSpPr>
        <p:spPr>
          <a:xfrm rot="-1425694">
            <a:off x="4849586" y="3547045"/>
            <a:ext cx="521180" cy="828375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Version When Schema Has Breaking Changes</a:t>
            </a:r>
            <a:endParaRPr/>
          </a:p>
        </p:txBody>
      </p:sp>
      <p:sp>
        <p:nvSpPr>
          <p:cNvPr id="201" name="Google Shape;201;p34"/>
          <p:cNvSpPr txBox="1"/>
          <p:nvPr/>
        </p:nvSpPr>
        <p:spPr>
          <a:xfrm>
            <a:off x="340675" y="1042050"/>
            <a:ext cx="80292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 🥚 </a:t>
            </a:r>
            <a:r>
              <a:rPr lang="en">
                <a:solidFill>
                  <a:schemeClr val="lt2"/>
                </a:solidFill>
              </a:rPr>
              <a:t>If an API sees extra fields it doesn't know about, it returns HTTP 400 Bad Request.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02" name="Google Shape;202;p34"/>
          <p:cNvSpPr txBox="1"/>
          <p:nvPr/>
        </p:nvSpPr>
        <p:spPr>
          <a:xfrm>
            <a:off x="755399" y="3630575"/>
            <a:ext cx="3152400" cy="11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{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  "name": "John"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}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203" name="Google Shape;203;p34"/>
          <p:cNvSpPr txBox="1"/>
          <p:nvPr/>
        </p:nvSpPr>
        <p:spPr>
          <a:xfrm>
            <a:off x="4802163" y="3540325"/>
            <a:ext cx="3453600" cy="13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{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  "name": "John",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  "age": 21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}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204" name="Google Shape;204;p34"/>
          <p:cNvSpPr/>
          <p:nvPr/>
        </p:nvSpPr>
        <p:spPr>
          <a:xfrm>
            <a:off x="4038113" y="3860975"/>
            <a:ext cx="547800" cy="66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225" y="1750200"/>
            <a:ext cx="7915650" cy="1557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Can't deploy Server change first</a:t>
            </a:r>
            <a:endParaRPr/>
          </a:p>
        </p:txBody>
      </p:sp>
      <p:pic>
        <p:nvPicPr>
          <p:cNvPr id="211" name="Google Shape;21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8472323" cy="367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Can't deploy Client change first</a:t>
            </a:r>
            <a:endParaRPr/>
          </a:p>
        </p:txBody>
      </p:sp>
      <p:pic>
        <p:nvPicPr>
          <p:cNvPr id="217" name="Google Shape;21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125" y="1136725"/>
            <a:ext cx="813574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37" title="image00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675" y="674650"/>
            <a:ext cx="5962650" cy="23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0675" y="3144475"/>
            <a:ext cx="5962650" cy="1400864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7"/>
          <p:cNvSpPr txBox="1"/>
          <p:nvPr/>
        </p:nvSpPr>
        <p:spPr>
          <a:xfrm>
            <a:off x="1937975" y="3279300"/>
            <a:ext cx="574500" cy="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2"/>
                </a:solidFill>
              </a:rPr>
              <a:t>🥚</a:t>
            </a:r>
            <a:endParaRPr sz="4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3763" y="152400"/>
            <a:ext cx="525648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Versioning Styles</a:t>
            </a:r>
            <a:endParaRPr/>
          </a:p>
        </p:txBody>
      </p:sp>
      <p:sp>
        <p:nvSpPr>
          <p:cNvPr id="235" name="Google Shape;23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URL style:</a:t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curl "https://www.strava.com/api/</a:t>
            </a:r>
            <a:r>
              <a:rPr lang="en">
                <a:solidFill>
                  <a:srgbClr val="FFF2CC"/>
                </a:solidFill>
              </a:rPr>
              <a:t>v3</a:t>
            </a:r>
            <a:r>
              <a:rPr lang="en"/>
              <a:t>/activities"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/>
              <a:t>HTTP header style:</a:t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curl -H "</a:t>
            </a:r>
            <a:r>
              <a:rPr lang="en">
                <a:solidFill>
                  <a:srgbClr val="FFF2CC"/>
                </a:solidFill>
              </a:rPr>
              <a:t>X-GitHub-Api-Version:2022-11-28</a:t>
            </a:r>
            <a:r>
              <a:rPr lang="en"/>
              <a:t>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/>
              <a:t>Belt &amp; Suspenders style?</a:t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curl </a:t>
            </a:r>
            <a:r>
              <a:rPr lang="en"/>
              <a:t>"</a:t>
            </a:r>
            <a:r>
              <a:rPr lang="en"/>
              <a:t>https://api.stripe.com/</a:t>
            </a:r>
            <a:r>
              <a:rPr lang="en">
                <a:solidFill>
                  <a:srgbClr val="FFF2CC"/>
                </a:solidFill>
              </a:rPr>
              <a:t>v1</a:t>
            </a:r>
            <a:r>
              <a:rPr lang="en"/>
              <a:t>/charges</a:t>
            </a:r>
            <a:r>
              <a:rPr lang="en"/>
              <a:t>"</a:t>
            </a:r>
            <a:r>
              <a:rPr lang="en"/>
              <a:t> -H "</a:t>
            </a:r>
            <a:r>
              <a:rPr lang="en">
                <a:solidFill>
                  <a:srgbClr val="FFF2CC"/>
                </a:solidFill>
              </a:rPr>
              <a:t>Stripe-Version:2024-06-20</a:t>
            </a:r>
            <a:r>
              <a:rPr lang="en"/>
              <a:t>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GraphQL?</a:t>
            </a:r>
            <a:endParaRPr/>
          </a:p>
        </p:txBody>
      </p:sp>
      <p:sp>
        <p:nvSpPr>
          <p:cNvPr id="241" name="Google Shape;241;p40"/>
          <p:cNvSpPr txBox="1"/>
          <p:nvPr>
            <p:ph idx="1" type="body"/>
          </p:nvPr>
        </p:nvSpPr>
        <p:spPr>
          <a:xfrm>
            <a:off x="311700" y="1152475"/>
            <a:ext cx="8520600" cy="26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https://graphql.org/learn/best-practices/#versioning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“GraphQL takes a strong opinion on avoiding versioning by providing the tools for the continuous evolution of a GraphQL schema.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GraphQL only returns the data that’s explicitly requested, so new capabilities can be added via new types and new fields on those types without creating a breaking change. This has led to a common practice of always avoiding breaking changes and serving a versionless API.”</a:t>
            </a:r>
            <a:endParaRPr i="1">
              <a:solidFill>
                <a:schemeClr val="accent2"/>
              </a:solidFill>
            </a:endParaRPr>
          </a:p>
        </p:txBody>
      </p:sp>
      <p:sp>
        <p:nvSpPr>
          <p:cNvPr id="242" name="Google Shape;242;p40"/>
          <p:cNvSpPr txBox="1"/>
          <p:nvPr/>
        </p:nvSpPr>
        <p:spPr>
          <a:xfrm>
            <a:off x="340675" y="4128150"/>
            <a:ext cx="849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accent2"/>
                </a:solidFill>
              </a:rPr>
              <a:t>… but what about mutations, or removal of a type, or renaming of properties?</a:t>
            </a:r>
            <a:endParaRPr i="1" sz="1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Infrastructure as Code (IaC) and DNS</a:t>
            </a:r>
            <a:endParaRPr/>
          </a:p>
        </p:txBody>
      </p:sp>
      <p:sp>
        <p:nvSpPr>
          <p:cNvPr id="248" name="Google Shape;248;p41"/>
          <p:cNvSpPr txBox="1"/>
          <p:nvPr>
            <p:ph idx="1" type="body"/>
          </p:nvPr>
        </p:nvSpPr>
        <p:spPr>
          <a:xfrm>
            <a:off x="311700" y="1152475"/>
            <a:ext cx="52593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Example API Gateway with custom domain.</a:t>
            </a:r>
            <a:endParaRPr sz="90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resource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4FC1FF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"aws_api_gateway_domain_name"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4FC1FF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"example"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certificate_arn </a:t>
            </a:r>
            <a:r>
              <a:rPr lang="en" sz="9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aws_acm_certificate_validation</a:t>
            </a:r>
            <a:r>
              <a:rPr lang="en" sz="9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example</a:t>
            </a:r>
            <a:r>
              <a:rPr lang="en" sz="9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certificate_arn</a:t>
            </a:r>
            <a:endParaRPr sz="900">
              <a:solidFill>
                <a:srgbClr val="9CDCFE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domain_name     </a:t>
            </a:r>
            <a:r>
              <a:rPr lang="en" sz="9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"api.example.com"</a:t>
            </a:r>
            <a:endParaRPr sz="90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resource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4FC1FF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"aws_api_gateway_base_path_mapping"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4FC1FF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"example"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api_id      </a:t>
            </a:r>
            <a:r>
              <a:rPr lang="en" sz="9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aws_api_gateway_rest_api</a:t>
            </a:r>
            <a:r>
              <a:rPr lang="en" sz="9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example</a:t>
            </a:r>
            <a:r>
              <a:rPr lang="en" sz="9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endParaRPr sz="900">
              <a:solidFill>
                <a:srgbClr val="9CDCFE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domain_name </a:t>
            </a:r>
            <a:r>
              <a:rPr lang="en" sz="9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aws_api_gateway_domain_name</a:t>
            </a:r>
            <a:r>
              <a:rPr lang="en" sz="9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example</a:t>
            </a:r>
            <a:r>
              <a:rPr lang="en" sz="9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domain_name</a:t>
            </a:r>
            <a:endParaRPr sz="900">
              <a:solidFill>
                <a:srgbClr val="9CDCFE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Example DNS record using Route53.</a:t>
            </a:r>
            <a:endParaRPr sz="90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resource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4FC1FF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"aws_route53_record"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4FC1FF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"example"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name    </a:t>
            </a:r>
            <a:r>
              <a:rPr lang="en" sz="9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aws_api_gateway_domain_name</a:t>
            </a:r>
            <a:r>
              <a:rPr lang="en" sz="9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example</a:t>
            </a:r>
            <a:r>
              <a:rPr lang="en" sz="9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domain_name</a:t>
            </a:r>
            <a:endParaRPr sz="900">
              <a:solidFill>
                <a:srgbClr val="9CDCFE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type    </a:t>
            </a:r>
            <a:r>
              <a:rPr lang="en" sz="9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"A"</a:t>
            </a:r>
            <a:endParaRPr sz="90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zone_id </a:t>
            </a:r>
            <a:r>
              <a:rPr lang="en" sz="9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aws_route53_zone</a:t>
            </a:r>
            <a:r>
              <a:rPr lang="en" sz="9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example</a:t>
            </a:r>
            <a:r>
              <a:rPr lang="en" sz="9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endParaRPr sz="900">
              <a:solidFill>
                <a:srgbClr val="9CDCFE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alias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evaluate_target_health </a:t>
            </a:r>
            <a:r>
              <a:rPr lang="en" sz="9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900">
              <a:solidFill>
                <a:srgbClr val="569CD6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name                   </a:t>
            </a:r>
            <a:r>
              <a:rPr lang="en" sz="9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aws_api_gateway_domain_name</a:t>
            </a:r>
            <a:r>
              <a:rPr lang="en" sz="9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example</a:t>
            </a:r>
            <a:r>
              <a:rPr lang="en" sz="9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cloudfront_domain_name</a:t>
            </a:r>
            <a:endParaRPr sz="900">
              <a:solidFill>
                <a:srgbClr val="9CDCFE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zone_id                </a:t>
            </a:r>
            <a:r>
              <a:rPr lang="en" sz="9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aws_api_gateway_domain_name</a:t>
            </a:r>
            <a:r>
              <a:rPr lang="en" sz="9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example</a:t>
            </a:r>
            <a:r>
              <a:rPr lang="en" sz="9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cloudfront_zone_id</a:t>
            </a:r>
            <a:endParaRPr sz="900">
              <a:solidFill>
                <a:srgbClr val="9CDCFE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249" name="Google Shape;249;p41"/>
          <p:cNvSpPr txBox="1"/>
          <p:nvPr/>
        </p:nvSpPr>
        <p:spPr>
          <a:xfrm>
            <a:off x="5370625" y="1152475"/>
            <a:ext cx="3567000" cy="32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🧠 Remember those 4 company renames? Now prod has 4 domain names and QA has 1. 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IoC differences between envs hard to manage.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App rewrites use same domain.</a:t>
            </a:r>
            <a:br>
              <a:rPr lang="en" sz="1800">
                <a:solidFill>
                  <a:schemeClr val="lt2"/>
                </a:solidFill>
              </a:rPr>
            </a:br>
            <a:r>
              <a:rPr lang="en" sz="1800">
                <a:solidFill>
                  <a:schemeClr val="lt2"/>
                </a:solidFill>
              </a:rPr>
              <a:t>Conflict between apps.</a:t>
            </a:r>
            <a:endParaRPr sz="1800">
              <a:solidFill>
                <a:schemeClr val="lt2"/>
              </a:solidFill>
            </a:endParaRPr>
          </a:p>
        </p:txBody>
      </p:sp>
      <p:cxnSp>
        <p:nvCxnSpPr>
          <p:cNvPr id="250" name="Google Shape;250;p41"/>
          <p:cNvCxnSpPr/>
          <p:nvPr/>
        </p:nvCxnSpPr>
        <p:spPr>
          <a:xfrm rot="10800000">
            <a:off x="2598425" y="1763325"/>
            <a:ext cx="975300" cy="87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1" name="Google Shape;251;p41"/>
          <p:cNvSpPr/>
          <p:nvPr/>
        </p:nvSpPr>
        <p:spPr>
          <a:xfrm>
            <a:off x="0" y="0"/>
            <a:ext cx="1703400" cy="347400"/>
          </a:xfrm>
          <a:prstGeom prst="homePlate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6 / 10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API Conventions </a:t>
            </a:r>
            <a:r>
              <a:rPr lang="en">
                <a:solidFill>
                  <a:srgbClr val="D4D4D4"/>
                </a:solidFill>
              </a:rPr>
              <a:t>(beyond Swagger)</a:t>
            </a:r>
            <a:endParaRPr>
              <a:solidFill>
                <a:srgbClr val="D4D4D4"/>
              </a:solidFill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 API </a:t>
            </a:r>
            <a:r>
              <a:rPr lang="en"/>
              <a:t>consistency</a:t>
            </a:r>
            <a:r>
              <a:rPr lang="en"/>
              <a:t> across teams and products.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Customers (even internal ones) should know how to use the API.</a:t>
            </a:r>
            <a:br>
              <a:rPr lang="en"/>
            </a:br>
            <a:r>
              <a:rPr lang="en"/>
              <a:t>Support and Professional Services teams should be able to help customers build integrations.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Should define conventions: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use Authentication tokens.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 query string parameters.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 property names.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API response format.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Error handling.</a:t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0" y="0"/>
            <a:ext cx="1703400" cy="347400"/>
          </a:xfrm>
          <a:prstGeom prst="homePlate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 / 10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9175" y="374325"/>
            <a:ext cx="5985649" cy="228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9175" y="2660650"/>
            <a:ext cx="5985651" cy="2323379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42"/>
          <p:cNvSpPr txBox="1"/>
          <p:nvPr/>
        </p:nvSpPr>
        <p:spPr>
          <a:xfrm>
            <a:off x="1002000" y="173675"/>
            <a:ext cx="5277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2"/>
                </a:solidFill>
              </a:rPr>
              <a:t>🧠</a:t>
            </a:r>
            <a:endParaRPr sz="29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Infrastructure as Code (IaC) and DNS</a:t>
            </a:r>
            <a:endParaRPr/>
          </a:p>
        </p:txBody>
      </p:sp>
      <p:sp>
        <p:nvSpPr>
          <p:cNvPr id="264" name="Google Shape;264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Since domain names should stay the same for any rewrite of the app or multiple deployments, </a:t>
            </a:r>
            <a:r>
              <a:rPr lang="en">
                <a:solidFill>
                  <a:schemeClr val="dk1"/>
                </a:solidFill>
              </a:rPr>
              <a:t>DNS IoC should not be owned by the app</a:t>
            </a:r>
            <a:r>
              <a:rPr lang="en"/>
              <a:t>. Move it to its own IoC “project”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425" y="152400"/>
            <a:ext cx="828913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Don't assume all requests are going to the same application.</a:t>
            </a:r>
            <a:br>
              <a:rPr lang="en"/>
            </a:br>
            <a:r>
              <a:rPr lang="en"/>
              <a:t>Traffic could route to different systems.</a:t>
            </a:r>
            <a:endParaRPr/>
          </a:p>
        </p:txBody>
      </p:sp>
      <p:sp>
        <p:nvSpPr>
          <p:cNvPr id="275" name="Google Shape;275;p45"/>
          <p:cNvSpPr txBox="1"/>
          <p:nvPr>
            <p:ph idx="1" type="body"/>
          </p:nvPr>
        </p:nvSpPr>
        <p:spPr>
          <a:xfrm>
            <a:off x="311700" y="1843650"/>
            <a:ext cx="8520600" cy="27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an API Gateway to route traffic to a backing application.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🧠 Tenants were migrated 1 at a time to a new application, with no change of URL.</a:t>
            </a:r>
            <a:endParaRPr/>
          </a:p>
        </p:txBody>
      </p:sp>
      <p:sp>
        <p:nvSpPr>
          <p:cNvPr id="276" name="Google Shape;276;p45"/>
          <p:cNvSpPr/>
          <p:nvPr/>
        </p:nvSpPr>
        <p:spPr>
          <a:xfrm>
            <a:off x="0" y="0"/>
            <a:ext cx="1703400" cy="347400"/>
          </a:xfrm>
          <a:prstGeom prst="homePlate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7 / 10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an API Gateway to route traffic</a:t>
            </a:r>
            <a:br>
              <a:rPr lang="en"/>
            </a:br>
            <a:r>
              <a:rPr i="1" lang="en" sz="2355">
                <a:solidFill>
                  <a:srgbClr val="D4D4D4"/>
                </a:solidFill>
              </a:rPr>
              <a:t>(the pattern, not necessarily the aws product)</a:t>
            </a:r>
            <a:endParaRPr i="1" sz="2355">
              <a:solidFill>
                <a:srgbClr val="D4D4D4"/>
              </a:solidFill>
            </a:endParaRPr>
          </a:p>
        </p:txBody>
      </p:sp>
      <p:sp>
        <p:nvSpPr>
          <p:cNvPr id="282" name="Google Shape;282;p46"/>
          <p:cNvSpPr txBox="1"/>
          <p:nvPr>
            <p:ph idx="1" type="body"/>
          </p:nvPr>
        </p:nvSpPr>
        <p:spPr>
          <a:xfrm>
            <a:off x="311700" y="1518475"/>
            <a:ext cx="8520600" cy="30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Version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Tenant / Customer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A/B test groups</a:t>
            </a:r>
            <a:r>
              <a:rPr lang="en"/>
              <a:t> (</a:t>
            </a:r>
            <a:r>
              <a:rPr lang="en"/>
              <a:t>canary deploys)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Without your clients having to change the</a:t>
            </a:r>
            <a:br>
              <a:rPr lang="en"/>
            </a:br>
            <a:r>
              <a:rPr lang="en"/>
              <a:t>way they call your API.</a:t>
            </a:r>
            <a:endParaRPr/>
          </a:p>
        </p:txBody>
      </p:sp>
      <p:pic>
        <p:nvPicPr>
          <p:cNvPr id="283" name="Google Shape;28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3827" y="1589825"/>
            <a:ext cx="3528477" cy="319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Federated GraphQL</a:t>
            </a:r>
            <a:endParaRPr/>
          </a:p>
        </p:txBody>
      </p:sp>
      <p:pic>
        <p:nvPicPr>
          <p:cNvPr id="289" name="Google Shape;28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4899" y="1543350"/>
            <a:ext cx="4974199" cy="2659549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7"/>
          <p:cNvSpPr txBox="1"/>
          <p:nvPr/>
        </p:nvSpPr>
        <p:spPr>
          <a:xfrm>
            <a:off x="1837000" y="1322625"/>
            <a:ext cx="5277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2"/>
                </a:solidFill>
              </a:rPr>
              <a:t>🧠</a:t>
            </a:r>
            <a:endParaRPr sz="29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 common functionality forward</a:t>
            </a:r>
            <a:endParaRPr/>
          </a:p>
        </p:txBody>
      </p:sp>
      <p:sp>
        <p:nvSpPr>
          <p:cNvPr id="296" name="Google Shape;296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Authentication / Access control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Traces and Metrics (requests rates, failure rates, duration)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Rate Limiting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DDoS prevention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You shouldn't have to re-implement these things for each new service.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7" name="Google Shape;297;p48"/>
          <p:cNvSpPr/>
          <p:nvPr/>
        </p:nvSpPr>
        <p:spPr>
          <a:xfrm>
            <a:off x="0" y="0"/>
            <a:ext cx="1703400" cy="347400"/>
          </a:xfrm>
          <a:prstGeom prst="homePlate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8 / 10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Observability: </a:t>
            </a:r>
            <a:r>
              <a:rPr lang="en"/>
              <a:t>Dashboards</a:t>
            </a:r>
            <a:r>
              <a:rPr lang="en"/>
              <a:t>, Alerting, and SLAs/SLOs</a:t>
            </a:r>
            <a:endParaRPr/>
          </a:p>
        </p:txBody>
      </p:sp>
      <p:sp>
        <p:nvSpPr>
          <p:cNvPr id="303" name="Google Shape;303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you know your API is working?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Performance metrics &amp; traceability built in up front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 dimensions to track individual clients/customers, and requests per route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API Version as a dimension to know when an older version can be deleted.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🧠 Had good GraphQL metrics (until they were deleted) but no tracing.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🥚 Good dashboards and tracing. Easier to troubleshoot production.</a:t>
            </a:r>
            <a:endParaRPr/>
          </a:p>
        </p:txBody>
      </p:sp>
      <p:sp>
        <p:nvSpPr>
          <p:cNvPr id="304" name="Google Shape;304;p49"/>
          <p:cNvSpPr/>
          <p:nvPr/>
        </p:nvSpPr>
        <p:spPr>
          <a:xfrm>
            <a:off x="0" y="0"/>
            <a:ext cx="1703400" cy="347400"/>
          </a:xfrm>
          <a:prstGeom prst="homePlate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9 / 10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Dimensions to slice your data</a:t>
            </a:r>
            <a:endParaRPr/>
          </a:p>
        </p:txBody>
      </p:sp>
      <p:sp>
        <p:nvSpPr>
          <p:cNvPr id="310" name="Google Shape;310;p50"/>
          <p:cNvSpPr txBox="1"/>
          <p:nvPr>
            <p:ph idx="1" type="body"/>
          </p:nvPr>
        </p:nvSpPr>
        <p:spPr>
          <a:xfrm>
            <a:off x="1823600" y="1526550"/>
            <a:ext cx="4929900" cy="6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300"/>
              <a:t>"Show me </a:t>
            </a:r>
            <a:r>
              <a:rPr lang="en" sz="2300">
                <a:solidFill>
                  <a:srgbClr val="FFD966"/>
                </a:solidFill>
              </a:rPr>
              <a:t>[metric]</a:t>
            </a:r>
            <a:r>
              <a:rPr lang="en" sz="2300"/>
              <a:t> per </a:t>
            </a:r>
            <a:r>
              <a:rPr lang="en" sz="2300">
                <a:solidFill>
                  <a:srgbClr val="6AA84F"/>
                </a:solidFill>
              </a:rPr>
              <a:t>[dimension]</a:t>
            </a:r>
            <a:r>
              <a:rPr lang="en" sz="2300"/>
              <a:t>"</a:t>
            </a:r>
            <a:endParaRPr sz="2300"/>
          </a:p>
        </p:txBody>
      </p:sp>
      <p:sp>
        <p:nvSpPr>
          <p:cNvPr id="311" name="Google Shape;311;p50"/>
          <p:cNvSpPr txBox="1"/>
          <p:nvPr/>
        </p:nvSpPr>
        <p:spPr>
          <a:xfrm>
            <a:off x="3306525" y="2064075"/>
            <a:ext cx="13494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D966"/>
                </a:solidFill>
              </a:rPr>
              <a:t>Requests</a:t>
            </a:r>
            <a:br>
              <a:rPr lang="en" sz="1800">
                <a:solidFill>
                  <a:srgbClr val="FFD966"/>
                </a:solidFill>
              </a:rPr>
            </a:br>
            <a:r>
              <a:rPr lang="en" sz="1800">
                <a:solidFill>
                  <a:srgbClr val="FFD966"/>
                </a:solidFill>
              </a:rPr>
              <a:t>Latency</a:t>
            </a:r>
            <a:endParaRPr sz="1800">
              <a:solidFill>
                <a:srgbClr val="FFD9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D966"/>
                </a:solidFill>
              </a:rPr>
              <a:t>Errors</a:t>
            </a:r>
            <a:endParaRPr sz="1800">
              <a:solidFill>
                <a:srgbClr val="FFD966"/>
              </a:solidFill>
            </a:endParaRPr>
          </a:p>
        </p:txBody>
      </p:sp>
      <p:sp>
        <p:nvSpPr>
          <p:cNvPr id="312" name="Google Shape;312;p50"/>
          <p:cNvSpPr txBox="1"/>
          <p:nvPr/>
        </p:nvSpPr>
        <p:spPr>
          <a:xfrm>
            <a:off x="4888400" y="2064075"/>
            <a:ext cx="13494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</a:rPr>
              <a:t>Path</a:t>
            </a:r>
            <a:endParaRPr sz="18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</a:rPr>
              <a:t>Version</a:t>
            </a:r>
            <a:br>
              <a:rPr lang="en" sz="1800">
                <a:solidFill>
                  <a:srgbClr val="6AA84F"/>
                </a:solidFill>
              </a:rPr>
            </a:br>
            <a:r>
              <a:rPr lang="en" sz="1800">
                <a:solidFill>
                  <a:srgbClr val="6AA84F"/>
                </a:solidFill>
              </a:rPr>
              <a:t>Tenant</a:t>
            </a:r>
            <a:endParaRPr sz="18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</a:rPr>
              <a:t>User</a:t>
            </a:r>
            <a:endParaRPr sz="18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ExpressJS &amp; DataDog</a:t>
            </a:r>
            <a:endParaRPr/>
          </a:p>
        </p:txBody>
      </p:sp>
      <p:sp>
        <p:nvSpPr>
          <p:cNvPr id="318" name="Google Shape;318;p51"/>
          <p:cNvSpPr txBox="1"/>
          <p:nvPr>
            <p:ph idx="1" type="body"/>
          </p:nvPr>
        </p:nvSpPr>
        <p:spPr>
          <a:xfrm>
            <a:off x="311700" y="1152475"/>
            <a:ext cx="465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4FC1FF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perfHooks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'node:perf_hooks'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4FC1FF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tracer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'dd-trace'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next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9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4FC1FF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metricTags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gatherMetricTags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4FC1FF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4FC1FF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perfHooks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performance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now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90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4FC1FF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metricTags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90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finally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4FC1FF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duration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4FC1FF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perfHooks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performance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now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9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4FC1FF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4FC1FF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tracer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dogstatsd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gauge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'api_handler'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4FC1FF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duration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4FC1FF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metricTags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9" name="Google Shape;319;p51"/>
          <p:cNvSpPr txBox="1"/>
          <p:nvPr>
            <p:ph idx="1" type="body"/>
          </p:nvPr>
        </p:nvSpPr>
        <p:spPr>
          <a:xfrm>
            <a:off x="4963200" y="1152475"/>
            <a:ext cx="386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gatherMetricTags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environment: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process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env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4FC1FF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ENV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path: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originalUrl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version: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headers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9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'x-version'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9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'unknown'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tenant: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headers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9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'x-tenant-id'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9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'unknown'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user: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userId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'unknown'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error: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sz="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 Art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JSON:API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https://jsonapi.org/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OpenAPI -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https://spec.openapis.org/oas/v3.1.0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Stripe -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https://docs.stripe.com/api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an easier starting point, extend one of these.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/>
              <a:t>🧠 </a:t>
            </a:r>
            <a:r>
              <a:rPr i="1" lang="en" sz="2100"/>
              <a:t>"Unless </a:t>
            </a:r>
            <a:r>
              <a:rPr i="1" lang="en" sz="2100"/>
              <a:t>otherwise</a:t>
            </a:r>
            <a:r>
              <a:rPr i="1" lang="en" sz="2100"/>
              <a:t> specified, refer to JSON:API"</a:t>
            </a:r>
            <a:endParaRPr i="1"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🥚</a:t>
            </a:r>
            <a:r>
              <a:rPr i="1" lang="en" sz="2100"/>
              <a:t>No guidelines</a:t>
            </a:r>
            <a:endParaRPr i="1" sz="21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2"/>
          <p:cNvSpPr txBox="1"/>
          <p:nvPr>
            <p:ph idx="1" type="body"/>
          </p:nvPr>
        </p:nvSpPr>
        <p:spPr>
          <a:xfrm>
            <a:off x="311700" y="167000"/>
            <a:ext cx="8292000" cy="48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ApiAsyncTraceActionFilter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: Microsoft.AspNetCore.Mvc.Filters.</a:t>
            </a:r>
            <a:r>
              <a:rPr lang="en" sz="90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IAsyncActionFilter</a:t>
            </a:r>
            <a:endParaRPr sz="900">
              <a:solidFill>
                <a:srgbClr val="4EC9B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00">
              <a:solidFill>
                <a:srgbClr val="569CD6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Task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OnActionExecutionAsync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ActionExecutingContext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ActionExecutionDelegate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_scope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Tracer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Instance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StartActive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"HandleAsync"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endParaRPr sz="900">
              <a:solidFill>
                <a:srgbClr val="C586C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9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AddDataToScope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90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/* Intentionally ignoring errors. */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endParaRPr sz="900">
              <a:solidFill>
                <a:srgbClr val="C586C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9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90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Exception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ex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_scope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SetException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ex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90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900">
              <a:solidFill>
                <a:srgbClr val="569CD6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3"/>
          <p:cNvSpPr txBox="1"/>
          <p:nvPr>
            <p:ph idx="1" type="body"/>
          </p:nvPr>
        </p:nvSpPr>
        <p:spPr>
          <a:xfrm>
            <a:off x="311700" y="167000"/>
            <a:ext cx="8292000" cy="48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readonly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_autoIncludeProperties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[ </a:t>
            </a:r>
            <a:r>
              <a:rPr lang="en" sz="9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"userid"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"accountid"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"customerid"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"orderid" 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69CD6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AddDataToScope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ActionExecutingContext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_scope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ResourceName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Controller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GetType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FullName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_scope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SetTag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"Request Method"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HttpContext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Method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_scope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SetTag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"Request Path"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HttpContext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ActionDescriptor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Parameters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9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requestParameter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ActionDescriptor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Parameters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90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9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requestType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requestParameter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ParameterType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9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requestType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GetProperties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BindingFlags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Instance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BindingFlags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90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foreach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9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prop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_autoIncludeProperties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Contains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ToLower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())))</a:t>
            </a:r>
            <a:endParaRPr sz="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{</a:t>
            </a:r>
            <a:endParaRPr sz="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endParaRPr sz="900">
              <a:solidFill>
                <a:srgbClr val="C586C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{</a:t>
            </a:r>
            <a:endParaRPr sz="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_scope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SetTag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prop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prop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GetValue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ActionArguments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requestParameter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lang="en" sz="9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9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??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"null"</a:t>
            </a:r>
            <a:endParaRPr sz="90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);</a:t>
            </a:r>
            <a:endParaRPr sz="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90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/* Intentionally ignoring errors. */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sz="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69CD6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875" y="52200"/>
            <a:ext cx="7548252" cy="1923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875" y="2070100"/>
            <a:ext cx="7548252" cy="303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9150" y="343500"/>
            <a:ext cx="4308750" cy="176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00" y="343504"/>
            <a:ext cx="4610226" cy="1762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66875" y="2404725"/>
            <a:ext cx="4610226" cy="2495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Idempotency</a:t>
            </a:r>
            <a:endParaRPr/>
          </a:p>
        </p:txBody>
      </p:sp>
      <p:sp>
        <p:nvSpPr>
          <p:cNvPr id="348" name="Google Shape;348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a way for customers to repeat duplicate requests and expect idempotency.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curl https://api.stripe.com/v1/customers \</a:t>
            </a:r>
            <a:br>
              <a:rPr lang="en"/>
            </a:br>
            <a:r>
              <a:rPr lang="en"/>
              <a:t>  -H "</a:t>
            </a:r>
            <a:r>
              <a:rPr lang="en">
                <a:solidFill>
                  <a:schemeClr val="dk1"/>
                </a:solidFill>
              </a:rPr>
              <a:t>Idempotency-Key</a:t>
            </a:r>
            <a:r>
              <a:rPr lang="en"/>
              <a:t>: abc123"</a:t>
            </a:r>
            <a:br>
              <a:rPr lang="en"/>
            </a:br>
            <a:endParaRPr>
              <a:solidFill>
                <a:srgbClr val="FF9900"/>
              </a:solidFill>
            </a:endParaRPr>
          </a:p>
        </p:txBody>
      </p:sp>
      <p:sp>
        <p:nvSpPr>
          <p:cNvPr id="349" name="Google Shape;349;p56"/>
          <p:cNvSpPr/>
          <p:nvPr/>
        </p:nvSpPr>
        <p:spPr>
          <a:xfrm>
            <a:off x="0" y="0"/>
            <a:ext cx="1703400" cy="347400"/>
          </a:xfrm>
          <a:prstGeom prst="homePlate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10 / 10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Call Idempotency</a:t>
            </a:r>
            <a:endParaRPr/>
          </a:p>
        </p:txBody>
      </p:sp>
      <p:pic>
        <p:nvPicPr>
          <p:cNvPr id="355" name="Google Shape;35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9125" y="989775"/>
            <a:ext cx="658574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8"/>
          <p:cNvSpPr txBox="1"/>
          <p:nvPr>
            <p:ph type="title"/>
          </p:nvPr>
        </p:nvSpPr>
        <p:spPr>
          <a:xfrm>
            <a:off x="311700" y="445025"/>
            <a:ext cx="8520600" cy="14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Designing Web APIs for Long Term Success</a:t>
            </a:r>
            <a:endParaRPr/>
          </a:p>
        </p:txBody>
      </p:sp>
      <p:sp>
        <p:nvSpPr>
          <p:cNvPr id="361" name="Google Shape;361;p58"/>
          <p:cNvSpPr txBox="1"/>
          <p:nvPr>
            <p:ph idx="1" type="body"/>
          </p:nvPr>
        </p:nvSpPr>
        <p:spPr>
          <a:xfrm>
            <a:off x="311700" y="2030675"/>
            <a:ext cx="8520600" cy="28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Document conventions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Return Objects, not Arrays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Return Errors in a well documented, consistent way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 language agnostic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Include versioning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Handle shared infrastructure and DNS in a separate IaC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Plan for future replacement. Use an API Gateway or proxy to route traffic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Move shared functionality forward in the stack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Build common Observability patterns, dashboards, &amp; track SLAs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Consider Idempotency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9"/>
          <p:cNvSpPr txBox="1"/>
          <p:nvPr>
            <p:ph type="ctrTitle"/>
          </p:nvPr>
        </p:nvSpPr>
        <p:spPr>
          <a:xfrm>
            <a:off x="311708" y="3838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Designing Web APIs for Long Term Success</a:t>
            </a:r>
            <a:endParaRPr/>
          </a:p>
        </p:txBody>
      </p:sp>
      <p:sp>
        <p:nvSpPr>
          <p:cNvPr id="367" name="Google Shape;367;p59"/>
          <p:cNvSpPr txBox="1"/>
          <p:nvPr/>
        </p:nvSpPr>
        <p:spPr>
          <a:xfrm>
            <a:off x="5808650" y="4014600"/>
            <a:ext cx="2955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Jeff Valore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</a:rPr>
              <a:t>Sr. Consultant       NimblePros</a:t>
            </a:r>
            <a:endParaRPr sz="1600">
              <a:solidFill>
                <a:schemeClr val="lt2"/>
              </a:solidFill>
            </a:endParaRPr>
          </a:p>
        </p:txBody>
      </p:sp>
      <p:pic>
        <p:nvPicPr>
          <p:cNvPr id="368" name="Google Shape;36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3047" y="4379200"/>
            <a:ext cx="235900" cy="23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JSON:API Example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35"/>
              <a:t>8.5 Sorting</a:t>
            </a:r>
            <a:endParaRPr sz="203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server </a:t>
            </a:r>
            <a:r>
              <a:rPr b="1" lang="en">
                <a:solidFill>
                  <a:schemeClr val="dk1"/>
                </a:solidFill>
              </a:rPr>
              <a:t>MAY</a:t>
            </a:r>
            <a:r>
              <a:rPr lang="en">
                <a:solidFill>
                  <a:schemeClr val="dk1"/>
                </a:solidFill>
              </a:rPr>
              <a:t> choose to support requests to sort resource collections according to one or more criteria (“sort fields”).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 endpoint </a:t>
            </a:r>
            <a:r>
              <a:rPr b="1" lang="en">
                <a:solidFill>
                  <a:schemeClr val="dk1"/>
                </a:solidFill>
              </a:rPr>
              <a:t>MAY</a:t>
            </a:r>
            <a:r>
              <a:rPr lang="en">
                <a:solidFill>
                  <a:schemeClr val="dk1"/>
                </a:solidFill>
              </a:rPr>
              <a:t> support requests to sort the primary data with a sort query parameter. The value for sort </a:t>
            </a:r>
            <a:r>
              <a:rPr b="1" lang="en">
                <a:solidFill>
                  <a:schemeClr val="dk1"/>
                </a:solidFill>
              </a:rPr>
              <a:t>MUST</a:t>
            </a:r>
            <a:r>
              <a:rPr lang="en">
                <a:solidFill>
                  <a:schemeClr val="dk1"/>
                </a:solidFill>
              </a:rPr>
              <a:t> represent sort fields.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82">
                <a:latin typeface="Calibri"/>
                <a:ea typeface="Calibri"/>
                <a:cs typeface="Calibri"/>
                <a:sym typeface="Calibri"/>
              </a:rPr>
              <a:t>  GET /people?</a:t>
            </a:r>
            <a:r>
              <a:rPr lang="en" sz="1682">
                <a:solidFill>
                  <a:srgbClr val="4FC1FF"/>
                </a:solidFill>
                <a:latin typeface="Calibri"/>
                <a:ea typeface="Calibri"/>
                <a:cs typeface="Calibri"/>
                <a:sym typeface="Calibri"/>
              </a:rPr>
              <a:t>sort=age</a:t>
            </a:r>
            <a:r>
              <a:rPr lang="en" sz="1682">
                <a:latin typeface="Calibri"/>
                <a:ea typeface="Calibri"/>
                <a:cs typeface="Calibri"/>
                <a:sym typeface="Calibri"/>
              </a:rPr>
              <a:t> HTTP/1.1</a:t>
            </a:r>
            <a:br>
              <a:rPr lang="en" sz="1682">
                <a:latin typeface="Calibri"/>
                <a:ea typeface="Calibri"/>
                <a:cs typeface="Calibri"/>
                <a:sym typeface="Calibri"/>
              </a:rPr>
            </a:br>
            <a:r>
              <a:rPr lang="en" sz="1682">
                <a:latin typeface="Calibri"/>
                <a:ea typeface="Calibri"/>
                <a:cs typeface="Calibri"/>
                <a:sym typeface="Calibri"/>
              </a:rPr>
              <a:t>  Accept: application/vnd.api+json</a:t>
            </a:r>
            <a:endParaRPr sz="1682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 endpoint </a:t>
            </a:r>
            <a:r>
              <a:rPr b="1" lang="en">
                <a:solidFill>
                  <a:schemeClr val="dk1"/>
                </a:solidFill>
              </a:rPr>
              <a:t>MAY</a:t>
            </a:r>
            <a:r>
              <a:rPr lang="en">
                <a:solidFill>
                  <a:schemeClr val="dk1"/>
                </a:solidFill>
              </a:rPr>
              <a:t> support multiple sort fields by allowing comma-separated (U+002C COMMA, “,”) sort fields. Sort fields </a:t>
            </a:r>
            <a:r>
              <a:rPr b="1" lang="en">
                <a:solidFill>
                  <a:schemeClr val="dk1"/>
                </a:solidFill>
              </a:rPr>
              <a:t>SHOULD</a:t>
            </a:r>
            <a:r>
              <a:rPr lang="en">
                <a:solidFill>
                  <a:schemeClr val="dk1"/>
                </a:solidFill>
              </a:rPr>
              <a:t> be applied in the order specified.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82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" sz="1682">
                <a:latin typeface="Calibri"/>
                <a:ea typeface="Calibri"/>
                <a:cs typeface="Calibri"/>
                <a:sym typeface="Calibri"/>
              </a:rPr>
              <a:t>GET /people?</a:t>
            </a:r>
            <a:r>
              <a:rPr lang="en" sz="1682">
                <a:solidFill>
                  <a:srgbClr val="4FC1FF"/>
                </a:solidFill>
                <a:latin typeface="Calibri"/>
                <a:ea typeface="Calibri"/>
                <a:cs typeface="Calibri"/>
                <a:sym typeface="Calibri"/>
              </a:rPr>
              <a:t>sort=age,name</a:t>
            </a:r>
            <a:r>
              <a:rPr lang="en" sz="1682">
                <a:latin typeface="Calibri"/>
                <a:ea typeface="Calibri"/>
                <a:cs typeface="Calibri"/>
                <a:sym typeface="Calibri"/>
              </a:rPr>
              <a:t> HTTP/1.1</a:t>
            </a:r>
            <a:br>
              <a:rPr lang="en" sz="1682">
                <a:latin typeface="Calibri"/>
                <a:ea typeface="Calibri"/>
                <a:cs typeface="Calibri"/>
                <a:sym typeface="Calibri"/>
              </a:rPr>
            </a:br>
            <a:r>
              <a:rPr lang="en" sz="1682">
                <a:latin typeface="Calibri"/>
                <a:ea typeface="Calibri"/>
                <a:cs typeface="Calibri"/>
                <a:sym typeface="Calibri"/>
              </a:rPr>
              <a:t>  Accept: application/vnd.api+json</a:t>
            </a:r>
            <a:endParaRPr sz="1682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an Object, not an Array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4741450" y="1304875"/>
            <a:ext cx="367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"data": [1, 2, 3, 4, 5],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/>
              <a:t>"pageNumber": 1,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"pageSize": 5,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"total": 10,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"error": null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928475" y="1304875"/>
            <a:ext cx="3226500" cy="14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1, 2, 3, 4, 5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]</a:t>
            </a:r>
            <a:endParaRPr/>
          </a:p>
        </p:txBody>
      </p:sp>
      <p:sp>
        <p:nvSpPr>
          <p:cNvPr id="93" name="Google Shape;93;p18"/>
          <p:cNvSpPr/>
          <p:nvPr/>
        </p:nvSpPr>
        <p:spPr>
          <a:xfrm>
            <a:off x="0" y="0"/>
            <a:ext cx="1703400" cy="347400"/>
          </a:xfrm>
          <a:prstGeom prst="homePlate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 / 10</a:t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400775" y="1120975"/>
            <a:ext cx="5277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</a:rPr>
              <a:t>👎</a:t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4213750" y="1120975"/>
            <a:ext cx="5277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</a:rPr>
              <a:t>👍</a:t>
            </a:r>
            <a:endParaRPr sz="24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2525100" y="1152475"/>
            <a:ext cx="6379200" cy="38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00">
                <a:solidFill>
                  <a:srgbClr val="EA9999"/>
                </a:solidFill>
              </a:rPr>
              <a:t>Error:</a:t>
            </a:r>
            <a:endParaRPr sz="1600">
              <a:solidFill>
                <a:srgbClr val="EA9999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lang="en" sz="1600"/>
              <a:t>{</a:t>
            </a:r>
            <a:br>
              <a:rPr lang="en" sz="1600"/>
            </a:br>
            <a:r>
              <a:rPr lang="en" sz="1600"/>
              <a:t>  "</a:t>
            </a:r>
            <a:r>
              <a:rPr lang="en" sz="1600">
                <a:solidFill>
                  <a:schemeClr val="dk1"/>
                </a:solidFill>
              </a:rPr>
              <a:t>errors</a:t>
            </a:r>
            <a:r>
              <a:rPr lang="en" sz="1600"/>
              <a:t>": [</a:t>
            </a:r>
            <a:br>
              <a:rPr lang="en" sz="1600"/>
            </a:br>
            <a:r>
              <a:rPr lang="en" sz="1600"/>
              <a:t>    {</a:t>
            </a:r>
            <a:br>
              <a:rPr lang="en" sz="1600"/>
            </a:br>
            <a:r>
              <a:rPr lang="en" sz="1600"/>
              <a:t>      "message": "Syntax Error: Unexpected Name \"operation\".",</a:t>
            </a:r>
            <a:br>
              <a:rPr lang="en" sz="1600"/>
            </a:br>
            <a:r>
              <a:rPr lang="en" sz="1600"/>
              <a:t>      "locations": [</a:t>
            </a:r>
            <a:br>
              <a:rPr lang="en" sz="1600"/>
            </a:br>
            <a:r>
              <a:rPr lang="en" sz="1600"/>
              <a:t>        {</a:t>
            </a:r>
            <a:br>
              <a:rPr lang="en" sz="1600"/>
            </a:br>
            <a:r>
              <a:rPr lang="en" sz="1600"/>
              <a:t>          "line": 1,</a:t>
            </a:r>
            <a:br>
              <a:rPr lang="en" sz="1600"/>
            </a:br>
            <a:r>
              <a:rPr lang="en" sz="1600"/>
              <a:t>          "column": 1</a:t>
            </a:r>
            <a:br>
              <a:rPr lang="en" sz="1600"/>
            </a:br>
            <a:r>
              <a:rPr lang="en" sz="1600"/>
              <a:t>        }</a:t>
            </a:r>
            <a:br>
              <a:rPr lang="en" sz="1600"/>
            </a:br>
            <a:r>
              <a:rPr lang="en" sz="1600"/>
              <a:t>      ]</a:t>
            </a:r>
            <a:br>
              <a:rPr lang="en" sz="1600"/>
            </a:br>
            <a:r>
              <a:rPr lang="en" sz="1600"/>
              <a:t>    }</a:t>
            </a:r>
            <a:br>
              <a:rPr lang="en" sz="1600"/>
            </a:br>
            <a:r>
              <a:rPr lang="en" sz="1600"/>
              <a:t>  ]</a:t>
            </a:r>
            <a:br>
              <a:rPr lang="en" sz="1600"/>
            </a:br>
            <a:r>
              <a:rPr lang="en" sz="1600"/>
              <a:t>}</a:t>
            </a:r>
            <a:endParaRPr sz="1600"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GraphQL Responses are always objects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2213400" cy="3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6D7A8"/>
                </a:solidFill>
              </a:rPr>
              <a:t>Success:</a:t>
            </a:r>
            <a:endParaRPr sz="1600">
              <a:solidFill>
                <a:srgbClr val="B6D7A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{</a:t>
            </a:r>
            <a:br>
              <a:rPr lang="en" sz="1600"/>
            </a:br>
            <a:r>
              <a:rPr lang="en" sz="1600"/>
              <a:t>  "</a:t>
            </a:r>
            <a:r>
              <a:rPr lang="en" sz="1600">
                <a:solidFill>
                  <a:schemeClr val="dk1"/>
                </a:solidFill>
              </a:rPr>
              <a:t>data</a:t>
            </a:r>
            <a:r>
              <a:rPr lang="en" sz="1600"/>
              <a:t>": {</a:t>
            </a:r>
            <a:br>
              <a:rPr lang="en" sz="1600"/>
            </a:br>
            <a:r>
              <a:rPr lang="en" sz="1600"/>
              <a:t>    "</a:t>
            </a:r>
            <a:r>
              <a:rPr lang="en" sz="1600"/>
              <a:t>heroes</a:t>
            </a:r>
            <a:r>
              <a:rPr lang="en" sz="1600"/>
              <a:t>": {</a:t>
            </a:r>
            <a:br>
              <a:rPr lang="en" sz="1600"/>
            </a:br>
            <a:r>
              <a:rPr lang="en" sz="1600"/>
              <a:t>      "name": "R2-D2"</a:t>
            </a:r>
            <a:br>
              <a:rPr lang="en" sz="1600"/>
            </a:br>
            <a:r>
              <a:rPr lang="en" sz="1600"/>
              <a:t>    </a:t>
            </a:r>
            <a:r>
              <a:rPr lang="en" sz="1600"/>
              <a:t>}</a:t>
            </a:r>
            <a:br>
              <a:rPr lang="en" sz="1600"/>
            </a:br>
            <a:r>
              <a:rPr lang="en" sz="1600"/>
              <a:t>  }</a:t>
            </a:r>
            <a:br>
              <a:rPr lang="en" sz="1600"/>
            </a:br>
            <a:r>
              <a:rPr lang="en" sz="1600"/>
              <a:t>}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38425" y="230650"/>
            <a:ext cx="8520600" cy="25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curl --request GET --url "https://api.github.com/user/repos"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[</a:t>
            </a:r>
            <a:br>
              <a:rPr lang="en"/>
            </a:br>
            <a:r>
              <a:rPr lang="en"/>
              <a:t>  {</a:t>
            </a:r>
            <a:br>
              <a:rPr lang="en"/>
            </a:br>
            <a:r>
              <a:rPr lang="en"/>
              <a:t>    "id": 28718607,</a:t>
            </a:r>
            <a:br>
              <a:rPr lang="en"/>
            </a:br>
            <a:r>
              <a:rPr lang="en"/>
              <a:t>    "name": "</a:t>
            </a:r>
            <a:r>
              <a:rPr lang="en"/>
              <a:t>Code-Workshop</a:t>
            </a:r>
            <a:r>
              <a:rPr lang="en"/>
              <a:t>",</a:t>
            </a:r>
            <a:br>
              <a:rPr lang="en"/>
            </a:br>
            <a:r>
              <a:rPr lang="en"/>
              <a:t>    …</a:t>
            </a:r>
            <a:br>
              <a:rPr lang="en"/>
            </a:br>
            <a:r>
              <a:rPr lang="en"/>
              <a:t>  }</a:t>
            </a:r>
            <a:br>
              <a:rPr lang="en"/>
            </a:br>
            <a:r>
              <a:rPr lang="en"/>
              <a:t>]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38425" y="3201950"/>
            <a:ext cx="8520600" cy="14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curl --request GET --url "https://api.github.com/user/repos" -s | jq ".[0].name"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"Code-Workshop"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409775"/>
            <a:ext cx="8520600" cy="11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curl --request GET --url "https://api.github.com/user/repos" -s</a:t>
            </a:r>
            <a:r>
              <a:rPr lang="en">
                <a:solidFill>
                  <a:schemeClr val="accent2"/>
                </a:solidFill>
              </a:rPr>
              <a:t> </a:t>
            </a:r>
            <a:r>
              <a:rPr lang="en">
                <a:solidFill>
                  <a:schemeClr val="accent2"/>
                </a:solidFill>
              </a:rPr>
              <a:t>| jq ".[0].name"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jq: error (at &lt;stdin&gt;:5): Cannot index object with number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