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"/>
  </p:sldMasterIdLst>
  <p:notesMasterIdLst>
    <p:notesMasterId r:id="rId41"/>
  </p:notesMasterIdLst>
  <p:sldIdLst>
    <p:sldId id="256" r:id="rId8"/>
    <p:sldId id="257" r:id="rId9"/>
    <p:sldId id="258" r:id="rId10"/>
    <p:sldId id="259" r:id="rId11"/>
    <p:sldId id="2705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4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5BCDD-3A3C-4D0B-B675-9729EBBAB61A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FCE70-20E1-4268-8E46-53FA371E7A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08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29E9FC-B671-424D-AD31-3E8C5FC948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82034E-D9AA-4D80-9D38-9F2CC8A975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developers, we want to ensure our code </a:t>
            </a:r>
            <a:r>
              <a:rPr lang="en-US" b="1" dirty="0"/>
              <a:t>PERFORMS WELL</a:t>
            </a:r>
            <a:r>
              <a:rPr lang="en-US" dirty="0"/>
              <a:t>, is </a:t>
            </a:r>
            <a:r>
              <a:rPr lang="en-US" b="1" dirty="0"/>
              <a:t>PORTABLE</a:t>
            </a:r>
            <a:r>
              <a:rPr lang="en-US" dirty="0"/>
              <a:t>, and is </a:t>
            </a:r>
            <a:r>
              <a:rPr lang="en-US" b="1" dirty="0"/>
              <a:t>MAINTABLE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With </a:t>
            </a:r>
            <a:r>
              <a:rPr lang="en-US" b="1" dirty="0"/>
              <a:t>.NET Core 3</a:t>
            </a:r>
            <a:r>
              <a:rPr lang="en-US" dirty="0"/>
              <a:t> we are bringing support to </a:t>
            </a:r>
            <a:r>
              <a:rPr lang="en-US" b="1" dirty="0"/>
              <a:t>new device types</a:t>
            </a:r>
            <a:r>
              <a:rPr lang="en-US" dirty="0"/>
              <a:t> including </a:t>
            </a:r>
            <a:r>
              <a:rPr lang="en-US" b="1" dirty="0"/>
              <a:t>AI</a:t>
            </a:r>
            <a:r>
              <a:rPr lang="en-US" dirty="0"/>
              <a:t>, </a:t>
            </a:r>
            <a:r>
              <a:rPr lang="en-US" b="1" dirty="0"/>
              <a:t>IOT</a:t>
            </a:r>
            <a:r>
              <a:rPr lang="en-US" dirty="0"/>
              <a:t>, and </a:t>
            </a:r>
            <a:r>
              <a:rPr lang="en-US" b="1" dirty="0"/>
              <a:t>DESKTOP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.NET CORE for DESKTOP</a:t>
            </a:r>
            <a:r>
              <a:rPr lang="en-US" dirty="0"/>
              <a:t> means you </a:t>
            </a:r>
            <a:r>
              <a:rPr lang="en-US" b="1" dirty="0"/>
              <a:t>NO LONGER</a:t>
            </a:r>
            <a:r>
              <a:rPr lang="en-US" dirty="0"/>
              <a:t> need a </a:t>
            </a:r>
            <a:r>
              <a:rPr lang="en-US" b="1" dirty="0"/>
              <a:t>DEPENDENCY</a:t>
            </a:r>
            <a:r>
              <a:rPr lang="en-US" dirty="0"/>
              <a:t> on the </a:t>
            </a:r>
            <a:r>
              <a:rPr lang="en-US" b="1" dirty="0"/>
              <a:t>.NET FRAMEWORK</a:t>
            </a:r>
            <a:r>
              <a:rPr lang="en-US" dirty="0"/>
              <a:t> installed on the machine – </a:t>
            </a:r>
            <a:r>
              <a:rPr lang="en-US" b="1" dirty="0"/>
              <a:t>you ship what you need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.NET CORE has a </a:t>
            </a:r>
            <a:r>
              <a:rPr lang="en-US" b="1" dirty="0"/>
              <a:t>smaller footprint</a:t>
            </a:r>
            <a:r>
              <a:rPr lang="en-US" dirty="0"/>
              <a:t> and </a:t>
            </a:r>
            <a:r>
              <a:rPr lang="en-US" b="1" dirty="0"/>
              <a:t>IMPROVED PERFORMANCE</a:t>
            </a:r>
            <a:r>
              <a:rPr lang="en-US" dirty="0"/>
              <a:t>. .NET CORE also supports a more </a:t>
            </a:r>
            <a:r>
              <a:rPr lang="en-US" b="1" dirty="0"/>
              <a:t>MODERN .csproj PROJECT SYSTEM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34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4455-B457-4E08-B9B6-0B77ADEA5E39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7C5C-660A-471A-94CC-D39F4C263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2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4455-B457-4E08-B9B6-0B77ADEA5E39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7C5C-660A-471A-94CC-D39F4C263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89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4455-B457-4E08-B9B6-0B77ADEA5E39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7C5C-660A-471A-94CC-D39F4C263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35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4455-B457-4E08-B9B6-0B77ADEA5E39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7C5C-660A-471A-94CC-D39F4C263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5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4455-B457-4E08-B9B6-0B77ADEA5E39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7C5C-660A-471A-94CC-D39F4C263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6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4455-B457-4E08-B9B6-0B77ADEA5E39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7C5C-660A-471A-94CC-D39F4C263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41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4455-B457-4E08-B9B6-0B77ADEA5E39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7C5C-660A-471A-94CC-D39F4C263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58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4455-B457-4E08-B9B6-0B77ADEA5E39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7C5C-660A-471A-94CC-D39F4C263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9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4455-B457-4E08-B9B6-0B77ADEA5E39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7C5C-660A-471A-94CC-D39F4C263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60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4455-B457-4E08-B9B6-0B77ADEA5E39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7C5C-660A-471A-94CC-D39F4C263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16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4455-B457-4E08-B9B6-0B77ADEA5E39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7C5C-660A-471A-94CC-D39F4C263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93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D4455-B457-4E08-B9B6-0B77ADEA5E39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C7C5C-660A-471A-94CC-D39F4C263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29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../customXml/item6.xml"/><Relationship Id="rId7" Type="http://schemas.openxmlformats.org/officeDocument/2006/relationships/slideLayout" Target="../slideLayouts/slideLayout7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3.xml"/><Relationship Id="rId5" Type="http://schemas.openxmlformats.org/officeDocument/2006/relationships/customXml" Target="../../customXml/item4.xml"/><Relationship Id="rId4" Type="http://schemas.openxmlformats.org/officeDocument/2006/relationships/customXml" Target="../../customXml/item5.xml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pt-BR" b="1" dirty="0" err="1">
                <a:latin typeface="Arial Rounded MT Bold" panose="020F0704030504030204" pitchFamily="34" charset="0"/>
              </a:rPr>
              <a:t>Asp.Net</a:t>
            </a:r>
            <a:r>
              <a:rPr lang="pt-BR" b="1" dirty="0">
                <a:latin typeface="Arial Rounded MT Bold" panose="020F0704030504030204" pitchFamily="34" charset="0"/>
              </a:rPr>
              <a:t> Core - Fundamentos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Gabriel S. Kohlrausch</a:t>
            </a:r>
          </a:p>
          <a:p>
            <a:r>
              <a:rPr lang="pt-BR" sz="1400" dirty="0"/>
              <a:t>@</a:t>
            </a:r>
            <a:r>
              <a:rPr lang="pt-BR" sz="1400" dirty="0" err="1"/>
              <a:t>gabriel_sti</a:t>
            </a:r>
            <a:endParaRPr lang="pt-BR" sz="1400" dirty="0"/>
          </a:p>
          <a:p>
            <a:r>
              <a:rPr lang="pt-BR" sz="1400" dirty="0"/>
              <a:t>gabriel@society.com.br</a:t>
            </a:r>
          </a:p>
        </p:txBody>
      </p:sp>
    </p:spTree>
    <p:extLst>
      <p:ext uri="{BB962C8B-B14F-4D97-AF65-F5344CB8AC3E}">
        <p14:creationId xmlns:p14="http://schemas.microsoft.com/office/powerpoint/2010/main" val="1895653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68" y="1198405"/>
            <a:ext cx="8973802" cy="550621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0" y="-1924"/>
            <a:ext cx="28829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latin typeface="Arial Rounded MT Bold" panose="020F0704030504030204" pitchFamily="34" charset="0"/>
              </a:rPr>
              <a:t>VS2015</a:t>
            </a:r>
          </a:p>
          <a:p>
            <a:r>
              <a:rPr lang="pt-BR" sz="36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New </a:t>
            </a:r>
            <a:r>
              <a:rPr lang="pt-BR" sz="3600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project</a:t>
            </a:r>
            <a:endParaRPr lang="pt-BR" sz="36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882905" y="2976664"/>
            <a:ext cx="2126840" cy="243192"/>
          </a:xfrm>
          <a:prstGeom prst="rect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009745" y="2535676"/>
            <a:ext cx="4659549" cy="440987"/>
          </a:xfrm>
          <a:prstGeom prst="rect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224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67390" y="718457"/>
            <a:ext cx="5290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CUIDADO !</a:t>
            </a:r>
          </a:p>
        </p:txBody>
      </p:sp>
      <p:sp>
        <p:nvSpPr>
          <p:cNvPr id="3" name="Retângulo 2"/>
          <p:cNvSpPr/>
          <p:nvPr/>
        </p:nvSpPr>
        <p:spPr>
          <a:xfrm>
            <a:off x="408373" y="2183907"/>
            <a:ext cx="11505460" cy="50602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C#</a:t>
            </a:r>
          </a:p>
        </p:txBody>
      </p:sp>
      <p:sp>
        <p:nvSpPr>
          <p:cNvPr id="4" name="Retângulo 3"/>
          <p:cNvSpPr/>
          <p:nvPr/>
        </p:nvSpPr>
        <p:spPr>
          <a:xfrm>
            <a:off x="408373" y="2797945"/>
            <a:ext cx="1390835" cy="50602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Web </a:t>
            </a:r>
            <a:r>
              <a:rPr lang="pt-BR" dirty="0" err="1"/>
              <a:t>Forms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883545" y="2797945"/>
            <a:ext cx="1390835" cy="50602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MVC 5.x</a:t>
            </a:r>
          </a:p>
        </p:txBody>
      </p:sp>
      <p:sp>
        <p:nvSpPr>
          <p:cNvPr id="6" name="Retângulo 5"/>
          <p:cNvSpPr/>
          <p:nvPr/>
        </p:nvSpPr>
        <p:spPr>
          <a:xfrm>
            <a:off x="3358717" y="2797944"/>
            <a:ext cx="1390835" cy="50602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Web API 2.2</a:t>
            </a:r>
          </a:p>
        </p:txBody>
      </p:sp>
      <p:sp>
        <p:nvSpPr>
          <p:cNvPr id="8" name="Retângulo 7"/>
          <p:cNvSpPr/>
          <p:nvPr/>
        </p:nvSpPr>
        <p:spPr>
          <a:xfrm>
            <a:off x="408373" y="3411983"/>
            <a:ext cx="4341179" cy="506027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ASP.NET 4.6 / </a:t>
            </a:r>
            <a:r>
              <a:rPr lang="pt-BR" dirty="0" err="1"/>
              <a:t>System.Web</a:t>
            </a:r>
            <a:endParaRPr lang="pt-BR" dirty="0"/>
          </a:p>
        </p:txBody>
      </p:sp>
      <p:grpSp>
        <p:nvGrpSpPr>
          <p:cNvPr id="9" name="Agrupar 8"/>
          <p:cNvGrpSpPr/>
          <p:nvPr/>
        </p:nvGrpSpPr>
        <p:grpSpPr>
          <a:xfrm>
            <a:off x="408372" y="4026021"/>
            <a:ext cx="5833808" cy="1575790"/>
            <a:chOff x="408372" y="4026021"/>
            <a:chExt cx="5833808" cy="1575790"/>
          </a:xfrm>
        </p:grpSpPr>
        <p:sp>
          <p:nvSpPr>
            <p:cNvPr id="10" name="Retângulo 9"/>
            <p:cNvSpPr/>
            <p:nvPr/>
          </p:nvSpPr>
          <p:spPr>
            <a:xfrm>
              <a:off x="408372" y="4026021"/>
              <a:ext cx="5833808" cy="1575790"/>
            </a:xfrm>
            <a:prstGeom prst="rect">
              <a:avLst/>
            </a:prstGeom>
            <a:solidFill>
              <a:srgbClr val="3C454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400" b="1" dirty="0"/>
                <a:t>.NET Framework 4.6</a:t>
              </a:r>
            </a:p>
            <a:p>
              <a:pPr algn="ctr"/>
              <a:r>
                <a:rPr lang="pt-BR" sz="1200" dirty="0" err="1"/>
                <a:t>Full</a:t>
              </a:r>
              <a:r>
                <a:rPr lang="pt-BR" sz="1200" dirty="0"/>
                <a:t>, qualquer cenário</a:t>
              </a:r>
            </a:p>
          </p:txBody>
        </p:sp>
        <p:pic>
          <p:nvPicPr>
            <p:cNvPr id="11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1" t="15460" r="80628" b="15496"/>
            <a:stretch/>
          </p:blipFill>
          <p:spPr bwMode="auto">
            <a:xfrm>
              <a:off x="2912619" y="4851172"/>
              <a:ext cx="545967" cy="554488"/>
            </a:xfrm>
            <a:prstGeom prst="rect">
              <a:avLst/>
            </a:prstGeom>
            <a:solidFill>
              <a:srgbClr val="3C454F"/>
            </a:solidFill>
            <a:extLst/>
          </p:spPr>
        </p:pic>
      </p:grpSp>
      <p:sp>
        <p:nvSpPr>
          <p:cNvPr id="12" name="Retângulo 11"/>
          <p:cNvSpPr/>
          <p:nvPr/>
        </p:nvSpPr>
        <p:spPr>
          <a:xfrm>
            <a:off x="4833889" y="2797944"/>
            <a:ext cx="7079944" cy="50602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ASP.NET Core 1.0 + </a:t>
            </a:r>
            <a:r>
              <a:rPr lang="pt-BR" dirty="0" err="1"/>
              <a:t>features</a:t>
            </a:r>
            <a:r>
              <a:rPr lang="pt-BR" dirty="0"/>
              <a:t>: MVC, API, </a:t>
            </a:r>
            <a:r>
              <a:rPr lang="pt-BR" dirty="0" err="1"/>
              <a:t>etc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4833889" y="3411983"/>
            <a:ext cx="7079944" cy="506027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ASP.NET Core 1.0</a:t>
            </a:r>
          </a:p>
        </p:txBody>
      </p:sp>
      <p:grpSp>
        <p:nvGrpSpPr>
          <p:cNvPr id="14" name="Agrupar 13"/>
          <p:cNvGrpSpPr/>
          <p:nvPr/>
        </p:nvGrpSpPr>
        <p:grpSpPr>
          <a:xfrm>
            <a:off x="6410131" y="4026020"/>
            <a:ext cx="5503702" cy="1575791"/>
            <a:chOff x="6410131" y="4026020"/>
            <a:chExt cx="5503702" cy="1575791"/>
          </a:xfrm>
        </p:grpSpPr>
        <p:sp>
          <p:nvSpPr>
            <p:cNvPr id="15" name="Retângulo 14"/>
            <p:cNvSpPr/>
            <p:nvPr/>
          </p:nvSpPr>
          <p:spPr>
            <a:xfrm>
              <a:off x="6410131" y="4026020"/>
              <a:ext cx="5503702" cy="1575791"/>
            </a:xfrm>
            <a:prstGeom prst="rect">
              <a:avLst/>
            </a:prstGeom>
            <a:solidFill>
              <a:srgbClr val="3C454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400" b="1" dirty="0"/>
                <a:t>.NET Core 1.0</a:t>
              </a:r>
            </a:p>
            <a:p>
              <a:pPr algn="ctr"/>
              <a:r>
                <a:rPr lang="pt-BR" sz="1200" dirty="0"/>
                <a:t>Modular, otimizado para server e </a:t>
              </a:r>
              <a:r>
                <a:rPr lang="pt-BR" sz="1200" dirty="0" err="1"/>
                <a:t>cloud</a:t>
              </a:r>
              <a:endParaRPr lang="pt-BR" sz="1200" dirty="0"/>
            </a:p>
          </p:txBody>
        </p:sp>
        <p:pic>
          <p:nvPicPr>
            <p:cNvPr id="16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1" t="15460" r="80628" b="15496"/>
            <a:stretch/>
          </p:blipFill>
          <p:spPr bwMode="auto">
            <a:xfrm>
              <a:off x="8257286" y="4878028"/>
              <a:ext cx="545967" cy="554488"/>
            </a:xfrm>
            <a:prstGeom prst="rect">
              <a:avLst/>
            </a:prstGeom>
            <a:solidFill>
              <a:srgbClr val="3C454F"/>
            </a:solidFill>
            <a:extLst/>
          </p:spPr>
        </p:pic>
        <p:pic>
          <p:nvPicPr>
            <p:cNvPr id="17" name="Picture 2" descr="http://files.softicons.com/download/system-icons/windows-8-metro-icons-by-dakirby309/png/512x512/Folders%20&amp;%20OS/Linu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6089" y="4904884"/>
              <a:ext cx="510084" cy="500776"/>
            </a:xfrm>
            <a:prstGeom prst="rect">
              <a:avLst/>
            </a:prstGeom>
            <a:solidFill>
              <a:srgbClr val="3C454F"/>
            </a:solidFill>
            <a:extLst/>
          </p:spPr>
        </p:pic>
        <p:pic>
          <p:nvPicPr>
            <p:cNvPr id="18" name="Picture 7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9009" y="4878028"/>
              <a:ext cx="382103" cy="449867"/>
            </a:xfrm>
            <a:prstGeom prst="rect">
              <a:avLst/>
            </a:prstGeom>
            <a:solidFill>
              <a:srgbClr val="3C454F"/>
            </a:solidFill>
          </p:spPr>
        </p:pic>
      </p:grpSp>
      <p:sp>
        <p:nvSpPr>
          <p:cNvPr id="21" name="Retângulo 20"/>
          <p:cNvSpPr/>
          <p:nvPr/>
        </p:nvSpPr>
        <p:spPr>
          <a:xfrm>
            <a:off x="4820382" y="1918786"/>
            <a:ext cx="1416913" cy="4062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0772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99" y="671127"/>
            <a:ext cx="8973802" cy="551574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599235" y="1994170"/>
            <a:ext cx="4600665" cy="486384"/>
          </a:xfrm>
          <a:prstGeom prst="rect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317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" y="2922658"/>
            <a:ext cx="24908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latin typeface="Arial Rounded MT Bold" panose="020F0704030504030204" pitchFamily="34" charset="0"/>
              </a:rPr>
              <a:t>VS2015</a:t>
            </a:r>
          </a:p>
          <a:p>
            <a:r>
              <a:rPr lang="pt-BR" sz="3600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Templates</a:t>
            </a:r>
            <a:endParaRPr lang="pt-BR" sz="36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685" y="598240"/>
            <a:ext cx="7487695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8561"/>
      </p:ext>
    </p:extLst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932" y="1583013"/>
            <a:ext cx="3572374" cy="349616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361242" y="2176933"/>
            <a:ext cx="402982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latin typeface="Arial Rounded MT Bold" panose="020F0704030504030204" pitchFamily="34" charset="0"/>
              </a:rPr>
              <a:t>Project </a:t>
            </a:r>
            <a:r>
              <a:rPr lang="pt-BR" sz="3600" dirty="0" err="1">
                <a:latin typeface="Arial Rounded MT Bold" panose="020F0704030504030204" pitchFamily="34" charset="0"/>
              </a:rPr>
              <a:t>Structure</a:t>
            </a:r>
            <a:endParaRPr lang="pt-BR" sz="3600" dirty="0">
              <a:latin typeface="Arial Rounded MT Bold" panose="020F0704030504030204" pitchFamily="34" charset="0"/>
            </a:endParaRPr>
          </a:p>
          <a:p>
            <a:r>
              <a:rPr lang="pt-BR" sz="3600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Program.cs</a:t>
            </a:r>
            <a:endParaRPr lang="pt-BR" sz="36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pt-BR" sz="3600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Startup.cs</a:t>
            </a:r>
            <a:endParaRPr lang="pt-BR" sz="36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69184"/>
      </p:ext>
    </p:extLst>
  </p:cSld>
  <p:clrMapOvr>
    <a:masterClrMapping/>
  </p:clrMapOvr>
  <p:transition spd="slow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368227" y="1217937"/>
            <a:ext cx="27800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Program.cs</a:t>
            </a:r>
            <a:endParaRPr lang="pt-BR" sz="36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600" y="1864268"/>
            <a:ext cx="5663311" cy="309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56879"/>
      </p:ext>
    </p:extLst>
  </p:cSld>
  <p:clrMapOvr>
    <a:masterClrMapping/>
  </p:clrMapOvr>
  <p:transition spd="slow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536178" y="1135004"/>
            <a:ext cx="25140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Startup.cs</a:t>
            </a:r>
            <a:endParaRPr lang="pt-BR" sz="36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24" y="1781335"/>
            <a:ext cx="7106642" cy="325800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276669" y="2219417"/>
            <a:ext cx="7660433" cy="621437"/>
          </a:xfrm>
          <a:prstGeom prst="rect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98579" y="2053081"/>
            <a:ext cx="190789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dirty="0">
                <a:latin typeface="Arial Rounded MT Bold" panose="020F0704030504030204" pitchFamily="34" charset="0"/>
              </a:rPr>
              <a:t>Container</a:t>
            </a:r>
          </a:p>
          <a:p>
            <a:pPr algn="ctr"/>
            <a:r>
              <a:rPr lang="pt-BR" sz="2800" dirty="0" err="1">
                <a:latin typeface="Arial Rounded MT Bold" panose="020F0704030504030204" pitchFamily="34" charset="0"/>
              </a:rPr>
              <a:t>IoC</a:t>
            </a:r>
            <a:endParaRPr lang="pt-BR" sz="2800" dirty="0">
              <a:latin typeface="Arial Rounded MT Bold" panose="020F070403050403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340428" y="3278936"/>
            <a:ext cx="7660433" cy="1479676"/>
          </a:xfrm>
          <a:prstGeom prst="rect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0134816" y="3757164"/>
            <a:ext cx="1584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dirty="0">
                <a:latin typeface="Arial Rounded MT Bold" panose="020F0704030504030204" pitchFamily="34" charset="0"/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286599233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04" y="2552530"/>
            <a:ext cx="1300593" cy="130059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537366" y="377886"/>
            <a:ext cx="1890668" cy="598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/>
              <a:t>Middleware 1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pic>
        <p:nvPicPr>
          <p:cNvPr id="5" name="Picture 2" descr="C:\Users\t-dantay\Documents\Placeholders\setting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4192111" y="799391"/>
            <a:ext cx="581178" cy="58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etting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4192111" y="5262078"/>
            <a:ext cx="581178" cy="58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6082779" y="377886"/>
            <a:ext cx="1890668" cy="598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/>
              <a:t>Middleware 2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pic>
        <p:nvPicPr>
          <p:cNvPr id="12" name="Picture 2" descr="C:\Users\t-dantay\Documents\Placeholders\setting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740576" y="1414931"/>
            <a:ext cx="581178" cy="58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-dantay\Documents\Placeholders\setting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835473" y="4779156"/>
            <a:ext cx="581178" cy="58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ta: para a Direita 5"/>
          <p:cNvSpPr/>
          <p:nvPr/>
        </p:nvSpPr>
        <p:spPr>
          <a:xfrm>
            <a:off x="5048656" y="1507787"/>
            <a:ext cx="1574972" cy="398834"/>
          </a:xfrm>
          <a:prstGeom prst="rightArrow">
            <a:avLst>
              <a:gd name="adj1" fmla="val 50000"/>
              <a:gd name="adj2" fmla="val 10853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8664250" y="377886"/>
            <a:ext cx="1890668" cy="598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/>
              <a:t>Middleware 3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pic>
        <p:nvPicPr>
          <p:cNvPr id="15" name="Picture 2" descr="C:\Users\t-dantay\Documents\Placeholders\setting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9322047" y="1906621"/>
            <a:ext cx="581178" cy="58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-dantay\Documents\Placeholders\setting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9318995" y="4172135"/>
            <a:ext cx="581178" cy="58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eta: para a Direita 16"/>
          <p:cNvSpPr/>
          <p:nvPr/>
        </p:nvSpPr>
        <p:spPr>
          <a:xfrm>
            <a:off x="7636213" y="1999477"/>
            <a:ext cx="1575880" cy="398834"/>
          </a:xfrm>
          <a:prstGeom prst="rightArrow">
            <a:avLst>
              <a:gd name="adj1" fmla="val 50000"/>
              <a:gd name="adj2" fmla="val 10853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/>
          <p:cNvSpPr/>
          <p:nvPr/>
        </p:nvSpPr>
        <p:spPr>
          <a:xfrm rot="10800000">
            <a:off x="7416651" y="4464408"/>
            <a:ext cx="1574972" cy="398834"/>
          </a:xfrm>
          <a:prstGeom prst="rightArrow">
            <a:avLst>
              <a:gd name="adj1" fmla="val 50000"/>
              <a:gd name="adj2" fmla="val 10853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/>
          <p:cNvSpPr/>
          <p:nvPr/>
        </p:nvSpPr>
        <p:spPr>
          <a:xfrm rot="10800000">
            <a:off x="4854102" y="4863243"/>
            <a:ext cx="1670762" cy="398834"/>
          </a:xfrm>
          <a:prstGeom prst="rightArrow">
            <a:avLst>
              <a:gd name="adj1" fmla="val 50000"/>
              <a:gd name="adj2" fmla="val 10853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1322858" y="3802803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sp>
        <p:nvSpPr>
          <p:cNvPr id="23" name="Seta: Dobrada para Cima 22"/>
          <p:cNvSpPr/>
          <p:nvPr/>
        </p:nvSpPr>
        <p:spPr>
          <a:xfrm rot="16200000" flipV="1">
            <a:off x="1955127" y="548085"/>
            <a:ext cx="1690653" cy="2318236"/>
          </a:xfrm>
          <a:prstGeom prst="bentUpArrow">
            <a:avLst>
              <a:gd name="adj1" fmla="val 10100"/>
              <a:gd name="adj2" fmla="val 12078"/>
              <a:gd name="adj3" fmla="val 319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Dobrada para Cima 23"/>
          <p:cNvSpPr/>
          <p:nvPr/>
        </p:nvSpPr>
        <p:spPr>
          <a:xfrm rot="10800000" flipV="1">
            <a:off x="1536968" y="4172135"/>
            <a:ext cx="2491455" cy="1531757"/>
          </a:xfrm>
          <a:prstGeom prst="bentUpArrow">
            <a:avLst>
              <a:gd name="adj1" fmla="val 13275"/>
              <a:gd name="adj2" fmla="val 15571"/>
              <a:gd name="adj3" fmla="val 319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2117202" y="1158227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Request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013866" y="5090554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Response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150583" y="1522537"/>
            <a:ext cx="7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Next()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6664634" y="2024523"/>
            <a:ext cx="7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Next()</a:t>
            </a:r>
          </a:p>
        </p:txBody>
      </p:sp>
    </p:spTree>
    <p:extLst>
      <p:ext uri="{BB962C8B-B14F-4D97-AF65-F5344CB8AC3E}">
        <p14:creationId xmlns:p14="http://schemas.microsoft.com/office/powerpoint/2010/main" val="2326681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/>
      <p:bldP spid="26" grpId="0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24" y="1781335"/>
            <a:ext cx="7106642" cy="3258005"/>
          </a:xfrm>
          <a:prstGeom prst="rect">
            <a:avLst/>
          </a:prstGeom>
        </p:spPr>
      </p:pic>
      <p:sp>
        <p:nvSpPr>
          <p:cNvPr id="3" name="Seta: para a Direita 2"/>
          <p:cNvSpPr/>
          <p:nvPr/>
        </p:nvSpPr>
        <p:spPr>
          <a:xfrm>
            <a:off x="262647" y="3153946"/>
            <a:ext cx="2886932" cy="363894"/>
          </a:xfrm>
          <a:prstGeom prst="rightArrow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262647" y="2869660"/>
            <a:ext cx="131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Middleware</a:t>
            </a:r>
          </a:p>
        </p:txBody>
      </p:sp>
      <p:sp>
        <p:nvSpPr>
          <p:cNvPr id="5" name="Seta: para a Direita 4"/>
          <p:cNvSpPr/>
          <p:nvPr/>
        </p:nvSpPr>
        <p:spPr>
          <a:xfrm flipH="1">
            <a:off x="5639860" y="3714563"/>
            <a:ext cx="6075020" cy="363894"/>
          </a:xfrm>
          <a:prstGeom prst="rightArrow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 flipH="1">
            <a:off x="10432735" y="3418662"/>
            <a:ext cx="189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Middleware</a:t>
            </a:r>
          </a:p>
        </p:txBody>
      </p:sp>
      <p:sp>
        <p:nvSpPr>
          <p:cNvPr id="7" name="Seta: para a Direita 6"/>
          <p:cNvSpPr/>
          <p:nvPr/>
        </p:nvSpPr>
        <p:spPr>
          <a:xfrm>
            <a:off x="262647" y="4156278"/>
            <a:ext cx="2886932" cy="363894"/>
          </a:xfrm>
          <a:prstGeom prst="rightArrow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62647" y="3871992"/>
            <a:ext cx="131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Middleware</a:t>
            </a:r>
          </a:p>
        </p:txBody>
      </p:sp>
    </p:spTree>
    <p:extLst>
      <p:ext uri="{BB962C8B-B14F-4D97-AF65-F5344CB8AC3E}">
        <p14:creationId xmlns:p14="http://schemas.microsoft.com/office/powerpoint/2010/main" val="3898809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4644" y="2944810"/>
            <a:ext cx="12117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</a:rPr>
              <a:t>Executando uma aplicação </a:t>
            </a:r>
            <a:r>
              <a:rPr lang="pt-BR" sz="48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2307619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920753" y="2769833"/>
            <a:ext cx="7189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Arial Rounded MT Bold" panose="020F0704030504030204" pitchFamily="34" charset="0"/>
              </a:rPr>
              <a:t>Prazer, meu nome é </a:t>
            </a:r>
            <a:r>
              <a:rPr lang="pt-BR" sz="4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Gabriel</a:t>
            </a:r>
          </a:p>
        </p:txBody>
      </p:sp>
    </p:spTree>
    <p:extLst>
      <p:ext uri="{BB962C8B-B14F-4D97-AF65-F5344CB8AC3E}">
        <p14:creationId xmlns:p14="http://schemas.microsoft.com/office/powerpoint/2010/main" val="429167082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17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</a:rPr>
              <a:t>Usando </a:t>
            </a:r>
            <a:r>
              <a:rPr lang="pt-BR" sz="4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IIS Express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283" y="830997"/>
            <a:ext cx="6468378" cy="438211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667345" y="2918298"/>
            <a:ext cx="3450011" cy="204281"/>
          </a:xfrm>
          <a:prstGeom prst="rect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622588" y="1177048"/>
            <a:ext cx="865762" cy="282102"/>
          </a:xfrm>
          <a:prstGeom prst="rect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58" y="3308266"/>
            <a:ext cx="3142998" cy="2818977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535676" y="4024009"/>
            <a:ext cx="1014919" cy="1044101"/>
          </a:xfrm>
          <a:prstGeom prst="rect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3389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17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</a:rPr>
              <a:t>Usando </a:t>
            </a:r>
            <a:r>
              <a:rPr lang="pt-BR" sz="4800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Kestrel</a:t>
            </a:r>
            <a:endParaRPr lang="pt-BR" sz="48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77" y="1182140"/>
            <a:ext cx="6173061" cy="4201111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667345" y="3180554"/>
            <a:ext cx="3450011" cy="204281"/>
          </a:xfrm>
          <a:prstGeom prst="rect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740476" y="1498061"/>
            <a:ext cx="1282893" cy="282102"/>
          </a:xfrm>
          <a:prstGeom prst="rect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16" y="2579982"/>
            <a:ext cx="6274905" cy="33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442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17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</a:rPr>
              <a:t>Resultado</a:t>
            </a:r>
            <a:endParaRPr lang="pt-BR" sz="48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770" y="1242702"/>
            <a:ext cx="8556129" cy="24880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6" y="3024919"/>
            <a:ext cx="7106642" cy="325800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177047" y="5720393"/>
            <a:ext cx="3450011" cy="204281"/>
          </a:xfrm>
          <a:prstGeom prst="rect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/>
          <p:cNvSpPr/>
          <p:nvPr/>
        </p:nvSpPr>
        <p:spPr>
          <a:xfrm rot="17093953">
            <a:off x="2286000" y="3872985"/>
            <a:ext cx="2886932" cy="363894"/>
          </a:xfrm>
          <a:prstGeom prst="rightArrow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884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4644" y="2944810"/>
            <a:ext cx="12117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</a:rPr>
              <a:t>Alterando o pipeline do </a:t>
            </a:r>
            <a:r>
              <a:rPr lang="pt-BR" sz="48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246051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68" y="505850"/>
            <a:ext cx="8482989" cy="209104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65371" y="2169268"/>
            <a:ext cx="2684834" cy="262647"/>
          </a:xfrm>
          <a:prstGeom prst="rect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094" y="1783270"/>
            <a:ext cx="5143805" cy="226447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587831" y="2286125"/>
            <a:ext cx="5088004" cy="385479"/>
          </a:xfrm>
          <a:prstGeom prst="rect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0080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59" y="1487424"/>
            <a:ext cx="11308552" cy="2791968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8589522" y="4007796"/>
            <a:ext cx="3404681" cy="271596"/>
          </a:xfrm>
          <a:prstGeom prst="rect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12117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</a:rPr>
              <a:t>Ok! Posso usar arquivos agora!</a:t>
            </a:r>
            <a:endParaRPr lang="pt-BR" sz="48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94370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67" y="756864"/>
            <a:ext cx="8888065" cy="534427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0" y="0"/>
            <a:ext cx="12117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</a:rPr>
              <a:t>E........ </a:t>
            </a:r>
            <a:endParaRPr lang="pt-BR" sz="48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258767" y="4085617"/>
            <a:ext cx="8278238" cy="787940"/>
          </a:xfrm>
          <a:prstGeom prst="rect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822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4644" y="2944810"/>
            <a:ext cx="12117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</a:rPr>
              <a:t>Criando uma </a:t>
            </a:r>
            <a:r>
              <a:rPr lang="pt-BR" sz="48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Web API </a:t>
            </a:r>
            <a:r>
              <a:rPr lang="pt-BR" sz="4800" dirty="0">
                <a:latin typeface="Arial Rounded MT Bold" panose="020F0704030504030204" pitchFamily="34" charset="0"/>
              </a:rPr>
              <a:t>no </a:t>
            </a:r>
            <a:r>
              <a:rPr lang="pt-BR" sz="48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806744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17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</a:rPr>
              <a:t>Primeiro .... </a:t>
            </a:r>
            <a:r>
              <a:rPr lang="pt-BR" sz="4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Adicionar </a:t>
            </a:r>
            <a:r>
              <a:rPr lang="pt-BR" sz="4800" dirty="0">
                <a:latin typeface="Arial Rounded MT Bold" panose="020F0704030504030204" pitchFamily="34" charset="0"/>
              </a:rPr>
              <a:t>o módulo necessário no</a:t>
            </a:r>
            <a:r>
              <a:rPr lang="pt-BR" sz="4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pipeline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131" y="4124355"/>
            <a:ext cx="8749303" cy="2333945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947481" y="6047811"/>
            <a:ext cx="2908570" cy="301109"/>
          </a:xfrm>
          <a:prstGeom prst="rect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77185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17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</a:rPr>
              <a:t>Agora.... </a:t>
            </a:r>
            <a:r>
              <a:rPr lang="pt-BR" sz="4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Configurar </a:t>
            </a:r>
            <a:r>
              <a:rPr lang="pt-BR" sz="4800" dirty="0">
                <a:latin typeface="Arial Rounded MT Bold" panose="020F0704030504030204" pitchFamily="34" charset="0"/>
              </a:rPr>
              <a:t>o módulo</a:t>
            </a:r>
            <a:endParaRPr lang="pt-BR" sz="48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10" y="1636908"/>
            <a:ext cx="7188417" cy="1447668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75489" y="2360742"/>
            <a:ext cx="2908570" cy="301109"/>
          </a:xfrm>
          <a:prstGeom prst="rect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275" y="1742930"/>
            <a:ext cx="4467849" cy="481079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333642" y="4367487"/>
            <a:ext cx="2908570" cy="301109"/>
          </a:xfrm>
          <a:prstGeom prst="rect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38985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467092" y="2605959"/>
            <a:ext cx="87249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 Rounded MT Bold" panose="020F0704030504030204" pitchFamily="34" charset="0"/>
              </a:rPr>
              <a:t>Hoje vamos conversar sobre</a:t>
            </a:r>
          </a:p>
          <a:p>
            <a:pPr algn="ctr"/>
            <a:r>
              <a:rPr lang="pt-BR" sz="4000" dirty="0">
                <a:latin typeface="Arial Rounded MT Bold" panose="020F0704030504030204" pitchFamily="34" charset="0"/>
              </a:rPr>
              <a:t> </a:t>
            </a:r>
            <a:r>
              <a:rPr lang="pt-BR" sz="4000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Asp.Net</a:t>
            </a:r>
            <a:r>
              <a:rPr lang="pt-BR" sz="4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Core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591"/>
            <a:ext cx="3994620" cy="266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5265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0"/>
            <a:ext cx="12117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</a:rPr>
              <a:t>Pronto vamos criar nosso primeiro </a:t>
            </a:r>
            <a:r>
              <a:rPr lang="pt-BR" sz="4800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Controller</a:t>
            </a:r>
            <a:endParaRPr lang="pt-BR" sz="48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484" y="1569660"/>
            <a:ext cx="8411190" cy="515042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822971" y="2490049"/>
            <a:ext cx="4610910" cy="389338"/>
          </a:xfrm>
          <a:prstGeom prst="rect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994169" y="2295380"/>
            <a:ext cx="1468877" cy="389338"/>
          </a:xfrm>
          <a:prstGeom prst="rect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953965" y="6047014"/>
            <a:ext cx="1608307" cy="389338"/>
          </a:xfrm>
          <a:prstGeom prst="rect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63352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17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</a:rPr>
              <a:t>Usando nossa </a:t>
            </a:r>
            <a:r>
              <a:rPr lang="pt-BR" sz="4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API</a:t>
            </a:r>
            <a:r>
              <a:rPr lang="pt-BR" sz="4800" dirty="0">
                <a:latin typeface="Arial Rounded MT Bold" panose="020F0704030504030204" pitchFamily="34" charset="0"/>
              </a:rPr>
              <a:t> através de </a:t>
            </a:r>
            <a:r>
              <a:rPr lang="pt-BR" sz="4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rotas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44" y="957396"/>
            <a:ext cx="7020835" cy="3875943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599097" y="2347072"/>
            <a:ext cx="2804809" cy="389338"/>
          </a:xfrm>
          <a:prstGeom prst="rect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32043" y="3340607"/>
            <a:ext cx="1215957" cy="309917"/>
          </a:xfrm>
          <a:prstGeom prst="rect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861" y="4504676"/>
            <a:ext cx="8338897" cy="221704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424136" y="6090292"/>
            <a:ext cx="3570051" cy="309917"/>
          </a:xfrm>
          <a:prstGeom prst="rect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354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17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</a:rPr>
              <a:t>Resultado ....</a:t>
            </a:r>
            <a:endParaRPr lang="pt-BR" sz="48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74" y="1047200"/>
            <a:ext cx="6820852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322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4644" y="2341128"/>
            <a:ext cx="121173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Arial Rounded MT Bold" panose="020F0704030504030204" pitchFamily="34" charset="0"/>
              </a:rPr>
              <a:t>Próximos capítulos ..... </a:t>
            </a:r>
            <a:r>
              <a:rPr lang="pt-BR" sz="4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Injeção de dependência</a:t>
            </a:r>
            <a:r>
              <a:rPr lang="pt-BR" sz="4800" dirty="0">
                <a:latin typeface="Arial Rounded MT Bold" panose="020F0704030504030204" pitchFamily="34" charset="0"/>
              </a:rPr>
              <a:t>, </a:t>
            </a:r>
            <a:r>
              <a:rPr lang="pt-BR" sz="4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Páginas com </a:t>
            </a:r>
            <a:r>
              <a:rPr lang="pt-BR" sz="4800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mvc</a:t>
            </a:r>
            <a:r>
              <a:rPr lang="pt-BR" sz="4800" dirty="0">
                <a:latin typeface="Arial Rounded MT Bold" panose="020F0704030504030204" pitchFamily="34" charset="0"/>
              </a:rPr>
              <a:t> e </a:t>
            </a:r>
            <a:r>
              <a:rPr lang="pt-BR" sz="4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configuração de ambiente</a:t>
            </a:r>
          </a:p>
        </p:txBody>
      </p:sp>
    </p:spTree>
    <p:extLst>
      <p:ext uri="{BB962C8B-B14F-4D97-AF65-F5344CB8AC3E}">
        <p14:creationId xmlns:p14="http://schemas.microsoft.com/office/powerpoint/2010/main" val="28450684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08373" y="2183907"/>
            <a:ext cx="11505460" cy="50602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C#</a:t>
            </a:r>
          </a:p>
        </p:txBody>
      </p:sp>
      <p:sp>
        <p:nvSpPr>
          <p:cNvPr id="3" name="Retângulo 2"/>
          <p:cNvSpPr/>
          <p:nvPr/>
        </p:nvSpPr>
        <p:spPr>
          <a:xfrm>
            <a:off x="408373" y="2797945"/>
            <a:ext cx="1390835" cy="50602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Web </a:t>
            </a:r>
            <a:r>
              <a:rPr lang="pt-BR" dirty="0" err="1"/>
              <a:t>Forms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883545" y="2797945"/>
            <a:ext cx="1390835" cy="50602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MVC 5.x</a:t>
            </a:r>
          </a:p>
        </p:txBody>
      </p:sp>
      <p:sp>
        <p:nvSpPr>
          <p:cNvPr id="5" name="Retângulo 4"/>
          <p:cNvSpPr/>
          <p:nvPr/>
        </p:nvSpPr>
        <p:spPr>
          <a:xfrm>
            <a:off x="3358717" y="2797944"/>
            <a:ext cx="1390835" cy="50602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Web API 2.2</a:t>
            </a:r>
          </a:p>
        </p:txBody>
      </p:sp>
      <p:sp>
        <p:nvSpPr>
          <p:cNvPr id="7" name="Retângulo 6"/>
          <p:cNvSpPr/>
          <p:nvPr/>
        </p:nvSpPr>
        <p:spPr>
          <a:xfrm>
            <a:off x="408373" y="3411983"/>
            <a:ext cx="4341179" cy="506027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ASP.NET 4.6 / </a:t>
            </a:r>
            <a:r>
              <a:rPr lang="pt-BR" dirty="0" err="1"/>
              <a:t>System.Web</a:t>
            </a:r>
            <a:endParaRPr lang="pt-BR" dirty="0"/>
          </a:p>
        </p:txBody>
      </p:sp>
      <p:grpSp>
        <p:nvGrpSpPr>
          <p:cNvPr id="21" name="Agrupar 20"/>
          <p:cNvGrpSpPr/>
          <p:nvPr/>
        </p:nvGrpSpPr>
        <p:grpSpPr>
          <a:xfrm>
            <a:off x="408372" y="4026021"/>
            <a:ext cx="5833808" cy="1575790"/>
            <a:chOff x="408372" y="4026021"/>
            <a:chExt cx="5833808" cy="1575790"/>
          </a:xfrm>
        </p:grpSpPr>
        <p:sp>
          <p:nvSpPr>
            <p:cNvPr id="8" name="Retângulo 7"/>
            <p:cNvSpPr/>
            <p:nvPr/>
          </p:nvSpPr>
          <p:spPr>
            <a:xfrm>
              <a:off x="408372" y="4026021"/>
              <a:ext cx="5833808" cy="1575790"/>
            </a:xfrm>
            <a:prstGeom prst="rect">
              <a:avLst/>
            </a:prstGeom>
            <a:solidFill>
              <a:srgbClr val="3C454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400" b="1" dirty="0"/>
                <a:t>.NET Framework 4.7.x</a:t>
              </a:r>
            </a:p>
            <a:p>
              <a:pPr algn="ctr"/>
              <a:r>
                <a:rPr lang="pt-BR" sz="1200" dirty="0" err="1"/>
                <a:t>Full</a:t>
              </a:r>
              <a:r>
                <a:rPr lang="pt-BR" sz="1200" dirty="0"/>
                <a:t>, qualquer cenário</a:t>
              </a:r>
            </a:p>
          </p:txBody>
        </p:sp>
        <p:pic>
          <p:nvPicPr>
            <p:cNvPr id="9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1" t="15460" r="80628" b="15496"/>
            <a:stretch/>
          </p:blipFill>
          <p:spPr bwMode="auto">
            <a:xfrm>
              <a:off x="2912619" y="4851172"/>
              <a:ext cx="545967" cy="554488"/>
            </a:xfrm>
            <a:prstGeom prst="rect">
              <a:avLst/>
            </a:prstGeom>
            <a:solidFill>
              <a:srgbClr val="3C454F"/>
            </a:solidFill>
            <a:extLst/>
          </p:spPr>
        </p:pic>
      </p:grpSp>
      <p:sp>
        <p:nvSpPr>
          <p:cNvPr id="10" name="Retângulo 9"/>
          <p:cNvSpPr/>
          <p:nvPr/>
        </p:nvSpPr>
        <p:spPr>
          <a:xfrm>
            <a:off x="4833889" y="2797944"/>
            <a:ext cx="7079944" cy="50602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.NET Core DLL + </a:t>
            </a:r>
            <a:r>
              <a:rPr lang="pt-BR" dirty="0" err="1"/>
              <a:t>Asp.Net</a:t>
            </a:r>
            <a:r>
              <a:rPr lang="pt-BR" dirty="0"/>
              <a:t> Core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833889" y="3411983"/>
            <a:ext cx="7079944" cy="506027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ASP.NET Core 2.1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6410131" y="4026020"/>
            <a:ext cx="5503702" cy="1575791"/>
            <a:chOff x="6410131" y="4026020"/>
            <a:chExt cx="5503702" cy="1575791"/>
          </a:xfrm>
        </p:grpSpPr>
        <p:sp>
          <p:nvSpPr>
            <p:cNvPr id="12" name="Retângulo 11"/>
            <p:cNvSpPr/>
            <p:nvPr/>
          </p:nvSpPr>
          <p:spPr>
            <a:xfrm>
              <a:off x="6410131" y="4026020"/>
              <a:ext cx="5503702" cy="1575791"/>
            </a:xfrm>
            <a:prstGeom prst="rect">
              <a:avLst/>
            </a:prstGeom>
            <a:solidFill>
              <a:srgbClr val="3C454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400" b="1" dirty="0"/>
                <a:t>.NET Core 2.1</a:t>
              </a:r>
            </a:p>
            <a:p>
              <a:pPr algn="ctr"/>
              <a:r>
                <a:rPr lang="pt-BR" sz="1200" dirty="0"/>
                <a:t>Modular, otimizado para server e </a:t>
              </a:r>
              <a:r>
                <a:rPr lang="pt-BR" sz="1200" dirty="0" err="1"/>
                <a:t>cloud</a:t>
              </a:r>
              <a:endParaRPr lang="pt-BR" sz="1200" dirty="0"/>
            </a:p>
          </p:txBody>
        </p:sp>
        <p:pic>
          <p:nvPicPr>
            <p:cNvPr id="16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1" t="15460" r="80628" b="15496"/>
            <a:stretch/>
          </p:blipFill>
          <p:spPr bwMode="auto">
            <a:xfrm>
              <a:off x="8257286" y="4878028"/>
              <a:ext cx="545967" cy="554488"/>
            </a:xfrm>
            <a:prstGeom prst="rect">
              <a:avLst/>
            </a:prstGeom>
            <a:solidFill>
              <a:srgbClr val="3C454F"/>
            </a:solidFill>
            <a:extLst/>
          </p:spPr>
        </p:pic>
        <p:pic>
          <p:nvPicPr>
            <p:cNvPr id="17" name="Picture 2" descr="http://files.softicons.com/download/system-icons/windows-8-metro-icons-by-dakirby309/png/512x512/Folders%20&amp;%20OS/Linu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6089" y="4904884"/>
              <a:ext cx="510084" cy="500776"/>
            </a:xfrm>
            <a:prstGeom prst="rect">
              <a:avLst/>
            </a:prstGeom>
            <a:solidFill>
              <a:srgbClr val="3C454F"/>
            </a:solidFill>
            <a:extLst/>
          </p:spPr>
        </p:pic>
        <p:pic>
          <p:nvPicPr>
            <p:cNvPr id="18" name="Picture 7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9009" y="4878028"/>
              <a:ext cx="382103" cy="449867"/>
            </a:xfrm>
            <a:prstGeom prst="rect">
              <a:avLst/>
            </a:prstGeom>
            <a:solidFill>
              <a:srgbClr val="3C454F"/>
            </a:solidFill>
          </p:spPr>
        </p:pic>
      </p:grpSp>
      <p:sp>
        <p:nvSpPr>
          <p:cNvPr id="20" name="CaixaDeTexto 19"/>
          <p:cNvSpPr txBox="1"/>
          <p:nvPr/>
        </p:nvSpPr>
        <p:spPr>
          <a:xfrm>
            <a:off x="-730754" y="136400"/>
            <a:ext cx="8724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 Rounded MT Bold" panose="020F0704030504030204" pitchFamily="34" charset="0"/>
              </a:rPr>
              <a:t>Mas o que é </a:t>
            </a:r>
            <a:r>
              <a:rPr lang="pt-BR" sz="4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ASP.NET Core?</a:t>
            </a:r>
          </a:p>
        </p:txBody>
      </p:sp>
    </p:spTree>
    <p:extLst>
      <p:ext uri="{BB962C8B-B14F-4D97-AF65-F5344CB8AC3E}">
        <p14:creationId xmlns:p14="http://schemas.microsoft.com/office/powerpoint/2010/main" val="1892333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7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B33D9E61-6F8E-4DCE-A51A-C3C13CC7E6F3}"/>
              </a:ext>
            </a:extLst>
          </p:cNvPr>
          <p:cNvSpPr txBox="1"/>
          <p:nvPr/>
        </p:nvSpPr>
        <p:spPr>
          <a:xfrm>
            <a:off x="3359033" y="277954"/>
            <a:ext cx="2174146" cy="10433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2</a:t>
            </a:r>
          </a:p>
        </p:txBody>
      </p:sp>
      <p:sp>
        <p:nvSpPr>
          <p:cNvPr id="56" name="Title 1"/>
          <p:cNvSpPr txBox="1">
            <a:spLocks/>
          </p:cNvSpPr>
          <p:nvPr/>
        </p:nvSpPr>
        <p:spPr>
          <a:xfrm>
            <a:off x="459030" y="56350"/>
            <a:ext cx="10551559" cy="1097205"/>
          </a:xfrm>
          <a:prstGeom prst="rect">
            <a:avLst/>
          </a:prstGeom>
        </p:spPr>
        <p:txBody>
          <a:bodyPr lIns="146095" tIns="9131" rIns="146095" bIns="9131" anchor="b" anchorCtr="0"/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6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30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00" b="0" i="0" u="none" strike="noStrike" kern="1200" cap="none" spc="-100" normalizeH="0" baseline="0" noProof="0">
                <a:ln w="3175"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.NET Core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4F4E84C-B245-45CD-B9D5-79D7F62F5ACF}"/>
              </a:ext>
            </a:extLst>
          </p:cNvPr>
          <p:cNvGrpSpPr/>
          <p:nvPr/>
        </p:nvGrpSpPr>
        <p:grpSpPr>
          <a:xfrm>
            <a:off x="10515178" y="1697692"/>
            <a:ext cx="1250398" cy="2075963"/>
            <a:chOff x="524899" y="1683299"/>
            <a:chExt cx="1250398" cy="2075963"/>
          </a:xfrm>
          <a:solidFill>
            <a:srgbClr val="002060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9127A41-E757-41D2-AC23-C49A4429BD0C}"/>
                </a:ext>
              </a:extLst>
            </p:cNvPr>
            <p:cNvSpPr/>
            <p:nvPr/>
          </p:nvSpPr>
          <p:spPr bwMode="auto">
            <a:xfrm>
              <a:off x="524899" y="1683299"/>
              <a:ext cx="1250398" cy="2075963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6B3D685-3D37-4F7B-9D28-1BFD3FD20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97" y="1756122"/>
              <a:ext cx="779562" cy="849589"/>
            </a:xfrm>
            <a:prstGeom prst="rect">
              <a:avLst/>
            </a:prstGeom>
            <a:grpFill/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FDEB3EB-E995-4786-9E17-EC1290892340}"/>
                </a:ext>
              </a:extLst>
            </p:cNvPr>
            <p:cNvSpPr txBox="1"/>
            <p:nvPr/>
          </p:nvSpPr>
          <p:spPr>
            <a:xfrm>
              <a:off x="529712" y="2677499"/>
              <a:ext cx="1208517" cy="18004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DESKTOP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C2421A3-7ECA-4C10-A9B5-8D45C8FB3114}"/>
              </a:ext>
            </a:extLst>
          </p:cNvPr>
          <p:cNvGrpSpPr/>
          <p:nvPr/>
        </p:nvGrpSpPr>
        <p:grpSpPr>
          <a:xfrm>
            <a:off x="532527" y="1682702"/>
            <a:ext cx="2504119" cy="2075963"/>
            <a:chOff x="1771192" y="1683299"/>
            <a:chExt cx="2504119" cy="207596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E0F1726-3D94-49FB-A854-78E7F7B85312}"/>
                </a:ext>
              </a:extLst>
            </p:cNvPr>
            <p:cNvGrpSpPr/>
            <p:nvPr/>
          </p:nvGrpSpPr>
          <p:grpSpPr>
            <a:xfrm>
              <a:off x="1771192" y="1683300"/>
              <a:ext cx="1252060" cy="2075962"/>
              <a:chOff x="1771192" y="1683300"/>
              <a:chExt cx="1252060" cy="207596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2424025-AB22-4920-AB51-90D9719CBBEF}"/>
                  </a:ext>
                </a:extLst>
              </p:cNvPr>
              <p:cNvSpPr/>
              <p:nvPr/>
            </p:nvSpPr>
            <p:spPr bwMode="auto">
              <a:xfrm>
                <a:off x="1772854" y="1683300"/>
                <a:ext cx="1250398" cy="2075962"/>
              </a:xfrm>
              <a:prstGeom prst="rect">
                <a:avLst/>
              </a:prstGeom>
              <a:solidFill>
                <a:srgbClr val="FFB9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95C7F725-8B32-4B07-B1B0-690B0B8B33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8189" y="1748888"/>
                <a:ext cx="728049" cy="849589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C0F005B-7C18-4BC0-95DF-7EA9D78FAB6A}"/>
                  </a:ext>
                </a:extLst>
              </p:cNvPr>
              <p:cNvSpPr txBox="1"/>
              <p:nvPr/>
            </p:nvSpPr>
            <p:spPr>
              <a:xfrm>
                <a:off x="1771192" y="2677499"/>
                <a:ext cx="1251270" cy="1439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+mn-cs"/>
                  </a:rPr>
                  <a:t>WEB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B128606-EBDB-4826-864D-6690636AC489}"/>
                </a:ext>
              </a:extLst>
            </p:cNvPr>
            <p:cNvGrpSpPr/>
            <p:nvPr/>
          </p:nvGrpSpPr>
          <p:grpSpPr>
            <a:xfrm>
              <a:off x="3016777" y="1683299"/>
              <a:ext cx="1258534" cy="2075961"/>
              <a:chOff x="3654584" y="1899136"/>
              <a:chExt cx="1675508" cy="259740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351FA05-F073-42A3-9597-3ED7276ACA1B}"/>
                  </a:ext>
                </a:extLst>
              </p:cNvPr>
              <p:cNvSpPr/>
              <p:nvPr/>
            </p:nvSpPr>
            <p:spPr bwMode="auto">
              <a:xfrm>
                <a:off x="3665416" y="1899136"/>
                <a:ext cx="1664676" cy="2597404"/>
              </a:xfrm>
              <a:prstGeom prst="rect">
                <a:avLst/>
              </a:prstGeom>
              <a:solidFill>
                <a:srgbClr val="00BC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31ABE907-3006-43DA-A252-A6B6DB8791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4590" y="1990253"/>
                <a:ext cx="1003554" cy="1062990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2D608E-26F1-4E68-AF04-ACE288F34F7F}"/>
                  </a:ext>
                </a:extLst>
              </p:cNvPr>
              <p:cNvSpPr txBox="1"/>
              <p:nvPr/>
            </p:nvSpPr>
            <p:spPr>
              <a:xfrm>
                <a:off x="3654584" y="3143061"/>
                <a:ext cx="1665837" cy="1800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+mn-cs"/>
                  </a:rPr>
                  <a:t>CLOUD</a:t>
                </a:r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EFC3F82-E26C-48C7-8424-60B49E82C087}"/>
              </a:ext>
            </a:extLst>
          </p:cNvPr>
          <p:cNvGrpSpPr/>
          <p:nvPr/>
        </p:nvGrpSpPr>
        <p:grpSpPr>
          <a:xfrm>
            <a:off x="9260130" y="1690197"/>
            <a:ext cx="1277956" cy="2075960"/>
            <a:chOff x="8620412" y="1899137"/>
            <a:chExt cx="1701365" cy="258034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2134DFA-2275-4AB9-9C7C-F265698D5843}"/>
                </a:ext>
              </a:extLst>
            </p:cNvPr>
            <p:cNvSpPr/>
            <p:nvPr/>
          </p:nvSpPr>
          <p:spPr bwMode="auto">
            <a:xfrm>
              <a:off x="8657100" y="1899137"/>
              <a:ext cx="1664677" cy="2580344"/>
            </a:xfrm>
            <a:prstGeom prst="rect">
              <a:avLst/>
            </a:prstGeom>
            <a:solidFill>
              <a:srgbClr val="00829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FFBA21D-5326-44A7-9597-182A4A482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6689" y="1981200"/>
              <a:ext cx="907542" cy="106299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FFF4118-D3AD-4CCA-8319-59F3301D83C4}"/>
                </a:ext>
              </a:extLst>
            </p:cNvPr>
            <p:cNvSpPr txBox="1"/>
            <p:nvPr/>
          </p:nvSpPr>
          <p:spPr>
            <a:xfrm>
              <a:off x="8620412" y="3143061"/>
              <a:ext cx="1665837" cy="1800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IoT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3BB3713-1207-47CB-A30D-53D0C0CF436D}"/>
              </a:ext>
            </a:extLst>
          </p:cNvPr>
          <p:cNvGrpSpPr/>
          <p:nvPr/>
        </p:nvGrpSpPr>
        <p:grpSpPr>
          <a:xfrm>
            <a:off x="8108361" y="1683299"/>
            <a:ext cx="1250398" cy="2075960"/>
            <a:chOff x="10320997" y="1899137"/>
            <a:chExt cx="1664677" cy="2597403"/>
          </a:xfrm>
          <a:solidFill>
            <a:srgbClr val="FF0000"/>
          </a:solidFill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90206C7-D520-496A-963B-AB65988E8E97}"/>
                </a:ext>
              </a:extLst>
            </p:cNvPr>
            <p:cNvSpPr/>
            <p:nvPr/>
          </p:nvSpPr>
          <p:spPr bwMode="auto">
            <a:xfrm>
              <a:off x="10320997" y="1899137"/>
              <a:ext cx="1664677" cy="2597403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629F6F8-5019-4069-B04C-848BE1F86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0773" y="1981200"/>
              <a:ext cx="934974" cy="1062990"/>
            </a:xfrm>
            <a:prstGeom prst="rect">
              <a:avLst/>
            </a:prstGeom>
            <a:grpFill/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80846B0-655B-44B6-8B0B-150F1193F8A9}"/>
                </a:ext>
              </a:extLst>
            </p:cNvPr>
            <p:cNvSpPr txBox="1"/>
            <p:nvPr/>
          </p:nvSpPr>
          <p:spPr>
            <a:xfrm>
              <a:off x="10349321" y="3143062"/>
              <a:ext cx="1592204" cy="22527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AI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EE0F69E-D392-46E2-A9D5-2C92CEA26469}"/>
              </a:ext>
            </a:extLst>
          </p:cNvPr>
          <p:cNvGrpSpPr/>
          <p:nvPr/>
        </p:nvGrpSpPr>
        <p:grpSpPr>
          <a:xfrm>
            <a:off x="524899" y="3759259"/>
            <a:ext cx="8734361" cy="2495656"/>
            <a:chOff x="474923" y="2957811"/>
            <a:chExt cx="9253607" cy="307729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2768E2C-7B19-4972-B24F-376D4C496B77}"/>
                </a:ext>
              </a:extLst>
            </p:cNvPr>
            <p:cNvSpPr txBox="1"/>
            <p:nvPr/>
          </p:nvSpPr>
          <p:spPr>
            <a:xfrm>
              <a:off x="474923" y="2957811"/>
              <a:ext cx="9253607" cy="307729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lIns="239012" tIns="191209" rIns="239012" bIns="191209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ctr" defTabSz="91402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938539F-DDDA-4183-87BF-0526D5D21645}"/>
                </a:ext>
              </a:extLst>
            </p:cNvPr>
            <p:cNvSpPr txBox="1"/>
            <p:nvPr/>
          </p:nvSpPr>
          <p:spPr>
            <a:xfrm>
              <a:off x="3762304" y="5408884"/>
              <a:ext cx="2688627" cy="382081"/>
            </a:xfrm>
            <a:prstGeom prst="rect">
              <a:avLst/>
            </a:prstGeom>
            <a:solidFill>
              <a:srgbClr val="D2D2D2"/>
            </a:solidFill>
          </p:spPr>
          <p:txBody>
            <a:bodyPr wrap="square" lIns="239012" tIns="191209" rIns="239012" bIns="191209" rtlCol="0" anchor="ctr">
              <a:noAutofit/>
            </a:bodyPr>
            <a:lstStyle/>
            <a:p>
              <a:pPr marL="0" marR="0" lvl="0" indent="0" algn="ctr" defTabSz="89602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33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Segoe UI Semilight" panose="020B0402040204020203" pitchFamily="34" charset="0"/>
                </a:rPr>
                <a:t>COMPILERS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ECBC503-3A76-45BA-9A6D-A333E382EF0C}"/>
                </a:ext>
              </a:extLst>
            </p:cNvPr>
            <p:cNvSpPr txBox="1"/>
            <p:nvPr/>
          </p:nvSpPr>
          <p:spPr>
            <a:xfrm>
              <a:off x="6759530" y="5408884"/>
              <a:ext cx="2626177" cy="382081"/>
            </a:xfrm>
            <a:prstGeom prst="rect">
              <a:avLst/>
            </a:prstGeom>
            <a:solidFill>
              <a:srgbClr val="D2D2D2"/>
            </a:solidFill>
          </p:spPr>
          <p:txBody>
            <a:bodyPr wrap="square" lIns="239012" tIns="191209" rIns="239012" bIns="191209" rtlCol="0" anchor="ctr">
              <a:noAutofit/>
            </a:bodyPr>
            <a:lstStyle/>
            <a:p>
              <a:pPr marL="0" marR="0" lvl="0" indent="0" algn="ctr" defTabSz="89602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33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Segoe UI Semilight" panose="020B0402040204020203" pitchFamily="34" charset="0"/>
                </a:rPr>
                <a:t>LANGUAGES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3561CBE-8A8A-4CF2-9004-41871D7D0E6F}"/>
                </a:ext>
              </a:extLst>
            </p:cNvPr>
            <p:cNvSpPr txBox="1"/>
            <p:nvPr/>
          </p:nvSpPr>
          <p:spPr>
            <a:xfrm>
              <a:off x="819096" y="5408885"/>
              <a:ext cx="2634609" cy="394116"/>
            </a:xfrm>
            <a:prstGeom prst="rect">
              <a:avLst/>
            </a:prstGeom>
            <a:solidFill>
              <a:srgbClr val="D2D2D2"/>
            </a:solidFill>
          </p:spPr>
          <p:txBody>
            <a:bodyPr wrap="square" lIns="239012" tIns="191209" rIns="239012" bIns="191209" rtlCol="0" anchor="ctr">
              <a:noAutofit/>
            </a:bodyPr>
            <a:lstStyle/>
            <a:p>
              <a:pPr marL="0" marR="0" lvl="0" indent="0" algn="ctr" defTabSz="89602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33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Segoe UI Semilight" panose="020B0402040204020203" pitchFamily="34" charset="0"/>
                </a:rPr>
                <a:t>RUNTIME COMPONENTS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77CB0A4-0F05-466C-A74E-540890CB27D3}"/>
                </a:ext>
              </a:extLst>
            </p:cNvPr>
            <p:cNvSpPr txBox="1"/>
            <p:nvPr/>
          </p:nvSpPr>
          <p:spPr>
            <a:xfrm>
              <a:off x="525249" y="3561539"/>
              <a:ext cx="9162736" cy="1149498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lIns="239012" tIns="191209" rIns="239012" bIns="191209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b="1" kern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defRPr>
              </a:lvl1pPr>
            </a:lstStyle>
            <a:p>
              <a:pPr marL="0" marR="0" lvl="0" indent="0" algn="ctr" defTabSz="91402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LIBRARIES</a:t>
              </a:r>
              <a:endParaRPr kumimoji="0" lang="en-US" sz="1067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5A69D42-C769-429F-833C-FEBE0B0A9C6C}"/>
                </a:ext>
              </a:extLst>
            </p:cNvPr>
            <p:cNvSpPr/>
            <p:nvPr/>
          </p:nvSpPr>
          <p:spPr>
            <a:xfrm>
              <a:off x="549899" y="4949462"/>
              <a:ext cx="9162736" cy="3956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38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INFRASTRUCTURE</a:t>
              </a:r>
              <a:endParaRPr kumimoji="0" lang="en-US" sz="173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A59CCAF3-D916-40E9-9076-09DC5F61C3F4}"/>
              </a:ext>
            </a:extLst>
          </p:cNvPr>
          <p:cNvSpPr/>
          <p:nvPr/>
        </p:nvSpPr>
        <p:spPr>
          <a:xfrm>
            <a:off x="592516" y="3844449"/>
            <a:ext cx="8679822" cy="350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02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.NET CORE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3E88C77-00DC-495A-87CC-40B91FB9F006}"/>
              </a:ext>
            </a:extLst>
          </p:cNvPr>
          <p:cNvSpPr txBox="1"/>
          <p:nvPr/>
        </p:nvSpPr>
        <p:spPr>
          <a:xfrm>
            <a:off x="563168" y="5246578"/>
            <a:ext cx="8657823" cy="898895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239012" tIns="191209" rIns="239012" bIns="191209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1402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7A195-84C3-465C-8340-5634BF1EEE55}"/>
              </a:ext>
            </a:extLst>
          </p:cNvPr>
          <p:cNvSpPr txBox="1"/>
          <p:nvPr/>
        </p:nvSpPr>
        <p:spPr>
          <a:xfrm>
            <a:off x="3366001" y="265235"/>
            <a:ext cx="7420243" cy="10433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3 </a:t>
            </a:r>
            <a:r>
              <a:rPr lang="en-US" sz="540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(coming next year)</a:t>
            </a:r>
            <a:endParaRPr kumimoji="0" lang="en-US" sz="54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5C7ED1A-6941-4155-ADD9-06D71EDCBC71}"/>
              </a:ext>
            </a:extLst>
          </p:cNvPr>
          <p:cNvSpPr/>
          <p:nvPr/>
        </p:nvSpPr>
        <p:spPr>
          <a:xfrm>
            <a:off x="535611" y="3848299"/>
            <a:ext cx="8679822" cy="350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02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.NET CORE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1484CA-2EEA-490D-A82D-D4F2D2970661}"/>
              </a:ext>
            </a:extLst>
          </p:cNvPr>
          <p:cNvSpPr txBox="1"/>
          <p:nvPr/>
        </p:nvSpPr>
        <p:spPr>
          <a:xfrm>
            <a:off x="6810366" y="1585481"/>
            <a:ext cx="4810134" cy="2182842"/>
          </a:xfrm>
          <a:prstGeom prst="rect">
            <a:avLst/>
          </a:prstGeom>
          <a:noFill/>
          <a:ln>
            <a:noFill/>
          </a:ln>
        </p:spPr>
        <p:txBody>
          <a:bodyPr wrap="square" lIns="182880" tIns="146304" rIns="182880" bIns="146304" rtlCol="0">
            <a:spAutoFit/>
          </a:bodyPr>
          <a:lstStyle/>
          <a:p>
            <a:pPr lvl="0">
              <a:defRPr/>
            </a:pPr>
            <a:r>
              <a:rPr lang="en-US" b="1">
                <a:solidFill>
                  <a:srgbClr val="505050"/>
                </a:solidFill>
              </a:rPr>
              <a:t>Why Windows Desktop on .NET Core?</a:t>
            </a:r>
          </a:p>
          <a:p>
            <a:pPr lvl="0">
              <a:lnSpc>
                <a:spcPct val="150000"/>
              </a:lnSpc>
              <a:defRPr/>
            </a:pPr>
            <a:r>
              <a:rPr lang="en-US">
                <a:solidFill>
                  <a:srgbClr val="505050"/>
                </a:solidFill>
              </a:rPr>
              <a:t>Side by side</a:t>
            </a:r>
          </a:p>
          <a:p>
            <a:pPr lvl="0">
              <a:lnSpc>
                <a:spcPct val="150000"/>
              </a:lnSpc>
              <a:defRPr/>
            </a:pPr>
            <a:r>
              <a:rPr lang="en-US">
                <a:solidFill>
                  <a:srgbClr val="505050"/>
                </a:solidFill>
              </a:rPr>
              <a:t>Machine global or app local framework</a:t>
            </a:r>
          </a:p>
          <a:p>
            <a:pPr lvl="0">
              <a:lnSpc>
                <a:spcPct val="150000"/>
              </a:lnSpc>
              <a:defRPr/>
            </a:pPr>
            <a:r>
              <a:rPr lang="en-US">
                <a:solidFill>
                  <a:srgbClr val="505050"/>
                </a:solidFill>
              </a:rPr>
              <a:t>Core runtime and API improvements</a:t>
            </a:r>
          </a:p>
          <a:p>
            <a:pPr lvl="0">
              <a:lnSpc>
                <a:spcPct val="150000"/>
              </a:lnSpc>
              <a:defRPr/>
            </a:pPr>
            <a:r>
              <a:rPr lang="en-US">
                <a:solidFill>
                  <a:srgbClr val="505050"/>
                </a:solidFill>
              </a:rPr>
              <a:t>New .</a:t>
            </a:r>
            <a:r>
              <a:rPr lang="en-US" err="1">
                <a:solidFill>
                  <a:srgbClr val="505050"/>
                </a:solidFill>
              </a:rPr>
              <a:t>csproj</a:t>
            </a:r>
            <a:r>
              <a:rPr lang="en-US">
                <a:solidFill>
                  <a:srgbClr val="505050"/>
                </a:solidFill>
              </a:rPr>
              <a:t> project system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EEE1F2-2706-4691-B7AA-F268766670E0}"/>
              </a:ext>
            </a:extLst>
          </p:cNvPr>
          <p:cNvSpPr txBox="1"/>
          <p:nvPr/>
        </p:nvSpPr>
        <p:spPr>
          <a:xfrm>
            <a:off x="3359033" y="2096695"/>
            <a:ext cx="5868373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Core is perfectly suited for the requirements of cloud-native, cross-platform workloads</a:t>
            </a:r>
          </a:p>
        </p:txBody>
      </p:sp>
    </p:spTree>
    <p:extLst>
      <p:ext uri="{BB962C8B-B14F-4D97-AF65-F5344CB8AC3E}">
        <p14:creationId xmlns:p14="http://schemas.microsoft.com/office/powerpoint/2010/main" val="217363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0486 L -0.41602 7.40741E-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7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6 -0.00325 L -0.41068 -0.00024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-0.00162 L -0.40885 -0.00254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3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98" grpId="0"/>
      <p:bldP spid="5" grpId="0"/>
      <p:bldP spid="71" grpId="0"/>
      <p:bldP spid="6" grpId="0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730754" y="136400"/>
            <a:ext cx="8724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 Rounded MT Bold" panose="020F0704030504030204" pitchFamily="34" charset="0"/>
              </a:rPr>
              <a:t>Mas porque </a:t>
            </a:r>
            <a:r>
              <a:rPr lang="pt-BR" sz="4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ASP.NET Core?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309276" y="1626731"/>
            <a:ext cx="5223777" cy="995878"/>
            <a:chOff x="309276" y="1626731"/>
            <a:chExt cx="5223777" cy="995878"/>
          </a:xfrm>
        </p:grpSpPr>
        <p:sp>
          <p:nvSpPr>
            <p:cNvPr id="9" name="Retângulo 8"/>
            <p:cNvSpPr/>
            <p:nvPr/>
          </p:nvSpPr>
          <p:spPr>
            <a:xfrm>
              <a:off x="309276" y="1626731"/>
              <a:ext cx="5223777" cy="995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0" rtlCol="0" anchor="ctr"/>
            <a:lstStyle/>
            <a:p>
              <a:pPr algn="r"/>
              <a:r>
                <a:rPr lang="pt-BR" sz="2800" dirty="0">
                  <a:latin typeface="Arial Rounded MT Bold" panose="020F0704030504030204" pitchFamily="34" charset="0"/>
                </a:rPr>
                <a:t>Totalmente Modular</a:t>
              </a:r>
            </a:p>
          </p:txBody>
        </p:sp>
        <p:grpSp>
          <p:nvGrpSpPr>
            <p:cNvPr id="6" name="Group 26"/>
            <p:cNvGrpSpPr/>
            <p:nvPr/>
          </p:nvGrpSpPr>
          <p:grpSpPr>
            <a:xfrm>
              <a:off x="439025" y="1697798"/>
              <a:ext cx="888172" cy="850163"/>
              <a:chOff x="1795746" y="3978504"/>
              <a:chExt cx="609600" cy="594360"/>
            </a:xfrm>
          </p:grpSpPr>
          <p:sp>
            <p:nvSpPr>
              <p:cNvPr id="7" name="Oval 27"/>
              <p:cNvSpPr/>
              <p:nvPr/>
            </p:nvSpPr>
            <p:spPr bwMode="auto">
              <a:xfrm>
                <a:off x="1795746" y="3978504"/>
                <a:ext cx="609600" cy="59436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" name="Freeform 8"/>
              <p:cNvSpPr>
                <a:spLocks noEditPoints="1"/>
              </p:cNvSpPr>
              <p:nvPr/>
            </p:nvSpPr>
            <p:spPr bwMode="black">
              <a:xfrm>
                <a:off x="1894192" y="4082378"/>
                <a:ext cx="414835" cy="386612"/>
              </a:xfrm>
              <a:custGeom>
                <a:avLst/>
                <a:gdLst>
                  <a:gd name="T0" fmla="*/ 226 w 300"/>
                  <a:gd name="T1" fmla="*/ 193 h 300"/>
                  <a:gd name="T2" fmla="*/ 233 w 300"/>
                  <a:gd name="T3" fmla="*/ 157 h 300"/>
                  <a:gd name="T4" fmla="*/ 233 w 300"/>
                  <a:gd name="T5" fmla="*/ 128 h 300"/>
                  <a:gd name="T6" fmla="*/ 142 w 300"/>
                  <a:gd name="T7" fmla="*/ 51 h 300"/>
                  <a:gd name="T8" fmla="*/ 52 w 300"/>
                  <a:gd name="T9" fmla="*/ 128 h 300"/>
                  <a:gd name="T10" fmla="*/ 52 w 300"/>
                  <a:gd name="T11" fmla="*/ 157 h 300"/>
                  <a:gd name="T12" fmla="*/ 142 w 300"/>
                  <a:gd name="T13" fmla="*/ 234 h 300"/>
                  <a:gd name="T14" fmla="*/ 183 w 300"/>
                  <a:gd name="T15" fmla="*/ 224 h 300"/>
                  <a:gd name="T16" fmla="*/ 193 w 300"/>
                  <a:gd name="T17" fmla="*/ 226 h 300"/>
                  <a:gd name="T18" fmla="*/ 270 w 300"/>
                  <a:gd name="T19" fmla="*/ 300 h 300"/>
                  <a:gd name="T20" fmla="*/ 298 w 300"/>
                  <a:gd name="T21" fmla="*/ 275 h 300"/>
                  <a:gd name="T22" fmla="*/ 206 w 300"/>
                  <a:gd name="T23" fmla="*/ 157 h 300"/>
                  <a:gd name="T24" fmla="*/ 142 w 300"/>
                  <a:gd name="T25" fmla="*/ 208 h 300"/>
                  <a:gd name="T26" fmla="*/ 78 w 300"/>
                  <a:gd name="T27" fmla="*/ 157 h 300"/>
                  <a:gd name="T28" fmla="*/ 78 w 300"/>
                  <a:gd name="T29" fmla="*/ 128 h 300"/>
                  <a:gd name="T30" fmla="*/ 142 w 300"/>
                  <a:gd name="T31" fmla="*/ 77 h 300"/>
                  <a:gd name="T32" fmla="*/ 206 w 300"/>
                  <a:gd name="T33" fmla="*/ 128 h 300"/>
                  <a:gd name="T34" fmla="*/ 206 w 300"/>
                  <a:gd name="T35" fmla="*/ 157 h 300"/>
                  <a:gd name="T36" fmla="*/ 197 w 300"/>
                  <a:gd name="T37" fmla="*/ 142 h 300"/>
                  <a:gd name="T38" fmla="*/ 156 w 300"/>
                  <a:gd name="T39" fmla="*/ 157 h 300"/>
                  <a:gd name="T40" fmla="*/ 142 w 300"/>
                  <a:gd name="T41" fmla="*/ 197 h 300"/>
                  <a:gd name="T42" fmla="*/ 128 w 300"/>
                  <a:gd name="T43" fmla="*/ 157 h 300"/>
                  <a:gd name="T44" fmla="*/ 87 w 300"/>
                  <a:gd name="T45" fmla="*/ 142 h 300"/>
                  <a:gd name="T46" fmla="*/ 128 w 300"/>
                  <a:gd name="T47" fmla="*/ 128 h 300"/>
                  <a:gd name="T48" fmla="*/ 142 w 300"/>
                  <a:gd name="T49" fmla="*/ 88 h 300"/>
                  <a:gd name="T50" fmla="*/ 156 w 300"/>
                  <a:gd name="T51" fmla="*/ 128 h 300"/>
                  <a:gd name="T52" fmla="*/ 142 w 300"/>
                  <a:gd name="T53" fmla="*/ 40 h 300"/>
                  <a:gd name="T54" fmla="*/ 128 w 300"/>
                  <a:gd name="T55" fmla="*/ 0 h 300"/>
                  <a:gd name="T56" fmla="*/ 156 w 300"/>
                  <a:gd name="T57" fmla="*/ 41 h 300"/>
                  <a:gd name="T58" fmla="*/ 40 w 300"/>
                  <a:gd name="T59" fmla="*/ 142 h 300"/>
                  <a:gd name="T60" fmla="*/ 0 w 300"/>
                  <a:gd name="T61" fmla="*/ 157 h 300"/>
                  <a:gd name="T62" fmla="*/ 41 w 300"/>
                  <a:gd name="T63" fmla="*/ 128 h 300"/>
                  <a:gd name="T64" fmla="*/ 142 w 300"/>
                  <a:gd name="T65" fmla="*/ 245 h 300"/>
                  <a:gd name="T66" fmla="*/ 156 w 300"/>
                  <a:gd name="T67" fmla="*/ 285 h 300"/>
                  <a:gd name="T68" fmla="*/ 128 w 300"/>
                  <a:gd name="T69" fmla="*/ 244 h 300"/>
                  <a:gd name="T70" fmla="*/ 245 w 300"/>
                  <a:gd name="T71" fmla="*/ 142 h 300"/>
                  <a:gd name="T72" fmla="*/ 285 w 300"/>
                  <a:gd name="T73" fmla="*/ 128 h 300"/>
                  <a:gd name="T74" fmla="*/ 243 w 300"/>
                  <a:gd name="T75" fmla="*/ 157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0" h="300">
                    <a:moveTo>
                      <a:pt x="298" y="266"/>
                    </a:moveTo>
                    <a:cubicBezTo>
                      <a:pt x="226" y="193"/>
                      <a:pt x="226" y="193"/>
                      <a:pt x="226" y="193"/>
                    </a:cubicBezTo>
                    <a:cubicBezTo>
                      <a:pt x="223" y="191"/>
                      <a:pt x="222" y="186"/>
                      <a:pt x="224" y="183"/>
                    </a:cubicBezTo>
                    <a:cubicBezTo>
                      <a:pt x="228" y="175"/>
                      <a:pt x="231" y="166"/>
                      <a:pt x="233" y="157"/>
                    </a:cubicBezTo>
                    <a:cubicBezTo>
                      <a:pt x="233" y="152"/>
                      <a:pt x="234" y="147"/>
                      <a:pt x="234" y="142"/>
                    </a:cubicBezTo>
                    <a:cubicBezTo>
                      <a:pt x="234" y="138"/>
                      <a:pt x="233" y="133"/>
                      <a:pt x="233" y="128"/>
                    </a:cubicBezTo>
                    <a:cubicBezTo>
                      <a:pt x="227" y="89"/>
                      <a:pt x="196" y="58"/>
                      <a:pt x="156" y="52"/>
                    </a:cubicBezTo>
                    <a:cubicBezTo>
                      <a:pt x="152" y="51"/>
                      <a:pt x="147" y="51"/>
                      <a:pt x="142" y="51"/>
                    </a:cubicBezTo>
                    <a:cubicBezTo>
                      <a:pt x="137" y="51"/>
                      <a:pt x="133" y="51"/>
                      <a:pt x="128" y="52"/>
                    </a:cubicBezTo>
                    <a:cubicBezTo>
                      <a:pt x="89" y="58"/>
                      <a:pt x="58" y="89"/>
                      <a:pt x="52" y="128"/>
                    </a:cubicBezTo>
                    <a:cubicBezTo>
                      <a:pt x="51" y="133"/>
                      <a:pt x="51" y="138"/>
                      <a:pt x="51" y="142"/>
                    </a:cubicBezTo>
                    <a:cubicBezTo>
                      <a:pt x="51" y="147"/>
                      <a:pt x="51" y="152"/>
                      <a:pt x="52" y="157"/>
                    </a:cubicBezTo>
                    <a:cubicBezTo>
                      <a:pt x="58" y="196"/>
                      <a:pt x="89" y="227"/>
                      <a:pt x="128" y="233"/>
                    </a:cubicBezTo>
                    <a:cubicBezTo>
                      <a:pt x="133" y="234"/>
                      <a:pt x="137" y="234"/>
                      <a:pt x="142" y="234"/>
                    </a:cubicBezTo>
                    <a:cubicBezTo>
                      <a:pt x="147" y="234"/>
                      <a:pt x="152" y="234"/>
                      <a:pt x="156" y="233"/>
                    </a:cubicBezTo>
                    <a:cubicBezTo>
                      <a:pt x="166" y="231"/>
                      <a:pt x="175" y="228"/>
                      <a:pt x="183" y="224"/>
                    </a:cubicBezTo>
                    <a:cubicBezTo>
                      <a:pt x="184" y="224"/>
                      <a:pt x="185" y="223"/>
                      <a:pt x="187" y="223"/>
                    </a:cubicBezTo>
                    <a:cubicBezTo>
                      <a:pt x="189" y="223"/>
                      <a:pt x="192" y="224"/>
                      <a:pt x="193" y="226"/>
                    </a:cubicBezTo>
                    <a:cubicBezTo>
                      <a:pt x="265" y="298"/>
                      <a:pt x="265" y="298"/>
                      <a:pt x="265" y="298"/>
                    </a:cubicBezTo>
                    <a:cubicBezTo>
                      <a:pt x="267" y="299"/>
                      <a:pt x="268" y="300"/>
                      <a:pt x="270" y="300"/>
                    </a:cubicBezTo>
                    <a:cubicBezTo>
                      <a:pt x="272" y="300"/>
                      <a:pt x="273" y="299"/>
                      <a:pt x="275" y="298"/>
                    </a:cubicBezTo>
                    <a:cubicBezTo>
                      <a:pt x="298" y="275"/>
                      <a:pt x="298" y="275"/>
                      <a:pt x="298" y="275"/>
                    </a:cubicBezTo>
                    <a:cubicBezTo>
                      <a:pt x="300" y="272"/>
                      <a:pt x="300" y="268"/>
                      <a:pt x="298" y="266"/>
                    </a:cubicBezTo>
                    <a:close/>
                    <a:moveTo>
                      <a:pt x="206" y="157"/>
                    </a:moveTo>
                    <a:cubicBezTo>
                      <a:pt x="201" y="181"/>
                      <a:pt x="181" y="201"/>
                      <a:pt x="156" y="206"/>
                    </a:cubicBezTo>
                    <a:cubicBezTo>
                      <a:pt x="152" y="207"/>
                      <a:pt x="147" y="208"/>
                      <a:pt x="142" y="208"/>
                    </a:cubicBezTo>
                    <a:cubicBezTo>
                      <a:pt x="137" y="208"/>
                      <a:pt x="133" y="207"/>
                      <a:pt x="128" y="206"/>
                    </a:cubicBezTo>
                    <a:cubicBezTo>
                      <a:pt x="103" y="201"/>
                      <a:pt x="84" y="181"/>
                      <a:pt x="78" y="157"/>
                    </a:cubicBezTo>
                    <a:cubicBezTo>
                      <a:pt x="77" y="152"/>
                      <a:pt x="77" y="147"/>
                      <a:pt x="77" y="142"/>
                    </a:cubicBezTo>
                    <a:cubicBezTo>
                      <a:pt x="77" y="138"/>
                      <a:pt x="77" y="133"/>
                      <a:pt x="78" y="128"/>
                    </a:cubicBezTo>
                    <a:cubicBezTo>
                      <a:pt x="84" y="103"/>
                      <a:pt x="103" y="84"/>
                      <a:pt x="128" y="79"/>
                    </a:cubicBezTo>
                    <a:cubicBezTo>
                      <a:pt x="133" y="78"/>
                      <a:pt x="137" y="77"/>
                      <a:pt x="142" y="77"/>
                    </a:cubicBezTo>
                    <a:cubicBezTo>
                      <a:pt x="147" y="77"/>
                      <a:pt x="152" y="78"/>
                      <a:pt x="156" y="79"/>
                    </a:cubicBezTo>
                    <a:cubicBezTo>
                      <a:pt x="181" y="84"/>
                      <a:pt x="201" y="103"/>
                      <a:pt x="206" y="128"/>
                    </a:cubicBezTo>
                    <a:cubicBezTo>
                      <a:pt x="207" y="133"/>
                      <a:pt x="208" y="138"/>
                      <a:pt x="208" y="142"/>
                    </a:cubicBezTo>
                    <a:cubicBezTo>
                      <a:pt x="208" y="147"/>
                      <a:pt x="207" y="152"/>
                      <a:pt x="206" y="157"/>
                    </a:cubicBezTo>
                    <a:close/>
                    <a:moveTo>
                      <a:pt x="195" y="128"/>
                    </a:moveTo>
                    <a:cubicBezTo>
                      <a:pt x="196" y="133"/>
                      <a:pt x="197" y="138"/>
                      <a:pt x="197" y="142"/>
                    </a:cubicBezTo>
                    <a:cubicBezTo>
                      <a:pt x="197" y="147"/>
                      <a:pt x="196" y="152"/>
                      <a:pt x="195" y="157"/>
                    </a:cubicBezTo>
                    <a:cubicBezTo>
                      <a:pt x="156" y="157"/>
                      <a:pt x="156" y="157"/>
                      <a:pt x="156" y="157"/>
                    </a:cubicBezTo>
                    <a:cubicBezTo>
                      <a:pt x="156" y="195"/>
                      <a:pt x="156" y="195"/>
                      <a:pt x="156" y="195"/>
                    </a:cubicBezTo>
                    <a:cubicBezTo>
                      <a:pt x="152" y="197"/>
                      <a:pt x="147" y="197"/>
                      <a:pt x="142" y="197"/>
                    </a:cubicBezTo>
                    <a:cubicBezTo>
                      <a:pt x="137" y="197"/>
                      <a:pt x="133" y="197"/>
                      <a:pt x="128" y="195"/>
                    </a:cubicBezTo>
                    <a:cubicBezTo>
                      <a:pt x="128" y="157"/>
                      <a:pt x="128" y="157"/>
                      <a:pt x="128" y="157"/>
                    </a:cubicBezTo>
                    <a:cubicBezTo>
                      <a:pt x="89" y="157"/>
                      <a:pt x="89" y="157"/>
                      <a:pt x="89" y="157"/>
                    </a:cubicBezTo>
                    <a:cubicBezTo>
                      <a:pt x="88" y="152"/>
                      <a:pt x="87" y="147"/>
                      <a:pt x="87" y="142"/>
                    </a:cubicBezTo>
                    <a:cubicBezTo>
                      <a:pt x="87" y="138"/>
                      <a:pt x="88" y="133"/>
                      <a:pt x="89" y="128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90"/>
                      <a:pt x="128" y="90"/>
                      <a:pt x="128" y="90"/>
                    </a:cubicBezTo>
                    <a:cubicBezTo>
                      <a:pt x="133" y="88"/>
                      <a:pt x="137" y="88"/>
                      <a:pt x="142" y="88"/>
                    </a:cubicBezTo>
                    <a:cubicBezTo>
                      <a:pt x="147" y="88"/>
                      <a:pt x="152" y="88"/>
                      <a:pt x="156" y="90"/>
                    </a:cubicBezTo>
                    <a:cubicBezTo>
                      <a:pt x="156" y="128"/>
                      <a:pt x="156" y="128"/>
                      <a:pt x="156" y="128"/>
                    </a:cubicBezTo>
                    <a:lnTo>
                      <a:pt x="195" y="128"/>
                    </a:lnTo>
                    <a:close/>
                    <a:moveTo>
                      <a:pt x="142" y="40"/>
                    </a:moveTo>
                    <a:cubicBezTo>
                      <a:pt x="137" y="40"/>
                      <a:pt x="133" y="41"/>
                      <a:pt x="128" y="41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41"/>
                      <a:pt x="156" y="41"/>
                      <a:pt x="156" y="41"/>
                    </a:cubicBezTo>
                    <a:cubicBezTo>
                      <a:pt x="152" y="41"/>
                      <a:pt x="147" y="40"/>
                      <a:pt x="142" y="40"/>
                    </a:cubicBezTo>
                    <a:close/>
                    <a:moveTo>
                      <a:pt x="40" y="142"/>
                    </a:moveTo>
                    <a:cubicBezTo>
                      <a:pt x="40" y="147"/>
                      <a:pt x="40" y="152"/>
                      <a:pt x="41" y="157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41" y="128"/>
                      <a:pt x="41" y="128"/>
                      <a:pt x="41" y="128"/>
                    </a:cubicBezTo>
                    <a:cubicBezTo>
                      <a:pt x="40" y="133"/>
                      <a:pt x="40" y="138"/>
                      <a:pt x="40" y="142"/>
                    </a:cubicBezTo>
                    <a:close/>
                    <a:moveTo>
                      <a:pt x="142" y="245"/>
                    </a:moveTo>
                    <a:cubicBezTo>
                      <a:pt x="147" y="245"/>
                      <a:pt x="152" y="244"/>
                      <a:pt x="156" y="244"/>
                    </a:cubicBezTo>
                    <a:cubicBezTo>
                      <a:pt x="156" y="285"/>
                      <a:pt x="156" y="285"/>
                      <a:pt x="156" y="285"/>
                    </a:cubicBezTo>
                    <a:cubicBezTo>
                      <a:pt x="128" y="285"/>
                      <a:pt x="128" y="285"/>
                      <a:pt x="128" y="285"/>
                    </a:cubicBezTo>
                    <a:cubicBezTo>
                      <a:pt x="128" y="244"/>
                      <a:pt x="128" y="244"/>
                      <a:pt x="128" y="244"/>
                    </a:cubicBezTo>
                    <a:cubicBezTo>
                      <a:pt x="133" y="244"/>
                      <a:pt x="137" y="245"/>
                      <a:pt x="142" y="245"/>
                    </a:cubicBezTo>
                    <a:close/>
                    <a:moveTo>
                      <a:pt x="245" y="142"/>
                    </a:moveTo>
                    <a:cubicBezTo>
                      <a:pt x="245" y="138"/>
                      <a:pt x="244" y="133"/>
                      <a:pt x="243" y="128"/>
                    </a:cubicBezTo>
                    <a:cubicBezTo>
                      <a:pt x="285" y="128"/>
                      <a:pt x="285" y="128"/>
                      <a:pt x="285" y="128"/>
                    </a:cubicBezTo>
                    <a:cubicBezTo>
                      <a:pt x="285" y="157"/>
                      <a:pt x="285" y="157"/>
                      <a:pt x="285" y="157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4" y="152"/>
                      <a:pt x="245" y="147"/>
                      <a:pt x="245" y="1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txBody>
              <a:bodyPr vert="horz" wrap="square" lIns="82293" tIns="41147" rIns="82293" bIns="41147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kern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grpSp>
        <p:nvGrpSpPr>
          <p:cNvPr id="4" name="Agrupar 3"/>
          <p:cNvGrpSpPr/>
          <p:nvPr/>
        </p:nvGrpSpPr>
        <p:grpSpPr>
          <a:xfrm>
            <a:off x="309276" y="2752068"/>
            <a:ext cx="5223777" cy="995878"/>
            <a:chOff x="309276" y="2752068"/>
            <a:chExt cx="5223777" cy="995878"/>
          </a:xfrm>
        </p:grpSpPr>
        <p:sp>
          <p:nvSpPr>
            <p:cNvPr id="10" name="Retângulo 9"/>
            <p:cNvSpPr/>
            <p:nvPr/>
          </p:nvSpPr>
          <p:spPr>
            <a:xfrm>
              <a:off x="309276" y="2752068"/>
              <a:ext cx="5223777" cy="995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0" rtlCol="0" anchor="ctr"/>
            <a:lstStyle/>
            <a:p>
              <a:pPr algn="r"/>
              <a:r>
                <a:rPr lang="pt-BR" sz="2800" dirty="0">
                  <a:latin typeface="Arial Rounded MT Bold" panose="020F0704030504030204" pitchFamily="34" charset="0"/>
                </a:rPr>
                <a:t>Migração fácil </a:t>
              </a:r>
            </a:p>
            <a:p>
              <a:pPr algn="r"/>
              <a:r>
                <a:rPr lang="pt-BR" sz="2800" dirty="0" err="1">
                  <a:latin typeface="Arial Rounded MT Bold" panose="020F0704030504030204" pitchFamily="34" charset="0"/>
                </a:rPr>
                <a:t>on-primeses</a:t>
              </a:r>
              <a:r>
                <a:rPr lang="pt-BR" sz="2800" dirty="0">
                  <a:latin typeface="Arial Rounded MT Bold" panose="020F0704030504030204" pitchFamily="34" charset="0"/>
                </a:rPr>
                <a:t> &gt; </a:t>
              </a:r>
              <a:r>
                <a:rPr lang="pt-BR" sz="2800" dirty="0" err="1">
                  <a:latin typeface="Arial Rounded MT Bold" panose="020F0704030504030204" pitchFamily="34" charset="0"/>
                </a:rPr>
                <a:t>cloud</a:t>
              </a:r>
              <a:endParaRPr lang="pt-BR" sz="28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4" name="Freeform 13"/>
            <p:cNvSpPr>
              <a:spLocks noChangeAspect="1" noEditPoints="1"/>
            </p:cNvSpPr>
            <p:nvPr/>
          </p:nvSpPr>
          <p:spPr bwMode="auto">
            <a:xfrm>
              <a:off x="420363" y="2799156"/>
              <a:ext cx="888172" cy="891445"/>
            </a:xfrm>
            <a:custGeom>
              <a:avLst/>
              <a:gdLst>
                <a:gd name="T0" fmla="*/ 808 w 1605"/>
                <a:gd name="T1" fmla="*/ 1611 h 1611"/>
                <a:gd name="T2" fmla="*/ 1605 w 1605"/>
                <a:gd name="T3" fmla="*/ 798 h 1611"/>
                <a:gd name="T4" fmla="*/ 808 w 1605"/>
                <a:gd name="T5" fmla="*/ 0 h 1611"/>
                <a:gd name="T6" fmla="*/ 0 w 1605"/>
                <a:gd name="T7" fmla="*/ 798 h 1611"/>
                <a:gd name="T8" fmla="*/ 808 w 1605"/>
                <a:gd name="T9" fmla="*/ 1611 h 1611"/>
                <a:gd name="T10" fmla="*/ 808 w 1605"/>
                <a:gd name="T11" fmla="*/ 96 h 1611"/>
                <a:gd name="T12" fmla="*/ 1505 w 1605"/>
                <a:gd name="T13" fmla="*/ 798 h 1611"/>
                <a:gd name="T14" fmla="*/ 808 w 1605"/>
                <a:gd name="T15" fmla="*/ 1511 h 1611"/>
                <a:gd name="T16" fmla="*/ 96 w 1605"/>
                <a:gd name="T17" fmla="*/ 798 h 1611"/>
                <a:gd name="T18" fmla="*/ 808 w 1605"/>
                <a:gd name="T19" fmla="*/ 96 h 1611"/>
                <a:gd name="T20" fmla="*/ 1106 w 1605"/>
                <a:gd name="T21" fmla="*/ 1104 h 1611"/>
                <a:gd name="T22" fmla="*/ 382 w 1605"/>
                <a:gd name="T23" fmla="*/ 1104 h 1611"/>
                <a:gd name="T24" fmla="*/ 260 w 1605"/>
                <a:gd name="T25" fmla="*/ 982 h 1611"/>
                <a:gd name="T26" fmla="*/ 352 w 1605"/>
                <a:gd name="T27" fmla="*/ 863 h 1611"/>
                <a:gd name="T28" fmla="*/ 496 w 1605"/>
                <a:gd name="T29" fmla="*/ 754 h 1611"/>
                <a:gd name="T30" fmla="*/ 756 w 1605"/>
                <a:gd name="T31" fmla="*/ 507 h 1611"/>
                <a:gd name="T32" fmla="*/ 992 w 1605"/>
                <a:gd name="T33" fmla="*/ 657 h 1611"/>
                <a:gd name="T34" fmla="*/ 1106 w 1605"/>
                <a:gd name="T35" fmla="*/ 627 h 1611"/>
                <a:gd name="T36" fmla="*/ 1345 w 1605"/>
                <a:gd name="T37" fmla="*/ 865 h 1611"/>
                <a:gd name="T38" fmla="*/ 1106 w 1605"/>
                <a:gd name="T39" fmla="*/ 1104 h 1611"/>
                <a:gd name="T40" fmla="*/ 382 w 1605"/>
                <a:gd name="T41" fmla="*/ 944 h 1611"/>
                <a:gd name="T42" fmla="*/ 344 w 1605"/>
                <a:gd name="T43" fmla="*/ 982 h 1611"/>
                <a:gd name="T44" fmla="*/ 382 w 1605"/>
                <a:gd name="T45" fmla="*/ 1020 h 1611"/>
                <a:gd name="T46" fmla="*/ 1106 w 1605"/>
                <a:gd name="T47" fmla="*/ 1020 h 1611"/>
                <a:gd name="T48" fmla="*/ 1261 w 1605"/>
                <a:gd name="T49" fmla="*/ 865 h 1611"/>
                <a:gd name="T50" fmla="*/ 1106 w 1605"/>
                <a:gd name="T51" fmla="*/ 711 h 1611"/>
                <a:gd name="T52" fmla="*/ 998 w 1605"/>
                <a:gd name="T53" fmla="*/ 754 h 1611"/>
                <a:gd name="T54" fmla="*/ 944 w 1605"/>
                <a:gd name="T55" fmla="*/ 806 h 1611"/>
                <a:gd name="T56" fmla="*/ 927 w 1605"/>
                <a:gd name="T57" fmla="*/ 733 h 1611"/>
                <a:gd name="T58" fmla="*/ 756 w 1605"/>
                <a:gd name="T59" fmla="*/ 592 h 1611"/>
                <a:gd name="T60" fmla="*/ 580 w 1605"/>
                <a:gd name="T61" fmla="*/ 768 h 1611"/>
                <a:gd name="T62" fmla="*/ 580 w 1605"/>
                <a:gd name="T63" fmla="*/ 792 h 1611"/>
                <a:gd name="T64" fmla="*/ 588 w 1605"/>
                <a:gd name="T65" fmla="*/ 849 h 1611"/>
                <a:gd name="T66" fmla="*/ 531 w 1605"/>
                <a:gd name="T67" fmla="*/ 838 h 1611"/>
                <a:gd name="T68" fmla="*/ 515 w 1605"/>
                <a:gd name="T69" fmla="*/ 838 h 1611"/>
                <a:gd name="T70" fmla="*/ 425 w 1605"/>
                <a:gd name="T71" fmla="*/ 912 h 1611"/>
                <a:gd name="T72" fmla="*/ 420 w 1605"/>
                <a:gd name="T73" fmla="*/ 947 h 1611"/>
                <a:gd name="T74" fmla="*/ 384 w 1605"/>
                <a:gd name="T75" fmla="*/ 944 h 1611"/>
                <a:gd name="T76" fmla="*/ 382 w 1605"/>
                <a:gd name="T77" fmla="*/ 944 h 1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5" h="1611">
                  <a:moveTo>
                    <a:pt x="808" y="1611"/>
                  </a:moveTo>
                  <a:cubicBezTo>
                    <a:pt x="1247" y="1611"/>
                    <a:pt x="1605" y="1253"/>
                    <a:pt x="1605" y="798"/>
                  </a:cubicBezTo>
                  <a:cubicBezTo>
                    <a:pt x="1605" y="355"/>
                    <a:pt x="1247" y="0"/>
                    <a:pt x="808" y="0"/>
                  </a:cubicBezTo>
                  <a:cubicBezTo>
                    <a:pt x="354" y="0"/>
                    <a:pt x="0" y="355"/>
                    <a:pt x="0" y="798"/>
                  </a:cubicBezTo>
                  <a:cubicBezTo>
                    <a:pt x="0" y="1253"/>
                    <a:pt x="354" y="1611"/>
                    <a:pt x="808" y="1611"/>
                  </a:cubicBezTo>
                  <a:close/>
                  <a:moveTo>
                    <a:pt x="808" y="96"/>
                  </a:moveTo>
                  <a:cubicBezTo>
                    <a:pt x="1195" y="96"/>
                    <a:pt x="1505" y="410"/>
                    <a:pt x="1505" y="798"/>
                  </a:cubicBezTo>
                  <a:cubicBezTo>
                    <a:pt x="1505" y="1190"/>
                    <a:pt x="1195" y="1511"/>
                    <a:pt x="808" y="1511"/>
                  </a:cubicBezTo>
                  <a:cubicBezTo>
                    <a:pt x="420" y="1511"/>
                    <a:pt x="96" y="1190"/>
                    <a:pt x="96" y="798"/>
                  </a:cubicBezTo>
                  <a:cubicBezTo>
                    <a:pt x="96" y="410"/>
                    <a:pt x="420" y="96"/>
                    <a:pt x="808" y="96"/>
                  </a:cubicBezTo>
                  <a:close/>
                  <a:moveTo>
                    <a:pt x="1106" y="1104"/>
                  </a:moveTo>
                  <a:cubicBezTo>
                    <a:pt x="382" y="1104"/>
                    <a:pt x="382" y="1104"/>
                    <a:pt x="382" y="1104"/>
                  </a:cubicBezTo>
                  <a:cubicBezTo>
                    <a:pt x="314" y="1104"/>
                    <a:pt x="260" y="1050"/>
                    <a:pt x="260" y="982"/>
                  </a:cubicBezTo>
                  <a:cubicBezTo>
                    <a:pt x="260" y="925"/>
                    <a:pt x="300" y="876"/>
                    <a:pt x="352" y="863"/>
                  </a:cubicBezTo>
                  <a:cubicBezTo>
                    <a:pt x="376" y="806"/>
                    <a:pt x="431" y="762"/>
                    <a:pt x="496" y="754"/>
                  </a:cubicBezTo>
                  <a:cubicBezTo>
                    <a:pt x="501" y="616"/>
                    <a:pt x="615" y="507"/>
                    <a:pt x="756" y="507"/>
                  </a:cubicBezTo>
                  <a:cubicBezTo>
                    <a:pt x="857" y="507"/>
                    <a:pt x="949" y="567"/>
                    <a:pt x="992" y="657"/>
                  </a:cubicBezTo>
                  <a:cubicBezTo>
                    <a:pt x="1025" y="638"/>
                    <a:pt x="1066" y="627"/>
                    <a:pt x="1106" y="627"/>
                  </a:cubicBezTo>
                  <a:cubicBezTo>
                    <a:pt x="1237" y="627"/>
                    <a:pt x="1345" y="735"/>
                    <a:pt x="1345" y="865"/>
                  </a:cubicBezTo>
                  <a:cubicBezTo>
                    <a:pt x="1345" y="998"/>
                    <a:pt x="1237" y="1104"/>
                    <a:pt x="1106" y="1104"/>
                  </a:cubicBezTo>
                  <a:close/>
                  <a:moveTo>
                    <a:pt x="382" y="944"/>
                  </a:moveTo>
                  <a:cubicBezTo>
                    <a:pt x="360" y="944"/>
                    <a:pt x="344" y="963"/>
                    <a:pt x="344" y="982"/>
                  </a:cubicBezTo>
                  <a:cubicBezTo>
                    <a:pt x="344" y="1004"/>
                    <a:pt x="360" y="1020"/>
                    <a:pt x="382" y="1020"/>
                  </a:cubicBezTo>
                  <a:cubicBezTo>
                    <a:pt x="1106" y="1020"/>
                    <a:pt x="1106" y="1020"/>
                    <a:pt x="1106" y="1020"/>
                  </a:cubicBezTo>
                  <a:cubicBezTo>
                    <a:pt x="1191" y="1020"/>
                    <a:pt x="1261" y="952"/>
                    <a:pt x="1261" y="865"/>
                  </a:cubicBezTo>
                  <a:cubicBezTo>
                    <a:pt x="1261" y="781"/>
                    <a:pt x="1191" y="711"/>
                    <a:pt x="1106" y="711"/>
                  </a:cubicBezTo>
                  <a:cubicBezTo>
                    <a:pt x="1066" y="711"/>
                    <a:pt x="1028" y="727"/>
                    <a:pt x="998" y="754"/>
                  </a:cubicBezTo>
                  <a:cubicBezTo>
                    <a:pt x="944" y="806"/>
                    <a:pt x="944" y="806"/>
                    <a:pt x="944" y="806"/>
                  </a:cubicBezTo>
                  <a:cubicBezTo>
                    <a:pt x="927" y="733"/>
                    <a:pt x="927" y="733"/>
                    <a:pt x="927" y="733"/>
                  </a:cubicBezTo>
                  <a:cubicBezTo>
                    <a:pt x="911" y="651"/>
                    <a:pt x="840" y="592"/>
                    <a:pt x="756" y="592"/>
                  </a:cubicBezTo>
                  <a:cubicBezTo>
                    <a:pt x="659" y="592"/>
                    <a:pt x="580" y="670"/>
                    <a:pt x="580" y="768"/>
                  </a:cubicBezTo>
                  <a:cubicBezTo>
                    <a:pt x="580" y="776"/>
                    <a:pt x="580" y="784"/>
                    <a:pt x="580" y="792"/>
                  </a:cubicBezTo>
                  <a:cubicBezTo>
                    <a:pt x="588" y="849"/>
                    <a:pt x="588" y="849"/>
                    <a:pt x="588" y="849"/>
                  </a:cubicBezTo>
                  <a:cubicBezTo>
                    <a:pt x="531" y="838"/>
                    <a:pt x="531" y="838"/>
                    <a:pt x="531" y="838"/>
                  </a:cubicBezTo>
                  <a:cubicBezTo>
                    <a:pt x="526" y="838"/>
                    <a:pt x="520" y="838"/>
                    <a:pt x="515" y="838"/>
                  </a:cubicBezTo>
                  <a:cubicBezTo>
                    <a:pt x="471" y="838"/>
                    <a:pt x="436" y="868"/>
                    <a:pt x="425" y="912"/>
                  </a:cubicBezTo>
                  <a:cubicBezTo>
                    <a:pt x="420" y="947"/>
                    <a:pt x="420" y="947"/>
                    <a:pt x="420" y="947"/>
                  </a:cubicBezTo>
                  <a:cubicBezTo>
                    <a:pt x="384" y="944"/>
                    <a:pt x="384" y="944"/>
                    <a:pt x="384" y="944"/>
                  </a:cubicBezTo>
                  <a:cubicBezTo>
                    <a:pt x="382" y="944"/>
                    <a:pt x="382" y="944"/>
                    <a:pt x="382" y="9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2000" kern="0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5" name="Agrupar 4"/>
          <p:cNvGrpSpPr/>
          <p:nvPr/>
        </p:nvGrpSpPr>
        <p:grpSpPr>
          <a:xfrm>
            <a:off x="309276" y="3877405"/>
            <a:ext cx="5223777" cy="995878"/>
            <a:chOff x="309276" y="3877405"/>
            <a:chExt cx="5223777" cy="995878"/>
          </a:xfrm>
        </p:grpSpPr>
        <p:sp>
          <p:nvSpPr>
            <p:cNvPr id="15" name="Retângulo 14"/>
            <p:cNvSpPr/>
            <p:nvPr/>
          </p:nvSpPr>
          <p:spPr>
            <a:xfrm>
              <a:off x="309276" y="3877405"/>
              <a:ext cx="5223777" cy="995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0" rtlCol="0" anchor="ctr"/>
            <a:lstStyle/>
            <a:p>
              <a:pPr algn="r"/>
              <a:r>
                <a:rPr lang="pt-BR" sz="2800" dirty="0">
                  <a:latin typeface="Arial Rounded MT Bold" panose="020F0704030504030204" pitchFamily="34" charset="0"/>
                </a:rPr>
                <a:t>Open </a:t>
              </a:r>
              <a:r>
                <a:rPr lang="pt-BR" sz="2800" dirty="0" err="1">
                  <a:latin typeface="Arial Rounded MT Bold" panose="020F0704030504030204" pitchFamily="34" charset="0"/>
                </a:rPr>
                <a:t>Source</a:t>
              </a:r>
              <a:endParaRPr lang="pt-BR" sz="28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11342" y="3941627"/>
              <a:ext cx="906213" cy="867433"/>
              <a:chOff x="2203935" y="5009693"/>
              <a:chExt cx="609600" cy="594360"/>
            </a:xfrm>
            <a:noFill/>
          </p:grpSpPr>
          <p:sp>
            <p:nvSpPr>
              <p:cNvPr id="18" name="Oval 17"/>
              <p:cNvSpPr/>
              <p:nvPr/>
            </p:nvSpPr>
            <p:spPr bwMode="auto">
              <a:xfrm>
                <a:off x="2203935" y="5009693"/>
                <a:ext cx="609600" cy="594360"/>
              </a:xfrm>
              <a:prstGeom prst="ellipse">
                <a:avLst/>
              </a:prstGeom>
              <a:grpFill/>
              <a:ln w="381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256866" y="5140354"/>
                <a:ext cx="510522" cy="32262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defTabSz="932597">
                  <a:defRPr/>
                </a:pPr>
                <a:r>
                  <a:rPr lang="en-US" sz="2400" kern="0" dirty="0">
                    <a:solidFill>
                      <a:srgbClr val="FFFFFF"/>
                    </a:solidFill>
                    <a:latin typeface="Segoe UI"/>
                  </a:rPr>
                  <a:t>OSS</a:t>
                </a:r>
              </a:p>
            </p:txBody>
          </p:sp>
        </p:grpSp>
      </p:grpSp>
      <p:grpSp>
        <p:nvGrpSpPr>
          <p:cNvPr id="11" name="Agrupar 10"/>
          <p:cNvGrpSpPr/>
          <p:nvPr/>
        </p:nvGrpSpPr>
        <p:grpSpPr>
          <a:xfrm>
            <a:off x="6283978" y="1626731"/>
            <a:ext cx="5223777" cy="995878"/>
            <a:chOff x="6283978" y="1626731"/>
            <a:chExt cx="5223777" cy="995878"/>
          </a:xfrm>
        </p:grpSpPr>
        <p:sp>
          <p:nvSpPr>
            <p:cNvPr id="20" name="Retângulo 19"/>
            <p:cNvSpPr/>
            <p:nvPr/>
          </p:nvSpPr>
          <p:spPr>
            <a:xfrm>
              <a:off x="6283978" y="1626731"/>
              <a:ext cx="5223777" cy="995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0" rtlCol="0" anchor="ctr"/>
            <a:lstStyle/>
            <a:p>
              <a:pPr algn="r"/>
              <a:r>
                <a:rPr lang="pt-BR" sz="2800" dirty="0">
                  <a:latin typeface="Arial Rounded MT Bold" panose="020F0704030504030204" pitchFamily="34" charset="0"/>
                </a:rPr>
                <a:t>Ciclo de </a:t>
              </a:r>
            </a:p>
            <a:p>
              <a:pPr algn="r"/>
              <a:r>
                <a:rPr lang="pt-BR" sz="2800" dirty="0">
                  <a:latin typeface="Arial Rounded MT Bold" panose="020F0704030504030204" pitchFamily="34" charset="0"/>
                </a:rPr>
                <a:t>Desenvolvimento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6421238" y="1701539"/>
              <a:ext cx="888172" cy="850163"/>
              <a:chOff x="1785636" y="1768035"/>
              <a:chExt cx="609600" cy="594360"/>
            </a:xfrm>
          </p:grpSpPr>
          <p:sp>
            <p:nvSpPr>
              <p:cNvPr id="25" name="Oval 24"/>
              <p:cNvSpPr/>
              <p:nvPr/>
            </p:nvSpPr>
            <p:spPr bwMode="auto">
              <a:xfrm>
                <a:off x="1785636" y="1768035"/>
                <a:ext cx="609600" cy="59436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Freeform 58"/>
              <p:cNvSpPr>
                <a:spLocks noEditPoints="1"/>
              </p:cNvSpPr>
              <p:nvPr/>
            </p:nvSpPr>
            <p:spPr bwMode="black">
              <a:xfrm>
                <a:off x="1944132" y="1871523"/>
                <a:ext cx="292608" cy="384736"/>
              </a:xfrm>
              <a:custGeom>
                <a:avLst/>
                <a:gdLst>
                  <a:gd name="T0" fmla="*/ 181 w 182"/>
                  <a:gd name="T1" fmla="*/ 65 h 195"/>
                  <a:gd name="T2" fmla="*/ 88 w 182"/>
                  <a:gd name="T3" fmla="*/ 0 h 195"/>
                  <a:gd name="T4" fmla="*/ 88 w 182"/>
                  <a:gd name="T5" fmla="*/ 40 h 195"/>
                  <a:gd name="T6" fmla="*/ 1 w 182"/>
                  <a:gd name="T7" fmla="*/ 40 h 195"/>
                  <a:gd name="T8" fmla="*/ 1 w 182"/>
                  <a:gd name="T9" fmla="*/ 89 h 195"/>
                  <a:gd name="T10" fmla="*/ 57 w 182"/>
                  <a:gd name="T11" fmla="*/ 89 h 195"/>
                  <a:gd name="T12" fmla="*/ 88 w 182"/>
                  <a:gd name="T13" fmla="*/ 68 h 195"/>
                  <a:gd name="T14" fmla="*/ 88 w 182"/>
                  <a:gd name="T15" fmla="*/ 130 h 195"/>
                  <a:gd name="T16" fmla="*/ 181 w 182"/>
                  <a:gd name="T17" fmla="*/ 65 h 195"/>
                  <a:gd name="T18" fmla="*/ 19 w 182"/>
                  <a:gd name="T19" fmla="*/ 127 h 195"/>
                  <a:gd name="T20" fmla="*/ 88 w 182"/>
                  <a:gd name="T21" fmla="*/ 172 h 195"/>
                  <a:gd name="T22" fmla="*/ 88 w 182"/>
                  <a:gd name="T23" fmla="*/ 142 h 195"/>
                  <a:gd name="T24" fmla="*/ 178 w 182"/>
                  <a:gd name="T25" fmla="*/ 142 h 195"/>
                  <a:gd name="T26" fmla="*/ 178 w 182"/>
                  <a:gd name="T27" fmla="*/ 153 h 195"/>
                  <a:gd name="T28" fmla="*/ 100 w 182"/>
                  <a:gd name="T29" fmla="*/ 153 h 195"/>
                  <a:gd name="T30" fmla="*/ 100 w 182"/>
                  <a:gd name="T31" fmla="*/ 195 h 195"/>
                  <a:gd name="T32" fmla="*/ 0 w 182"/>
                  <a:gd name="T33" fmla="*/ 127 h 195"/>
                  <a:gd name="T34" fmla="*/ 19 w 182"/>
                  <a:gd name="T35" fmla="*/ 12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2" h="195">
                    <a:moveTo>
                      <a:pt x="181" y="65"/>
                    </a:moveTo>
                    <a:cubicBezTo>
                      <a:pt x="88" y="0"/>
                      <a:pt x="88" y="0"/>
                      <a:pt x="88" y="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89"/>
                      <a:pt x="1" y="89"/>
                      <a:pt x="1" y="89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181" y="65"/>
                      <a:pt x="181" y="65"/>
                      <a:pt x="181" y="65"/>
                    </a:cubicBezTo>
                    <a:close/>
                    <a:moveTo>
                      <a:pt x="19" y="127"/>
                    </a:moveTo>
                    <a:cubicBezTo>
                      <a:pt x="88" y="172"/>
                      <a:pt x="88" y="172"/>
                      <a:pt x="88" y="172"/>
                    </a:cubicBezTo>
                    <a:cubicBezTo>
                      <a:pt x="88" y="142"/>
                      <a:pt x="88" y="142"/>
                      <a:pt x="88" y="142"/>
                    </a:cubicBezTo>
                    <a:cubicBezTo>
                      <a:pt x="178" y="142"/>
                      <a:pt x="178" y="142"/>
                      <a:pt x="178" y="142"/>
                    </a:cubicBezTo>
                    <a:cubicBezTo>
                      <a:pt x="182" y="142"/>
                      <a:pt x="182" y="153"/>
                      <a:pt x="178" y="153"/>
                    </a:cubicBezTo>
                    <a:cubicBezTo>
                      <a:pt x="100" y="153"/>
                      <a:pt x="100" y="153"/>
                      <a:pt x="100" y="153"/>
                    </a:cubicBezTo>
                    <a:cubicBezTo>
                      <a:pt x="100" y="195"/>
                      <a:pt x="100" y="195"/>
                      <a:pt x="100" y="195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19" y="127"/>
                      <a:pt x="19" y="127"/>
                      <a:pt x="19" y="1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82293" tIns="41147" rIns="82293" bIns="41147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kern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grpSp>
        <p:nvGrpSpPr>
          <p:cNvPr id="12" name="Agrupar 11"/>
          <p:cNvGrpSpPr/>
          <p:nvPr/>
        </p:nvGrpSpPr>
        <p:grpSpPr>
          <a:xfrm>
            <a:off x="6283978" y="2745556"/>
            <a:ext cx="5223777" cy="995878"/>
            <a:chOff x="6283978" y="2745556"/>
            <a:chExt cx="5223777" cy="995878"/>
          </a:xfrm>
        </p:grpSpPr>
        <p:sp>
          <p:nvSpPr>
            <p:cNvPr id="27" name="Retângulo 26"/>
            <p:cNvSpPr/>
            <p:nvPr/>
          </p:nvSpPr>
          <p:spPr>
            <a:xfrm>
              <a:off x="6283978" y="2745556"/>
              <a:ext cx="5223777" cy="995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0" rtlCol="0" anchor="ctr"/>
            <a:lstStyle/>
            <a:p>
              <a:pPr algn="r"/>
              <a:r>
                <a:rPr lang="pt-BR" sz="2800" dirty="0">
                  <a:latin typeface="Arial Rounded MT Bold" panose="020F0704030504030204" pitchFamily="34" charset="0"/>
                </a:rPr>
                <a:t>Escolha seu editor</a:t>
              </a:r>
            </a:p>
            <a:p>
              <a:pPr algn="r"/>
              <a:r>
                <a:rPr lang="pt-BR" sz="2800" dirty="0">
                  <a:latin typeface="Arial Rounded MT Bold" panose="020F0704030504030204" pitchFamily="34" charset="0"/>
                </a:rPr>
                <a:t>E ferramentas</a:t>
              </a:r>
            </a:p>
          </p:txBody>
        </p:sp>
        <p:grpSp>
          <p:nvGrpSpPr>
            <p:cNvPr id="35" name="Group 13"/>
            <p:cNvGrpSpPr/>
            <p:nvPr/>
          </p:nvGrpSpPr>
          <p:grpSpPr>
            <a:xfrm>
              <a:off x="6421238" y="2799156"/>
              <a:ext cx="906213" cy="867433"/>
              <a:chOff x="2199148" y="3390553"/>
              <a:chExt cx="609600" cy="594360"/>
            </a:xfrm>
          </p:grpSpPr>
          <p:sp>
            <p:nvSpPr>
              <p:cNvPr id="36" name="Oval 14"/>
              <p:cNvSpPr/>
              <p:nvPr/>
            </p:nvSpPr>
            <p:spPr bwMode="auto">
              <a:xfrm>
                <a:off x="2199148" y="3390553"/>
                <a:ext cx="609600" cy="59436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Freeform 110"/>
              <p:cNvSpPr>
                <a:spLocks noEditPoints="1"/>
              </p:cNvSpPr>
              <p:nvPr/>
            </p:nvSpPr>
            <p:spPr bwMode="black">
              <a:xfrm>
                <a:off x="2413059" y="3555351"/>
                <a:ext cx="255468" cy="257688"/>
              </a:xfrm>
              <a:custGeom>
                <a:avLst/>
                <a:gdLst>
                  <a:gd name="T0" fmla="*/ 9 w 70"/>
                  <a:gd name="T1" fmla="*/ 68 h 70"/>
                  <a:gd name="T2" fmla="*/ 10 w 70"/>
                  <a:gd name="T3" fmla="*/ 66 h 70"/>
                  <a:gd name="T4" fmla="*/ 4 w 70"/>
                  <a:gd name="T5" fmla="*/ 60 h 70"/>
                  <a:gd name="T6" fmla="*/ 2 w 70"/>
                  <a:gd name="T7" fmla="*/ 61 h 70"/>
                  <a:gd name="T8" fmla="*/ 0 w 70"/>
                  <a:gd name="T9" fmla="*/ 68 h 70"/>
                  <a:gd name="T10" fmla="*/ 2 w 70"/>
                  <a:gd name="T11" fmla="*/ 70 h 70"/>
                  <a:gd name="T12" fmla="*/ 9 w 70"/>
                  <a:gd name="T13" fmla="*/ 68 h 70"/>
                  <a:gd name="T14" fmla="*/ 64 w 70"/>
                  <a:gd name="T15" fmla="*/ 6 h 70"/>
                  <a:gd name="T16" fmla="*/ 52 w 70"/>
                  <a:gd name="T17" fmla="*/ 4 h 70"/>
                  <a:gd name="T18" fmla="*/ 49 w 70"/>
                  <a:gd name="T19" fmla="*/ 7 h 70"/>
                  <a:gd name="T20" fmla="*/ 49 w 70"/>
                  <a:gd name="T21" fmla="*/ 11 h 70"/>
                  <a:gd name="T22" fmla="*/ 60 w 70"/>
                  <a:gd name="T23" fmla="*/ 21 h 70"/>
                  <a:gd name="T24" fmla="*/ 63 w 70"/>
                  <a:gd name="T25" fmla="*/ 21 h 70"/>
                  <a:gd name="T26" fmla="*/ 66 w 70"/>
                  <a:gd name="T27" fmla="*/ 18 h 70"/>
                  <a:gd name="T28" fmla="*/ 64 w 70"/>
                  <a:gd name="T29" fmla="*/ 6 h 70"/>
                  <a:gd name="T30" fmla="*/ 22 w 70"/>
                  <a:gd name="T31" fmla="*/ 62 h 70"/>
                  <a:gd name="T32" fmla="*/ 19 w 70"/>
                  <a:gd name="T33" fmla="*/ 62 h 70"/>
                  <a:gd name="T34" fmla="*/ 8 w 70"/>
                  <a:gd name="T35" fmla="*/ 51 h 70"/>
                  <a:gd name="T36" fmla="*/ 8 w 70"/>
                  <a:gd name="T37" fmla="*/ 48 h 70"/>
                  <a:gd name="T38" fmla="*/ 42 w 70"/>
                  <a:gd name="T39" fmla="*/ 14 h 70"/>
                  <a:gd name="T40" fmla="*/ 45 w 70"/>
                  <a:gd name="T41" fmla="*/ 14 h 70"/>
                  <a:gd name="T42" fmla="*/ 56 w 70"/>
                  <a:gd name="T43" fmla="*/ 25 h 70"/>
                  <a:gd name="T44" fmla="*/ 56 w 70"/>
                  <a:gd name="T45" fmla="*/ 28 h 70"/>
                  <a:gd name="T46" fmla="*/ 22 w 70"/>
                  <a:gd name="T47" fmla="*/ 6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0" h="70">
                    <a:moveTo>
                      <a:pt x="9" y="68"/>
                    </a:moveTo>
                    <a:cubicBezTo>
                      <a:pt x="10" y="67"/>
                      <a:pt x="11" y="67"/>
                      <a:pt x="10" y="66"/>
                    </a:cubicBezTo>
                    <a:cubicBezTo>
                      <a:pt x="4" y="60"/>
                      <a:pt x="4" y="60"/>
                      <a:pt x="4" y="60"/>
                    </a:cubicBezTo>
                    <a:cubicBezTo>
                      <a:pt x="4" y="59"/>
                      <a:pt x="3" y="60"/>
                      <a:pt x="2" y="61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9"/>
                      <a:pt x="1" y="70"/>
                      <a:pt x="2" y="70"/>
                    </a:cubicBezTo>
                    <a:lnTo>
                      <a:pt x="9" y="68"/>
                    </a:lnTo>
                    <a:close/>
                    <a:moveTo>
                      <a:pt x="64" y="6"/>
                    </a:moveTo>
                    <a:cubicBezTo>
                      <a:pt x="58" y="0"/>
                      <a:pt x="52" y="4"/>
                      <a:pt x="52" y="4"/>
                    </a:cubicBezTo>
                    <a:cubicBezTo>
                      <a:pt x="51" y="5"/>
                      <a:pt x="50" y="6"/>
                      <a:pt x="49" y="7"/>
                    </a:cubicBezTo>
                    <a:cubicBezTo>
                      <a:pt x="48" y="8"/>
                      <a:pt x="48" y="10"/>
                      <a:pt x="49" y="1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62" y="22"/>
                      <a:pt x="63" y="21"/>
                    </a:cubicBezTo>
                    <a:cubicBezTo>
                      <a:pt x="64" y="20"/>
                      <a:pt x="65" y="19"/>
                      <a:pt x="66" y="18"/>
                    </a:cubicBezTo>
                    <a:cubicBezTo>
                      <a:pt x="66" y="18"/>
                      <a:pt x="70" y="12"/>
                      <a:pt x="64" y="6"/>
                    </a:cubicBezTo>
                    <a:moveTo>
                      <a:pt x="22" y="62"/>
                    </a:moveTo>
                    <a:cubicBezTo>
                      <a:pt x="21" y="63"/>
                      <a:pt x="20" y="63"/>
                      <a:pt x="19" y="62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7" y="51"/>
                      <a:pt x="7" y="49"/>
                      <a:pt x="8" y="48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3" y="13"/>
                      <a:pt x="44" y="13"/>
                      <a:pt x="45" y="14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7" y="26"/>
                      <a:pt x="57" y="27"/>
                      <a:pt x="56" y="28"/>
                    </a:cubicBezTo>
                    <a:lnTo>
                      <a:pt x="22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2000" kern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grpSp>
        <p:nvGrpSpPr>
          <p:cNvPr id="13" name="Agrupar 12"/>
          <p:cNvGrpSpPr/>
          <p:nvPr/>
        </p:nvGrpSpPr>
        <p:grpSpPr>
          <a:xfrm>
            <a:off x="6272467" y="3864381"/>
            <a:ext cx="5223777" cy="995878"/>
            <a:chOff x="6272467" y="3864381"/>
            <a:chExt cx="5223777" cy="995878"/>
          </a:xfrm>
        </p:grpSpPr>
        <p:sp>
          <p:nvSpPr>
            <p:cNvPr id="38" name="Retângulo 37"/>
            <p:cNvSpPr/>
            <p:nvPr/>
          </p:nvSpPr>
          <p:spPr>
            <a:xfrm>
              <a:off x="6272467" y="3864381"/>
              <a:ext cx="5223777" cy="995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0" rtlCol="0" anchor="ctr"/>
            <a:lstStyle/>
            <a:p>
              <a:pPr algn="r"/>
              <a:r>
                <a:rPr lang="pt-BR" sz="2800" dirty="0">
                  <a:latin typeface="Arial Rounded MT Bold" panose="020F0704030504030204" pitchFamily="34" charset="0"/>
                </a:rPr>
                <a:t>Cross-Plataforma</a:t>
              </a:r>
            </a:p>
          </p:txBody>
        </p:sp>
        <p:grpSp>
          <p:nvGrpSpPr>
            <p:cNvPr id="39" name="Group 6"/>
            <p:cNvGrpSpPr/>
            <p:nvPr/>
          </p:nvGrpSpPr>
          <p:grpSpPr>
            <a:xfrm>
              <a:off x="6421237" y="3928603"/>
              <a:ext cx="906213" cy="867433"/>
              <a:chOff x="2211181" y="1874910"/>
              <a:chExt cx="609600" cy="594360"/>
            </a:xfrm>
          </p:grpSpPr>
          <p:sp>
            <p:nvSpPr>
              <p:cNvPr id="40" name="Oval 7"/>
              <p:cNvSpPr/>
              <p:nvPr/>
            </p:nvSpPr>
            <p:spPr bwMode="auto">
              <a:xfrm>
                <a:off x="2211181" y="1874910"/>
                <a:ext cx="609600" cy="59436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1" name="Picture 6" descr="C:\temp\WinAzure_rgb_Wht_S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71" t="15460" r="80628" b="15496"/>
              <a:stretch/>
            </p:blipFill>
            <p:spPr bwMode="auto">
              <a:xfrm>
                <a:off x="2404459" y="1943117"/>
                <a:ext cx="210181" cy="2174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" descr="http://files.softicons.com/download/system-icons/windows-8-metro-icons-by-dakirby309/png/512x512/Folders%20&amp;%20OS/Linux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0482" y="2147586"/>
                <a:ext cx="242063" cy="2420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3" name="Group 10"/>
              <p:cNvGrpSpPr>
                <a:grpSpLocks noChangeAspect="1"/>
              </p:cNvGrpSpPr>
              <p:nvPr/>
            </p:nvGrpSpPr>
            <p:grpSpPr bwMode="auto">
              <a:xfrm>
                <a:off x="2314492" y="2130536"/>
                <a:ext cx="197134" cy="235237"/>
                <a:chOff x="3485" y="1766"/>
                <a:chExt cx="745" cy="889"/>
              </a:xfrm>
            </p:grpSpPr>
            <p:sp>
              <p:nvSpPr>
                <p:cNvPr id="44" name="Freeform 11"/>
                <p:cNvSpPr>
                  <a:spLocks/>
                </p:cNvSpPr>
                <p:nvPr/>
              </p:nvSpPr>
              <p:spPr bwMode="auto">
                <a:xfrm>
                  <a:off x="3485" y="2008"/>
                  <a:ext cx="745" cy="647"/>
                </a:xfrm>
                <a:custGeom>
                  <a:avLst/>
                  <a:gdLst>
                    <a:gd name="T0" fmla="*/ 296 w 296"/>
                    <a:gd name="T1" fmla="*/ 167 h 256"/>
                    <a:gd name="T2" fmla="*/ 274 w 296"/>
                    <a:gd name="T3" fmla="*/ 207 h 256"/>
                    <a:gd name="T4" fmla="*/ 216 w 296"/>
                    <a:gd name="T5" fmla="*/ 256 h 256"/>
                    <a:gd name="T6" fmla="*/ 159 w 296"/>
                    <a:gd name="T7" fmla="*/ 242 h 256"/>
                    <a:gd name="T8" fmla="*/ 101 w 296"/>
                    <a:gd name="T9" fmla="*/ 256 h 256"/>
                    <a:gd name="T10" fmla="*/ 44 w 296"/>
                    <a:gd name="T11" fmla="*/ 210 h 256"/>
                    <a:gd name="T12" fmla="*/ 24 w 296"/>
                    <a:gd name="T13" fmla="*/ 42 h 256"/>
                    <a:gd name="T14" fmla="*/ 94 w 296"/>
                    <a:gd name="T15" fmla="*/ 0 h 256"/>
                    <a:gd name="T16" fmla="*/ 158 w 296"/>
                    <a:gd name="T17" fmla="*/ 15 h 256"/>
                    <a:gd name="T18" fmla="*/ 222 w 296"/>
                    <a:gd name="T19" fmla="*/ 0 h 256"/>
                    <a:gd name="T20" fmla="*/ 286 w 296"/>
                    <a:gd name="T21" fmla="*/ 34 h 256"/>
                    <a:gd name="T22" fmla="*/ 296 w 296"/>
                    <a:gd name="T23" fmla="*/ 167 h 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96" h="256">
                      <a:moveTo>
                        <a:pt x="296" y="167"/>
                      </a:moveTo>
                      <a:cubicBezTo>
                        <a:pt x="288" y="184"/>
                        <a:pt x="284" y="192"/>
                        <a:pt x="274" y="207"/>
                      </a:cubicBezTo>
                      <a:cubicBezTo>
                        <a:pt x="260" y="229"/>
                        <a:pt x="240" y="255"/>
                        <a:pt x="216" y="256"/>
                      </a:cubicBezTo>
                      <a:cubicBezTo>
                        <a:pt x="194" y="256"/>
                        <a:pt x="188" y="241"/>
                        <a:pt x="159" y="242"/>
                      </a:cubicBezTo>
                      <a:cubicBezTo>
                        <a:pt x="129" y="242"/>
                        <a:pt x="123" y="256"/>
                        <a:pt x="101" y="256"/>
                      </a:cubicBezTo>
                      <a:cubicBezTo>
                        <a:pt x="76" y="255"/>
                        <a:pt x="58" y="231"/>
                        <a:pt x="44" y="210"/>
                      </a:cubicBezTo>
                      <a:cubicBezTo>
                        <a:pt x="4" y="150"/>
                        <a:pt x="0" y="80"/>
                        <a:pt x="24" y="42"/>
                      </a:cubicBezTo>
                      <a:cubicBezTo>
                        <a:pt x="42" y="16"/>
                        <a:pt x="69" y="0"/>
                        <a:pt x="94" y="0"/>
                      </a:cubicBezTo>
                      <a:cubicBezTo>
                        <a:pt x="120" y="0"/>
                        <a:pt x="137" y="15"/>
                        <a:pt x="158" y="15"/>
                      </a:cubicBezTo>
                      <a:cubicBezTo>
                        <a:pt x="179" y="15"/>
                        <a:pt x="192" y="0"/>
                        <a:pt x="222" y="0"/>
                      </a:cubicBezTo>
                      <a:cubicBezTo>
                        <a:pt x="245" y="0"/>
                        <a:pt x="269" y="13"/>
                        <a:pt x="286" y="34"/>
                      </a:cubicBezTo>
                      <a:cubicBezTo>
                        <a:pt x="230" y="65"/>
                        <a:pt x="239" y="145"/>
                        <a:pt x="296" y="1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/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87">
                    <a:defRPr/>
                  </a:pPr>
                  <a:endParaRPr lang="en-US" sz="2000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5" name="Freeform 12"/>
                <p:cNvSpPr>
                  <a:spLocks/>
                </p:cNvSpPr>
                <p:nvPr/>
              </p:nvSpPr>
              <p:spPr bwMode="auto">
                <a:xfrm>
                  <a:off x="3825" y="1766"/>
                  <a:ext cx="175" cy="191"/>
                </a:xfrm>
                <a:custGeom>
                  <a:avLst/>
                  <a:gdLst>
                    <a:gd name="T0" fmla="*/ 55 w 74"/>
                    <a:gd name="T1" fmla="*/ 54 h 81"/>
                    <a:gd name="T2" fmla="*/ 71 w 74"/>
                    <a:gd name="T3" fmla="*/ 0 h 81"/>
                    <a:gd name="T4" fmla="*/ 20 w 74"/>
                    <a:gd name="T5" fmla="*/ 28 h 81"/>
                    <a:gd name="T6" fmla="*/ 4 w 74"/>
                    <a:gd name="T7" fmla="*/ 81 h 81"/>
                    <a:gd name="T8" fmla="*/ 55 w 74"/>
                    <a:gd name="T9" fmla="*/ 5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81">
                      <a:moveTo>
                        <a:pt x="55" y="54"/>
                      </a:moveTo>
                      <a:cubicBezTo>
                        <a:pt x="66" y="40"/>
                        <a:pt x="74" y="21"/>
                        <a:pt x="71" y="0"/>
                      </a:cubicBezTo>
                      <a:cubicBezTo>
                        <a:pt x="54" y="2"/>
                        <a:pt x="33" y="13"/>
                        <a:pt x="20" y="28"/>
                      </a:cubicBezTo>
                      <a:cubicBezTo>
                        <a:pt x="9" y="41"/>
                        <a:pt x="0" y="61"/>
                        <a:pt x="4" y="81"/>
                      </a:cubicBezTo>
                      <a:cubicBezTo>
                        <a:pt x="23" y="81"/>
                        <a:pt x="44" y="70"/>
                        <a:pt x="55" y="5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/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87">
                    <a:defRPr/>
                  </a:pPr>
                  <a:endParaRPr lang="en-US" sz="2000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</p:grpSp>
      </p:grpSp>
      <p:sp>
        <p:nvSpPr>
          <p:cNvPr id="46" name="Retângulo 45"/>
          <p:cNvSpPr/>
          <p:nvPr/>
        </p:nvSpPr>
        <p:spPr>
          <a:xfrm>
            <a:off x="4291077" y="5340341"/>
            <a:ext cx="3192073" cy="995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0" rtlCol="0" anchor="ctr"/>
          <a:lstStyle/>
          <a:p>
            <a:pPr algn="r"/>
            <a:r>
              <a:rPr lang="pt-BR" sz="2800" dirty="0">
                <a:latin typeface="Arial Rounded MT Bold" panose="020F0704030504030204" pitchFamily="34" charset="0"/>
              </a:rPr>
              <a:t>Rápido</a:t>
            </a:r>
          </a:p>
        </p:txBody>
      </p:sp>
      <p:sp>
        <p:nvSpPr>
          <p:cNvPr id="47" name="Freeform 5"/>
          <p:cNvSpPr>
            <a:spLocks noEditPoints="1"/>
          </p:cNvSpPr>
          <p:nvPr/>
        </p:nvSpPr>
        <p:spPr bwMode="auto">
          <a:xfrm>
            <a:off x="4451523" y="5419680"/>
            <a:ext cx="878723" cy="837199"/>
          </a:xfrm>
          <a:custGeom>
            <a:avLst/>
            <a:gdLst>
              <a:gd name="T0" fmla="*/ 808 w 1605"/>
              <a:gd name="T1" fmla="*/ 1611 h 1611"/>
              <a:gd name="T2" fmla="*/ 1605 w 1605"/>
              <a:gd name="T3" fmla="*/ 798 h 1611"/>
              <a:gd name="T4" fmla="*/ 808 w 1605"/>
              <a:gd name="T5" fmla="*/ 0 h 1611"/>
              <a:gd name="T6" fmla="*/ 0 w 1605"/>
              <a:gd name="T7" fmla="*/ 798 h 1611"/>
              <a:gd name="T8" fmla="*/ 808 w 1605"/>
              <a:gd name="T9" fmla="*/ 1611 h 1611"/>
              <a:gd name="T10" fmla="*/ 808 w 1605"/>
              <a:gd name="T11" fmla="*/ 96 h 1611"/>
              <a:gd name="T12" fmla="*/ 1505 w 1605"/>
              <a:gd name="T13" fmla="*/ 798 h 1611"/>
              <a:gd name="T14" fmla="*/ 808 w 1605"/>
              <a:gd name="T15" fmla="*/ 1511 h 1611"/>
              <a:gd name="T16" fmla="*/ 96 w 1605"/>
              <a:gd name="T17" fmla="*/ 798 h 1611"/>
              <a:gd name="T18" fmla="*/ 808 w 1605"/>
              <a:gd name="T19" fmla="*/ 96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05" h="1611">
                <a:moveTo>
                  <a:pt x="808" y="1611"/>
                </a:moveTo>
                <a:cubicBezTo>
                  <a:pt x="1247" y="1611"/>
                  <a:pt x="1605" y="1252"/>
                  <a:pt x="1605" y="798"/>
                </a:cubicBezTo>
                <a:cubicBezTo>
                  <a:pt x="1605" y="354"/>
                  <a:pt x="1247" y="0"/>
                  <a:pt x="808" y="0"/>
                </a:cubicBezTo>
                <a:cubicBezTo>
                  <a:pt x="354" y="0"/>
                  <a:pt x="0" y="354"/>
                  <a:pt x="0" y="798"/>
                </a:cubicBezTo>
                <a:cubicBezTo>
                  <a:pt x="0" y="1252"/>
                  <a:pt x="354" y="1611"/>
                  <a:pt x="808" y="1611"/>
                </a:cubicBezTo>
                <a:close/>
                <a:moveTo>
                  <a:pt x="808" y="96"/>
                </a:moveTo>
                <a:cubicBezTo>
                  <a:pt x="1195" y="96"/>
                  <a:pt x="1505" y="410"/>
                  <a:pt x="1505" y="798"/>
                </a:cubicBezTo>
                <a:cubicBezTo>
                  <a:pt x="1505" y="1190"/>
                  <a:pt x="1195" y="1511"/>
                  <a:pt x="808" y="1511"/>
                </a:cubicBezTo>
                <a:cubicBezTo>
                  <a:pt x="420" y="1511"/>
                  <a:pt x="96" y="1190"/>
                  <a:pt x="96" y="798"/>
                </a:cubicBezTo>
                <a:cubicBezTo>
                  <a:pt x="96" y="410"/>
                  <a:pt x="420" y="96"/>
                  <a:pt x="808" y="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97">
              <a:defRPr/>
            </a:pPr>
            <a:endParaRPr lang="en-US" kern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8" name="Freeform 35"/>
          <p:cNvSpPr>
            <a:spLocks/>
          </p:cNvSpPr>
          <p:nvPr/>
        </p:nvSpPr>
        <p:spPr bwMode="black">
          <a:xfrm>
            <a:off x="4611432" y="5581682"/>
            <a:ext cx="558903" cy="513194"/>
          </a:xfrm>
          <a:custGeom>
            <a:avLst/>
            <a:gdLst>
              <a:gd name="T0" fmla="*/ 120 w 191"/>
              <a:gd name="T1" fmla="*/ 32 h 197"/>
              <a:gd name="T2" fmla="*/ 83 w 191"/>
              <a:gd name="T3" fmla="*/ 3 h 197"/>
              <a:gd name="T4" fmla="*/ 47 w 191"/>
              <a:gd name="T5" fmla="*/ 5 h 197"/>
              <a:gd name="T6" fmla="*/ 44 w 191"/>
              <a:gd name="T7" fmla="*/ 27 h 197"/>
              <a:gd name="T8" fmla="*/ 40 w 191"/>
              <a:gd name="T9" fmla="*/ 29 h 197"/>
              <a:gd name="T10" fmla="*/ 40 w 191"/>
              <a:gd name="T11" fmla="*/ 33 h 197"/>
              <a:gd name="T12" fmla="*/ 45 w 191"/>
              <a:gd name="T13" fmla="*/ 40 h 197"/>
              <a:gd name="T14" fmla="*/ 88 w 191"/>
              <a:gd name="T15" fmla="*/ 44 h 197"/>
              <a:gd name="T16" fmla="*/ 118 w 191"/>
              <a:gd name="T17" fmla="*/ 113 h 197"/>
              <a:gd name="T18" fmla="*/ 144 w 191"/>
              <a:gd name="T19" fmla="*/ 129 h 197"/>
              <a:gd name="T20" fmla="*/ 112 w 191"/>
              <a:gd name="T21" fmla="*/ 109 h 197"/>
              <a:gd name="T22" fmla="*/ 65 w 191"/>
              <a:gd name="T23" fmla="*/ 115 h 197"/>
              <a:gd name="T24" fmla="*/ 0 w 191"/>
              <a:gd name="T25" fmla="*/ 116 h 197"/>
              <a:gd name="T26" fmla="*/ 26 w 191"/>
              <a:gd name="T27" fmla="*/ 174 h 197"/>
              <a:gd name="T28" fmla="*/ 61 w 191"/>
              <a:gd name="T29" fmla="*/ 136 h 197"/>
              <a:gd name="T30" fmla="*/ 57 w 191"/>
              <a:gd name="T31" fmla="*/ 148 h 197"/>
              <a:gd name="T32" fmla="*/ 126 w 191"/>
              <a:gd name="T33" fmla="*/ 140 h 197"/>
              <a:gd name="T34" fmla="*/ 55 w 191"/>
              <a:gd name="T35" fmla="*/ 153 h 197"/>
              <a:gd name="T36" fmla="*/ 30 w 191"/>
              <a:gd name="T37" fmla="*/ 180 h 197"/>
              <a:gd name="T38" fmla="*/ 32 w 191"/>
              <a:gd name="T39" fmla="*/ 182 h 197"/>
              <a:gd name="T40" fmla="*/ 180 w 191"/>
              <a:gd name="T41" fmla="*/ 159 h 197"/>
              <a:gd name="T42" fmla="*/ 185 w 191"/>
              <a:gd name="T43" fmla="*/ 129 h 197"/>
              <a:gd name="T44" fmla="*/ 120 w 191"/>
              <a:gd name="T45" fmla="*/ 32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1" h="197">
                <a:moveTo>
                  <a:pt x="120" y="32"/>
                </a:moveTo>
                <a:cubicBezTo>
                  <a:pt x="112" y="23"/>
                  <a:pt x="99" y="9"/>
                  <a:pt x="83" y="3"/>
                </a:cubicBezTo>
                <a:cubicBezTo>
                  <a:pt x="72" y="0"/>
                  <a:pt x="47" y="5"/>
                  <a:pt x="47" y="5"/>
                </a:cubicBezTo>
                <a:cubicBezTo>
                  <a:pt x="44" y="27"/>
                  <a:pt x="44" y="27"/>
                  <a:pt x="44" y="27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3"/>
                  <a:pt x="40" y="37"/>
                  <a:pt x="45" y="40"/>
                </a:cubicBezTo>
                <a:cubicBezTo>
                  <a:pt x="50" y="42"/>
                  <a:pt x="73" y="53"/>
                  <a:pt x="88" y="44"/>
                </a:cubicBezTo>
                <a:cubicBezTo>
                  <a:pt x="118" y="60"/>
                  <a:pt x="105" y="91"/>
                  <a:pt x="118" y="113"/>
                </a:cubicBezTo>
                <a:cubicBezTo>
                  <a:pt x="123" y="120"/>
                  <a:pt x="131" y="127"/>
                  <a:pt x="144" y="129"/>
                </a:cubicBezTo>
                <a:cubicBezTo>
                  <a:pt x="144" y="129"/>
                  <a:pt x="115" y="131"/>
                  <a:pt x="112" y="109"/>
                </a:cubicBezTo>
                <a:cubicBezTo>
                  <a:pt x="101" y="104"/>
                  <a:pt x="82" y="99"/>
                  <a:pt x="65" y="115"/>
                </a:cubicBezTo>
                <a:cubicBezTo>
                  <a:pt x="51" y="100"/>
                  <a:pt x="14" y="100"/>
                  <a:pt x="0" y="116"/>
                </a:cubicBezTo>
                <a:cubicBezTo>
                  <a:pt x="6" y="141"/>
                  <a:pt x="18" y="163"/>
                  <a:pt x="26" y="174"/>
                </a:cubicBezTo>
                <a:cubicBezTo>
                  <a:pt x="52" y="156"/>
                  <a:pt x="61" y="136"/>
                  <a:pt x="61" y="136"/>
                </a:cubicBezTo>
                <a:cubicBezTo>
                  <a:pt x="60" y="140"/>
                  <a:pt x="59" y="144"/>
                  <a:pt x="57" y="148"/>
                </a:cubicBezTo>
                <a:cubicBezTo>
                  <a:pt x="103" y="167"/>
                  <a:pt x="126" y="140"/>
                  <a:pt x="126" y="140"/>
                </a:cubicBezTo>
                <a:cubicBezTo>
                  <a:pt x="107" y="171"/>
                  <a:pt x="63" y="157"/>
                  <a:pt x="55" y="153"/>
                </a:cubicBezTo>
                <a:cubicBezTo>
                  <a:pt x="48" y="166"/>
                  <a:pt x="38" y="175"/>
                  <a:pt x="30" y="180"/>
                </a:cubicBezTo>
                <a:cubicBezTo>
                  <a:pt x="32" y="181"/>
                  <a:pt x="32" y="182"/>
                  <a:pt x="32" y="182"/>
                </a:cubicBezTo>
                <a:cubicBezTo>
                  <a:pt x="88" y="197"/>
                  <a:pt x="154" y="177"/>
                  <a:pt x="180" y="159"/>
                </a:cubicBezTo>
                <a:cubicBezTo>
                  <a:pt x="191" y="151"/>
                  <a:pt x="188" y="138"/>
                  <a:pt x="185" y="129"/>
                </a:cubicBezTo>
                <a:cubicBezTo>
                  <a:pt x="172" y="91"/>
                  <a:pt x="134" y="49"/>
                  <a:pt x="120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2293" tIns="41147" rIns="82293" bIns="41147" numCol="1" anchor="t" anchorCtr="0" compatLnSpc="1">
            <a:prstTxWarp prst="textNoShape">
              <a:avLst/>
            </a:prstTxWarp>
          </a:bodyPr>
          <a:lstStyle/>
          <a:p>
            <a:pPr defTabSz="932597">
              <a:defRPr/>
            </a:pPr>
            <a:endParaRPr lang="en-US" sz="1599" kern="0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8170284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04864" y="1228082"/>
            <a:ext cx="8397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 err="1">
                <a:latin typeface="Arial Rounded MT Bold" panose="020F0704030504030204" pitchFamily="34" charset="0"/>
              </a:rPr>
              <a:t>Haham</a:t>
            </a:r>
            <a:r>
              <a:rPr lang="pt-BR" sz="5400" dirty="0">
                <a:latin typeface="Arial Rounded MT Bold" panose="020F0704030504030204" pitchFamily="34" charset="0"/>
              </a:rPr>
              <a:t>, </a:t>
            </a:r>
            <a:r>
              <a:rPr lang="pt-BR" sz="54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Rápido</a:t>
            </a:r>
            <a:r>
              <a:rPr lang="pt-BR" sz="5400" dirty="0">
                <a:latin typeface="Arial Rounded MT Bold" panose="020F0704030504030204" pitchFamily="34" charset="0"/>
              </a:rPr>
              <a:t>, sei !!</a:t>
            </a:r>
            <a:endParaRPr lang="pt-BR" sz="54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15616" y="2472163"/>
            <a:ext cx="9311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1.15 Milhões </a:t>
            </a:r>
            <a:r>
              <a:rPr lang="pt-BR" sz="4000" dirty="0">
                <a:latin typeface="Arial Rounded MT Bold" panose="020F0704030504030204" pitchFamily="34" charset="0"/>
              </a:rPr>
              <a:t>requisições/segundo, </a:t>
            </a:r>
            <a:r>
              <a:rPr lang="pt-BR" sz="4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12.6 </a:t>
            </a:r>
            <a:r>
              <a:rPr lang="pt-BR" sz="4000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Gbps</a:t>
            </a:r>
            <a:r>
              <a:rPr lang="pt-BR" sz="4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BR" sz="4000" dirty="0" err="1">
                <a:latin typeface="Arial Rounded MT Bold" panose="020F0704030504030204" pitchFamily="34" charset="0"/>
              </a:rPr>
              <a:t>throughput</a:t>
            </a:r>
            <a:endParaRPr lang="pt-BR" sz="40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6488668"/>
            <a:ext cx="9629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http://web.ageofascent.com/asp-net-core-exeeds-1-15-million-requests-12-6-gbps/</a:t>
            </a:r>
          </a:p>
        </p:txBody>
      </p:sp>
    </p:spTree>
    <p:extLst>
      <p:ext uri="{BB962C8B-B14F-4D97-AF65-F5344CB8AC3E}">
        <p14:creationId xmlns:p14="http://schemas.microsoft.com/office/powerpoint/2010/main" val="18935054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4644" y="2944810"/>
            <a:ext cx="12117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</a:rPr>
              <a:t>Primeiros passos com uma aplicação </a:t>
            </a:r>
            <a:r>
              <a:rPr lang="pt-BR" sz="48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3581274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8469"/>
            <a:ext cx="12192000" cy="3759727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0" y="446987"/>
            <a:ext cx="57601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 err="1">
                <a:latin typeface="Arial Rounded MT Bold" panose="020F0704030504030204" pitchFamily="34" charset="0"/>
              </a:rPr>
              <a:t>Get</a:t>
            </a:r>
            <a:r>
              <a:rPr lang="pt-BR" sz="3600" dirty="0">
                <a:latin typeface="Arial Rounded MT Bold" panose="020F0704030504030204" pitchFamily="34" charset="0"/>
              </a:rPr>
              <a:t> .NET Core</a:t>
            </a:r>
          </a:p>
          <a:p>
            <a:r>
              <a:rPr lang="pt-BR" sz="36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https://www.asp.net/core</a:t>
            </a:r>
          </a:p>
        </p:txBody>
      </p:sp>
    </p:spTree>
    <p:extLst>
      <p:ext uri="{BB962C8B-B14F-4D97-AF65-F5344CB8AC3E}">
        <p14:creationId xmlns:p14="http://schemas.microsoft.com/office/powerpoint/2010/main" val="65063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Props1.xml><?xml version="1.0" encoding="utf-8"?>
<ds:datastoreItem xmlns:ds="http://schemas.openxmlformats.org/officeDocument/2006/customXml" ds:itemID="{0D53BA9F-F11C-4418-B1AF-884C4A70EBC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2E9F05C-57CA-4417-B326-FD17EB7BB27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C1F182C-E432-4093-8A0A-BB80C8F1E3D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7B00E77-0297-4BDA-AF6B-7E769EAC101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130B124-0301-48AC-8A72-D301F3AE231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7A5285A-3A9D-4663-8D5E-E1E5B7530D8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511</Words>
  <Application>Microsoft Office PowerPoint</Application>
  <PresentationFormat>Widescreen</PresentationFormat>
  <Paragraphs>151</Paragraphs>
  <Slides>33</Slides>
  <Notes>1</Notes>
  <HiddenSlides>1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2" baseType="lpstr">
      <vt:lpstr>Arial</vt:lpstr>
      <vt:lpstr>Arial Rounded MT Bold</vt:lpstr>
      <vt:lpstr>Calibri</vt:lpstr>
      <vt:lpstr>Calibri Light</vt:lpstr>
      <vt:lpstr>Segoe UI</vt:lpstr>
      <vt:lpstr>Segoe UI Light</vt:lpstr>
      <vt:lpstr>Segoe UI Semibold</vt:lpstr>
      <vt:lpstr>Segoe UI Semilight</vt:lpstr>
      <vt:lpstr>Tema do Office</vt:lpstr>
      <vt:lpstr>Asp.Net Core - Fundamentos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- Fundamentos</dc:title>
  <dc:creator>Gabriel Schmitt Kohlrausch</dc:creator>
  <cp:lastModifiedBy>Gabriel Schmitt Kohlrausch | Society T.I.</cp:lastModifiedBy>
  <cp:revision>57</cp:revision>
  <dcterms:created xsi:type="dcterms:W3CDTF">2016-11-08T10:22:37Z</dcterms:created>
  <dcterms:modified xsi:type="dcterms:W3CDTF">2018-07-02T15:40:20Z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