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Raleway"/>
      <p:regular r:id="rId22"/>
      <p:bold r:id="rId23"/>
      <p:italic r:id="rId24"/>
      <p:boldItalic r:id="rId25"/>
    </p:embeddedFont>
    <p:embeddedFont>
      <p:font typeface="Raleway SemiBold"/>
      <p:regular r:id="rId26"/>
      <p:bold r:id="rId27"/>
      <p:italic r:id="rId28"/>
      <p:boldItalic r:id="rId29"/>
    </p:embeddedFont>
    <p:embeddedFont>
      <p:font typeface="Lato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aleway-regular.fntdata"/><Relationship Id="rId21" Type="http://schemas.openxmlformats.org/officeDocument/2006/relationships/slide" Target="slides/slide16.xml"/><Relationship Id="rId24" Type="http://schemas.openxmlformats.org/officeDocument/2006/relationships/font" Target="fonts/Raleway-italic.fntdata"/><Relationship Id="rId23" Type="http://schemas.openxmlformats.org/officeDocument/2006/relationships/font" Target="fonts/Raleway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SemiBold-regular.fntdata"/><Relationship Id="rId25" Type="http://schemas.openxmlformats.org/officeDocument/2006/relationships/font" Target="fonts/Raleway-boldItalic.fntdata"/><Relationship Id="rId28" Type="http://schemas.openxmlformats.org/officeDocument/2006/relationships/font" Target="fonts/RalewaySemiBold-italic.fntdata"/><Relationship Id="rId27" Type="http://schemas.openxmlformats.org/officeDocument/2006/relationships/font" Target="fonts/RalewaySemiBo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alewaySemiBold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bold.fntdata"/><Relationship Id="rId30" Type="http://schemas.openxmlformats.org/officeDocument/2006/relationships/font" Target="fonts/Lato-regular.fntdata"/><Relationship Id="rId11" Type="http://schemas.openxmlformats.org/officeDocument/2006/relationships/slide" Target="slides/slide6.xml"/><Relationship Id="rId33" Type="http://schemas.openxmlformats.org/officeDocument/2006/relationships/font" Target="fonts/Lato-boldItalic.fntdata"/><Relationship Id="rId10" Type="http://schemas.openxmlformats.org/officeDocument/2006/relationships/slide" Target="slides/slide5.xml"/><Relationship Id="rId32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1aabb623c3_2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1aabb623c3_2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315f9727b0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315f9727b0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3160fdbd20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3160fdbd20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31aabb623c3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31aabb623c3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31aabb623c3_2_8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Google Shape;539;g31aabb623c3_2_8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g31c47e6b05b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1" name="Google Shape;651;g31c47e6b05b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g31aabb623c3_0_2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3" name="Google Shape;673;g31aabb623c3_0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g31aabb623c3_2_1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0" name="Google Shape;680;g31aabb623c3_2_1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1aabb623c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1aabb623c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1c9543b115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1c9543b115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1aabb623c3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1aabb623c3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1c47e6b05b_0_7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1c47e6b05b_0_7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1c47e6b05b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1c47e6b05b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1aabb623c3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31aabb623c3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1aabb623c3_2_7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31aabb623c3_2_7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31aabb623c3_2_7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31aabb623c3_2_7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7.png"/><Relationship Id="rId6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77"/>
              <a:t>Tumor Recurrence Prediction After Stereotactic Radiosurgery: Multimodal Machine Learning Approaches in Imbalanced Data Contexts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4573650" y="3865138"/>
            <a:ext cx="3843900" cy="66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Candidate: Stiven Hidri</a:t>
            </a:r>
            <a:br>
              <a:rPr lang="en-GB">
                <a:solidFill>
                  <a:srgbClr val="000000"/>
                </a:solidFill>
              </a:rPr>
            </a:br>
            <a:br>
              <a:rPr lang="en-GB">
                <a:solidFill>
                  <a:srgbClr val="000000"/>
                </a:solidFill>
              </a:rPr>
            </a:br>
            <a:r>
              <a:rPr lang="en-GB">
                <a:solidFill>
                  <a:srgbClr val="000000"/>
                </a:solidFill>
              </a:rPr>
              <a:t>Supervisors: </a:t>
            </a:r>
            <a:r>
              <a:rPr lang="en-GB">
                <a:solidFill>
                  <a:srgbClr val="000000"/>
                </a:solidFill>
              </a:rPr>
              <a:t>Santa Di Cataldo, Francesco Ponzio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37" y="3736388"/>
            <a:ext cx="2072525" cy="92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2"/>
          <p:cNvSpPr/>
          <p:nvPr/>
        </p:nvSpPr>
        <p:spPr>
          <a:xfrm>
            <a:off x="6864159" y="3520476"/>
            <a:ext cx="117900" cy="1341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22"/>
          <p:cNvSpPr/>
          <p:nvPr/>
        </p:nvSpPr>
        <p:spPr>
          <a:xfrm>
            <a:off x="6864159" y="3386566"/>
            <a:ext cx="117900" cy="1341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22"/>
          <p:cNvSpPr/>
          <p:nvPr/>
        </p:nvSpPr>
        <p:spPr>
          <a:xfrm>
            <a:off x="6864159" y="3252657"/>
            <a:ext cx="117900" cy="1341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22"/>
          <p:cNvSpPr/>
          <p:nvPr/>
        </p:nvSpPr>
        <p:spPr>
          <a:xfrm>
            <a:off x="6864159" y="3118747"/>
            <a:ext cx="117900" cy="1341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22"/>
          <p:cNvSpPr/>
          <p:nvPr/>
        </p:nvSpPr>
        <p:spPr>
          <a:xfrm>
            <a:off x="6864159" y="2984838"/>
            <a:ext cx="117900" cy="1341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22"/>
          <p:cNvSpPr/>
          <p:nvPr/>
        </p:nvSpPr>
        <p:spPr>
          <a:xfrm>
            <a:off x="6864159" y="2850928"/>
            <a:ext cx="117900" cy="1341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22"/>
          <p:cNvSpPr/>
          <p:nvPr/>
        </p:nvSpPr>
        <p:spPr>
          <a:xfrm>
            <a:off x="6864159" y="2717018"/>
            <a:ext cx="117900" cy="1341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22"/>
          <p:cNvSpPr/>
          <p:nvPr/>
        </p:nvSpPr>
        <p:spPr>
          <a:xfrm>
            <a:off x="6864159" y="2583109"/>
            <a:ext cx="117900" cy="1341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07" name="Google Shape;307;p22"/>
          <p:cNvPicPr preferRelativeResize="0"/>
          <p:nvPr/>
        </p:nvPicPr>
        <p:blipFill rotWithShape="1">
          <a:blip r:embed="rId3">
            <a:alphaModFix/>
          </a:blip>
          <a:srcRect b="1835" l="0" r="0" t="0"/>
          <a:stretch/>
        </p:blipFill>
        <p:spPr>
          <a:xfrm>
            <a:off x="4490769" y="2742822"/>
            <a:ext cx="630000" cy="9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22"/>
          <p:cNvSpPr/>
          <p:nvPr/>
        </p:nvSpPr>
        <p:spPr>
          <a:xfrm>
            <a:off x="6864159" y="3786662"/>
            <a:ext cx="117900" cy="134100"/>
          </a:xfrm>
          <a:prstGeom prst="rect">
            <a:avLst/>
          </a:prstGeom>
          <a:solidFill>
            <a:srgbClr val="FF0000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22"/>
          <p:cNvSpPr/>
          <p:nvPr/>
        </p:nvSpPr>
        <p:spPr>
          <a:xfrm>
            <a:off x="6864159" y="3654390"/>
            <a:ext cx="117900" cy="134100"/>
          </a:xfrm>
          <a:prstGeom prst="rect">
            <a:avLst/>
          </a:prstGeom>
          <a:solidFill>
            <a:srgbClr val="FF0000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22"/>
          <p:cNvSpPr txBox="1"/>
          <p:nvPr/>
        </p:nvSpPr>
        <p:spPr>
          <a:xfrm>
            <a:off x="6082188" y="4063875"/>
            <a:ext cx="1681800" cy="4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Raleway"/>
                <a:ea typeface="Raleway"/>
                <a:cs typeface="Raleway"/>
                <a:sym typeface="Raleway"/>
              </a:rPr>
              <a:t>Clinical features concatenation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11" name="Google Shape;311;p22"/>
          <p:cNvSpPr/>
          <p:nvPr/>
        </p:nvSpPr>
        <p:spPr>
          <a:xfrm>
            <a:off x="7425347" y="3210404"/>
            <a:ext cx="149400" cy="1341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12" name="Google Shape;312;p22"/>
          <p:cNvCxnSpPr>
            <a:stCxn id="306" idx="3"/>
            <a:endCxn id="311" idx="2"/>
          </p:cNvCxnSpPr>
          <p:nvPr/>
        </p:nvCxnSpPr>
        <p:spPr>
          <a:xfrm>
            <a:off x="6982059" y="2650159"/>
            <a:ext cx="443400" cy="6273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3" name="Google Shape;313;p22"/>
          <p:cNvCxnSpPr>
            <a:stCxn id="299" idx="3"/>
            <a:endCxn id="311" idx="2"/>
          </p:cNvCxnSpPr>
          <p:nvPr/>
        </p:nvCxnSpPr>
        <p:spPr>
          <a:xfrm flipH="1" rot="10800000">
            <a:off x="6982059" y="3277326"/>
            <a:ext cx="443400" cy="3102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4" name="Google Shape;314;p22"/>
          <p:cNvCxnSpPr>
            <a:stCxn id="300" idx="3"/>
            <a:endCxn id="311" idx="2"/>
          </p:cNvCxnSpPr>
          <p:nvPr/>
        </p:nvCxnSpPr>
        <p:spPr>
          <a:xfrm flipH="1" rot="10800000">
            <a:off x="6982059" y="3277516"/>
            <a:ext cx="443400" cy="1761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5" name="Google Shape;315;p22"/>
          <p:cNvCxnSpPr>
            <a:stCxn id="301" idx="3"/>
            <a:endCxn id="311" idx="2"/>
          </p:cNvCxnSpPr>
          <p:nvPr/>
        </p:nvCxnSpPr>
        <p:spPr>
          <a:xfrm flipH="1" rot="10800000">
            <a:off x="6982059" y="3277407"/>
            <a:ext cx="443400" cy="423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6" name="Google Shape;316;p22"/>
          <p:cNvCxnSpPr>
            <a:stCxn id="302" idx="3"/>
            <a:endCxn id="311" idx="2"/>
          </p:cNvCxnSpPr>
          <p:nvPr/>
        </p:nvCxnSpPr>
        <p:spPr>
          <a:xfrm>
            <a:off x="6982059" y="3185797"/>
            <a:ext cx="443400" cy="918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7" name="Google Shape;317;p22"/>
          <p:cNvCxnSpPr>
            <a:stCxn id="303" idx="3"/>
            <a:endCxn id="311" idx="2"/>
          </p:cNvCxnSpPr>
          <p:nvPr/>
        </p:nvCxnSpPr>
        <p:spPr>
          <a:xfrm>
            <a:off x="6982059" y="3051888"/>
            <a:ext cx="443400" cy="2256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8" name="Google Shape;318;p22"/>
          <p:cNvCxnSpPr>
            <a:stCxn id="304" idx="3"/>
            <a:endCxn id="311" idx="2"/>
          </p:cNvCxnSpPr>
          <p:nvPr/>
        </p:nvCxnSpPr>
        <p:spPr>
          <a:xfrm>
            <a:off x="6982059" y="2917978"/>
            <a:ext cx="443400" cy="3594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9" name="Google Shape;319;p22"/>
          <p:cNvCxnSpPr>
            <a:stCxn id="305" idx="3"/>
            <a:endCxn id="311" idx="2"/>
          </p:cNvCxnSpPr>
          <p:nvPr/>
        </p:nvCxnSpPr>
        <p:spPr>
          <a:xfrm>
            <a:off x="6982059" y="2784068"/>
            <a:ext cx="443400" cy="4935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0" name="Google Shape;320;p22"/>
          <p:cNvCxnSpPr>
            <a:stCxn id="309" idx="3"/>
            <a:endCxn id="311" idx="2"/>
          </p:cNvCxnSpPr>
          <p:nvPr/>
        </p:nvCxnSpPr>
        <p:spPr>
          <a:xfrm flipH="1" rot="10800000">
            <a:off x="6982059" y="3277440"/>
            <a:ext cx="443400" cy="4440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1" name="Google Shape;321;p22"/>
          <p:cNvCxnSpPr>
            <a:endCxn id="311" idx="2"/>
          </p:cNvCxnSpPr>
          <p:nvPr/>
        </p:nvCxnSpPr>
        <p:spPr>
          <a:xfrm flipH="1" rot="10800000">
            <a:off x="6981947" y="3277454"/>
            <a:ext cx="443400" cy="5781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2" name="Google Shape;322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DWT CONV</a:t>
            </a:r>
            <a:endParaRPr/>
          </a:p>
        </p:txBody>
      </p:sp>
      <p:sp>
        <p:nvSpPr>
          <p:cNvPr id="323" name="Google Shape;323;p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24" name="Google Shape;32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04229" y="3243441"/>
            <a:ext cx="630000" cy="9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04147" y="2125096"/>
            <a:ext cx="630000" cy="9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22"/>
          <p:cNvSpPr txBox="1"/>
          <p:nvPr/>
        </p:nvSpPr>
        <p:spPr>
          <a:xfrm>
            <a:off x="1383600" y="2396150"/>
            <a:ext cx="5235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latin typeface="Raleway"/>
                <a:ea typeface="Raleway"/>
                <a:cs typeface="Raleway"/>
                <a:sym typeface="Raleway"/>
              </a:rPr>
              <a:t>MRI</a:t>
            </a:r>
            <a:endParaRPr sz="13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27" name="Google Shape;327;p22"/>
          <p:cNvSpPr txBox="1"/>
          <p:nvPr/>
        </p:nvSpPr>
        <p:spPr>
          <a:xfrm>
            <a:off x="1383600" y="3547250"/>
            <a:ext cx="5235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latin typeface="Raleway"/>
                <a:ea typeface="Raleway"/>
                <a:cs typeface="Raleway"/>
                <a:sym typeface="Raleway"/>
              </a:rPr>
              <a:t>RTD</a:t>
            </a:r>
            <a:endParaRPr sz="13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328" name="Google Shape;328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45672" y="2182971"/>
            <a:ext cx="630000" cy="9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87372" y="2231321"/>
            <a:ext cx="630000" cy="9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51429" y="3286416"/>
            <a:ext cx="630000" cy="9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02479" y="3337416"/>
            <a:ext cx="630000" cy="9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22"/>
          <p:cNvSpPr/>
          <p:nvPr/>
        </p:nvSpPr>
        <p:spPr>
          <a:xfrm>
            <a:off x="3212200" y="3006163"/>
            <a:ext cx="902100" cy="444000"/>
          </a:xfrm>
          <a:prstGeom prst="rect">
            <a:avLst/>
          </a:prstGeom>
          <a:solidFill>
            <a:srgbClr val="F3F3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Raleway SemiBold"/>
                <a:ea typeface="Raleway SemiBold"/>
                <a:cs typeface="Raleway SemiBold"/>
                <a:sym typeface="Raleway SemiBold"/>
              </a:rPr>
              <a:t>DWT Fusion</a:t>
            </a:r>
            <a:endParaRPr sz="1200"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pic>
        <p:nvPicPr>
          <p:cNvPr id="333" name="Google Shape;333;p22"/>
          <p:cNvPicPr preferRelativeResize="0"/>
          <p:nvPr/>
        </p:nvPicPr>
        <p:blipFill rotWithShape="1">
          <a:blip r:embed="rId3">
            <a:alphaModFix/>
          </a:blip>
          <a:srcRect b="1835" l="0" r="0" t="0"/>
          <a:stretch/>
        </p:blipFill>
        <p:spPr>
          <a:xfrm>
            <a:off x="4536819" y="2801922"/>
            <a:ext cx="630000" cy="9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p22"/>
          <p:cNvPicPr preferRelativeResize="0"/>
          <p:nvPr/>
        </p:nvPicPr>
        <p:blipFill rotWithShape="1">
          <a:blip r:embed="rId3">
            <a:alphaModFix/>
          </a:blip>
          <a:srcRect b="1835" l="0" r="0" t="0"/>
          <a:stretch/>
        </p:blipFill>
        <p:spPr>
          <a:xfrm>
            <a:off x="4579094" y="2855697"/>
            <a:ext cx="630000" cy="9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p22"/>
          <p:cNvSpPr/>
          <p:nvPr/>
        </p:nvSpPr>
        <p:spPr>
          <a:xfrm>
            <a:off x="5585575" y="3006163"/>
            <a:ext cx="902100" cy="444000"/>
          </a:xfrm>
          <a:prstGeom prst="rect">
            <a:avLst/>
          </a:prstGeom>
          <a:solidFill>
            <a:srgbClr val="F3F3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Raleway SemiBold"/>
                <a:ea typeface="Raleway SemiBold"/>
                <a:cs typeface="Raleway SemiBold"/>
                <a:sym typeface="Raleway SemiBold"/>
              </a:rPr>
              <a:t>3D CNN</a:t>
            </a:r>
            <a:endParaRPr sz="1200"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336" name="Google Shape;336;p22"/>
          <p:cNvSpPr/>
          <p:nvPr/>
        </p:nvSpPr>
        <p:spPr>
          <a:xfrm rot="5400000">
            <a:off x="5470963" y="890488"/>
            <a:ext cx="36900" cy="36900"/>
          </a:xfrm>
          <a:prstGeom prst="ellipse">
            <a:avLst/>
          </a:prstGeom>
          <a:solidFill>
            <a:srgbClr val="222222"/>
          </a:solidFill>
          <a:ln cap="flat" cmpd="sng" w="3810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7" name="Google Shape;337;p22"/>
          <p:cNvSpPr/>
          <p:nvPr/>
        </p:nvSpPr>
        <p:spPr>
          <a:xfrm rot="5400000">
            <a:off x="5044788" y="890463"/>
            <a:ext cx="36900" cy="36900"/>
          </a:xfrm>
          <a:prstGeom prst="ellipse">
            <a:avLst/>
          </a:prstGeom>
          <a:solidFill>
            <a:srgbClr val="222222"/>
          </a:solidFill>
          <a:ln cap="flat" cmpd="sng" w="3810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8" name="Google Shape;338;p22"/>
          <p:cNvSpPr/>
          <p:nvPr/>
        </p:nvSpPr>
        <p:spPr>
          <a:xfrm rot="5400000">
            <a:off x="4588063" y="890488"/>
            <a:ext cx="36900" cy="36900"/>
          </a:xfrm>
          <a:prstGeom prst="ellipse">
            <a:avLst/>
          </a:prstGeom>
          <a:solidFill>
            <a:srgbClr val="222222"/>
          </a:solidFill>
          <a:ln cap="flat" cmpd="sng" w="3810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9" name="Google Shape;339;p22"/>
          <p:cNvSpPr/>
          <p:nvPr/>
        </p:nvSpPr>
        <p:spPr>
          <a:xfrm rot="5400000">
            <a:off x="3656163" y="890463"/>
            <a:ext cx="36900" cy="36900"/>
          </a:xfrm>
          <a:prstGeom prst="ellipse">
            <a:avLst/>
          </a:prstGeom>
          <a:solidFill>
            <a:srgbClr val="222222"/>
          </a:solidFill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40" name="Google Shape;340;p22"/>
          <p:cNvSpPr txBox="1"/>
          <p:nvPr/>
        </p:nvSpPr>
        <p:spPr>
          <a:xfrm>
            <a:off x="3528363" y="626738"/>
            <a:ext cx="292500" cy="26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b="1" sz="1000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41" name="Google Shape;341;p22"/>
          <p:cNvSpPr txBox="1"/>
          <p:nvPr/>
        </p:nvSpPr>
        <p:spPr>
          <a:xfrm>
            <a:off x="4003538" y="626738"/>
            <a:ext cx="292500" cy="26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2</a:t>
            </a:r>
            <a:endParaRPr b="1" sz="1000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42" name="Google Shape;342;p22"/>
          <p:cNvSpPr txBox="1"/>
          <p:nvPr/>
        </p:nvSpPr>
        <p:spPr>
          <a:xfrm>
            <a:off x="4460263" y="626738"/>
            <a:ext cx="292500" cy="26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rgbClr val="9E9E9E"/>
                </a:solidFill>
                <a:latin typeface="Lato"/>
                <a:ea typeface="Lato"/>
                <a:cs typeface="Lato"/>
                <a:sym typeface="Lato"/>
              </a:rPr>
              <a:t>3</a:t>
            </a:r>
            <a:endParaRPr b="1" sz="1000">
              <a:solidFill>
                <a:srgbClr val="9E9E9E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43" name="Google Shape;343;p22"/>
          <p:cNvSpPr txBox="1"/>
          <p:nvPr/>
        </p:nvSpPr>
        <p:spPr>
          <a:xfrm>
            <a:off x="4916988" y="626738"/>
            <a:ext cx="292500" cy="26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rgbClr val="9E9E9E"/>
                </a:solidFill>
                <a:latin typeface="Lato"/>
                <a:ea typeface="Lato"/>
                <a:cs typeface="Lato"/>
                <a:sym typeface="Lato"/>
              </a:rPr>
              <a:t>4</a:t>
            </a:r>
            <a:endParaRPr b="1" sz="1000">
              <a:solidFill>
                <a:srgbClr val="9E9E9E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44" name="Google Shape;344;p22"/>
          <p:cNvSpPr txBox="1"/>
          <p:nvPr/>
        </p:nvSpPr>
        <p:spPr>
          <a:xfrm>
            <a:off x="5326738" y="626738"/>
            <a:ext cx="292500" cy="26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rgbClr val="9E9E9E"/>
                </a:solidFill>
                <a:latin typeface="Lato"/>
                <a:ea typeface="Lato"/>
                <a:cs typeface="Lato"/>
                <a:sym typeface="Lato"/>
              </a:rPr>
              <a:t>5</a:t>
            </a:r>
            <a:endParaRPr b="1" sz="1000">
              <a:solidFill>
                <a:srgbClr val="9E9E9E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345" name="Google Shape;345;p22"/>
          <p:cNvCxnSpPr/>
          <p:nvPr/>
        </p:nvCxnSpPr>
        <p:spPr>
          <a:xfrm>
            <a:off x="3693063" y="908913"/>
            <a:ext cx="4383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6" name="Google Shape;346;p22"/>
          <p:cNvCxnSpPr/>
          <p:nvPr/>
        </p:nvCxnSpPr>
        <p:spPr>
          <a:xfrm>
            <a:off x="4168238" y="908938"/>
            <a:ext cx="419700" cy="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7" name="Google Shape;347;p22"/>
          <p:cNvCxnSpPr/>
          <p:nvPr/>
        </p:nvCxnSpPr>
        <p:spPr>
          <a:xfrm>
            <a:off x="4624963" y="908938"/>
            <a:ext cx="419700" cy="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8" name="Google Shape;348;p22"/>
          <p:cNvCxnSpPr/>
          <p:nvPr/>
        </p:nvCxnSpPr>
        <p:spPr>
          <a:xfrm>
            <a:off x="5081688" y="908913"/>
            <a:ext cx="389400" cy="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9" name="Google Shape;349;p22"/>
          <p:cNvSpPr/>
          <p:nvPr/>
        </p:nvSpPr>
        <p:spPr>
          <a:xfrm rot="5400000">
            <a:off x="4131338" y="890488"/>
            <a:ext cx="36900" cy="36900"/>
          </a:xfrm>
          <a:prstGeom prst="ellipse">
            <a:avLst/>
          </a:prstGeom>
          <a:solidFill>
            <a:srgbClr val="222222"/>
          </a:solidFill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CONV LSTM</a:t>
            </a:r>
            <a:endParaRPr/>
          </a:p>
        </p:txBody>
      </p:sp>
      <p:pic>
        <p:nvPicPr>
          <p:cNvPr id="355" name="Google Shape;35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5382" y="2133335"/>
            <a:ext cx="523613" cy="803802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" name="Google Shape;35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79414" y="3326583"/>
            <a:ext cx="523613" cy="7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" name="Google Shape;35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29761" y="3378387"/>
            <a:ext cx="523613" cy="7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" name="Google Shape;35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92029" y="3425216"/>
            <a:ext cx="523613" cy="7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" name="Google Shape;35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5729" y="2192257"/>
            <a:ext cx="523613" cy="803802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Google Shape;36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7997" y="2252596"/>
            <a:ext cx="523613" cy="803802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Google Shape;361;p2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2" name="Google Shape;362;p23"/>
          <p:cNvSpPr txBox="1"/>
          <p:nvPr/>
        </p:nvSpPr>
        <p:spPr>
          <a:xfrm>
            <a:off x="870975" y="2382875"/>
            <a:ext cx="5235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latin typeface="Raleway"/>
                <a:ea typeface="Raleway"/>
                <a:cs typeface="Raleway"/>
                <a:sym typeface="Raleway"/>
              </a:rPr>
              <a:t>MRI</a:t>
            </a:r>
            <a:endParaRPr sz="13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63" name="Google Shape;363;p23"/>
          <p:cNvSpPr txBox="1"/>
          <p:nvPr/>
        </p:nvSpPr>
        <p:spPr>
          <a:xfrm>
            <a:off x="870975" y="3533975"/>
            <a:ext cx="5235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latin typeface="Raleway"/>
                <a:ea typeface="Raleway"/>
                <a:cs typeface="Raleway"/>
                <a:sym typeface="Raleway"/>
              </a:rPr>
              <a:t>RTD</a:t>
            </a:r>
            <a:endParaRPr sz="13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64" name="Google Shape;364;p23"/>
          <p:cNvSpPr/>
          <p:nvPr/>
        </p:nvSpPr>
        <p:spPr>
          <a:xfrm>
            <a:off x="5738786" y="3281093"/>
            <a:ext cx="121500" cy="120600"/>
          </a:xfrm>
          <a:prstGeom prst="rect">
            <a:avLst/>
          </a:prstGeom>
          <a:solidFill>
            <a:srgbClr val="F3F3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23"/>
          <p:cNvSpPr/>
          <p:nvPr/>
        </p:nvSpPr>
        <p:spPr>
          <a:xfrm>
            <a:off x="5738786" y="3160578"/>
            <a:ext cx="121500" cy="120600"/>
          </a:xfrm>
          <a:prstGeom prst="rect">
            <a:avLst/>
          </a:prstGeom>
          <a:solidFill>
            <a:srgbClr val="F3F3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23"/>
          <p:cNvSpPr/>
          <p:nvPr/>
        </p:nvSpPr>
        <p:spPr>
          <a:xfrm>
            <a:off x="5738786" y="3040064"/>
            <a:ext cx="121500" cy="120600"/>
          </a:xfrm>
          <a:prstGeom prst="rect">
            <a:avLst/>
          </a:prstGeom>
          <a:solidFill>
            <a:srgbClr val="F3F3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23"/>
          <p:cNvSpPr/>
          <p:nvPr/>
        </p:nvSpPr>
        <p:spPr>
          <a:xfrm>
            <a:off x="5738786" y="2919549"/>
            <a:ext cx="121500" cy="120600"/>
          </a:xfrm>
          <a:prstGeom prst="rect">
            <a:avLst/>
          </a:prstGeom>
          <a:solidFill>
            <a:srgbClr val="F3F3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23"/>
          <p:cNvSpPr/>
          <p:nvPr/>
        </p:nvSpPr>
        <p:spPr>
          <a:xfrm>
            <a:off x="5738786" y="2799035"/>
            <a:ext cx="121500" cy="120600"/>
          </a:xfrm>
          <a:prstGeom prst="rect">
            <a:avLst/>
          </a:prstGeom>
          <a:solidFill>
            <a:srgbClr val="F3F3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23"/>
          <p:cNvSpPr/>
          <p:nvPr/>
        </p:nvSpPr>
        <p:spPr>
          <a:xfrm>
            <a:off x="5860326" y="3281093"/>
            <a:ext cx="121500" cy="120600"/>
          </a:xfrm>
          <a:prstGeom prst="rect">
            <a:avLst/>
          </a:prstGeom>
          <a:solidFill>
            <a:srgbClr val="F3F3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23"/>
          <p:cNvSpPr/>
          <p:nvPr/>
        </p:nvSpPr>
        <p:spPr>
          <a:xfrm>
            <a:off x="5860326" y="3160578"/>
            <a:ext cx="121500" cy="120600"/>
          </a:xfrm>
          <a:prstGeom prst="rect">
            <a:avLst/>
          </a:prstGeom>
          <a:solidFill>
            <a:srgbClr val="F3F3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23"/>
          <p:cNvSpPr/>
          <p:nvPr/>
        </p:nvSpPr>
        <p:spPr>
          <a:xfrm>
            <a:off x="5860326" y="3040064"/>
            <a:ext cx="121500" cy="120600"/>
          </a:xfrm>
          <a:prstGeom prst="rect">
            <a:avLst/>
          </a:prstGeom>
          <a:solidFill>
            <a:srgbClr val="F3F3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23"/>
          <p:cNvSpPr/>
          <p:nvPr/>
        </p:nvSpPr>
        <p:spPr>
          <a:xfrm>
            <a:off x="5860326" y="2919549"/>
            <a:ext cx="121500" cy="120600"/>
          </a:xfrm>
          <a:prstGeom prst="rect">
            <a:avLst/>
          </a:prstGeom>
          <a:solidFill>
            <a:srgbClr val="F3F3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23"/>
          <p:cNvSpPr/>
          <p:nvPr/>
        </p:nvSpPr>
        <p:spPr>
          <a:xfrm>
            <a:off x="5860326" y="2799035"/>
            <a:ext cx="121500" cy="120600"/>
          </a:xfrm>
          <a:prstGeom prst="rect">
            <a:avLst/>
          </a:prstGeom>
          <a:solidFill>
            <a:srgbClr val="F3F3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23"/>
          <p:cNvSpPr/>
          <p:nvPr/>
        </p:nvSpPr>
        <p:spPr>
          <a:xfrm>
            <a:off x="5981865" y="3281093"/>
            <a:ext cx="121500" cy="120600"/>
          </a:xfrm>
          <a:prstGeom prst="rect">
            <a:avLst/>
          </a:prstGeom>
          <a:solidFill>
            <a:srgbClr val="F3F3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23"/>
          <p:cNvSpPr/>
          <p:nvPr/>
        </p:nvSpPr>
        <p:spPr>
          <a:xfrm>
            <a:off x="5981865" y="3160578"/>
            <a:ext cx="121500" cy="120600"/>
          </a:xfrm>
          <a:prstGeom prst="rect">
            <a:avLst/>
          </a:prstGeom>
          <a:solidFill>
            <a:srgbClr val="F3F3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23"/>
          <p:cNvSpPr/>
          <p:nvPr/>
        </p:nvSpPr>
        <p:spPr>
          <a:xfrm>
            <a:off x="5981865" y="3040064"/>
            <a:ext cx="121500" cy="120600"/>
          </a:xfrm>
          <a:prstGeom prst="rect">
            <a:avLst/>
          </a:prstGeom>
          <a:solidFill>
            <a:srgbClr val="F3F3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23"/>
          <p:cNvSpPr/>
          <p:nvPr/>
        </p:nvSpPr>
        <p:spPr>
          <a:xfrm>
            <a:off x="5981865" y="2919549"/>
            <a:ext cx="121500" cy="120600"/>
          </a:xfrm>
          <a:prstGeom prst="rect">
            <a:avLst/>
          </a:prstGeom>
          <a:solidFill>
            <a:srgbClr val="F3F3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23"/>
          <p:cNvSpPr/>
          <p:nvPr/>
        </p:nvSpPr>
        <p:spPr>
          <a:xfrm>
            <a:off x="5981865" y="2799035"/>
            <a:ext cx="121500" cy="120600"/>
          </a:xfrm>
          <a:prstGeom prst="rect">
            <a:avLst/>
          </a:prstGeom>
          <a:solidFill>
            <a:srgbClr val="F3F3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23"/>
          <p:cNvSpPr/>
          <p:nvPr/>
        </p:nvSpPr>
        <p:spPr>
          <a:xfrm>
            <a:off x="5738786" y="3522119"/>
            <a:ext cx="121500" cy="120600"/>
          </a:xfrm>
          <a:prstGeom prst="rect">
            <a:avLst/>
          </a:prstGeom>
          <a:solidFill>
            <a:srgbClr val="FF0000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23"/>
          <p:cNvSpPr/>
          <p:nvPr/>
        </p:nvSpPr>
        <p:spPr>
          <a:xfrm>
            <a:off x="5738786" y="3401605"/>
            <a:ext cx="121500" cy="120600"/>
          </a:xfrm>
          <a:prstGeom prst="rect">
            <a:avLst/>
          </a:prstGeom>
          <a:solidFill>
            <a:srgbClr val="FF0000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23"/>
          <p:cNvSpPr/>
          <p:nvPr/>
        </p:nvSpPr>
        <p:spPr>
          <a:xfrm>
            <a:off x="5860326" y="3522119"/>
            <a:ext cx="121500" cy="120600"/>
          </a:xfrm>
          <a:prstGeom prst="rect">
            <a:avLst/>
          </a:prstGeom>
          <a:solidFill>
            <a:srgbClr val="FF0000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23"/>
          <p:cNvSpPr/>
          <p:nvPr/>
        </p:nvSpPr>
        <p:spPr>
          <a:xfrm>
            <a:off x="5860326" y="3401605"/>
            <a:ext cx="121500" cy="120600"/>
          </a:xfrm>
          <a:prstGeom prst="rect">
            <a:avLst/>
          </a:prstGeom>
          <a:solidFill>
            <a:srgbClr val="FF0000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23"/>
          <p:cNvSpPr/>
          <p:nvPr/>
        </p:nvSpPr>
        <p:spPr>
          <a:xfrm>
            <a:off x="5981865" y="3522119"/>
            <a:ext cx="121500" cy="120600"/>
          </a:xfrm>
          <a:prstGeom prst="rect">
            <a:avLst/>
          </a:prstGeom>
          <a:solidFill>
            <a:srgbClr val="FF0000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23"/>
          <p:cNvSpPr/>
          <p:nvPr/>
        </p:nvSpPr>
        <p:spPr>
          <a:xfrm>
            <a:off x="5981865" y="3401605"/>
            <a:ext cx="121500" cy="120600"/>
          </a:xfrm>
          <a:prstGeom prst="rect">
            <a:avLst/>
          </a:prstGeom>
          <a:solidFill>
            <a:srgbClr val="FF0000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23"/>
          <p:cNvSpPr/>
          <p:nvPr/>
        </p:nvSpPr>
        <p:spPr>
          <a:xfrm>
            <a:off x="4550038" y="2993475"/>
            <a:ext cx="902100" cy="357900"/>
          </a:xfrm>
          <a:prstGeom prst="rect">
            <a:avLst/>
          </a:prstGeom>
          <a:solidFill>
            <a:srgbClr val="F3F3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Raleway SemiBold"/>
                <a:ea typeface="Raleway SemiBold"/>
                <a:cs typeface="Raleway SemiBold"/>
                <a:sym typeface="Raleway SemiBold"/>
              </a:rPr>
              <a:t>ResNet18</a:t>
            </a:r>
            <a:endParaRPr sz="1200"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386" name="Google Shape;386;p23"/>
          <p:cNvSpPr txBox="1"/>
          <p:nvPr/>
        </p:nvSpPr>
        <p:spPr>
          <a:xfrm>
            <a:off x="2611525" y="2168425"/>
            <a:ext cx="1394400" cy="52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Raleway"/>
                <a:ea typeface="Raleway"/>
                <a:cs typeface="Raleway"/>
                <a:sym typeface="Raleway"/>
              </a:rPr>
              <a:t>MRI RTD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Raleway"/>
                <a:ea typeface="Raleway"/>
                <a:cs typeface="Raleway"/>
                <a:sym typeface="Raleway"/>
              </a:rPr>
              <a:t>slice coupling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87" name="Google Shape;387;p23"/>
          <p:cNvSpPr/>
          <p:nvPr/>
        </p:nvSpPr>
        <p:spPr>
          <a:xfrm>
            <a:off x="6390002" y="2998954"/>
            <a:ext cx="902100" cy="357900"/>
          </a:xfrm>
          <a:prstGeom prst="rect">
            <a:avLst/>
          </a:prstGeom>
          <a:solidFill>
            <a:srgbClr val="F3F3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Raleway SemiBold"/>
                <a:ea typeface="Raleway SemiBold"/>
                <a:cs typeface="Raleway SemiBold"/>
                <a:sym typeface="Raleway SemiBold"/>
              </a:rPr>
              <a:t>LSTM</a:t>
            </a:r>
            <a:endParaRPr sz="1200"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388" name="Google Shape;388;p23"/>
          <p:cNvSpPr/>
          <p:nvPr/>
        </p:nvSpPr>
        <p:spPr>
          <a:xfrm>
            <a:off x="7633325" y="3358645"/>
            <a:ext cx="121500" cy="120600"/>
          </a:xfrm>
          <a:prstGeom prst="rect">
            <a:avLst/>
          </a:prstGeom>
          <a:solidFill>
            <a:srgbClr val="F3F3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23"/>
          <p:cNvSpPr/>
          <p:nvPr/>
        </p:nvSpPr>
        <p:spPr>
          <a:xfrm>
            <a:off x="7633325" y="3238131"/>
            <a:ext cx="121500" cy="120600"/>
          </a:xfrm>
          <a:prstGeom prst="rect">
            <a:avLst/>
          </a:prstGeom>
          <a:solidFill>
            <a:srgbClr val="F3F3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23"/>
          <p:cNvSpPr/>
          <p:nvPr/>
        </p:nvSpPr>
        <p:spPr>
          <a:xfrm>
            <a:off x="7633325" y="3117616"/>
            <a:ext cx="121500" cy="120600"/>
          </a:xfrm>
          <a:prstGeom prst="rect">
            <a:avLst/>
          </a:prstGeom>
          <a:solidFill>
            <a:srgbClr val="F3F3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23"/>
          <p:cNvSpPr/>
          <p:nvPr/>
        </p:nvSpPr>
        <p:spPr>
          <a:xfrm>
            <a:off x="7633325" y="2997101"/>
            <a:ext cx="121500" cy="120600"/>
          </a:xfrm>
          <a:prstGeom prst="rect">
            <a:avLst/>
          </a:prstGeom>
          <a:solidFill>
            <a:srgbClr val="F3F3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23"/>
          <p:cNvSpPr/>
          <p:nvPr/>
        </p:nvSpPr>
        <p:spPr>
          <a:xfrm>
            <a:off x="7633325" y="2876587"/>
            <a:ext cx="121500" cy="120600"/>
          </a:xfrm>
          <a:prstGeom prst="rect">
            <a:avLst/>
          </a:prstGeom>
          <a:solidFill>
            <a:srgbClr val="F3F3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23"/>
          <p:cNvSpPr/>
          <p:nvPr/>
        </p:nvSpPr>
        <p:spPr>
          <a:xfrm>
            <a:off x="8151536" y="3117624"/>
            <a:ext cx="121500" cy="1206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4" name="Google Shape;394;p23"/>
          <p:cNvCxnSpPr>
            <a:stCxn id="389" idx="3"/>
            <a:endCxn id="393" idx="2"/>
          </p:cNvCxnSpPr>
          <p:nvPr/>
        </p:nvCxnSpPr>
        <p:spPr>
          <a:xfrm flipH="1" rot="10800000">
            <a:off x="7754825" y="3177831"/>
            <a:ext cx="396600" cy="1206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5" name="Google Shape;395;p23"/>
          <p:cNvCxnSpPr>
            <a:stCxn id="392" idx="3"/>
            <a:endCxn id="393" idx="2"/>
          </p:cNvCxnSpPr>
          <p:nvPr/>
        </p:nvCxnSpPr>
        <p:spPr>
          <a:xfrm>
            <a:off x="7754825" y="2936887"/>
            <a:ext cx="396600" cy="240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6" name="Google Shape;396;p23"/>
          <p:cNvCxnSpPr>
            <a:stCxn id="391" idx="3"/>
            <a:endCxn id="393" idx="2"/>
          </p:cNvCxnSpPr>
          <p:nvPr/>
        </p:nvCxnSpPr>
        <p:spPr>
          <a:xfrm>
            <a:off x="7754825" y="3057401"/>
            <a:ext cx="396600" cy="1206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7" name="Google Shape;397;p23"/>
          <p:cNvCxnSpPr>
            <a:stCxn id="390" idx="3"/>
            <a:endCxn id="393" idx="2"/>
          </p:cNvCxnSpPr>
          <p:nvPr/>
        </p:nvCxnSpPr>
        <p:spPr>
          <a:xfrm>
            <a:off x="7754825" y="3177916"/>
            <a:ext cx="3966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8" name="Google Shape;398;p23"/>
          <p:cNvCxnSpPr>
            <a:stCxn id="388" idx="3"/>
            <a:endCxn id="393" idx="2"/>
          </p:cNvCxnSpPr>
          <p:nvPr/>
        </p:nvCxnSpPr>
        <p:spPr>
          <a:xfrm flipH="1" rot="10800000">
            <a:off x="7754825" y="3178045"/>
            <a:ext cx="396600" cy="240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9" name="Google Shape;399;p23"/>
          <p:cNvSpPr txBox="1"/>
          <p:nvPr/>
        </p:nvSpPr>
        <p:spPr>
          <a:xfrm>
            <a:off x="5026777" y="3763156"/>
            <a:ext cx="1788600" cy="4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Raleway"/>
                <a:ea typeface="Raleway"/>
                <a:cs typeface="Raleway"/>
                <a:sym typeface="Raleway"/>
              </a:rPr>
              <a:t>Clinical features concatenation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00" name="Google Shape;40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1436" y="2823020"/>
            <a:ext cx="481141" cy="60274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1" name="Google Shape;40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15649" y="2916094"/>
            <a:ext cx="481141" cy="609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2" name="Google Shape;40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8152" y="2815802"/>
            <a:ext cx="481141" cy="60274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3" name="Google Shape;40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62365" y="2908876"/>
            <a:ext cx="481141" cy="609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4" name="Google Shape;40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4879" y="2815802"/>
            <a:ext cx="481141" cy="60274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5" name="Google Shape;40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09092" y="2908876"/>
            <a:ext cx="481141" cy="609560"/>
          </a:xfrm>
          <a:prstGeom prst="rect">
            <a:avLst/>
          </a:prstGeom>
          <a:noFill/>
          <a:ln>
            <a:noFill/>
          </a:ln>
        </p:spPr>
      </p:pic>
      <p:sp>
        <p:nvSpPr>
          <p:cNvPr id="406" name="Google Shape;406;p23"/>
          <p:cNvSpPr txBox="1"/>
          <p:nvPr/>
        </p:nvSpPr>
        <p:spPr>
          <a:xfrm>
            <a:off x="5222975" y="2181000"/>
            <a:ext cx="1394400" cy="52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Raleway"/>
                <a:ea typeface="Raleway"/>
                <a:cs typeface="Raleway"/>
                <a:sym typeface="Raleway"/>
              </a:rPr>
              <a:t>Feature vector list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07" name="Google Shape;407;p23"/>
          <p:cNvSpPr/>
          <p:nvPr/>
        </p:nvSpPr>
        <p:spPr>
          <a:xfrm rot="5400000">
            <a:off x="5470963" y="890488"/>
            <a:ext cx="36900" cy="36900"/>
          </a:xfrm>
          <a:prstGeom prst="ellipse">
            <a:avLst/>
          </a:prstGeom>
          <a:solidFill>
            <a:srgbClr val="222222"/>
          </a:solidFill>
          <a:ln cap="flat" cmpd="sng" w="3810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08" name="Google Shape;408;p23"/>
          <p:cNvSpPr/>
          <p:nvPr/>
        </p:nvSpPr>
        <p:spPr>
          <a:xfrm rot="5400000">
            <a:off x="5044788" y="890463"/>
            <a:ext cx="36900" cy="36900"/>
          </a:xfrm>
          <a:prstGeom prst="ellipse">
            <a:avLst/>
          </a:prstGeom>
          <a:solidFill>
            <a:srgbClr val="222222"/>
          </a:solidFill>
          <a:ln cap="flat" cmpd="sng" w="3810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09" name="Google Shape;409;p23"/>
          <p:cNvSpPr/>
          <p:nvPr/>
        </p:nvSpPr>
        <p:spPr>
          <a:xfrm rot="5400000">
            <a:off x="4131338" y="890488"/>
            <a:ext cx="36900" cy="36900"/>
          </a:xfrm>
          <a:prstGeom prst="ellipse">
            <a:avLst/>
          </a:prstGeom>
          <a:solidFill>
            <a:srgbClr val="222222"/>
          </a:solidFill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10" name="Google Shape;410;p23"/>
          <p:cNvSpPr/>
          <p:nvPr/>
        </p:nvSpPr>
        <p:spPr>
          <a:xfrm rot="5400000">
            <a:off x="3656163" y="890463"/>
            <a:ext cx="36900" cy="36900"/>
          </a:xfrm>
          <a:prstGeom prst="ellipse">
            <a:avLst/>
          </a:prstGeom>
          <a:solidFill>
            <a:srgbClr val="222222"/>
          </a:solidFill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11" name="Google Shape;411;p23"/>
          <p:cNvSpPr txBox="1"/>
          <p:nvPr/>
        </p:nvSpPr>
        <p:spPr>
          <a:xfrm>
            <a:off x="3528363" y="626738"/>
            <a:ext cx="292500" cy="26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b="1" sz="1000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12" name="Google Shape;412;p23"/>
          <p:cNvSpPr txBox="1"/>
          <p:nvPr/>
        </p:nvSpPr>
        <p:spPr>
          <a:xfrm>
            <a:off x="4003538" y="626738"/>
            <a:ext cx="292500" cy="26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2</a:t>
            </a:r>
            <a:endParaRPr b="1" sz="1000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13" name="Google Shape;413;p23"/>
          <p:cNvSpPr txBox="1"/>
          <p:nvPr/>
        </p:nvSpPr>
        <p:spPr>
          <a:xfrm>
            <a:off x="4460263" y="626738"/>
            <a:ext cx="292500" cy="26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3</a:t>
            </a:r>
            <a:endParaRPr b="1" sz="1000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14" name="Google Shape;414;p23"/>
          <p:cNvSpPr txBox="1"/>
          <p:nvPr/>
        </p:nvSpPr>
        <p:spPr>
          <a:xfrm>
            <a:off x="4916988" y="626738"/>
            <a:ext cx="292500" cy="26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rgbClr val="9E9E9E"/>
                </a:solidFill>
                <a:latin typeface="Lato"/>
                <a:ea typeface="Lato"/>
                <a:cs typeface="Lato"/>
                <a:sym typeface="Lato"/>
              </a:rPr>
              <a:t>4</a:t>
            </a:r>
            <a:endParaRPr b="1" sz="1000">
              <a:solidFill>
                <a:srgbClr val="9E9E9E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15" name="Google Shape;415;p23"/>
          <p:cNvSpPr txBox="1"/>
          <p:nvPr/>
        </p:nvSpPr>
        <p:spPr>
          <a:xfrm>
            <a:off x="5326738" y="626738"/>
            <a:ext cx="292500" cy="26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rgbClr val="9E9E9E"/>
                </a:solidFill>
                <a:latin typeface="Lato"/>
                <a:ea typeface="Lato"/>
                <a:cs typeface="Lato"/>
                <a:sym typeface="Lato"/>
              </a:rPr>
              <a:t>5</a:t>
            </a:r>
            <a:endParaRPr b="1" sz="1000">
              <a:solidFill>
                <a:srgbClr val="9E9E9E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416" name="Google Shape;416;p23"/>
          <p:cNvCxnSpPr/>
          <p:nvPr/>
        </p:nvCxnSpPr>
        <p:spPr>
          <a:xfrm>
            <a:off x="3693063" y="908913"/>
            <a:ext cx="4383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7" name="Google Shape;417;p23"/>
          <p:cNvCxnSpPr/>
          <p:nvPr/>
        </p:nvCxnSpPr>
        <p:spPr>
          <a:xfrm>
            <a:off x="4168238" y="908938"/>
            <a:ext cx="4197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8" name="Google Shape;418;p23"/>
          <p:cNvCxnSpPr/>
          <p:nvPr/>
        </p:nvCxnSpPr>
        <p:spPr>
          <a:xfrm>
            <a:off x="4624963" y="908938"/>
            <a:ext cx="419700" cy="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9" name="Google Shape;419;p23"/>
          <p:cNvCxnSpPr/>
          <p:nvPr/>
        </p:nvCxnSpPr>
        <p:spPr>
          <a:xfrm>
            <a:off x="5081688" y="908913"/>
            <a:ext cx="389400" cy="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0" name="Google Shape;420;p23"/>
          <p:cNvSpPr/>
          <p:nvPr/>
        </p:nvSpPr>
        <p:spPr>
          <a:xfrm rot="5400000">
            <a:off x="4588063" y="890488"/>
            <a:ext cx="36900" cy="36900"/>
          </a:xfrm>
          <a:prstGeom prst="ellipse">
            <a:avLst/>
          </a:prstGeom>
          <a:solidFill>
            <a:srgbClr val="222222"/>
          </a:solidFill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5" name="Google Shape;42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1859" y="2360971"/>
            <a:ext cx="523613" cy="803802"/>
          </a:xfrm>
          <a:prstGeom prst="rect">
            <a:avLst/>
          </a:prstGeom>
          <a:noFill/>
          <a:ln>
            <a:noFill/>
          </a:ln>
        </p:spPr>
      </p:pic>
      <p:pic>
        <p:nvPicPr>
          <p:cNvPr id="426" name="Google Shape;42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2304" y="3425703"/>
            <a:ext cx="523613" cy="7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7" name="Google Shape;42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3659" y="2398096"/>
            <a:ext cx="523613" cy="803802"/>
          </a:xfrm>
          <a:prstGeom prst="rect">
            <a:avLst/>
          </a:prstGeom>
          <a:noFill/>
          <a:ln>
            <a:noFill/>
          </a:ln>
        </p:spPr>
      </p:pic>
      <p:pic>
        <p:nvPicPr>
          <p:cNvPr id="428" name="Google Shape;42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6884" y="2431821"/>
            <a:ext cx="523613" cy="803802"/>
          </a:xfrm>
          <a:prstGeom prst="rect">
            <a:avLst/>
          </a:prstGeom>
          <a:noFill/>
          <a:ln>
            <a:noFill/>
          </a:ln>
        </p:spPr>
      </p:pic>
      <p:pic>
        <p:nvPicPr>
          <p:cNvPr id="429" name="Google Shape;42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5772" y="2459483"/>
            <a:ext cx="523613" cy="803802"/>
          </a:xfrm>
          <a:prstGeom prst="rect">
            <a:avLst/>
          </a:prstGeom>
          <a:noFill/>
          <a:ln>
            <a:noFill/>
          </a:ln>
        </p:spPr>
      </p:pic>
      <p:pic>
        <p:nvPicPr>
          <p:cNvPr id="430" name="Google Shape;43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35766" y="3456078"/>
            <a:ext cx="523613" cy="7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1" name="Google Shape;43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0466" y="3485378"/>
            <a:ext cx="523613" cy="7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2" name="Google Shape;43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88341" y="3512478"/>
            <a:ext cx="523613" cy="7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3" name="Google Shape;43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1397" y="2490196"/>
            <a:ext cx="523613" cy="803802"/>
          </a:xfrm>
          <a:prstGeom prst="rect">
            <a:avLst/>
          </a:prstGeom>
          <a:noFill/>
          <a:ln>
            <a:noFill/>
          </a:ln>
        </p:spPr>
      </p:pic>
      <p:pic>
        <p:nvPicPr>
          <p:cNvPr id="434" name="Google Shape;43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10066" y="3539578"/>
            <a:ext cx="523613" cy="7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5" name="Google Shape;43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9859" y="2706983"/>
            <a:ext cx="523613" cy="803802"/>
          </a:xfrm>
          <a:prstGeom prst="rect">
            <a:avLst/>
          </a:prstGeom>
          <a:noFill/>
          <a:ln>
            <a:noFill/>
          </a:ln>
        </p:spPr>
      </p:pic>
      <p:pic>
        <p:nvPicPr>
          <p:cNvPr id="436" name="Google Shape;43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8747" y="2734646"/>
            <a:ext cx="523613" cy="803802"/>
          </a:xfrm>
          <a:prstGeom prst="rect">
            <a:avLst/>
          </a:prstGeom>
          <a:noFill/>
          <a:ln>
            <a:noFill/>
          </a:ln>
        </p:spPr>
      </p:pic>
      <p:pic>
        <p:nvPicPr>
          <p:cNvPr id="437" name="Google Shape;43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4372" y="2765358"/>
            <a:ext cx="523613" cy="803802"/>
          </a:xfrm>
          <a:prstGeom prst="rect">
            <a:avLst/>
          </a:prstGeom>
          <a:noFill/>
          <a:ln>
            <a:noFill/>
          </a:ln>
        </p:spPr>
      </p:pic>
      <p:pic>
        <p:nvPicPr>
          <p:cNvPr id="438" name="Google Shape;43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1784" y="2856158"/>
            <a:ext cx="523613" cy="803802"/>
          </a:xfrm>
          <a:prstGeom prst="rect">
            <a:avLst/>
          </a:prstGeom>
          <a:noFill/>
          <a:ln>
            <a:noFill/>
          </a:ln>
        </p:spPr>
      </p:pic>
      <p:pic>
        <p:nvPicPr>
          <p:cNvPr id="439" name="Google Shape;43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0672" y="2883821"/>
            <a:ext cx="523613" cy="803802"/>
          </a:xfrm>
          <a:prstGeom prst="rect">
            <a:avLst/>
          </a:prstGeom>
          <a:noFill/>
          <a:ln>
            <a:noFill/>
          </a:ln>
        </p:spPr>
      </p:pic>
      <p:pic>
        <p:nvPicPr>
          <p:cNvPr id="440" name="Google Shape;44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6297" y="2914533"/>
            <a:ext cx="523613" cy="803802"/>
          </a:xfrm>
          <a:prstGeom prst="rect">
            <a:avLst/>
          </a:prstGeom>
          <a:noFill/>
          <a:ln>
            <a:noFill/>
          </a:ln>
        </p:spPr>
      </p:pic>
      <p:pic>
        <p:nvPicPr>
          <p:cNvPr id="441" name="Google Shape;44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45816" y="3048828"/>
            <a:ext cx="523613" cy="7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2" name="Google Shape;44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73691" y="3075928"/>
            <a:ext cx="523613" cy="7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3" name="Google Shape;44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95416" y="3103028"/>
            <a:ext cx="523613" cy="7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4" name="Google Shape;44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12966" y="3248378"/>
            <a:ext cx="523613" cy="7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5" name="Google Shape;445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40841" y="3275478"/>
            <a:ext cx="523613" cy="7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6" name="Google Shape;44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62566" y="3302578"/>
            <a:ext cx="523613" cy="7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7" name="Google Shape;44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2747" y="2538446"/>
            <a:ext cx="523613" cy="803802"/>
          </a:xfrm>
          <a:prstGeom prst="rect">
            <a:avLst/>
          </a:prstGeom>
          <a:noFill/>
          <a:ln>
            <a:noFill/>
          </a:ln>
        </p:spPr>
      </p:pic>
      <p:pic>
        <p:nvPicPr>
          <p:cNvPr id="448" name="Google Shape;44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32691" y="3572778"/>
            <a:ext cx="523613" cy="7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449" name="Google Shape;449;p2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50" name="Google Shape;450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TRANSMED - Patch sequence</a:t>
            </a:r>
            <a:endParaRPr/>
          </a:p>
        </p:txBody>
      </p:sp>
      <p:sp>
        <p:nvSpPr>
          <p:cNvPr id="451" name="Google Shape;451;p24"/>
          <p:cNvSpPr txBox="1"/>
          <p:nvPr/>
        </p:nvSpPr>
        <p:spPr>
          <a:xfrm>
            <a:off x="2049325" y="2086325"/>
            <a:ext cx="1068900" cy="46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Raleway"/>
                <a:ea typeface="Raleway"/>
                <a:cs typeface="Raleway"/>
                <a:sym typeface="Raleway"/>
              </a:rPr>
              <a:t>Modalities</a:t>
            </a:r>
            <a:br>
              <a:rPr lang="en-GB" sz="1000">
                <a:latin typeface="Raleway"/>
                <a:ea typeface="Raleway"/>
                <a:cs typeface="Raleway"/>
                <a:sym typeface="Raleway"/>
              </a:rPr>
            </a:br>
            <a:r>
              <a:rPr lang="en-GB" sz="1000">
                <a:latin typeface="Raleway"/>
                <a:ea typeface="Raleway"/>
                <a:cs typeface="Raleway"/>
                <a:sym typeface="Raleway"/>
              </a:rPr>
              <a:t>concatenation</a:t>
            </a:r>
            <a:endParaRPr sz="10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452" name="Google Shape;45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3872" y="2828921"/>
            <a:ext cx="523613" cy="803802"/>
          </a:xfrm>
          <a:prstGeom prst="rect">
            <a:avLst/>
          </a:prstGeom>
          <a:noFill/>
          <a:ln>
            <a:noFill/>
          </a:ln>
        </p:spPr>
      </p:pic>
      <p:pic>
        <p:nvPicPr>
          <p:cNvPr id="453" name="Google Shape;45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5672" y="2866046"/>
            <a:ext cx="523613" cy="803802"/>
          </a:xfrm>
          <a:prstGeom prst="rect">
            <a:avLst/>
          </a:prstGeom>
          <a:noFill/>
          <a:ln>
            <a:noFill/>
          </a:ln>
        </p:spPr>
      </p:pic>
      <p:pic>
        <p:nvPicPr>
          <p:cNvPr id="454" name="Google Shape;45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8897" y="2899771"/>
            <a:ext cx="523613" cy="803802"/>
          </a:xfrm>
          <a:prstGeom prst="rect">
            <a:avLst/>
          </a:prstGeom>
          <a:noFill/>
          <a:ln>
            <a:noFill/>
          </a:ln>
        </p:spPr>
      </p:pic>
      <p:pic>
        <p:nvPicPr>
          <p:cNvPr id="455" name="Google Shape;45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7784" y="2927433"/>
            <a:ext cx="523613" cy="803802"/>
          </a:xfrm>
          <a:prstGeom prst="rect">
            <a:avLst/>
          </a:prstGeom>
          <a:noFill/>
          <a:ln>
            <a:noFill/>
          </a:ln>
        </p:spPr>
      </p:pic>
      <p:pic>
        <p:nvPicPr>
          <p:cNvPr id="456" name="Google Shape;45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3409" y="2958146"/>
            <a:ext cx="523613" cy="803802"/>
          </a:xfrm>
          <a:prstGeom prst="rect">
            <a:avLst/>
          </a:prstGeom>
          <a:noFill/>
          <a:ln>
            <a:noFill/>
          </a:ln>
        </p:spPr>
      </p:pic>
      <p:pic>
        <p:nvPicPr>
          <p:cNvPr id="457" name="Google Shape;45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4759" y="3006396"/>
            <a:ext cx="523613" cy="803802"/>
          </a:xfrm>
          <a:prstGeom prst="rect">
            <a:avLst/>
          </a:prstGeom>
          <a:noFill/>
          <a:ln>
            <a:noFill/>
          </a:ln>
        </p:spPr>
      </p:pic>
      <p:pic>
        <p:nvPicPr>
          <p:cNvPr id="458" name="Google Shape;45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26841" y="3044453"/>
            <a:ext cx="523613" cy="7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9" name="Google Shape;45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50304" y="3074828"/>
            <a:ext cx="523613" cy="7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0" name="Google Shape;46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75004" y="3104128"/>
            <a:ext cx="523613" cy="7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1" name="Google Shape;46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02879" y="3131228"/>
            <a:ext cx="523613" cy="7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2" name="Google Shape;46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24604" y="3158328"/>
            <a:ext cx="523613" cy="7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3" name="Google Shape;46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47229" y="3191528"/>
            <a:ext cx="523613" cy="7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464" name="Google Shape;464;p24"/>
          <p:cNvSpPr txBox="1"/>
          <p:nvPr/>
        </p:nvSpPr>
        <p:spPr>
          <a:xfrm>
            <a:off x="3608775" y="2156250"/>
            <a:ext cx="1185000" cy="3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Raleway"/>
                <a:ea typeface="Raleway"/>
                <a:cs typeface="Raleway"/>
                <a:sym typeface="Raleway"/>
              </a:rPr>
              <a:t>3-chan</a:t>
            </a:r>
            <a:r>
              <a:rPr lang="en-GB" sz="1000">
                <a:latin typeface="Raleway"/>
                <a:ea typeface="Raleway"/>
                <a:cs typeface="Raleway"/>
                <a:sym typeface="Raleway"/>
              </a:rPr>
              <a:t>n</a:t>
            </a:r>
            <a:r>
              <a:rPr lang="en-GB" sz="1000">
                <a:latin typeface="Raleway"/>
                <a:ea typeface="Raleway"/>
                <a:cs typeface="Raleway"/>
                <a:sym typeface="Raleway"/>
              </a:rPr>
              <a:t>el slices</a:t>
            </a:r>
            <a:endParaRPr sz="10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465" name="Google Shape;465;p24"/>
          <p:cNvPicPr preferRelativeResize="0"/>
          <p:nvPr/>
        </p:nvPicPr>
        <p:blipFill rotWithShape="1">
          <a:blip r:embed="rId4">
            <a:alphaModFix/>
          </a:blip>
          <a:srcRect b="49062" l="0" r="49809" t="0"/>
          <a:stretch/>
        </p:blipFill>
        <p:spPr>
          <a:xfrm>
            <a:off x="5850551" y="3387175"/>
            <a:ext cx="153938" cy="252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66" name="Google Shape;466;p24"/>
          <p:cNvPicPr preferRelativeResize="0"/>
          <p:nvPr/>
        </p:nvPicPr>
        <p:blipFill rotWithShape="1">
          <a:blip r:embed="rId4">
            <a:alphaModFix/>
          </a:blip>
          <a:srcRect b="49062" l="49809" r="0" t="0"/>
          <a:stretch/>
        </p:blipFill>
        <p:spPr>
          <a:xfrm>
            <a:off x="6061847" y="3392750"/>
            <a:ext cx="153938" cy="252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67" name="Google Shape;467;p24"/>
          <p:cNvPicPr preferRelativeResize="0"/>
          <p:nvPr/>
        </p:nvPicPr>
        <p:blipFill rotWithShape="1">
          <a:blip r:embed="rId4">
            <a:alphaModFix/>
          </a:blip>
          <a:srcRect b="0" l="49809" r="0" t="51446"/>
          <a:stretch/>
        </p:blipFill>
        <p:spPr>
          <a:xfrm>
            <a:off x="6061847" y="3719120"/>
            <a:ext cx="153938" cy="240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68" name="Google Shape;468;p24"/>
          <p:cNvPicPr preferRelativeResize="0"/>
          <p:nvPr/>
        </p:nvPicPr>
        <p:blipFill rotWithShape="1">
          <a:blip r:embed="rId4">
            <a:alphaModFix/>
          </a:blip>
          <a:srcRect b="0" l="0" r="49809" t="49062"/>
          <a:stretch/>
        </p:blipFill>
        <p:spPr>
          <a:xfrm>
            <a:off x="5850035" y="3719140"/>
            <a:ext cx="153938" cy="252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69" name="Google Shape;469;p24"/>
          <p:cNvPicPr preferRelativeResize="0"/>
          <p:nvPr/>
        </p:nvPicPr>
        <p:blipFill rotWithShape="1">
          <a:blip r:embed="rId4">
            <a:alphaModFix/>
          </a:blip>
          <a:srcRect b="49062" l="0" r="49809" t="0"/>
          <a:stretch/>
        </p:blipFill>
        <p:spPr>
          <a:xfrm>
            <a:off x="5871424" y="3424637"/>
            <a:ext cx="153938" cy="252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70" name="Google Shape;470;p24"/>
          <p:cNvPicPr preferRelativeResize="0"/>
          <p:nvPr/>
        </p:nvPicPr>
        <p:blipFill rotWithShape="1">
          <a:blip r:embed="rId4">
            <a:alphaModFix/>
          </a:blip>
          <a:srcRect b="49062" l="49809" r="0" t="0"/>
          <a:stretch/>
        </p:blipFill>
        <p:spPr>
          <a:xfrm>
            <a:off x="6081398" y="3422674"/>
            <a:ext cx="153938" cy="252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71" name="Google Shape;471;p24"/>
          <p:cNvPicPr preferRelativeResize="0"/>
          <p:nvPr/>
        </p:nvPicPr>
        <p:blipFill rotWithShape="1">
          <a:blip r:embed="rId4">
            <a:alphaModFix/>
          </a:blip>
          <a:srcRect b="0" l="49809" r="0" t="51446"/>
          <a:stretch/>
        </p:blipFill>
        <p:spPr>
          <a:xfrm>
            <a:off x="6081395" y="3757241"/>
            <a:ext cx="158782" cy="24838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2" name="Google Shape;472;p24"/>
          <p:cNvPicPr preferRelativeResize="0"/>
          <p:nvPr/>
        </p:nvPicPr>
        <p:blipFill rotWithShape="1">
          <a:blip r:embed="rId4">
            <a:alphaModFix/>
          </a:blip>
          <a:srcRect b="0" l="0" r="49809" t="49062"/>
          <a:stretch/>
        </p:blipFill>
        <p:spPr>
          <a:xfrm>
            <a:off x="5873509" y="3752989"/>
            <a:ext cx="153938" cy="252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73" name="Google Shape;473;p24"/>
          <p:cNvPicPr preferRelativeResize="0"/>
          <p:nvPr/>
        </p:nvPicPr>
        <p:blipFill rotWithShape="1">
          <a:blip r:embed="rId4">
            <a:alphaModFix/>
          </a:blip>
          <a:srcRect b="49062" l="0" r="49809" t="0"/>
          <a:stretch/>
        </p:blipFill>
        <p:spPr>
          <a:xfrm>
            <a:off x="5898531" y="3457074"/>
            <a:ext cx="153938" cy="252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74" name="Google Shape;474;p24"/>
          <p:cNvPicPr preferRelativeResize="0"/>
          <p:nvPr/>
        </p:nvPicPr>
        <p:blipFill rotWithShape="1">
          <a:blip r:embed="rId4">
            <a:alphaModFix/>
          </a:blip>
          <a:srcRect b="49062" l="49809" r="0" t="0"/>
          <a:stretch/>
        </p:blipFill>
        <p:spPr>
          <a:xfrm>
            <a:off x="6106575" y="3456524"/>
            <a:ext cx="153938" cy="252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75" name="Google Shape;475;p24"/>
          <p:cNvPicPr preferRelativeResize="0"/>
          <p:nvPr/>
        </p:nvPicPr>
        <p:blipFill rotWithShape="1">
          <a:blip r:embed="rId4">
            <a:alphaModFix/>
          </a:blip>
          <a:srcRect b="0" l="49809" r="0" t="51446"/>
          <a:stretch/>
        </p:blipFill>
        <p:spPr>
          <a:xfrm>
            <a:off x="6108812" y="3782155"/>
            <a:ext cx="161498" cy="25264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6" name="Google Shape;476;p24"/>
          <p:cNvPicPr preferRelativeResize="0"/>
          <p:nvPr/>
        </p:nvPicPr>
        <p:blipFill rotWithShape="1">
          <a:blip r:embed="rId4">
            <a:alphaModFix/>
          </a:blip>
          <a:srcRect b="0" l="0" r="49809" t="49062"/>
          <a:stretch/>
        </p:blipFill>
        <p:spPr>
          <a:xfrm>
            <a:off x="5898015" y="3782163"/>
            <a:ext cx="153938" cy="252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77" name="Google Shape;47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82275" y="3387162"/>
            <a:ext cx="420265" cy="629028"/>
          </a:xfrm>
          <a:prstGeom prst="rect">
            <a:avLst/>
          </a:prstGeom>
          <a:noFill/>
          <a:ln>
            <a:noFill/>
          </a:ln>
        </p:spPr>
      </p:pic>
      <p:pic>
        <p:nvPicPr>
          <p:cNvPr id="478" name="Google Shape;47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04648" y="3409224"/>
            <a:ext cx="420265" cy="629028"/>
          </a:xfrm>
          <a:prstGeom prst="rect">
            <a:avLst/>
          </a:prstGeom>
          <a:noFill/>
          <a:ln>
            <a:noFill/>
          </a:ln>
        </p:spPr>
      </p:pic>
      <p:pic>
        <p:nvPicPr>
          <p:cNvPr id="479" name="Google Shape;479;p24"/>
          <p:cNvPicPr preferRelativeResize="0"/>
          <p:nvPr/>
        </p:nvPicPr>
        <p:blipFill rotWithShape="1">
          <a:blip r:embed="rId4">
            <a:alphaModFix/>
          </a:blip>
          <a:srcRect b="0" l="0" r="49809" t="49062"/>
          <a:stretch/>
        </p:blipFill>
        <p:spPr>
          <a:xfrm>
            <a:off x="7007525" y="3565309"/>
            <a:ext cx="186409" cy="252629"/>
          </a:xfrm>
          <a:prstGeom prst="rect">
            <a:avLst/>
          </a:prstGeom>
          <a:noFill/>
          <a:ln>
            <a:noFill/>
          </a:ln>
        </p:spPr>
      </p:pic>
      <p:pic>
        <p:nvPicPr>
          <p:cNvPr id="480" name="Google Shape;480;p24"/>
          <p:cNvPicPr preferRelativeResize="0"/>
          <p:nvPr/>
        </p:nvPicPr>
        <p:blipFill rotWithShape="1">
          <a:blip r:embed="rId4">
            <a:alphaModFix/>
          </a:blip>
          <a:srcRect b="49062" l="0" r="49809" t="0"/>
          <a:stretch/>
        </p:blipFill>
        <p:spPr>
          <a:xfrm>
            <a:off x="6421325" y="3565025"/>
            <a:ext cx="186409" cy="252629"/>
          </a:xfrm>
          <a:prstGeom prst="rect">
            <a:avLst/>
          </a:prstGeom>
          <a:noFill/>
          <a:ln>
            <a:noFill/>
          </a:ln>
        </p:spPr>
      </p:pic>
      <p:pic>
        <p:nvPicPr>
          <p:cNvPr id="481" name="Google Shape;481;p24"/>
          <p:cNvPicPr preferRelativeResize="0"/>
          <p:nvPr/>
        </p:nvPicPr>
        <p:blipFill rotWithShape="1">
          <a:blip r:embed="rId4">
            <a:alphaModFix/>
          </a:blip>
          <a:srcRect b="49062" l="0" r="49809" t="0"/>
          <a:stretch/>
        </p:blipFill>
        <p:spPr>
          <a:xfrm>
            <a:off x="6449425" y="3595525"/>
            <a:ext cx="186409" cy="252629"/>
          </a:xfrm>
          <a:prstGeom prst="rect">
            <a:avLst/>
          </a:prstGeom>
          <a:noFill/>
          <a:ln>
            <a:noFill/>
          </a:ln>
        </p:spPr>
      </p:pic>
      <p:pic>
        <p:nvPicPr>
          <p:cNvPr id="482" name="Google Shape;482;p24"/>
          <p:cNvPicPr preferRelativeResize="0"/>
          <p:nvPr/>
        </p:nvPicPr>
        <p:blipFill rotWithShape="1">
          <a:blip r:embed="rId4">
            <a:alphaModFix/>
          </a:blip>
          <a:srcRect b="49062" l="0" r="49809" t="0"/>
          <a:stretch/>
        </p:blipFill>
        <p:spPr>
          <a:xfrm>
            <a:off x="6480963" y="3629825"/>
            <a:ext cx="186409" cy="252629"/>
          </a:xfrm>
          <a:prstGeom prst="rect">
            <a:avLst/>
          </a:prstGeom>
          <a:noFill/>
          <a:ln>
            <a:noFill/>
          </a:ln>
        </p:spPr>
      </p:pic>
      <p:pic>
        <p:nvPicPr>
          <p:cNvPr id="483" name="Google Shape;483;p24"/>
          <p:cNvPicPr preferRelativeResize="0"/>
          <p:nvPr/>
        </p:nvPicPr>
        <p:blipFill rotWithShape="1">
          <a:blip r:embed="rId4">
            <a:alphaModFix/>
          </a:blip>
          <a:srcRect b="49062" l="49809" r="0" t="0"/>
          <a:stretch/>
        </p:blipFill>
        <p:spPr>
          <a:xfrm>
            <a:off x="6714441" y="3559963"/>
            <a:ext cx="186409" cy="252629"/>
          </a:xfrm>
          <a:prstGeom prst="rect">
            <a:avLst/>
          </a:prstGeom>
          <a:noFill/>
          <a:ln>
            <a:noFill/>
          </a:ln>
        </p:spPr>
      </p:pic>
      <p:pic>
        <p:nvPicPr>
          <p:cNvPr id="484" name="Google Shape;484;p24"/>
          <p:cNvPicPr preferRelativeResize="0"/>
          <p:nvPr/>
        </p:nvPicPr>
        <p:blipFill rotWithShape="1">
          <a:blip r:embed="rId4">
            <a:alphaModFix/>
          </a:blip>
          <a:srcRect b="49062" l="49809" r="0" t="0"/>
          <a:stretch/>
        </p:blipFill>
        <p:spPr>
          <a:xfrm>
            <a:off x="6752316" y="3596088"/>
            <a:ext cx="186409" cy="252629"/>
          </a:xfrm>
          <a:prstGeom prst="rect">
            <a:avLst/>
          </a:prstGeom>
          <a:noFill/>
          <a:ln>
            <a:noFill/>
          </a:ln>
        </p:spPr>
      </p:pic>
      <p:pic>
        <p:nvPicPr>
          <p:cNvPr id="485" name="Google Shape;485;p24"/>
          <p:cNvPicPr preferRelativeResize="0"/>
          <p:nvPr/>
        </p:nvPicPr>
        <p:blipFill rotWithShape="1">
          <a:blip r:embed="rId4">
            <a:alphaModFix/>
          </a:blip>
          <a:srcRect b="49062" l="49809" r="0" t="0"/>
          <a:stretch/>
        </p:blipFill>
        <p:spPr>
          <a:xfrm>
            <a:off x="6785591" y="3631063"/>
            <a:ext cx="186409" cy="252629"/>
          </a:xfrm>
          <a:prstGeom prst="rect">
            <a:avLst/>
          </a:prstGeom>
          <a:noFill/>
          <a:ln>
            <a:noFill/>
          </a:ln>
        </p:spPr>
      </p:pic>
      <p:pic>
        <p:nvPicPr>
          <p:cNvPr id="486" name="Google Shape;486;p24"/>
          <p:cNvPicPr preferRelativeResize="0"/>
          <p:nvPr/>
        </p:nvPicPr>
        <p:blipFill rotWithShape="1">
          <a:blip r:embed="rId4">
            <a:alphaModFix/>
          </a:blip>
          <a:srcRect b="0" l="0" r="49809" t="49062"/>
          <a:stretch/>
        </p:blipFill>
        <p:spPr>
          <a:xfrm>
            <a:off x="7033550" y="3594396"/>
            <a:ext cx="186409" cy="252629"/>
          </a:xfrm>
          <a:prstGeom prst="rect">
            <a:avLst/>
          </a:prstGeom>
          <a:noFill/>
          <a:ln>
            <a:noFill/>
          </a:ln>
        </p:spPr>
      </p:pic>
      <p:pic>
        <p:nvPicPr>
          <p:cNvPr id="487" name="Google Shape;487;p24"/>
          <p:cNvPicPr preferRelativeResize="0"/>
          <p:nvPr/>
        </p:nvPicPr>
        <p:blipFill rotWithShape="1">
          <a:blip r:embed="rId4">
            <a:alphaModFix/>
          </a:blip>
          <a:srcRect b="0" l="0" r="49809" t="49062"/>
          <a:stretch/>
        </p:blipFill>
        <p:spPr>
          <a:xfrm>
            <a:off x="7057375" y="3625721"/>
            <a:ext cx="186409" cy="252629"/>
          </a:xfrm>
          <a:prstGeom prst="rect">
            <a:avLst/>
          </a:prstGeom>
          <a:noFill/>
          <a:ln>
            <a:noFill/>
          </a:ln>
        </p:spPr>
      </p:pic>
      <p:pic>
        <p:nvPicPr>
          <p:cNvPr id="488" name="Google Shape;488;p24"/>
          <p:cNvPicPr preferRelativeResize="0"/>
          <p:nvPr/>
        </p:nvPicPr>
        <p:blipFill rotWithShape="1">
          <a:blip r:embed="rId4">
            <a:alphaModFix/>
          </a:blip>
          <a:srcRect b="0" l="49809" r="0" t="51446"/>
          <a:stretch/>
        </p:blipFill>
        <p:spPr>
          <a:xfrm>
            <a:off x="7300641" y="3576101"/>
            <a:ext cx="186409" cy="240803"/>
          </a:xfrm>
          <a:prstGeom prst="rect">
            <a:avLst/>
          </a:prstGeom>
          <a:noFill/>
          <a:ln>
            <a:noFill/>
          </a:ln>
        </p:spPr>
      </p:pic>
      <p:pic>
        <p:nvPicPr>
          <p:cNvPr id="489" name="Google Shape;489;p24"/>
          <p:cNvPicPr preferRelativeResize="0"/>
          <p:nvPr/>
        </p:nvPicPr>
        <p:blipFill rotWithShape="1">
          <a:blip r:embed="rId4">
            <a:alphaModFix/>
          </a:blip>
          <a:srcRect b="0" l="49809" r="0" t="51446"/>
          <a:stretch/>
        </p:blipFill>
        <p:spPr>
          <a:xfrm>
            <a:off x="7326641" y="3605176"/>
            <a:ext cx="186409" cy="240803"/>
          </a:xfrm>
          <a:prstGeom prst="rect">
            <a:avLst/>
          </a:prstGeom>
          <a:noFill/>
          <a:ln>
            <a:noFill/>
          </a:ln>
        </p:spPr>
      </p:pic>
      <p:pic>
        <p:nvPicPr>
          <p:cNvPr id="490" name="Google Shape;490;p24"/>
          <p:cNvPicPr preferRelativeResize="0"/>
          <p:nvPr/>
        </p:nvPicPr>
        <p:blipFill rotWithShape="1">
          <a:blip r:embed="rId4">
            <a:alphaModFix/>
          </a:blip>
          <a:srcRect b="0" l="49809" r="0" t="51446"/>
          <a:stretch/>
        </p:blipFill>
        <p:spPr>
          <a:xfrm>
            <a:off x="7354491" y="3630576"/>
            <a:ext cx="186409" cy="240803"/>
          </a:xfrm>
          <a:prstGeom prst="rect">
            <a:avLst/>
          </a:prstGeom>
          <a:noFill/>
          <a:ln>
            <a:noFill/>
          </a:ln>
        </p:spPr>
      </p:pic>
      <p:pic>
        <p:nvPicPr>
          <p:cNvPr id="491" name="Google Shape;49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22085" y="3431285"/>
            <a:ext cx="420265" cy="629028"/>
          </a:xfrm>
          <a:prstGeom prst="rect">
            <a:avLst/>
          </a:prstGeom>
          <a:noFill/>
          <a:ln>
            <a:noFill/>
          </a:ln>
        </p:spPr>
      </p:pic>
      <p:sp>
        <p:nvSpPr>
          <p:cNvPr id="492" name="Google Shape;492;p24"/>
          <p:cNvSpPr txBox="1"/>
          <p:nvPr/>
        </p:nvSpPr>
        <p:spPr>
          <a:xfrm>
            <a:off x="234438" y="2660850"/>
            <a:ext cx="5235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latin typeface="Raleway"/>
                <a:ea typeface="Raleway"/>
                <a:cs typeface="Raleway"/>
                <a:sym typeface="Raleway"/>
              </a:rPr>
              <a:t>MRI</a:t>
            </a:r>
            <a:endParaRPr sz="13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93" name="Google Shape;493;p24"/>
          <p:cNvSpPr txBox="1"/>
          <p:nvPr/>
        </p:nvSpPr>
        <p:spPr>
          <a:xfrm>
            <a:off x="234888" y="3704038"/>
            <a:ext cx="5235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latin typeface="Raleway"/>
                <a:ea typeface="Raleway"/>
                <a:cs typeface="Raleway"/>
                <a:sym typeface="Raleway"/>
              </a:rPr>
              <a:t>RTD</a:t>
            </a:r>
            <a:endParaRPr sz="13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94" name="Google Shape;494;p24"/>
          <p:cNvSpPr txBox="1"/>
          <p:nvPr/>
        </p:nvSpPr>
        <p:spPr>
          <a:xfrm>
            <a:off x="5663563" y="2157425"/>
            <a:ext cx="1338300" cy="3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Raleway"/>
                <a:ea typeface="Raleway"/>
                <a:cs typeface="Raleway"/>
                <a:sym typeface="Raleway"/>
              </a:rPr>
              <a:t>Patches extraction</a:t>
            </a:r>
            <a:endParaRPr sz="10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495" name="Google Shape;495;p24"/>
          <p:cNvPicPr preferRelativeResize="0"/>
          <p:nvPr/>
        </p:nvPicPr>
        <p:blipFill rotWithShape="1">
          <a:blip r:embed="rId3">
            <a:alphaModFix/>
          </a:blip>
          <a:srcRect b="48628" l="49390" r="0" t="0"/>
          <a:stretch/>
        </p:blipFill>
        <p:spPr>
          <a:xfrm>
            <a:off x="6054593" y="2668457"/>
            <a:ext cx="157982" cy="244788"/>
          </a:xfrm>
          <a:prstGeom prst="rect">
            <a:avLst/>
          </a:prstGeom>
          <a:noFill/>
          <a:ln>
            <a:noFill/>
          </a:ln>
        </p:spPr>
      </p:pic>
      <p:pic>
        <p:nvPicPr>
          <p:cNvPr id="496" name="Google Shape;496;p24"/>
          <p:cNvPicPr preferRelativeResize="0"/>
          <p:nvPr/>
        </p:nvPicPr>
        <p:blipFill rotWithShape="1">
          <a:blip r:embed="rId3">
            <a:alphaModFix/>
          </a:blip>
          <a:srcRect b="48628" l="0" r="49390" t="0"/>
          <a:stretch/>
        </p:blipFill>
        <p:spPr>
          <a:xfrm>
            <a:off x="5830413" y="2666738"/>
            <a:ext cx="157982" cy="244788"/>
          </a:xfrm>
          <a:prstGeom prst="rect">
            <a:avLst/>
          </a:prstGeom>
          <a:noFill/>
          <a:ln>
            <a:noFill/>
          </a:ln>
        </p:spPr>
      </p:pic>
      <p:pic>
        <p:nvPicPr>
          <p:cNvPr id="497" name="Google Shape;497;p24"/>
          <p:cNvPicPr preferRelativeResize="0"/>
          <p:nvPr/>
        </p:nvPicPr>
        <p:blipFill rotWithShape="1">
          <a:blip r:embed="rId3">
            <a:alphaModFix/>
          </a:blip>
          <a:srcRect b="0" l="49390" r="0" t="50546"/>
          <a:stretch/>
        </p:blipFill>
        <p:spPr>
          <a:xfrm>
            <a:off x="6050530" y="2971073"/>
            <a:ext cx="157982" cy="244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498" name="Google Shape;498;p24"/>
          <p:cNvPicPr preferRelativeResize="0"/>
          <p:nvPr/>
        </p:nvPicPr>
        <p:blipFill rotWithShape="1">
          <a:blip r:embed="rId3">
            <a:alphaModFix/>
          </a:blip>
          <a:srcRect b="0" l="0" r="52294" t="48628"/>
          <a:stretch/>
        </p:blipFill>
        <p:spPr>
          <a:xfrm>
            <a:off x="5826463" y="2971171"/>
            <a:ext cx="157982" cy="244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499" name="Google Shape;499;p24"/>
          <p:cNvPicPr preferRelativeResize="0"/>
          <p:nvPr/>
        </p:nvPicPr>
        <p:blipFill rotWithShape="1">
          <a:blip r:embed="rId3">
            <a:alphaModFix/>
          </a:blip>
          <a:srcRect b="48628" l="49390" r="0" t="0"/>
          <a:stretch/>
        </p:blipFill>
        <p:spPr>
          <a:xfrm>
            <a:off x="6076655" y="2693370"/>
            <a:ext cx="157982" cy="244788"/>
          </a:xfrm>
          <a:prstGeom prst="rect">
            <a:avLst/>
          </a:prstGeom>
          <a:noFill/>
          <a:ln>
            <a:noFill/>
          </a:ln>
        </p:spPr>
      </p:pic>
      <p:pic>
        <p:nvPicPr>
          <p:cNvPr id="500" name="Google Shape;500;p24"/>
          <p:cNvPicPr preferRelativeResize="0"/>
          <p:nvPr/>
        </p:nvPicPr>
        <p:blipFill rotWithShape="1">
          <a:blip r:embed="rId3">
            <a:alphaModFix/>
          </a:blip>
          <a:srcRect b="48628" l="0" r="49390" t="0"/>
          <a:stretch/>
        </p:blipFill>
        <p:spPr>
          <a:xfrm>
            <a:off x="5850663" y="2694401"/>
            <a:ext cx="157982" cy="244788"/>
          </a:xfrm>
          <a:prstGeom prst="rect">
            <a:avLst/>
          </a:prstGeom>
          <a:noFill/>
          <a:ln>
            <a:noFill/>
          </a:ln>
        </p:spPr>
      </p:pic>
      <p:pic>
        <p:nvPicPr>
          <p:cNvPr id="501" name="Google Shape;501;p24"/>
          <p:cNvPicPr preferRelativeResize="0"/>
          <p:nvPr/>
        </p:nvPicPr>
        <p:blipFill rotWithShape="1">
          <a:blip r:embed="rId3">
            <a:alphaModFix/>
          </a:blip>
          <a:srcRect b="0" l="49390" r="0" t="50546"/>
          <a:stretch/>
        </p:blipFill>
        <p:spPr>
          <a:xfrm>
            <a:off x="6072593" y="2993361"/>
            <a:ext cx="157982" cy="244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502" name="Google Shape;502;p24"/>
          <p:cNvPicPr preferRelativeResize="0"/>
          <p:nvPr/>
        </p:nvPicPr>
        <p:blipFill rotWithShape="1">
          <a:blip r:embed="rId3">
            <a:alphaModFix/>
          </a:blip>
          <a:srcRect b="0" l="0" r="52294" t="48628"/>
          <a:stretch/>
        </p:blipFill>
        <p:spPr>
          <a:xfrm>
            <a:off x="5850663" y="2993660"/>
            <a:ext cx="157982" cy="244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503" name="Google Shape;503;p24"/>
          <p:cNvPicPr preferRelativeResize="0"/>
          <p:nvPr/>
        </p:nvPicPr>
        <p:blipFill rotWithShape="1">
          <a:blip r:embed="rId3">
            <a:alphaModFix/>
          </a:blip>
          <a:srcRect b="48628" l="49390" r="0" t="0"/>
          <a:stretch/>
        </p:blipFill>
        <p:spPr>
          <a:xfrm>
            <a:off x="6098768" y="2720360"/>
            <a:ext cx="157982" cy="244788"/>
          </a:xfrm>
          <a:prstGeom prst="rect">
            <a:avLst/>
          </a:prstGeom>
          <a:noFill/>
          <a:ln>
            <a:noFill/>
          </a:ln>
        </p:spPr>
      </p:pic>
      <p:pic>
        <p:nvPicPr>
          <p:cNvPr id="504" name="Google Shape;504;p24"/>
          <p:cNvPicPr preferRelativeResize="0"/>
          <p:nvPr/>
        </p:nvPicPr>
        <p:blipFill rotWithShape="1">
          <a:blip r:embed="rId3">
            <a:alphaModFix/>
          </a:blip>
          <a:srcRect b="48628" l="0" r="49390" t="0"/>
          <a:stretch/>
        </p:blipFill>
        <p:spPr>
          <a:xfrm>
            <a:off x="5876738" y="2721941"/>
            <a:ext cx="157982" cy="244788"/>
          </a:xfrm>
          <a:prstGeom prst="rect">
            <a:avLst/>
          </a:prstGeom>
          <a:noFill/>
          <a:ln>
            <a:noFill/>
          </a:ln>
        </p:spPr>
      </p:pic>
      <p:pic>
        <p:nvPicPr>
          <p:cNvPr id="505" name="Google Shape;505;p24"/>
          <p:cNvPicPr preferRelativeResize="0"/>
          <p:nvPr/>
        </p:nvPicPr>
        <p:blipFill rotWithShape="1">
          <a:blip r:embed="rId3">
            <a:alphaModFix/>
          </a:blip>
          <a:srcRect b="0" l="49390" r="0" t="50546"/>
          <a:stretch/>
        </p:blipFill>
        <p:spPr>
          <a:xfrm>
            <a:off x="6094705" y="3016226"/>
            <a:ext cx="157982" cy="244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506" name="Google Shape;506;p24"/>
          <p:cNvPicPr preferRelativeResize="0"/>
          <p:nvPr/>
        </p:nvPicPr>
        <p:blipFill rotWithShape="1">
          <a:blip r:embed="rId3">
            <a:alphaModFix/>
          </a:blip>
          <a:srcRect b="0" l="0" r="52294" t="48628"/>
          <a:stretch/>
        </p:blipFill>
        <p:spPr>
          <a:xfrm>
            <a:off x="5876738" y="3013725"/>
            <a:ext cx="157982" cy="244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507" name="Google Shape;507;p24"/>
          <p:cNvPicPr preferRelativeResize="0"/>
          <p:nvPr/>
        </p:nvPicPr>
        <p:blipFill rotWithShape="1">
          <a:blip r:embed="rId3">
            <a:alphaModFix/>
          </a:blip>
          <a:srcRect b="48628" l="0" r="49390" t="0"/>
          <a:stretch/>
        </p:blipFill>
        <p:spPr>
          <a:xfrm>
            <a:off x="6409338" y="2820257"/>
            <a:ext cx="157982" cy="260461"/>
          </a:xfrm>
          <a:prstGeom prst="rect">
            <a:avLst/>
          </a:prstGeom>
          <a:noFill/>
          <a:ln>
            <a:noFill/>
          </a:ln>
        </p:spPr>
      </p:pic>
      <p:pic>
        <p:nvPicPr>
          <p:cNvPr id="508" name="Google Shape;508;p24"/>
          <p:cNvPicPr preferRelativeResize="0"/>
          <p:nvPr/>
        </p:nvPicPr>
        <p:blipFill rotWithShape="1">
          <a:blip r:embed="rId3">
            <a:alphaModFix/>
          </a:blip>
          <a:srcRect b="48628" l="0" r="49390" t="0"/>
          <a:stretch/>
        </p:blipFill>
        <p:spPr>
          <a:xfrm>
            <a:off x="6437213" y="2847880"/>
            <a:ext cx="157982" cy="260461"/>
          </a:xfrm>
          <a:prstGeom prst="rect">
            <a:avLst/>
          </a:prstGeom>
          <a:noFill/>
          <a:ln>
            <a:noFill/>
          </a:ln>
        </p:spPr>
      </p:pic>
      <p:pic>
        <p:nvPicPr>
          <p:cNvPr id="509" name="Google Shape;509;p24"/>
          <p:cNvPicPr preferRelativeResize="0"/>
          <p:nvPr/>
        </p:nvPicPr>
        <p:blipFill rotWithShape="1">
          <a:blip r:embed="rId3">
            <a:alphaModFix/>
          </a:blip>
          <a:srcRect b="48628" l="0" r="49390" t="0"/>
          <a:stretch/>
        </p:blipFill>
        <p:spPr>
          <a:xfrm>
            <a:off x="6466213" y="2874710"/>
            <a:ext cx="157982" cy="260461"/>
          </a:xfrm>
          <a:prstGeom prst="rect">
            <a:avLst/>
          </a:prstGeom>
          <a:noFill/>
          <a:ln>
            <a:noFill/>
          </a:ln>
        </p:spPr>
      </p:pic>
      <p:pic>
        <p:nvPicPr>
          <p:cNvPr id="510" name="Google Shape;510;p24"/>
          <p:cNvPicPr preferRelativeResize="0"/>
          <p:nvPr/>
        </p:nvPicPr>
        <p:blipFill rotWithShape="1">
          <a:blip r:embed="rId3">
            <a:alphaModFix/>
          </a:blip>
          <a:srcRect b="48628" l="49390" r="0" t="0"/>
          <a:stretch/>
        </p:blipFill>
        <p:spPr>
          <a:xfrm>
            <a:off x="6696130" y="2818150"/>
            <a:ext cx="157982" cy="260461"/>
          </a:xfrm>
          <a:prstGeom prst="rect">
            <a:avLst/>
          </a:prstGeom>
          <a:noFill/>
          <a:ln>
            <a:noFill/>
          </a:ln>
        </p:spPr>
      </p:pic>
      <p:pic>
        <p:nvPicPr>
          <p:cNvPr id="511" name="Google Shape;511;p24"/>
          <p:cNvPicPr preferRelativeResize="0"/>
          <p:nvPr/>
        </p:nvPicPr>
        <p:blipFill rotWithShape="1">
          <a:blip r:embed="rId3">
            <a:alphaModFix/>
          </a:blip>
          <a:srcRect b="48628" l="49390" r="0" t="0"/>
          <a:stretch/>
        </p:blipFill>
        <p:spPr>
          <a:xfrm>
            <a:off x="6720330" y="2847855"/>
            <a:ext cx="157982" cy="260461"/>
          </a:xfrm>
          <a:prstGeom prst="rect">
            <a:avLst/>
          </a:prstGeom>
          <a:noFill/>
          <a:ln>
            <a:noFill/>
          </a:ln>
        </p:spPr>
      </p:pic>
      <p:pic>
        <p:nvPicPr>
          <p:cNvPr id="512" name="Google Shape;512;p24"/>
          <p:cNvPicPr preferRelativeResize="0"/>
          <p:nvPr/>
        </p:nvPicPr>
        <p:blipFill rotWithShape="1">
          <a:blip r:embed="rId3">
            <a:alphaModFix/>
          </a:blip>
          <a:srcRect b="48628" l="49390" r="0" t="0"/>
          <a:stretch/>
        </p:blipFill>
        <p:spPr>
          <a:xfrm>
            <a:off x="6752918" y="2877612"/>
            <a:ext cx="157982" cy="260461"/>
          </a:xfrm>
          <a:prstGeom prst="rect">
            <a:avLst/>
          </a:prstGeom>
          <a:noFill/>
          <a:ln>
            <a:noFill/>
          </a:ln>
        </p:spPr>
      </p:pic>
      <p:pic>
        <p:nvPicPr>
          <p:cNvPr id="513" name="Google Shape;513;p24"/>
          <p:cNvPicPr preferRelativeResize="0"/>
          <p:nvPr/>
        </p:nvPicPr>
        <p:blipFill rotWithShape="1">
          <a:blip r:embed="rId3">
            <a:alphaModFix/>
          </a:blip>
          <a:srcRect b="0" l="0" r="52294" t="48628"/>
          <a:stretch/>
        </p:blipFill>
        <p:spPr>
          <a:xfrm>
            <a:off x="6995688" y="2818146"/>
            <a:ext cx="157982" cy="260446"/>
          </a:xfrm>
          <a:prstGeom prst="rect">
            <a:avLst/>
          </a:prstGeom>
          <a:noFill/>
          <a:ln>
            <a:noFill/>
          </a:ln>
        </p:spPr>
      </p:pic>
      <p:pic>
        <p:nvPicPr>
          <p:cNvPr id="514" name="Google Shape;514;p24"/>
          <p:cNvPicPr preferRelativeResize="0"/>
          <p:nvPr/>
        </p:nvPicPr>
        <p:blipFill rotWithShape="1">
          <a:blip r:embed="rId3">
            <a:alphaModFix/>
          </a:blip>
          <a:srcRect b="0" l="0" r="52294" t="48628"/>
          <a:stretch/>
        </p:blipFill>
        <p:spPr>
          <a:xfrm>
            <a:off x="7029263" y="2854994"/>
            <a:ext cx="157982" cy="260446"/>
          </a:xfrm>
          <a:prstGeom prst="rect">
            <a:avLst/>
          </a:prstGeom>
          <a:noFill/>
          <a:ln>
            <a:noFill/>
          </a:ln>
        </p:spPr>
      </p:pic>
      <p:pic>
        <p:nvPicPr>
          <p:cNvPr id="515" name="Google Shape;515;p24"/>
          <p:cNvPicPr preferRelativeResize="0"/>
          <p:nvPr/>
        </p:nvPicPr>
        <p:blipFill rotWithShape="1">
          <a:blip r:embed="rId3">
            <a:alphaModFix/>
          </a:blip>
          <a:srcRect b="0" l="0" r="52294" t="48628"/>
          <a:stretch/>
        </p:blipFill>
        <p:spPr>
          <a:xfrm>
            <a:off x="7070313" y="2885792"/>
            <a:ext cx="157982" cy="260446"/>
          </a:xfrm>
          <a:prstGeom prst="rect">
            <a:avLst/>
          </a:prstGeom>
          <a:noFill/>
          <a:ln>
            <a:noFill/>
          </a:ln>
        </p:spPr>
      </p:pic>
      <p:pic>
        <p:nvPicPr>
          <p:cNvPr id="516" name="Google Shape;516;p24"/>
          <p:cNvPicPr preferRelativeResize="0"/>
          <p:nvPr/>
        </p:nvPicPr>
        <p:blipFill rotWithShape="1">
          <a:blip r:embed="rId3">
            <a:alphaModFix/>
          </a:blip>
          <a:srcRect b="0" l="49390" r="0" t="50546"/>
          <a:stretch/>
        </p:blipFill>
        <p:spPr>
          <a:xfrm>
            <a:off x="7295230" y="2825167"/>
            <a:ext cx="157982" cy="260446"/>
          </a:xfrm>
          <a:prstGeom prst="rect">
            <a:avLst/>
          </a:prstGeom>
          <a:noFill/>
          <a:ln>
            <a:noFill/>
          </a:ln>
        </p:spPr>
      </p:pic>
      <p:pic>
        <p:nvPicPr>
          <p:cNvPr id="517" name="Google Shape;517;p24"/>
          <p:cNvPicPr preferRelativeResize="0"/>
          <p:nvPr/>
        </p:nvPicPr>
        <p:blipFill rotWithShape="1">
          <a:blip r:embed="rId3">
            <a:alphaModFix/>
          </a:blip>
          <a:srcRect b="0" l="49390" r="0" t="50546"/>
          <a:stretch/>
        </p:blipFill>
        <p:spPr>
          <a:xfrm>
            <a:off x="7319930" y="2855820"/>
            <a:ext cx="157982" cy="260446"/>
          </a:xfrm>
          <a:prstGeom prst="rect">
            <a:avLst/>
          </a:prstGeom>
          <a:noFill/>
          <a:ln>
            <a:noFill/>
          </a:ln>
        </p:spPr>
      </p:pic>
      <p:pic>
        <p:nvPicPr>
          <p:cNvPr id="518" name="Google Shape;518;p24"/>
          <p:cNvPicPr preferRelativeResize="0"/>
          <p:nvPr/>
        </p:nvPicPr>
        <p:blipFill rotWithShape="1">
          <a:blip r:embed="rId3">
            <a:alphaModFix/>
          </a:blip>
          <a:srcRect b="0" l="49390" r="0" t="50546"/>
          <a:stretch/>
        </p:blipFill>
        <p:spPr>
          <a:xfrm>
            <a:off x="7355530" y="2887072"/>
            <a:ext cx="157982" cy="260446"/>
          </a:xfrm>
          <a:prstGeom prst="rect">
            <a:avLst/>
          </a:prstGeom>
          <a:noFill/>
          <a:ln>
            <a:noFill/>
          </a:ln>
        </p:spPr>
      </p:pic>
      <p:pic>
        <p:nvPicPr>
          <p:cNvPr id="519" name="Google Shape;51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2000" y="2683425"/>
            <a:ext cx="386259" cy="522853"/>
          </a:xfrm>
          <a:prstGeom prst="rect">
            <a:avLst/>
          </a:prstGeom>
          <a:noFill/>
          <a:ln>
            <a:noFill/>
          </a:ln>
        </p:spPr>
      </p:pic>
      <p:pic>
        <p:nvPicPr>
          <p:cNvPr id="520" name="Google Shape;52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0687" y="2701419"/>
            <a:ext cx="386259" cy="522853"/>
          </a:xfrm>
          <a:prstGeom prst="rect">
            <a:avLst/>
          </a:prstGeom>
          <a:noFill/>
          <a:ln>
            <a:noFill/>
          </a:ln>
        </p:spPr>
      </p:pic>
      <p:pic>
        <p:nvPicPr>
          <p:cNvPr id="521" name="Google Shape;52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6966" y="2721397"/>
            <a:ext cx="386259" cy="522853"/>
          </a:xfrm>
          <a:prstGeom prst="rect">
            <a:avLst/>
          </a:prstGeom>
          <a:noFill/>
          <a:ln>
            <a:noFill/>
          </a:ln>
        </p:spPr>
      </p:pic>
      <p:sp>
        <p:nvSpPr>
          <p:cNvPr id="522" name="Google Shape;522;p24"/>
          <p:cNvSpPr txBox="1"/>
          <p:nvPr/>
        </p:nvSpPr>
        <p:spPr>
          <a:xfrm>
            <a:off x="7710800" y="3165950"/>
            <a:ext cx="1156200" cy="2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Raleway"/>
                <a:ea typeface="Raleway"/>
                <a:cs typeface="Raleway"/>
                <a:sym typeface="Raleway"/>
              </a:rPr>
              <a:t>Patch sequence</a:t>
            </a:r>
            <a:endParaRPr sz="10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23" name="Google Shape;523;p24"/>
          <p:cNvSpPr/>
          <p:nvPr/>
        </p:nvSpPr>
        <p:spPr>
          <a:xfrm rot="5400000">
            <a:off x="5470963" y="890488"/>
            <a:ext cx="36900" cy="36900"/>
          </a:xfrm>
          <a:prstGeom prst="ellipse">
            <a:avLst/>
          </a:prstGeom>
          <a:solidFill>
            <a:srgbClr val="222222"/>
          </a:solidFill>
          <a:ln cap="flat" cmpd="sng" w="3810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24" name="Google Shape;524;p24"/>
          <p:cNvSpPr/>
          <p:nvPr/>
        </p:nvSpPr>
        <p:spPr>
          <a:xfrm rot="5400000">
            <a:off x="4588063" y="890488"/>
            <a:ext cx="36900" cy="36900"/>
          </a:xfrm>
          <a:prstGeom prst="ellipse">
            <a:avLst/>
          </a:prstGeom>
          <a:solidFill>
            <a:srgbClr val="222222"/>
          </a:solidFill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25" name="Google Shape;525;p24"/>
          <p:cNvSpPr/>
          <p:nvPr/>
        </p:nvSpPr>
        <p:spPr>
          <a:xfrm rot="5400000">
            <a:off x="4131338" y="890488"/>
            <a:ext cx="36900" cy="36900"/>
          </a:xfrm>
          <a:prstGeom prst="ellipse">
            <a:avLst/>
          </a:prstGeom>
          <a:solidFill>
            <a:srgbClr val="222222"/>
          </a:solidFill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26" name="Google Shape;526;p24"/>
          <p:cNvSpPr/>
          <p:nvPr/>
        </p:nvSpPr>
        <p:spPr>
          <a:xfrm rot="5400000">
            <a:off x="3656163" y="890463"/>
            <a:ext cx="36900" cy="36900"/>
          </a:xfrm>
          <a:prstGeom prst="ellipse">
            <a:avLst/>
          </a:prstGeom>
          <a:solidFill>
            <a:srgbClr val="222222"/>
          </a:solidFill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27" name="Google Shape;527;p24"/>
          <p:cNvSpPr txBox="1"/>
          <p:nvPr/>
        </p:nvSpPr>
        <p:spPr>
          <a:xfrm>
            <a:off x="3528363" y="626738"/>
            <a:ext cx="292500" cy="26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b="1" sz="1000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28" name="Google Shape;528;p24"/>
          <p:cNvSpPr txBox="1"/>
          <p:nvPr/>
        </p:nvSpPr>
        <p:spPr>
          <a:xfrm>
            <a:off x="4003538" y="626738"/>
            <a:ext cx="292500" cy="26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2</a:t>
            </a:r>
            <a:endParaRPr b="1" sz="1000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29" name="Google Shape;529;p24"/>
          <p:cNvSpPr txBox="1"/>
          <p:nvPr/>
        </p:nvSpPr>
        <p:spPr>
          <a:xfrm>
            <a:off x="4460263" y="626738"/>
            <a:ext cx="292500" cy="26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3</a:t>
            </a:r>
            <a:endParaRPr b="1" sz="1000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30" name="Google Shape;530;p24"/>
          <p:cNvSpPr txBox="1"/>
          <p:nvPr/>
        </p:nvSpPr>
        <p:spPr>
          <a:xfrm>
            <a:off x="4916988" y="626738"/>
            <a:ext cx="292500" cy="26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4</a:t>
            </a:r>
            <a:endParaRPr b="1" sz="1000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31" name="Google Shape;531;p24"/>
          <p:cNvSpPr txBox="1"/>
          <p:nvPr/>
        </p:nvSpPr>
        <p:spPr>
          <a:xfrm>
            <a:off x="5326738" y="626738"/>
            <a:ext cx="292500" cy="26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rgbClr val="9E9E9E"/>
                </a:solidFill>
                <a:latin typeface="Lato"/>
                <a:ea typeface="Lato"/>
                <a:cs typeface="Lato"/>
                <a:sym typeface="Lato"/>
              </a:rPr>
              <a:t>5</a:t>
            </a:r>
            <a:endParaRPr b="1" sz="1000">
              <a:solidFill>
                <a:srgbClr val="9E9E9E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532" name="Google Shape;532;p24"/>
          <p:cNvCxnSpPr/>
          <p:nvPr/>
        </p:nvCxnSpPr>
        <p:spPr>
          <a:xfrm>
            <a:off x="3693063" y="908913"/>
            <a:ext cx="4383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3" name="Google Shape;533;p24"/>
          <p:cNvCxnSpPr/>
          <p:nvPr/>
        </p:nvCxnSpPr>
        <p:spPr>
          <a:xfrm>
            <a:off x="4168238" y="908938"/>
            <a:ext cx="4197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4" name="Google Shape;534;p24"/>
          <p:cNvCxnSpPr/>
          <p:nvPr/>
        </p:nvCxnSpPr>
        <p:spPr>
          <a:xfrm>
            <a:off x="4624963" y="908938"/>
            <a:ext cx="4197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5" name="Google Shape;535;p24"/>
          <p:cNvCxnSpPr/>
          <p:nvPr/>
        </p:nvCxnSpPr>
        <p:spPr>
          <a:xfrm>
            <a:off x="5081688" y="908913"/>
            <a:ext cx="389400" cy="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36" name="Google Shape;536;p24"/>
          <p:cNvSpPr/>
          <p:nvPr/>
        </p:nvSpPr>
        <p:spPr>
          <a:xfrm rot="5400000">
            <a:off x="5044788" y="890463"/>
            <a:ext cx="36900" cy="36900"/>
          </a:xfrm>
          <a:prstGeom prst="ellipse">
            <a:avLst/>
          </a:prstGeom>
          <a:solidFill>
            <a:srgbClr val="222222"/>
          </a:solidFill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2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42" name="Google Shape;542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TRANSMED </a:t>
            </a:r>
            <a:endParaRPr/>
          </a:p>
        </p:txBody>
      </p:sp>
      <p:sp>
        <p:nvSpPr>
          <p:cNvPr id="543" name="Google Shape;543;p25"/>
          <p:cNvSpPr/>
          <p:nvPr/>
        </p:nvSpPr>
        <p:spPr>
          <a:xfrm>
            <a:off x="2820144" y="3015013"/>
            <a:ext cx="916800" cy="3936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ResNet18</a:t>
            </a:r>
            <a:endParaRPr sz="1200"/>
          </a:p>
        </p:txBody>
      </p:sp>
      <p:sp>
        <p:nvSpPr>
          <p:cNvPr id="544" name="Google Shape;544;p25"/>
          <p:cNvSpPr/>
          <p:nvPr/>
        </p:nvSpPr>
        <p:spPr>
          <a:xfrm>
            <a:off x="5769007" y="2964463"/>
            <a:ext cx="1092000" cy="4947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DeiT</a:t>
            </a:r>
            <a:endParaRPr sz="1200"/>
          </a:p>
        </p:txBody>
      </p:sp>
      <p:sp>
        <p:nvSpPr>
          <p:cNvPr id="545" name="Google Shape;545;p25"/>
          <p:cNvSpPr/>
          <p:nvPr/>
        </p:nvSpPr>
        <p:spPr>
          <a:xfrm>
            <a:off x="7094669" y="3452808"/>
            <a:ext cx="121500" cy="120600"/>
          </a:xfrm>
          <a:prstGeom prst="rect">
            <a:avLst/>
          </a:prstGeom>
          <a:solidFill>
            <a:srgbClr val="0B5394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6" name="Google Shape;546;p25"/>
          <p:cNvSpPr/>
          <p:nvPr/>
        </p:nvSpPr>
        <p:spPr>
          <a:xfrm>
            <a:off x="7094669" y="3332293"/>
            <a:ext cx="121500" cy="120600"/>
          </a:xfrm>
          <a:prstGeom prst="rect">
            <a:avLst/>
          </a:prstGeom>
          <a:solidFill>
            <a:srgbClr val="0B5394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Google Shape;547;p25"/>
          <p:cNvSpPr/>
          <p:nvPr/>
        </p:nvSpPr>
        <p:spPr>
          <a:xfrm>
            <a:off x="7094669" y="3211778"/>
            <a:ext cx="121500" cy="120600"/>
          </a:xfrm>
          <a:prstGeom prst="rect">
            <a:avLst/>
          </a:prstGeom>
          <a:solidFill>
            <a:srgbClr val="0B5394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8" name="Google Shape;548;p25"/>
          <p:cNvSpPr/>
          <p:nvPr/>
        </p:nvSpPr>
        <p:spPr>
          <a:xfrm>
            <a:off x="7094669" y="3091264"/>
            <a:ext cx="121500" cy="120600"/>
          </a:xfrm>
          <a:prstGeom prst="rect">
            <a:avLst/>
          </a:prstGeom>
          <a:solidFill>
            <a:srgbClr val="0B5394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9" name="Google Shape;549;p25"/>
          <p:cNvSpPr/>
          <p:nvPr/>
        </p:nvSpPr>
        <p:spPr>
          <a:xfrm>
            <a:off x="7597181" y="3148336"/>
            <a:ext cx="121500" cy="1206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50" name="Google Shape;550;p25"/>
          <p:cNvCxnSpPr>
            <a:stCxn id="546" idx="3"/>
            <a:endCxn id="549" idx="2"/>
          </p:cNvCxnSpPr>
          <p:nvPr/>
        </p:nvCxnSpPr>
        <p:spPr>
          <a:xfrm flipH="1" rot="10800000">
            <a:off x="7216169" y="3208693"/>
            <a:ext cx="381000" cy="183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1" name="Google Shape;551;p25"/>
          <p:cNvCxnSpPr>
            <a:stCxn id="548" idx="3"/>
            <a:endCxn id="549" idx="2"/>
          </p:cNvCxnSpPr>
          <p:nvPr/>
        </p:nvCxnSpPr>
        <p:spPr>
          <a:xfrm>
            <a:off x="7216169" y="3151564"/>
            <a:ext cx="381000" cy="570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2" name="Google Shape;552;p25"/>
          <p:cNvCxnSpPr>
            <a:stCxn id="547" idx="3"/>
            <a:endCxn id="549" idx="2"/>
          </p:cNvCxnSpPr>
          <p:nvPr/>
        </p:nvCxnSpPr>
        <p:spPr>
          <a:xfrm flipH="1" rot="10800000">
            <a:off x="7216169" y="3208778"/>
            <a:ext cx="381000" cy="633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3" name="Google Shape;553;p25"/>
          <p:cNvCxnSpPr>
            <a:stCxn id="545" idx="3"/>
            <a:endCxn id="549" idx="2"/>
          </p:cNvCxnSpPr>
          <p:nvPr/>
        </p:nvCxnSpPr>
        <p:spPr>
          <a:xfrm flipH="1" rot="10800000">
            <a:off x="7216169" y="3208608"/>
            <a:ext cx="381000" cy="3045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554" name="Google Shape;554;p25"/>
          <p:cNvPicPr preferRelativeResize="0"/>
          <p:nvPr/>
        </p:nvPicPr>
        <p:blipFill rotWithShape="1">
          <a:blip r:embed="rId3">
            <a:alphaModFix/>
          </a:blip>
          <a:srcRect b="0" l="49809" r="0" t="51446"/>
          <a:stretch/>
        </p:blipFill>
        <p:spPr>
          <a:xfrm>
            <a:off x="2304947" y="3062501"/>
            <a:ext cx="186409" cy="240803"/>
          </a:xfrm>
          <a:prstGeom prst="rect">
            <a:avLst/>
          </a:prstGeom>
          <a:noFill/>
          <a:ln>
            <a:noFill/>
          </a:ln>
        </p:spPr>
      </p:pic>
      <p:pic>
        <p:nvPicPr>
          <p:cNvPr id="555" name="Google Shape;555;p25"/>
          <p:cNvPicPr preferRelativeResize="0"/>
          <p:nvPr/>
        </p:nvPicPr>
        <p:blipFill rotWithShape="1">
          <a:blip r:embed="rId3">
            <a:alphaModFix/>
          </a:blip>
          <a:srcRect b="0" l="49809" r="0" t="51446"/>
          <a:stretch/>
        </p:blipFill>
        <p:spPr>
          <a:xfrm>
            <a:off x="2330947" y="3091576"/>
            <a:ext cx="186409" cy="240803"/>
          </a:xfrm>
          <a:prstGeom prst="rect">
            <a:avLst/>
          </a:prstGeom>
          <a:noFill/>
          <a:ln>
            <a:noFill/>
          </a:ln>
        </p:spPr>
      </p:pic>
      <p:pic>
        <p:nvPicPr>
          <p:cNvPr id="556" name="Google Shape;556;p25"/>
          <p:cNvPicPr preferRelativeResize="0"/>
          <p:nvPr/>
        </p:nvPicPr>
        <p:blipFill rotWithShape="1">
          <a:blip r:embed="rId3">
            <a:alphaModFix/>
          </a:blip>
          <a:srcRect b="0" l="49809" r="0" t="51446"/>
          <a:stretch/>
        </p:blipFill>
        <p:spPr>
          <a:xfrm>
            <a:off x="2358797" y="3116976"/>
            <a:ext cx="186409" cy="240803"/>
          </a:xfrm>
          <a:prstGeom prst="rect">
            <a:avLst/>
          </a:prstGeom>
          <a:noFill/>
          <a:ln>
            <a:noFill/>
          </a:ln>
        </p:spPr>
      </p:pic>
      <p:sp>
        <p:nvSpPr>
          <p:cNvPr id="557" name="Google Shape;557;p25"/>
          <p:cNvSpPr txBox="1"/>
          <p:nvPr/>
        </p:nvSpPr>
        <p:spPr>
          <a:xfrm>
            <a:off x="1428931" y="2632750"/>
            <a:ext cx="1156200" cy="2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Raleway"/>
                <a:ea typeface="Raleway"/>
                <a:cs typeface="Raleway"/>
                <a:sym typeface="Raleway"/>
              </a:rPr>
              <a:t>Patch sequence</a:t>
            </a:r>
            <a:endParaRPr sz="10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58" name="Google Shape;558;p25"/>
          <p:cNvSpPr/>
          <p:nvPr/>
        </p:nvSpPr>
        <p:spPr>
          <a:xfrm>
            <a:off x="4191433" y="3205855"/>
            <a:ext cx="121500" cy="1206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9" name="Google Shape;559;p25"/>
          <p:cNvSpPr/>
          <p:nvPr/>
        </p:nvSpPr>
        <p:spPr>
          <a:xfrm>
            <a:off x="4191433" y="3085341"/>
            <a:ext cx="121500" cy="1206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0" name="Google Shape;560;p25"/>
          <p:cNvSpPr/>
          <p:nvPr/>
        </p:nvSpPr>
        <p:spPr>
          <a:xfrm>
            <a:off x="4191433" y="2964826"/>
            <a:ext cx="121500" cy="1206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p25"/>
          <p:cNvSpPr/>
          <p:nvPr/>
        </p:nvSpPr>
        <p:spPr>
          <a:xfrm>
            <a:off x="4191433" y="2844312"/>
            <a:ext cx="121500" cy="1206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p25"/>
          <p:cNvSpPr/>
          <p:nvPr/>
        </p:nvSpPr>
        <p:spPr>
          <a:xfrm>
            <a:off x="4312972" y="3205855"/>
            <a:ext cx="121500" cy="1206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3" name="Google Shape;563;p25"/>
          <p:cNvSpPr/>
          <p:nvPr/>
        </p:nvSpPr>
        <p:spPr>
          <a:xfrm>
            <a:off x="4312972" y="3085341"/>
            <a:ext cx="121500" cy="1206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" name="Google Shape;564;p25"/>
          <p:cNvSpPr/>
          <p:nvPr/>
        </p:nvSpPr>
        <p:spPr>
          <a:xfrm>
            <a:off x="4312972" y="2964826"/>
            <a:ext cx="121500" cy="1206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5" name="Google Shape;565;p25"/>
          <p:cNvSpPr/>
          <p:nvPr/>
        </p:nvSpPr>
        <p:spPr>
          <a:xfrm>
            <a:off x="4312972" y="2844312"/>
            <a:ext cx="121500" cy="1206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6" name="Google Shape;566;p25"/>
          <p:cNvSpPr/>
          <p:nvPr/>
        </p:nvSpPr>
        <p:spPr>
          <a:xfrm>
            <a:off x="4434497" y="3205855"/>
            <a:ext cx="121500" cy="1206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7" name="Google Shape;567;p25"/>
          <p:cNvSpPr/>
          <p:nvPr/>
        </p:nvSpPr>
        <p:spPr>
          <a:xfrm>
            <a:off x="4434497" y="3085341"/>
            <a:ext cx="121500" cy="1206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8" name="Google Shape;568;p25"/>
          <p:cNvSpPr/>
          <p:nvPr/>
        </p:nvSpPr>
        <p:spPr>
          <a:xfrm>
            <a:off x="4434497" y="2964826"/>
            <a:ext cx="121500" cy="1206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9" name="Google Shape;569;p25"/>
          <p:cNvSpPr/>
          <p:nvPr/>
        </p:nvSpPr>
        <p:spPr>
          <a:xfrm>
            <a:off x="4434497" y="2844312"/>
            <a:ext cx="121500" cy="1206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0" name="Google Shape;570;p25"/>
          <p:cNvSpPr/>
          <p:nvPr/>
        </p:nvSpPr>
        <p:spPr>
          <a:xfrm>
            <a:off x="4191433" y="3446882"/>
            <a:ext cx="121500" cy="120600"/>
          </a:xfrm>
          <a:prstGeom prst="rect">
            <a:avLst/>
          </a:prstGeom>
          <a:solidFill>
            <a:srgbClr val="FF0000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1" name="Google Shape;571;p25"/>
          <p:cNvSpPr/>
          <p:nvPr/>
        </p:nvSpPr>
        <p:spPr>
          <a:xfrm>
            <a:off x="4191433" y="3326367"/>
            <a:ext cx="121500" cy="120600"/>
          </a:xfrm>
          <a:prstGeom prst="rect">
            <a:avLst/>
          </a:prstGeom>
          <a:solidFill>
            <a:srgbClr val="FF0000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2" name="Google Shape;572;p25"/>
          <p:cNvSpPr/>
          <p:nvPr/>
        </p:nvSpPr>
        <p:spPr>
          <a:xfrm>
            <a:off x="4312972" y="3446882"/>
            <a:ext cx="121500" cy="120600"/>
          </a:xfrm>
          <a:prstGeom prst="rect">
            <a:avLst/>
          </a:prstGeom>
          <a:solidFill>
            <a:srgbClr val="FF0000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3" name="Google Shape;573;p25"/>
          <p:cNvSpPr/>
          <p:nvPr/>
        </p:nvSpPr>
        <p:spPr>
          <a:xfrm>
            <a:off x="4312972" y="3326367"/>
            <a:ext cx="121500" cy="120600"/>
          </a:xfrm>
          <a:prstGeom prst="rect">
            <a:avLst/>
          </a:prstGeom>
          <a:solidFill>
            <a:srgbClr val="FF0000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4" name="Google Shape;574;p25"/>
          <p:cNvSpPr/>
          <p:nvPr/>
        </p:nvSpPr>
        <p:spPr>
          <a:xfrm>
            <a:off x="4434497" y="3446882"/>
            <a:ext cx="121500" cy="120600"/>
          </a:xfrm>
          <a:prstGeom prst="rect">
            <a:avLst/>
          </a:prstGeom>
          <a:solidFill>
            <a:srgbClr val="FF0000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5" name="Google Shape;575;p25"/>
          <p:cNvSpPr/>
          <p:nvPr/>
        </p:nvSpPr>
        <p:spPr>
          <a:xfrm>
            <a:off x="4434497" y="3326367"/>
            <a:ext cx="121500" cy="120600"/>
          </a:xfrm>
          <a:prstGeom prst="rect">
            <a:avLst/>
          </a:prstGeom>
          <a:solidFill>
            <a:srgbClr val="FF0000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6" name="Google Shape;576;p25"/>
          <p:cNvSpPr txBox="1"/>
          <p:nvPr/>
        </p:nvSpPr>
        <p:spPr>
          <a:xfrm>
            <a:off x="3670957" y="3750425"/>
            <a:ext cx="1369500" cy="4947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latin typeface="Raleway"/>
                <a:ea typeface="Raleway"/>
                <a:cs typeface="Raleway"/>
                <a:sym typeface="Raleway"/>
              </a:rPr>
              <a:t>Clinical features concatenation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577" name="Google Shape;577;p25"/>
          <p:cNvSpPr/>
          <p:nvPr/>
        </p:nvSpPr>
        <p:spPr>
          <a:xfrm>
            <a:off x="4925497" y="3212830"/>
            <a:ext cx="121500" cy="120600"/>
          </a:xfrm>
          <a:prstGeom prst="rect">
            <a:avLst/>
          </a:prstGeom>
          <a:solidFill>
            <a:srgbClr val="93C47D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8" name="Google Shape;578;p25"/>
          <p:cNvSpPr/>
          <p:nvPr/>
        </p:nvSpPr>
        <p:spPr>
          <a:xfrm>
            <a:off x="4925497" y="3092316"/>
            <a:ext cx="121500" cy="120600"/>
          </a:xfrm>
          <a:prstGeom prst="rect">
            <a:avLst/>
          </a:prstGeom>
          <a:solidFill>
            <a:srgbClr val="93C47D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9" name="Google Shape;579;p25"/>
          <p:cNvSpPr/>
          <p:nvPr/>
        </p:nvSpPr>
        <p:spPr>
          <a:xfrm>
            <a:off x="4925497" y="2971801"/>
            <a:ext cx="121500" cy="120600"/>
          </a:xfrm>
          <a:prstGeom prst="rect">
            <a:avLst/>
          </a:prstGeom>
          <a:solidFill>
            <a:srgbClr val="93C47D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0" name="Google Shape;580;p25"/>
          <p:cNvSpPr/>
          <p:nvPr/>
        </p:nvSpPr>
        <p:spPr>
          <a:xfrm>
            <a:off x="4925497" y="2851287"/>
            <a:ext cx="121500" cy="120600"/>
          </a:xfrm>
          <a:prstGeom prst="rect">
            <a:avLst/>
          </a:prstGeom>
          <a:solidFill>
            <a:srgbClr val="93C47D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1" name="Google Shape;581;p25"/>
          <p:cNvSpPr/>
          <p:nvPr/>
        </p:nvSpPr>
        <p:spPr>
          <a:xfrm>
            <a:off x="4925497" y="3453857"/>
            <a:ext cx="121500" cy="120600"/>
          </a:xfrm>
          <a:prstGeom prst="rect">
            <a:avLst/>
          </a:prstGeom>
          <a:solidFill>
            <a:srgbClr val="93C47D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2" name="Google Shape;582;p25"/>
          <p:cNvSpPr/>
          <p:nvPr/>
        </p:nvSpPr>
        <p:spPr>
          <a:xfrm>
            <a:off x="4925497" y="3333342"/>
            <a:ext cx="121500" cy="120600"/>
          </a:xfrm>
          <a:prstGeom prst="rect">
            <a:avLst/>
          </a:prstGeom>
          <a:solidFill>
            <a:srgbClr val="93C47D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3" name="Google Shape;583;p25"/>
          <p:cNvSpPr/>
          <p:nvPr/>
        </p:nvSpPr>
        <p:spPr>
          <a:xfrm>
            <a:off x="5046672" y="2851122"/>
            <a:ext cx="121500" cy="120600"/>
          </a:xfrm>
          <a:prstGeom prst="rect">
            <a:avLst/>
          </a:prstGeom>
          <a:solidFill>
            <a:srgbClr val="93C47D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4" name="Google Shape;584;p25"/>
          <p:cNvSpPr/>
          <p:nvPr/>
        </p:nvSpPr>
        <p:spPr>
          <a:xfrm>
            <a:off x="5168497" y="2851297"/>
            <a:ext cx="121500" cy="120600"/>
          </a:xfrm>
          <a:prstGeom prst="rect">
            <a:avLst/>
          </a:prstGeom>
          <a:solidFill>
            <a:srgbClr val="93C47D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5" name="Google Shape;585;p25"/>
          <p:cNvSpPr/>
          <p:nvPr/>
        </p:nvSpPr>
        <p:spPr>
          <a:xfrm>
            <a:off x="5289997" y="2851297"/>
            <a:ext cx="121500" cy="120600"/>
          </a:xfrm>
          <a:prstGeom prst="rect">
            <a:avLst/>
          </a:prstGeom>
          <a:solidFill>
            <a:srgbClr val="93C47D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6" name="Google Shape;586;p25"/>
          <p:cNvSpPr/>
          <p:nvPr/>
        </p:nvSpPr>
        <p:spPr>
          <a:xfrm>
            <a:off x="5046835" y="2971997"/>
            <a:ext cx="121500" cy="120600"/>
          </a:xfrm>
          <a:prstGeom prst="rect">
            <a:avLst/>
          </a:prstGeom>
          <a:solidFill>
            <a:srgbClr val="93C47D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7" name="Google Shape;587;p25"/>
          <p:cNvSpPr/>
          <p:nvPr/>
        </p:nvSpPr>
        <p:spPr>
          <a:xfrm>
            <a:off x="5168660" y="2972172"/>
            <a:ext cx="121500" cy="120600"/>
          </a:xfrm>
          <a:prstGeom prst="rect">
            <a:avLst/>
          </a:prstGeom>
          <a:solidFill>
            <a:srgbClr val="93C47D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8" name="Google Shape;588;p25"/>
          <p:cNvSpPr/>
          <p:nvPr/>
        </p:nvSpPr>
        <p:spPr>
          <a:xfrm>
            <a:off x="5290160" y="2972172"/>
            <a:ext cx="121500" cy="120600"/>
          </a:xfrm>
          <a:prstGeom prst="rect">
            <a:avLst/>
          </a:prstGeom>
          <a:solidFill>
            <a:srgbClr val="93C47D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9" name="Google Shape;589;p25"/>
          <p:cNvSpPr/>
          <p:nvPr/>
        </p:nvSpPr>
        <p:spPr>
          <a:xfrm>
            <a:off x="5046985" y="3093047"/>
            <a:ext cx="121500" cy="120600"/>
          </a:xfrm>
          <a:prstGeom prst="rect">
            <a:avLst/>
          </a:prstGeom>
          <a:solidFill>
            <a:srgbClr val="93C47D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0" name="Google Shape;590;p25"/>
          <p:cNvSpPr/>
          <p:nvPr/>
        </p:nvSpPr>
        <p:spPr>
          <a:xfrm>
            <a:off x="5168810" y="3093222"/>
            <a:ext cx="121500" cy="120600"/>
          </a:xfrm>
          <a:prstGeom prst="rect">
            <a:avLst/>
          </a:prstGeom>
          <a:solidFill>
            <a:srgbClr val="93C47D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1" name="Google Shape;591;p25"/>
          <p:cNvSpPr/>
          <p:nvPr/>
        </p:nvSpPr>
        <p:spPr>
          <a:xfrm>
            <a:off x="5290310" y="3093222"/>
            <a:ext cx="121500" cy="120600"/>
          </a:xfrm>
          <a:prstGeom prst="rect">
            <a:avLst/>
          </a:prstGeom>
          <a:solidFill>
            <a:srgbClr val="93C47D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2" name="Google Shape;592;p25"/>
          <p:cNvSpPr/>
          <p:nvPr/>
        </p:nvSpPr>
        <p:spPr>
          <a:xfrm>
            <a:off x="5047135" y="3214272"/>
            <a:ext cx="121500" cy="120600"/>
          </a:xfrm>
          <a:prstGeom prst="rect">
            <a:avLst/>
          </a:prstGeom>
          <a:solidFill>
            <a:srgbClr val="93C47D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3" name="Google Shape;593;p25"/>
          <p:cNvSpPr/>
          <p:nvPr/>
        </p:nvSpPr>
        <p:spPr>
          <a:xfrm>
            <a:off x="5168960" y="3214447"/>
            <a:ext cx="121500" cy="120600"/>
          </a:xfrm>
          <a:prstGeom prst="rect">
            <a:avLst/>
          </a:prstGeom>
          <a:solidFill>
            <a:srgbClr val="93C47D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4" name="Google Shape;594;p25"/>
          <p:cNvSpPr/>
          <p:nvPr/>
        </p:nvSpPr>
        <p:spPr>
          <a:xfrm>
            <a:off x="5290460" y="3214447"/>
            <a:ext cx="121500" cy="120600"/>
          </a:xfrm>
          <a:prstGeom prst="rect">
            <a:avLst/>
          </a:prstGeom>
          <a:solidFill>
            <a:srgbClr val="93C47D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5" name="Google Shape;595;p25"/>
          <p:cNvSpPr/>
          <p:nvPr/>
        </p:nvSpPr>
        <p:spPr>
          <a:xfrm>
            <a:off x="5047285" y="3335672"/>
            <a:ext cx="121500" cy="120600"/>
          </a:xfrm>
          <a:prstGeom prst="rect">
            <a:avLst/>
          </a:prstGeom>
          <a:solidFill>
            <a:srgbClr val="93C47D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6" name="Google Shape;596;p25"/>
          <p:cNvSpPr/>
          <p:nvPr/>
        </p:nvSpPr>
        <p:spPr>
          <a:xfrm>
            <a:off x="5169110" y="3335847"/>
            <a:ext cx="121500" cy="120600"/>
          </a:xfrm>
          <a:prstGeom prst="rect">
            <a:avLst/>
          </a:prstGeom>
          <a:solidFill>
            <a:srgbClr val="93C47D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7" name="Google Shape;597;p25"/>
          <p:cNvSpPr/>
          <p:nvPr/>
        </p:nvSpPr>
        <p:spPr>
          <a:xfrm>
            <a:off x="5290610" y="3335847"/>
            <a:ext cx="121500" cy="120600"/>
          </a:xfrm>
          <a:prstGeom prst="rect">
            <a:avLst/>
          </a:prstGeom>
          <a:solidFill>
            <a:srgbClr val="93C47D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8" name="Google Shape;598;p25"/>
          <p:cNvSpPr/>
          <p:nvPr/>
        </p:nvSpPr>
        <p:spPr>
          <a:xfrm>
            <a:off x="5047447" y="3453872"/>
            <a:ext cx="121500" cy="120600"/>
          </a:xfrm>
          <a:prstGeom prst="rect">
            <a:avLst/>
          </a:prstGeom>
          <a:solidFill>
            <a:srgbClr val="93C47D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9" name="Google Shape;599;p25"/>
          <p:cNvSpPr/>
          <p:nvPr/>
        </p:nvSpPr>
        <p:spPr>
          <a:xfrm>
            <a:off x="5169272" y="3454047"/>
            <a:ext cx="121500" cy="120600"/>
          </a:xfrm>
          <a:prstGeom prst="rect">
            <a:avLst/>
          </a:prstGeom>
          <a:solidFill>
            <a:srgbClr val="93C47D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0" name="Google Shape;600;p25"/>
          <p:cNvSpPr/>
          <p:nvPr/>
        </p:nvSpPr>
        <p:spPr>
          <a:xfrm>
            <a:off x="5290772" y="3454047"/>
            <a:ext cx="121500" cy="120600"/>
          </a:xfrm>
          <a:prstGeom prst="rect">
            <a:avLst/>
          </a:prstGeom>
          <a:solidFill>
            <a:srgbClr val="93C47D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1" name="Google Shape;601;p25"/>
          <p:cNvSpPr/>
          <p:nvPr/>
        </p:nvSpPr>
        <p:spPr>
          <a:xfrm>
            <a:off x="4701820" y="3153238"/>
            <a:ext cx="102300" cy="120600"/>
          </a:xfrm>
          <a:prstGeom prst="mathPlus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2" name="Google Shape;602;p25"/>
          <p:cNvSpPr txBox="1"/>
          <p:nvPr/>
        </p:nvSpPr>
        <p:spPr>
          <a:xfrm>
            <a:off x="4849007" y="2426187"/>
            <a:ext cx="760500" cy="3240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chemeClr val="dk2"/>
                </a:solidFill>
              </a:rPr>
              <a:t>POSITIONAL EMBEDDINGS</a:t>
            </a:r>
            <a:endParaRPr sz="600">
              <a:solidFill>
                <a:schemeClr val="dk2"/>
              </a:solidFill>
            </a:endParaRPr>
          </a:p>
        </p:txBody>
      </p:sp>
      <p:sp>
        <p:nvSpPr>
          <p:cNvPr id="603" name="Google Shape;603;p25"/>
          <p:cNvSpPr/>
          <p:nvPr/>
        </p:nvSpPr>
        <p:spPr>
          <a:xfrm>
            <a:off x="3943519" y="3205855"/>
            <a:ext cx="121500" cy="120600"/>
          </a:xfrm>
          <a:prstGeom prst="rect">
            <a:avLst/>
          </a:prstGeom>
          <a:solidFill>
            <a:srgbClr val="0B5394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4" name="Google Shape;604;p25"/>
          <p:cNvSpPr/>
          <p:nvPr/>
        </p:nvSpPr>
        <p:spPr>
          <a:xfrm>
            <a:off x="3943519" y="3085341"/>
            <a:ext cx="121500" cy="120600"/>
          </a:xfrm>
          <a:prstGeom prst="rect">
            <a:avLst/>
          </a:prstGeom>
          <a:solidFill>
            <a:srgbClr val="0B5394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5" name="Google Shape;605;p25"/>
          <p:cNvSpPr/>
          <p:nvPr/>
        </p:nvSpPr>
        <p:spPr>
          <a:xfrm>
            <a:off x="3943519" y="2964826"/>
            <a:ext cx="121500" cy="120600"/>
          </a:xfrm>
          <a:prstGeom prst="rect">
            <a:avLst/>
          </a:prstGeom>
          <a:solidFill>
            <a:srgbClr val="0B5394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Google Shape;606;p25"/>
          <p:cNvSpPr/>
          <p:nvPr/>
        </p:nvSpPr>
        <p:spPr>
          <a:xfrm>
            <a:off x="3943519" y="2844312"/>
            <a:ext cx="121500" cy="120600"/>
          </a:xfrm>
          <a:prstGeom prst="rect">
            <a:avLst/>
          </a:prstGeom>
          <a:solidFill>
            <a:srgbClr val="0B5394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7" name="Google Shape;607;p25"/>
          <p:cNvSpPr/>
          <p:nvPr/>
        </p:nvSpPr>
        <p:spPr>
          <a:xfrm>
            <a:off x="3943519" y="3446905"/>
            <a:ext cx="121500" cy="120600"/>
          </a:xfrm>
          <a:prstGeom prst="rect">
            <a:avLst/>
          </a:prstGeom>
          <a:solidFill>
            <a:srgbClr val="0B5394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8" name="Google Shape;608;p25"/>
          <p:cNvSpPr/>
          <p:nvPr/>
        </p:nvSpPr>
        <p:spPr>
          <a:xfrm>
            <a:off x="3943519" y="3326391"/>
            <a:ext cx="121500" cy="120600"/>
          </a:xfrm>
          <a:prstGeom prst="rect">
            <a:avLst/>
          </a:prstGeom>
          <a:solidFill>
            <a:srgbClr val="0B5394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09" name="Google Shape;609;p25"/>
          <p:cNvPicPr preferRelativeResize="0"/>
          <p:nvPr/>
        </p:nvPicPr>
        <p:blipFill rotWithShape="1">
          <a:blip r:embed="rId4">
            <a:alphaModFix/>
          </a:blip>
          <a:srcRect b="48628" l="0" r="49390" t="0"/>
          <a:stretch/>
        </p:blipFill>
        <p:spPr>
          <a:xfrm>
            <a:off x="1428919" y="3054920"/>
            <a:ext cx="157982" cy="260461"/>
          </a:xfrm>
          <a:prstGeom prst="rect">
            <a:avLst/>
          </a:prstGeom>
          <a:noFill/>
          <a:ln>
            <a:noFill/>
          </a:ln>
        </p:spPr>
      </p:pic>
      <p:pic>
        <p:nvPicPr>
          <p:cNvPr id="610" name="Google Shape;610;p25"/>
          <p:cNvPicPr preferRelativeResize="0"/>
          <p:nvPr/>
        </p:nvPicPr>
        <p:blipFill rotWithShape="1">
          <a:blip r:embed="rId4">
            <a:alphaModFix/>
          </a:blip>
          <a:srcRect b="48628" l="0" r="49390" t="0"/>
          <a:stretch/>
        </p:blipFill>
        <p:spPr>
          <a:xfrm>
            <a:off x="1456794" y="3082543"/>
            <a:ext cx="157982" cy="260461"/>
          </a:xfrm>
          <a:prstGeom prst="rect">
            <a:avLst/>
          </a:prstGeom>
          <a:noFill/>
          <a:ln>
            <a:noFill/>
          </a:ln>
        </p:spPr>
      </p:pic>
      <p:pic>
        <p:nvPicPr>
          <p:cNvPr id="611" name="Google Shape;611;p25"/>
          <p:cNvPicPr preferRelativeResize="0"/>
          <p:nvPr/>
        </p:nvPicPr>
        <p:blipFill rotWithShape="1">
          <a:blip r:embed="rId4">
            <a:alphaModFix/>
          </a:blip>
          <a:srcRect b="48628" l="0" r="49390" t="0"/>
          <a:stretch/>
        </p:blipFill>
        <p:spPr>
          <a:xfrm>
            <a:off x="1485794" y="3109373"/>
            <a:ext cx="157982" cy="260461"/>
          </a:xfrm>
          <a:prstGeom prst="rect">
            <a:avLst/>
          </a:prstGeom>
          <a:noFill/>
          <a:ln>
            <a:noFill/>
          </a:ln>
        </p:spPr>
      </p:pic>
      <p:pic>
        <p:nvPicPr>
          <p:cNvPr id="612" name="Google Shape;612;p25"/>
          <p:cNvPicPr preferRelativeResize="0"/>
          <p:nvPr/>
        </p:nvPicPr>
        <p:blipFill rotWithShape="1">
          <a:blip r:embed="rId3">
            <a:alphaModFix/>
          </a:blip>
          <a:srcRect b="0" l="49809" r="0" t="51446"/>
          <a:stretch/>
        </p:blipFill>
        <p:spPr>
          <a:xfrm>
            <a:off x="2016079" y="3051232"/>
            <a:ext cx="153938" cy="240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13" name="Google Shape;613;p25"/>
          <p:cNvPicPr preferRelativeResize="0"/>
          <p:nvPr/>
        </p:nvPicPr>
        <p:blipFill rotWithShape="1">
          <a:blip r:embed="rId3">
            <a:alphaModFix/>
          </a:blip>
          <a:srcRect b="0" l="49809" r="0" t="51446"/>
          <a:stretch/>
        </p:blipFill>
        <p:spPr>
          <a:xfrm>
            <a:off x="2035626" y="3089354"/>
            <a:ext cx="158782" cy="24838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4" name="Google Shape;614;p25"/>
          <p:cNvPicPr preferRelativeResize="0"/>
          <p:nvPr/>
        </p:nvPicPr>
        <p:blipFill rotWithShape="1">
          <a:blip r:embed="rId3">
            <a:alphaModFix/>
          </a:blip>
          <a:srcRect b="0" l="49809" r="0" t="51446"/>
          <a:stretch/>
        </p:blipFill>
        <p:spPr>
          <a:xfrm>
            <a:off x="2063043" y="3114267"/>
            <a:ext cx="161498" cy="25264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5" name="Google Shape;615;p25"/>
          <p:cNvPicPr preferRelativeResize="0"/>
          <p:nvPr/>
        </p:nvPicPr>
        <p:blipFill rotWithShape="1">
          <a:blip r:embed="rId4">
            <a:alphaModFix/>
          </a:blip>
          <a:srcRect b="0" l="49390" r="0" t="50546"/>
          <a:stretch/>
        </p:blipFill>
        <p:spPr>
          <a:xfrm>
            <a:off x="1728849" y="3068585"/>
            <a:ext cx="157982" cy="244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616" name="Google Shape;616;p25"/>
          <p:cNvPicPr preferRelativeResize="0"/>
          <p:nvPr/>
        </p:nvPicPr>
        <p:blipFill rotWithShape="1">
          <a:blip r:embed="rId4">
            <a:alphaModFix/>
          </a:blip>
          <a:srcRect b="0" l="49390" r="0" t="50546"/>
          <a:stretch/>
        </p:blipFill>
        <p:spPr>
          <a:xfrm>
            <a:off x="1750912" y="3090874"/>
            <a:ext cx="157982" cy="244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617" name="Google Shape;617;p25"/>
          <p:cNvPicPr preferRelativeResize="0"/>
          <p:nvPr/>
        </p:nvPicPr>
        <p:blipFill rotWithShape="1">
          <a:blip r:embed="rId4">
            <a:alphaModFix/>
          </a:blip>
          <a:srcRect b="0" l="49390" r="0" t="50546"/>
          <a:stretch/>
        </p:blipFill>
        <p:spPr>
          <a:xfrm>
            <a:off x="1773024" y="3113739"/>
            <a:ext cx="157982" cy="244774"/>
          </a:xfrm>
          <a:prstGeom prst="rect">
            <a:avLst/>
          </a:prstGeom>
          <a:noFill/>
          <a:ln>
            <a:noFill/>
          </a:ln>
        </p:spPr>
      </p:pic>
      <p:sp>
        <p:nvSpPr>
          <p:cNvPr id="618" name="Google Shape;618;p25"/>
          <p:cNvSpPr/>
          <p:nvPr/>
        </p:nvSpPr>
        <p:spPr>
          <a:xfrm>
            <a:off x="4067470" y="3205868"/>
            <a:ext cx="121500" cy="1206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9" name="Google Shape;619;p25"/>
          <p:cNvSpPr/>
          <p:nvPr/>
        </p:nvSpPr>
        <p:spPr>
          <a:xfrm>
            <a:off x="4067470" y="3085353"/>
            <a:ext cx="121500" cy="1206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0" name="Google Shape;620;p25"/>
          <p:cNvSpPr/>
          <p:nvPr/>
        </p:nvSpPr>
        <p:spPr>
          <a:xfrm>
            <a:off x="4067470" y="2964839"/>
            <a:ext cx="121500" cy="1206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1" name="Google Shape;621;p25"/>
          <p:cNvSpPr/>
          <p:nvPr/>
        </p:nvSpPr>
        <p:spPr>
          <a:xfrm>
            <a:off x="4067470" y="2844324"/>
            <a:ext cx="121500" cy="1206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2" name="Google Shape;622;p25"/>
          <p:cNvSpPr/>
          <p:nvPr/>
        </p:nvSpPr>
        <p:spPr>
          <a:xfrm>
            <a:off x="4067470" y="3446894"/>
            <a:ext cx="121500" cy="120600"/>
          </a:xfrm>
          <a:prstGeom prst="rect">
            <a:avLst/>
          </a:prstGeom>
          <a:solidFill>
            <a:srgbClr val="FF0000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3" name="Google Shape;623;p25"/>
          <p:cNvSpPr/>
          <p:nvPr/>
        </p:nvSpPr>
        <p:spPr>
          <a:xfrm>
            <a:off x="4067470" y="3326380"/>
            <a:ext cx="121500" cy="120600"/>
          </a:xfrm>
          <a:prstGeom prst="rect">
            <a:avLst/>
          </a:prstGeom>
          <a:solidFill>
            <a:srgbClr val="FF0000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4" name="Google Shape;624;p25"/>
          <p:cNvSpPr/>
          <p:nvPr/>
        </p:nvSpPr>
        <p:spPr>
          <a:xfrm>
            <a:off x="5413047" y="2848997"/>
            <a:ext cx="121500" cy="120600"/>
          </a:xfrm>
          <a:prstGeom prst="rect">
            <a:avLst/>
          </a:prstGeom>
          <a:solidFill>
            <a:srgbClr val="93C47D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5" name="Google Shape;625;p25"/>
          <p:cNvSpPr/>
          <p:nvPr/>
        </p:nvSpPr>
        <p:spPr>
          <a:xfrm>
            <a:off x="5413210" y="2969872"/>
            <a:ext cx="121500" cy="120600"/>
          </a:xfrm>
          <a:prstGeom prst="rect">
            <a:avLst/>
          </a:prstGeom>
          <a:solidFill>
            <a:srgbClr val="93C47D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6" name="Google Shape;626;p25"/>
          <p:cNvSpPr/>
          <p:nvPr/>
        </p:nvSpPr>
        <p:spPr>
          <a:xfrm>
            <a:off x="5413360" y="3090922"/>
            <a:ext cx="121500" cy="120600"/>
          </a:xfrm>
          <a:prstGeom prst="rect">
            <a:avLst/>
          </a:prstGeom>
          <a:solidFill>
            <a:srgbClr val="93C47D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7" name="Google Shape;627;p25"/>
          <p:cNvSpPr/>
          <p:nvPr/>
        </p:nvSpPr>
        <p:spPr>
          <a:xfrm>
            <a:off x="5413510" y="3212147"/>
            <a:ext cx="121500" cy="120600"/>
          </a:xfrm>
          <a:prstGeom prst="rect">
            <a:avLst/>
          </a:prstGeom>
          <a:solidFill>
            <a:srgbClr val="93C47D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8" name="Google Shape;628;p25"/>
          <p:cNvSpPr/>
          <p:nvPr/>
        </p:nvSpPr>
        <p:spPr>
          <a:xfrm>
            <a:off x="5413660" y="3333547"/>
            <a:ext cx="121500" cy="120600"/>
          </a:xfrm>
          <a:prstGeom prst="rect">
            <a:avLst/>
          </a:prstGeom>
          <a:solidFill>
            <a:srgbClr val="93C47D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9" name="Google Shape;629;p25"/>
          <p:cNvSpPr/>
          <p:nvPr/>
        </p:nvSpPr>
        <p:spPr>
          <a:xfrm>
            <a:off x="5413822" y="3451747"/>
            <a:ext cx="121500" cy="120600"/>
          </a:xfrm>
          <a:prstGeom prst="rect">
            <a:avLst/>
          </a:prstGeom>
          <a:solidFill>
            <a:srgbClr val="93C47D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0" name="Google Shape;630;p25"/>
          <p:cNvSpPr txBox="1"/>
          <p:nvPr/>
        </p:nvSpPr>
        <p:spPr>
          <a:xfrm>
            <a:off x="3624006" y="2526370"/>
            <a:ext cx="760500" cy="2238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chemeClr val="dk2"/>
                </a:solidFill>
              </a:rPr>
              <a:t>Class token</a:t>
            </a:r>
            <a:endParaRPr sz="600">
              <a:solidFill>
                <a:schemeClr val="dk2"/>
              </a:solidFill>
            </a:endParaRPr>
          </a:p>
        </p:txBody>
      </p:sp>
      <p:sp>
        <p:nvSpPr>
          <p:cNvPr id="631" name="Google Shape;631;p25"/>
          <p:cNvSpPr/>
          <p:nvPr/>
        </p:nvSpPr>
        <p:spPr>
          <a:xfrm>
            <a:off x="7094694" y="2970764"/>
            <a:ext cx="121500" cy="120600"/>
          </a:xfrm>
          <a:prstGeom prst="rect">
            <a:avLst/>
          </a:prstGeom>
          <a:solidFill>
            <a:srgbClr val="0B5394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2" name="Google Shape;632;p25"/>
          <p:cNvSpPr/>
          <p:nvPr/>
        </p:nvSpPr>
        <p:spPr>
          <a:xfrm>
            <a:off x="7094694" y="2850249"/>
            <a:ext cx="121500" cy="120600"/>
          </a:xfrm>
          <a:prstGeom prst="rect">
            <a:avLst/>
          </a:prstGeom>
          <a:solidFill>
            <a:srgbClr val="0B5394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33" name="Google Shape;633;p25"/>
          <p:cNvCxnSpPr>
            <a:stCxn id="632" idx="3"/>
            <a:endCxn id="549" idx="2"/>
          </p:cNvCxnSpPr>
          <p:nvPr/>
        </p:nvCxnSpPr>
        <p:spPr>
          <a:xfrm>
            <a:off x="7216194" y="2910549"/>
            <a:ext cx="381000" cy="2982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4" name="Google Shape;634;p25"/>
          <p:cNvCxnSpPr>
            <a:stCxn id="631" idx="3"/>
            <a:endCxn id="549" idx="2"/>
          </p:cNvCxnSpPr>
          <p:nvPr/>
        </p:nvCxnSpPr>
        <p:spPr>
          <a:xfrm>
            <a:off x="7216194" y="3031064"/>
            <a:ext cx="381000" cy="1776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5" name="Google Shape;635;p25"/>
          <p:cNvSpPr/>
          <p:nvPr/>
        </p:nvSpPr>
        <p:spPr>
          <a:xfrm rot="5400000">
            <a:off x="5470963" y="890488"/>
            <a:ext cx="36900" cy="36900"/>
          </a:xfrm>
          <a:prstGeom prst="ellipse">
            <a:avLst/>
          </a:prstGeom>
          <a:solidFill>
            <a:srgbClr val="222222"/>
          </a:solidFill>
          <a:ln cap="flat" cmpd="sng" w="3810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36" name="Google Shape;636;p25"/>
          <p:cNvSpPr/>
          <p:nvPr/>
        </p:nvSpPr>
        <p:spPr>
          <a:xfrm rot="5400000">
            <a:off x="4588063" y="890488"/>
            <a:ext cx="36900" cy="36900"/>
          </a:xfrm>
          <a:prstGeom prst="ellipse">
            <a:avLst/>
          </a:prstGeom>
          <a:solidFill>
            <a:srgbClr val="222222"/>
          </a:solidFill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37" name="Google Shape;637;p25"/>
          <p:cNvSpPr/>
          <p:nvPr/>
        </p:nvSpPr>
        <p:spPr>
          <a:xfrm rot="5400000">
            <a:off x="4131338" y="890488"/>
            <a:ext cx="36900" cy="36900"/>
          </a:xfrm>
          <a:prstGeom prst="ellipse">
            <a:avLst/>
          </a:prstGeom>
          <a:solidFill>
            <a:srgbClr val="222222"/>
          </a:solidFill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38" name="Google Shape;638;p25"/>
          <p:cNvSpPr/>
          <p:nvPr/>
        </p:nvSpPr>
        <p:spPr>
          <a:xfrm rot="5400000">
            <a:off x="3656163" y="890463"/>
            <a:ext cx="36900" cy="36900"/>
          </a:xfrm>
          <a:prstGeom prst="ellipse">
            <a:avLst/>
          </a:prstGeom>
          <a:solidFill>
            <a:srgbClr val="222222"/>
          </a:solidFill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39" name="Google Shape;639;p25"/>
          <p:cNvSpPr txBox="1"/>
          <p:nvPr/>
        </p:nvSpPr>
        <p:spPr>
          <a:xfrm>
            <a:off x="3528363" y="626738"/>
            <a:ext cx="292500" cy="26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b="1" sz="1000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40" name="Google Shape;640;p25"/>
          <p:cNvSpPr txBox="1"/>
          <p:nvPr/>
        </p:nvSpPr>
        <p:spPr>
          <a:xfrm>
            <a:off x="4003538" y="626738"/>
            <a:ext cx="292500" cy="26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2</a:t>
            </a:r>
            <a:endParaRPr b="1" sz="1000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41" name="Google Shape;641;p25"/>
          <p:cNvSpPr txBox="1"/>
          <p:nvPr/>
        </p:nvSpPr>
        <p:spPr>
          <a:xfrm>
            <a:off x="4460263" y="626738"/>
            <a:ext cx="292500" cy="26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3</a:t>
            </a:r>
            <a:endParaRPr b="1" sz="1000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42" name="Google Shape;642;p25"/>
          <p:cNvSpPr txBox="1"/>
          <p:nvPr/>
        </p:nvSpPr>
        <p:spPr>
          <a:xfrm>
            <a:off x="4916988" y="626738"/>
            <a:ext cx="292500" cy="26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4</a:t>
            </a:r>
            <a:endParaRPr b="1" sz="1000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43" name="Google Shape;643;p25"/>
          <p:cNvSpPr txBox="1"/>
          <p:nvPr/>
        </p:nvSpPr>
        <p:spPr>
          <a:xfrm>
            <a:off x="5326738" y="626738"/>
            <a:ext cx="292500" cy="26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rgbClr val="9E9E9E"/>
                </a:solidFill>
                <a:latin typeface="Lato"/>
                <a:ea typeface="Lato"/>
                <a:cs typeface="Lato"/>
                <a:sym typeface="Lato"/>
              </a:rPr>
              <a:t>5</a:t>
            </a:r>
            <a:endParaRPr b="1" sz="1000">
              <a:solidFill>
                <a:srgbClr val="9E9E9E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644" name="Google Shape;644;p25"/>
          <p:cNvCxnSpPr/>
          <p:nvPr/>
        </p:nvCxnSpPr>
        <p:spPr>
          <a:xfrm>
            <a:off x="3693063" y="908913"/>
            <a:ext cx="4383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5" name="Google Shape;645;p25"/>
          <p:cNvCxnSpPr/>
          <p:nvPr/>
        </p:nvCxnSpPr>
        <p:spPr>
          <a:xfrm>
            <a:off x="4168238" y="908938"/>
            <a:ext cx="4197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6" name="Google Shape;646;p25"/>
          <p:cNvCxnSpPr/>
          <p:nvPr/>
        </p:nvCxnSpPr>
        <p:spPr>
          <a:xfrm>
            <a:off x="4624963" y="908938"/>
            <a:ext cx="4197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7" name="Google Shape;647;p25"/>
          <p:cNvCxnSpPr/>
          <p:nvPr/>
        </p:nvCxnSpPr>
        <p:spPr>
          <a:xfrm>
            <a:off x="5081688" y="908913"/>
            <a:ext cx="389400" cy="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48" name="Google Shape;648;p25"/>
          <p:cNvSpPr/>
          <p:nvPr/>
        </p:nvSpPr>
        <p:spPr>
          <a:xfrm rot="5400000">
            <a:off x="5044788" y="890463"/>
            <a:ext cx="36900" cy="36900"/>
          </a:xfrm>
          <a:prstGeom prst="ellipse">
            <a:avLst/>
          </a:prstGeom>
          <a:solidFill>
            <a:srgbClr val="222222"/>
          </a:solidFill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Models comparison</a:t>
            </a:r>
            <a:endParaRPr/>
          </a:p>
        </p:txBody>
      </p:sp>
      <p:sp>
        <p:nvSpPr>
          <p:cNvPr id="654" name="Google Shape;654;p2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55" name="Google Shape;655;p26"/>
          <p:cNvSpPr/>
          <p:nvPr/>
        </p:nvSpPr>
        <p:spPr>
          <a:xfrm rot="5400000">
            <a:off x="5470963" y="890488"/>
            <a:ext cx="36900" cy="36900"/>
          </a:xfrm>
          <a:prstGeom prst="ellipse">
            <a:avLst/>
          </a:prstGeom>
          <a:solidFill>
            <a:srgbClr val="222222"/>
          </a:solidFill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56" name="Google Shape;656;p26"/>
          <p:cNvSpPr/>
          <p:nvPr/>
        </p:nvSpPr>
        <p:spPr>
          <a:xfrm rot="5400000">
            <a:off x="5044788" y="890463"/>
            <a:ext cx="36900" cy="36900"/>
          </a:xfrm>
          <a:prstGeom prst="ellipse">
            <a:avLst/>
          </a:prstGeom>
          <a:solidFill>
            <a:srgbClr val="222222"/>
          </a:solidFill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57" name="Google Shape;657;p26"/>
          <p:cNvSpPr/>
          <p:nvPr/>
        </p:nvSpPr>
        <p:spPr>
          <a:xfrm rot="5400000">
            <a:off x="4588063" y="890488"/>
            <a:ext cx="36900" cy="36900"/>
          </a:xfrm>
          <a:prstGeom prst="ellipse">
            <a:avLst/>
          </a:prstGeom>
          <a:solidFill>
            <a:srgbClr val="222222"/>
          </a:solidFill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58" name="Google Shape;658;p26"/>
          <p:cNvSpPr/>
          <p:nvPr/>
        </p:nvSpPr>
        <p:spPr>
          <a:xfrm rot="5400000">
            <a:off x="4131338" y="890488"/>
            <a:ext cx="36900" cy="36900"/>
          </a:xfrm>
          <a:prstGeom prst="ellipse">
            <a:avLst/>
          </a:prstGeom>
          <a:solidFill>
            <a:srgbClr val="222222"/>
          </a:solidFill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59" name="Google Shape;659;p26"/>
          <p:cNvSpPr/>
          <p:nvPr/>
        </p:nvSpPr>
        <p:spPr>
          <a:xfrm rot="5400000">
            <a:off x="3656163" y="890463"/>
            <a:ext cx="36900" cy="36900"/>
          </a:xfrm>
          <a:prstGeom prst="ellipse">
            <a:avLst/>
          </a:prstGeom>
          <a:solidFill>
            <a:srgbClr val="222222"/>
          </a:solidFill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60" name="Google Shape;660;p26"/>
          <p:cNvSpPr txBox="1"/>
          <p:nvPr/>
        </p:nvSpPr>
        <p:spPr>
          <a:xfrm>
            <a:off x="3528363" y="626738"/>
            <a:ext cx="292500" cy="26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b="1" sz="1000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61" name="Google Shape;661;p26"/>
          <p:cNvSpPr txBox="1"/>
          <p:nvPr/>
        </p:nvSpPr>
        <p:spPr>
          <a:xfrm>
            <a:off x="4003538" y="626738"/>
            <a:ext cx="292500" cy="26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2</a:t>
            </a:r>
            <a:endParaRPr b="1" sz="1000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62" name="Google Shape;662;p26"/>
          <p:cNvSpPr txBox="1"/>
          <p:nvPr/>
        </p:nvSpPr>
        <p:spPr>
          <a:xfrm>
            <a:off x="4460263" y="626738"/>
            <a:ext cx="292500" cy="26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3</a:t>
            </a:r>
            <a:endParaRPr b="1" sz="1000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63" name="Google Shape;663;p26"/>
          <p:cNvSpPr txBox="1"/>
          <p:nvPr/>
        </p:nvSpPr>
        <p:spPr>
          <a:xfrm>
            <a:off x="4916988" y="626738"/>
            <a:ext cx="292500" cy="26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4</a:t>
            </a:r>
            <a:endParaRPr b="1" sz="1000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64" name="Google Shape;664;p26"/>
          <p:cNvSpPr txBox="1"/>
          <p:nvPr/>
        </p:nvSpPr>
        <p:spPr>
          <a:xfrm>
            <a:off x="5326738" y="626738"/>
            <a:ext cx="292500" cy="26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5</a:t>
            </a:r>
            <a:endParaRPr b="1" sz="1000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65" name="Google Shape;66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1588" y="1956425"/>
            <a:ext cx="4820813" cy="28960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666" name="Google Shape;666;p26"/>
          <p:cNvCxnSpPr/>
          <p:nvPr/>
        </p:nvCxnSpPr>
        <p:spPr>
          <a:xfrm>
            <a:off x="3693063" y="908913"/>
            <a:ext cx="4383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7" name="Google Shape;667;p26"/>
          <p:cNvCxnSpPr/>
          <p:nvPr/>
        </p:nvCxnSpPr>
        <p:spPr>
          <a:xfrm>
            <a:off x="4168238" y="908938"/>
            <a:ext cx="4197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8" name="Google Shape;668;p26"/>
          <p:cNvCxnSpPr/>
          <p:nvPr/>
        </p:nvCxnSpPr>
        <p:spPr>
          <a:xfrm>
            <a:off x="4624963" y="908938"/>
            <a:ext cx="4197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9" name="Google Shape;669;p26"/>
          <p:cNvCxnSpPr/>
          <p:nvPr/>
        </p:nvCxnSpPr>
        <p:spPr>
          <a:xfrm>
            <a:off x="5081688" y="908913"/>
            <a:ext cx="3894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70" name="Google Shape;670;p26"/>
          <p:cNvSpPr/>
          <p:nvPr/>
        </p:nvSpPr>
        <p:spPr>
          <a:xfrm>
            <a:off x="4406750" y="2621550"/>
            <a:ext cx="715800" cy="18999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Final considerations</a:t>
            </a:r>
            <a:endParaRPr/>
          </a:p>
        </p:txBody>
      </p:sp>
      <p:sp>
        <p:nvSpPr>
          <p:cNvPr id="676" name="Google Shape;676;p27"/>
          <p:cNvSpPr txBox="1"/>
          <p:nvPr>
            <p:ph idx="1" type="body"/>
          </p:nvPr>
        </p:nvSpPr>
        <p:spPr>
          <a:xfrm>
            <a:off x="729450" y="2078875"/>
            <a:ext cx="7688700" cy="261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-GB">
                <a:solidFill>
                  <a:srgbClr val="000000"/>
                </a:solidFill>
              </a:rPr>
              <a:t>The dataset posed several challenges:</a:t>
            </a:r>
            <a:endParaRPr>
              <a:solidFill>
                <a:srgbClr val="000000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en-GB">
                <a:solidFill>
                  <a:srgbClr val="000000"/>
                </a:solidFill>
              </a:rPr>
              <a:t>Data imbalance</a:t>
            </a:r>
            <a:r>
              <a:rPr lang="en-GB">
                <a:solidFill>
                  <a:srgbClr val="000000"/>
                </a:solidFill>
              </a:rPr>
              <a:t>, </a:t>
            </a:r>
            <a:r>
              <a:rPr lang="en-GB">
                <a:solidFill>
                  <a:srgbClr val="000000"/>
                </a:solidFill>
              </a:rPr>
              <a:t>scarce </a:t>
            </a:r>
            <a:r>
              <a:rPr lang="en-GB">
                <a:solidFill>
                  <a:srgbClr val="000000"/>
                </a:solidFill>
              </a:rPr>
              <a:t>minority</a:t>
            </a:r>
            <a:r>
              <a:rPr lang="en-GB">
                <a:solidFill>
                  <a:srgbClr val="000000"/>
                </a:solidFill>
              </a:rPr>
              <a:t> class, l</a:t>
            </a:r>
            <a:r>
              <a:rPr lang="en-GB">
                <a:solidFill>
                  <a:srgbClr val="000000"/>
                </a:solidFill>
              </a:rPr>
              <a:t>imited spatial resolution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-GB">
                <a:solidFill>
                  <a:srgbClr val="000000"/>
                </a:solidFill>
              </a:rPr>
              <a:t>The input fusion strategy was the most performant</a:t>
            </a:r>
            <a:endParaRPr>
              <a:solidFill>
                <a:srgbClr val="000000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en-GB">
                <a:solidFill>
                  <a:srgbClr val="000000"/>
                </a:solidFill>
              </a:rPr>
              <a:t>Future works might keep exploring more advanced and complex solutions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-GB">
                <a:solidFill>
                  <a:srgbClr val="000000"/>
                </a:solidFill>
              </a:rPr>
              <a:t>Future areas for improvement</a:t>
            </a:r>
            <a:endParaRPr>
              <a:solidFill>
                <a:srgbClr val="000000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en-GB">
                <a:solidFill>
                  <a:srgbClr val="000000"/>
                </a:solidFill>
              </a:rPr>
              <a:t>Superior preprocessing, transfer learning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-GB">
                <a:solidFill>
                  <a:srgbClr val="000000"/>
                </a:solidFill>
              </a:rPr>
              <a:t>Advances within such challenging context may incentivize the creation of more richer datasets</a:t>
            </a:r>
            <a:endParaRPr>
              <a:solidFill>
                <a:srgbClr val="000000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en-GB">
                <a:solidFill>
                  <a:srgbClr val="000000"/>
                </a:solidFill>
              </a:rPr>
              <a:t>Additional imaging modalities, additional clinical features, less imbalance…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677" name="Google Shape;677;p2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28"/>
          <p:cNvSpPr txBox="1"/>
          <p:nvPr>
            <p:ph type="title"/>
          </p:nvPr>
        </p:nvSpPr>
        <p:spPr>
          <a:xfrm>
            <a:off x="727800" y="1327050"/>
            <a:ext cx="7688400" cy="124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4400"/>
              <a:t>Thank you for the attention!</a:t>
            </a:r>
            <a:endParaRPr sz="4400"/>
          </a:p>
        </p:txBody>
      </p:sp>
      <p:sp>
        <p:nvSpPr>
          <p:cNvPr id="683" name="Google Shape;683;p2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Brain tumors and Gamma Knife</a:t>
            </a:r>
            <a:endParaRPr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729450" y="2086750"/>
            <a:ext cx="3718200" cy="27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00000"/>
                </a:solidFill>
              </a:rPr>
              <a:t>Brain Tumors</a:t>
            </a:r>
            <a:endParaRPr b="1">
              <a:solidFill>
                <a:srgbClr val="000000"/>
              </a:solidFill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-GB">
                <a:solidFill>
                  <a:srgbClr val="000000"/>
                </a:solidFill>
              </a:rPr>
              <a:t>Abnormal growths of cells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-GB">
                <a:solidFill>
                  <a:srgbClr val="000000"/>
                </a:solidFill>
              </a:rPr>
              <a:t>Can cause several health issues by applying pressure to critical structures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00000"/>
                </a:solidFill>
              </a:rPr>
              <a:t>Gamma Knife</a:t>
            </a:r>
            <a:endParaRPr b="1">
              <a:solidFill>
                <a:srgbClr val="000000"/>
              </a:solidFill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-GB">
                <a:solidFill>
                  <a:srgbClr val="000000"/>
                </a:solidFill>
              </a:rPr>
              <a:t>Stereotactic Radiosurgery (SRS) technique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-GB">
                <a:solidFill>
                  <a:srgbClr val="000000"/>
                </a:solidFill>
              </a:rPr>
              <a:t>High radiation dose at the focal point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-GB">
                <a:solidFill>
                  <a:srgbClr val="000000"/>
                </a:solidFill>
              </a:rPr>
              <a:t>Non invasive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-GB">
                <a:solidFill>
                  <a:srgbClr val="000000"/>
                </a:solidFill>
              </a:rPr>
              <a:t>Outcome: recurrent or stable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95" name="Google Shape;95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6" name="Google Shape;96;p14"/>
          <p:cNvPicPr preferRelativeResize="0"/>
          <p:nvPr/>
        </p:nvPicPr>
        <p:blipFill rotWithShape="1">
          <a:blip r:embed="rId3">
            <a:alphaModFix/>
          </a:blip>
          <a:srcRect b="6170" l="48256" r="13220" t="12103"/>
          <a:stretch/>
        </p:blipFill>
        <p:spPr>
          <a:xfrm>
            <a:off x="5570350" y="2086737"/>
            <a:ext cx="2254525" cy="2584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Objective and challenges</a:t>
            </a:r>
            <a:endParaRPr/>
          </a:p>
        </p:txBody>
      </p:sp>
      <p:sp>
        <p:nvSpPr>
          <p:cNvPr id="102" name="Google Shape;102;p15"/>
          <p:cNvSpPr txBox="1"/>
          <p:nvPr>
            <p:ph idx="1" type="body"/>
          </p:nvPr>
        </p:nvSpPr>
        <p:spPr>
          <a:xfrm>
            <a:off x="729525" y="2116600"/>
            <a:ext cx="3801000" cy="1339800"/>
          </a:xfrm>
          <a:prstGeom prst="rect">
            <a:avLst/>
          </a:prstGeom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1"/>
                </a:solidFill>
              </a:rPr>
              <a:t>Objective</a:t>
            </a:r>
            <a:r>
              <a:rPr lang="en-GB">
                <a:solidFill>
                  <a:srgbClr val="222222"/>
                </a:solidFill>
              </a:rPr>
              <a:t>:</a:t>
            </a:r>
            <a:endParaRPr>
              <a:solidFill>
                <a:srgbClr val="22222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b="1" lang="en-GB">
                <a:solidFill>
                  <a:schemeClr val="dk1"/>
                </a:solidFill>
              </a:rPr>
              <a:t>L</a:t>
            </a:r>
            <a:r>
              <a:rPr b="1" lang="en-GB">
                <a:solidFill>
                  <a:schemeClr val="dk1"/>
                </a:solidFill>
              </a:rPr>
              <a:t>ocal tum</a:t>
            </a:r>
            <a:r>
              <a:rPr b="1" lang="en-GB">
                <a:solidFill>
                  <a:schemeClr val="dk1"/>
                </a:solidFill>
              </a:rPr>
              <a:t>or recurrence prediction</a:t>
            </a:r>
            <a:r>
              <a:rPr lang="en-GB">
                <a:solidFill>
                  <a:srgbClr val="222222"/>
                </a:solidFill>
              </a:rPr>
              <a:t> after GK therapy</a:t>
            </a:r>
            <a:endParaRPr>
              <a:solidFill>
                <a:srgbClr val="22222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1000"/>
              </a:spcAft>
              <a:buClr>
                <a:schemeClr val="dk2"/>
              </a:buClr>
              <a:buSzPts val="1300"/>
              <a:buChar char="●"/>
            </a:pPr>
            <a:r>
              <a:rPr lang="en-GB">
                <a:solidFill>
                  <a:srgbClr val="222222"/>
                </a:solidFill>
              </a:rPr>
              <a:t>MRI, planned radiation treatment, clinical data</a:t>
            </a:r>
            <a:endParaRPr>
              <a:solidFill>
                <a:srgbClr val="222222"/>
              </a:solidFill>
            </a:endParaRPr>
          </a:p>
        </p:txBody>
      </p:sp>
      <p:sp>
        <p:nvSpPr>
          <p:cNvPr id="103" name="Google Shape;103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04" name="Google Shape;104;p15"/>
          <p:cNvSpPr txBox="1"/>
          <p:nvPr/>
        </p:nvSpPr>
        <p:spPr>
          <a:xfrm>
            <a:off x="4735275" y="2116600"/>
            <a:ext cx="3801000" cy="1339800"/>
          </a:xfrm>
          <a:prstGeom prst="rect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Challenges</a:t>
            </a:r>
            <a:r>
              <a:rPr lang="en-GB" sz="1300">
                <a:solidFill>
                  <a:srgbClr val="222222"/>
                </a:solidFill>
                <a:latin typeface="Lato"/>
                <a:ea typeface="Lato"/>
                <a:cs typeface="Lato"/>
                <a:sym typeface="Lato"/>
              </a:rPr>
              <a:t>:</a:t>
            </a:r>
            <a:endParaRPr sz="1300">
              <a:solidFill>
                <a:srgbClr val="22222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Lato"/>
              <a:buChar char="●"/>
            </a:pPr>
            <a:r>
              <a:rPr lang="en-GB" sz="1300">
                <a:solidFill>
                  <a:srgbClr val="222222"/>
                </a:solidFill>
                <a:latin typeface="Lato"/>
                <a:ea typeface="Lato"/>
                <a:cs typeface="Lato"/>
                <a:sym typeface="Lato"/>
              </a:rPr>
              <a:t>Intrinsically </a:t>
            </a:r>
            <a:r>
              <a:rPr b="1" lang="en-GB" sz="13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imbalanced </a:t>
            </a:r>
            <a:r>
              <a:rPr lang="en-GB" sz="1300">
                <a:solidFill>
                  <a:srgbClr val="222222"/>
                </a:solidFill>
                <a:latin typeface="Lato"/>
                <a:ea typeface="Lato"/>
                <a:cs typeface="Lato"/>
                <a:sym typeface="Lato"/>
              </a:rPr>
              <a:t>domain</a:t>
            </a:r>
            <a:endParaRPr sz="1300">
              <a:solidFill>
                <a:srgbClr val="22222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Lato"/>
              <a:buChar char="●"/>
            </a:pPr>
            <a:r>
              <a:rPr lang="en-GB" sz="1300">
                <a:solidFill>
                  <a:srgbClr val="222222"/>
                </a:solidFill>
                <a:latin typeface="Lato"/>
                <a:ea typeface="Lato"/>
                <a:cs typeface="Lato"/>
                <a:sym typeface="Lato"/>
              </a:rPr>
              <a:t>Individual tumors can be very </a:t>
            </a:r>
            <a:r>
              <a:rPr b="1" lang="en-GB" sz="13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small</a:t>
            </a:r>
            <a:endParaRPr sz="1300">
              <a:solidFill>
                <a:srgbClr val="22222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Lato"/>
              <a:buChar char="●"/>
            </a:pPr>
            <a:r>
              <a:rPr lang="en-GB" sz="1300">
                <a:solidFill>
                  <a:srgbClr val="222222"/>
                </a:solidFill>
                <a:latin typeface="Lato"/>
                <a:ea typeface="Lato"/>
                <a:cs typeface="Lato"/>
                <a:sym typeface="Lato"/>
              </a:rPr>
              <a:t>Multimodal </a:t>
            </a:r>
            <a:r>
              <a:rPr b="1" lang="en-GB" sz="13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fusion</a:t>
            </a:r>
            <a:endParaRPr b="1" sz="1300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5" name="Google Shape;105;p15"/>
          <p:cNvSpPr txBox="1"/>
          <p:nvPr/>
        </p:nvSpPr>
        <p:spPr>
          <a:xfrm>
            <a:off x="729450" y="3719150"/>
            <a:ext cx="7806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rgbClr val="222222"/>
                </a:solidFill>
                <a:latin typeface="Lato"/>
                <a:ea typeface="Lato"/>
                <a:cs typeface="Lato"/>
                <a:sym typeface="Lato"/>
              </a:rPr>
              <a:t>Only one</a:t>
            </a:r>
            <a:r>
              <a:rPr lang="en-GB" sz="1300">
                <a:solidFill>
                  <a:srgbClr val="222222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lang="en-GB" sz="1300">
                <a:solidFill>
                  <a:srgbClr val="222222"/>
                </a:solidFill>
                <a:latin typeface="Lato"/>
                <a:ea typeface="Lato"/>
                <a:cs typeface="Lato"/>
                <a:sym typeface="Lato"/>
              </a:rPr>
              <a:t>study </a:t>
            </a:r>
            <a:r>
              <a:rPr lang="en-GB" sz="1300">
                <a:solidFill>
                  <a:srgbClr val="222222"/>
                </a:solidFill>
                <a:latin typeface="Lato"/>
                <a:ea typeface="Lato"/>
                <a:cs typeface="Lato"/>
                <a:sym typeface="Lato"/>
              </a:rPr>
              <a:t>addressed this problem by publishing both a dataset and a baseline solution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6" name="Google Shape;106;p15"/>
          <p:cNvSpPr txBox="1"/>
          <p:nvPr/>
        </p:nvSpPr>
        <p:spPr>
          <a:xfrm>
            <a:off x="4034550" y="4375500"/>
            <a:ext cx="1196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rgbClr val="222222"/>
                </a:solidFill>
                <a:latin typeface="Lato"/>
                <a:ea typeface="Lato"/>
                <a:cs typeface="Lato"/>
                <a:sym typeface="Lato"/>
              </a:rPr>
              <a:t>Low F1 score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07" name="Google Shape;107;p15"/>
          <p:cNvCxnSpPr>
            <a:stCxn id="105" idx="2"/>
            <a:endCxn id="106" idx="0"/>
          </p:cNvCxnSpPr>
          <p:nvPr/>
        </p:nvCxnSpPr>
        <p:spPr>
          <a:xfrm>
            <a:off x="4632900" y="4112750"/>
            <a:ext cx="0" cy="26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 txBox="1"/>
          <p:nvPr>
            <p:ph type="title"/>
          </p:nvPr>
        </p:nvSpPr>
        <p:spPr>
          <a:xfrm>
            <a:off x="7276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Brain MRI Dataset </a:t>
            </a:r>
            <a:endParaRPr/>
          </a:p>
        </p:txBody>
      </p:sp>
      <p:sp>
        <p:nvSpPr>
          <p:cNvPr id="113" name="Google Shape;113;p16"/>
          <p:cNvSpPr txBox="1"/>
          <p:nvPr>
            <p:ph idx="1" type="body"/>
          </p:nvPr>
        </p:nvSpPr>
        <p:spPr>
          <a:xfrm>
            <a:off x="729450" y="2078950"/>
            <a:ext cx="7688700" cy="199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For each patient are stored: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b="1" lang="en-GB">
                <a:solidFill>
                  <a:srgbClr val="000000"/>
                </a:solidFill>
              </a:rPr>
              <a:t>Pre-treatment CET1W MRI </a:t>
            </a:r>
            <a:r>
              <a:rPr b="1" baseline="30000" lang="en-GB">
                <a:solidFill>
                  <a:srgbClr val="000000"/>
                </a:solidFill>
              </a:rPr>
              <a:t>(1)</a:t>
            </a:r>
            <a:endParaRPr b="1" baseline="30000">
              <a:solidFill>
                <a:srgbClr val="000000"/>
              </a:solidFill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b="1" lang="en-GB">
                <a:solidFill>
                  <a:srgbClr val="000000"/>
                </a:solidFill>
              </a:rPr>
              <a:t>ROI masks </a:t>
            </a:r>
            <a:r>
              <a:rPr b="1" baseline="30000" lang="en-GB">
                <a:solidFill>
                  <a:srgbClr val="000000"/>
                </a:solidFill>
              </a:rPr>
              <a:t>(2)</a:t>
            </a:r>
            <a:endParaRPr b="1">
              <a:solidFill>
                <a:srgbClr val="000000"/>
              </a:solidFill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b="1" lang="en-GB">
                <a:solidFill>
                  <a:srgbClr val="000000"/>
                </a:solidFill>
              </a:rPr>
              <a:t>Planned radiation dose maps </a:t>
            </a:r>
            <a:r>
              <a:rPr b="1" baseline="30000" lang="en-GB">
                <a:solidFill>
                  <a:srgbClr val="000000"/>
                </a:solidFill>
              </a:rPr>
              <a:t>(3)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b="1" lang="en-GB">
                <a:solidFill>
                  <a:srgbClr val="000000"/>
                </a:solidFill>
              </a:rPr>
              <a:t>Clinical information:</a:t>
            </a:r>
            <a:endParaRPr>
              <a:solidFill>
                <a:srgbClr val="000000"/>
              </a:solidFill>
            </a:endParaRPr>
          </a:p>
          <a:p>
            <a:pPr indent="-298450" lvl="1" marL="9144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en-GB">
                <a:solidFill>
                  <a:srgbClr val="000000"/>
                </a:solidFill>
              </a:rPr>
              <a:t>Primary tumor location, tumor histology, lesion location, gender, age and fractions.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14" name="Google Shape;114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5" name="Google Shape;115;p16"/>
          <p:cNvPicPr preferRelativeResize="0"/>
          <p:nvPr/>
        </p:nvPicPr>
        <p:blipFill rotWithShape="1">
          <a:blip r:embed="rId3">
            <a:alphaModFix/>
          </a:blip>
          <a:srcRect b="69575" l="8367" r="13507" t="3203"/>
          <a:stretch/>
        </p:blipFill>
        <p:spPr>
          <a:xfrm>
            <a:off x="4105425" y="1619788"/>
            <a:ext cx="1404025" cy="1400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6"/>
          <p:cNvPicPr preferRelativeResize="0"/>
          <p:nvPr/>
        </p:nvPicPr>
        <p:blipFill rotWithShape="1">
          <a:blip r:embed="rId3">
            <a:alphaModFix/>
          </a:blip>
          <a:srcRect b="4093" l="8257" r="13617" t="68686"/>
          <a:stretch/>
        </p:blipFill>
        <p:spPr>
          <a:xfrm>
            <a:off x="5689575" y="1619788"/>
            <a:ext cx="1404025" cy="1400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6"/>
          <p:cNvPicPr preferRelativeResize="0"/>
          <p:nvPr/>
        </p:nvPicPr>
        <p:blipFill rotWithShape="1">
          <a:blip r:embed="rId3">
            <a:alphaModFix/>
          </a:blip>
          <a:srcRect b="36890" l="8296" r="13578" t="35891"/>
          <a:stretch/>
        </p:blipFill>
        <p:spPr>
          <a:xfrm>
            <a:off x="7273725" y="1619788"/>
            <a:ext cx="1404025" cy="1400076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6"/>
          <p:cNvSpPr txBox="1"/>
          <p:nvPr/>
        </p:nvSpPr>
        <p:spPr>
          <a:xfrm>
            <a:off x="4105425" y="1318638"/>
            <a:ext cx="369900" cy="3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baseline="30000" lang="en-GB" sz="1300">
                <a:latin typeface="Lato"/>
                <a:ea typeface="Lato"/>
                <a:cs typeface="Lato"/>
                <a:sym typeface="Lato"/>
              </a:rPr>
              <a:t>( 1 )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9" name="Google Shape;119;p16"/>
          <p:cNvSpPr txBox="1"/>
          <p:nvPr/>
        </p:nvSpPr>
        <p:spPr>
          <a:xfrm>
            <a:off x="7273725" y="1318638"/>
            <a:ext cx="369900" cy="3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baseline="30000" lang="en-GB" sz="1300">
                <a:latin typeface="Lato"/>
                <a:ea typeface="Lato"/>
                <a:cs typeface="Lato"/>
                <a:sym typeface="Lato"/>
              </a:rPr>
              <a:t>( 3 )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0" name="Google Shape;120;p16"/>
          <p:cNvSpPr txBox="1"/>
          <p:nvPr/>
        </p:nvSpPr>
        <p:spPr>
          <a:xfrm>
            <a:off x="5689575" y="1318638"/>
            <a:ext cx="369900" cy="3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baseline="30000" lang="en-GB" sz="1300">
                <a:latin typeface="Lato"/>
                <a:ea typeface="Lato"/>
                <a:cs typeface="Lato"/>
                <a:sym typeface="Lato"/>
              </a:rPr>
              <a:t>( 2 )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1" name="Google Shape;121;p16"/>
          <p:cNvSpPr txBox="1"/>
          <p:nvPr/>
        </p:nvSpPr>
        <p:spPr>
          <a:xfrm>
            <a:off x="1374750" y="4202050"/>
            <a:ext cx="4865100" cy="448800"/>
          </a:xfrm>
          <a:prstGeom prst="rect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>
                <a:latin typeface="Lato"/>
                <a:ea typeface="Lato"/>
                <a:cs typeface="Lato"/>
                <a:sym typeface="Lato"/>
              </a:rPr>
              <a:t>IMBALANCE</a:t>
            </a:r>
            <a:r>
              <a:rPr lang="en-GB" sz="1300">
                <a:latin typeface="Lato"/>
                <a:ea typeface="Lato"/>
                <a:cs typeface="Lato"/>
                <a:sym typeface="Lato"/>
              </a:rPr>
              <a:t>:  221 stable tumors and 23 recurrent tumors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2" name="Google Shape;122;p16"/>
          <p:cNvSpPr txBox="1"/>
          <p:nvPr/>
        </p:nvSpPr>
        <p:spPr>
          <a:xfrm>
            <a:off x="7356975" y="791425"/>
            <a:ext cx="1237500" cy="425100"/>
          </a:xfrm>
          <a:prstGeom prst="rect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latin typeface="Lato"/>
                <a:ea typeface="Lato"/>
                <a:cs typeface="Lato"/>
                <a:sym typeface="Lato"/>
              </a:rPr>
              <a:t>Not aligned!</a:t>
            </a:r>
            <a:endParaRPr sz="13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23" name="Google Shape;123;p16"/>
          <p:cNvCxnSpPr/>
          <p:nvPr/>
        </p:nvCxnSpPr>
        <p:spPr>
          <a:xfrm>
            <a:off x="7976338" y="1295788"/>
            <a:ext cx="600" cy="22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4" name="Google Shape;124;p16"/>
          <p:cNvSpPr txBox="1"/>
          <p:nvPr/>
        </p:nvSpPr>
        <p:spPr>
          <a:xfrm>
            <a:off x="727650" y="1755250"/>
            <a:ext cx="931200" cy="1998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Yibing Wang et al.</a:t>
            </a:r>
            <a:endParaRPr sz="7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5" name="Google Shape;125;p16"/>
          <p:cNvSpPr txBox="1"/>
          <p:nvPr/>
        </p:nvSpPr>
        <p:spPr>
          <a:xfrm>
            <a:off x="6535350" y="4202050"/>
            <a:ext cx="1237500" cy="448800"/>
          </a:xfrm>
          <a:prstGeom prst="rect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latin typeface="Lato"/>
                <a:ea typeface="Lato"/>
                <a:cs typeface="Lato"/>
                <a:sym typeface="Lato"/>
              </a:rPr>
              <a:t>Oversampling</a:t>
            </a:r>
            <a:endParaRPr sz="13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26" name="Google Shape;126;p16"/>
          <p:cNvCxnSpPr/>
          <p:nvPr/>
        </p:nvCxnSpPr>
        <p:spPr>
          <a:xfrm>
            <a:off x="6269375" y="4427025"/>
            <a:ext cx="240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7"/>
          <p:cNvSpPr txBox="1"/>
          <p:nvPr>
            <p:ph idx="12" type="sldNum"/>
          </p:nvPr>
        </p:nvSpPr>
        <p:spPr>
          <a:xfrm>
            <a:off x="8543627" y="47499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32" name="Google Shape;13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98000" y="2118100"/>
            <a:ext cx="5947975" cy="2595175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7"/>
          <p:cNvSpPr txBox="1"/>
          <p:nvPr/>
        </p:nvSpPr>
        <p:spPr>
          <a:xfrm>
            <a:off x="2599912" y="4088002"/>
            <a:ext cx="5175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???</a:t>
            </a:r>
            <a:endParaRPr b="1" sz="15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4" name="Google Shape;134;p17"/>
          <p:cNvSpPr txBox="1"/>
          <p:nvPr>
            <p:ph type="title"/>
          </p:nvPr>
        </p:nvSpPr>
        <p:spPr>
          <a:xfrm>
            <a:off x="734975" y="13187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BASELINE MODEL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8"/>
          <p:cNvSpPr txBox="1"/>
          <p:nvPr>
            <p:ph type="title"/>
          </p:nvPr>
        </p:nvSpPr>
        <p:spPr>
          <a:xfrm>
            <a:off x="7276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Strategy overview</a:t>
            </a:r>
            <a:endParaRPr/>
          </a:p>
        </p:txBody>
      </p:sp>
      <p:sp>
        <p:nvSpPr>
          <p:cNvPr id="140" name="Google Shape;140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1" name="Google Shape;141;p18"/>
          <p:cNvSpPr txBox="1"/>
          <p:nvPr/>
        </p:nvSpPr>
        <p:spPr>
          <a:xfrm>
            <a:off x="3663175" y="3012775"/>
            <a:ext cx="2450700" cy="3669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Input fusion</a:t>
            </a:r>
            <a:endParaRPr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2" name="Google Shape;142;p18"/>
          <p:cNvSpPr txBox="1"/>
          <p:nvPr/>
        </p:nvSpPr>
        <p:spPr>
          <a:xfrm>
            <a:off x="3663175" y="3469500"/>
            <a:ext cx="2450700" cy="3669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LSTM-based feature fusion</a:t>
            </a:r>
            <a:endParaRPr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3" name="Google Shape;143;p18"/>
          <p:cNvSpPr txBox="1"/>
          <p:nvPr/>
        </p:nvSpPr>
        <p:spPr>
          <a:xfrm>
            <a:off x="3663175" y="3926225"/>
            <a:ext cx="2450700" cy="3669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Attention-based fusion</a:t>
            </a:r>
            <a:endParaRPr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4" name="Google Shape;144;p18"/>
          <p:cNvSpPr txBox="1"/>
          <p:nvPr/>
        </p:nvSpPr>
        <p:spPr>
          <a:xfrm>
            <a:off x="3663175" y="2556038"/>
            <a:ext cx="2450700" cy="3669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Different preprocessing</a:t>
            </a:r>
            <a:endParaRPr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5" name="Google Shape;145;p18"/>
          <p:cNvSpPr txBox="1"/>
          <p:nvPr/>
        </p:nvSpPr>
        <p:spPr>
          <a:xfrm>
            <a:off x="3663188" y="2099325"/>
            <a:ext cx="2450700" cy="3669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Focal loss</a:t>
            </a:r>
            <a:endParaRPr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6" name="Google Shape;146;p18"/>
          <p:cNvSpPr txBox="1"/>
          <p:nvPr/>
        </p:nvSpPr>
        <p:spPr>
          <a:xfrm>
            <a:off x="3663177" y="4382950"/>
            <a:ext cx="2450700" cy="3669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AUPRC</a:t>
            </a:r>
            <a:endParaRPr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47" name="Google Shape;147;p18"/>
          <p:cNvCxnSpPr/>
          <p:nvPr/>
        </p:nvCxnSpPr>
        <p:spPr>
          <a:xfrm>
            <a:off x="3398050" y="2754863"/>
            <a:ext cx="0" cy="456600"/>
          </a:xfrm>
          <a:prstGeom prst="straightConnector1">
            <a:avLst/>
          </a:prstGeom>
          <a:noFill/>
          <a:ln cap="flat" cmpd="sng" w="19050">
            <a:solidFill>
              <a:srgbClr val="9E9E9E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8" name="Google Shape;148;p18"/>
          <p:cNvCxnSpPr/>
          <p:nvPr/>
        </p:nvCxnSpPr>
        <p:spPr>
          <a:xfrm>
            <a:off x="3398025" y="3181125"/>
            <a:ext cx="0" cy="456600"/>
          </a:xfrm>
          <a:prstGeom prst="straightConnector1">
            <a:avLst/>
          </a:prstGeom>
          <a:noFill/>
          <a:ln cap="flat" cmpd="sng" w="19050">
            <a:solidFill>
              <a:srgbClr val="9E9E9E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9" name="Google Shape;149;p18"/>
          <p:cNvCxnSpPr/>
          <p:nvPr/>
        </p:nvCxnSpPr>
        <p:spPr>
          <a:xfrm>
            <a:off x="3398025" y="3637725"/>
            <a:ext cx="0" cy="456600"/>
          </a:xfrm>
          <a:prstGeom prst="straightConnector1">
            <a:avLst/>
          </a:prstGeom>
          <a:noFill/>
          <a:ln cap="flat" cmpd="sng" w="19050">
            <a:solidFill>
              <a:srgbClr val="9E9E9E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0" name="Google Shape;150;p18"/>
          <p:cNvSpPr/>
          <p:nvPr/>
        </p:nvSpPr>
        <p:spPr>
          <a:xfrm>
            <a:off x="3379613" y="2736375"/>
            <a:ext cx="36900" cy="36900"/>
          </a:xfrm>
          <a:prstGeom prst="ellipse">
            <a:avLst/>
          </a:prstGeom>
          <a:solidFill>
            <a:srgbClr val="222222"/>
          </a:solidFill>
          <a:ln cap="flat" cmpd="sng" w="38100">
            <a:solidFill>
              <a:srgbClr val="9E9E9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1" name="Google Shape;151;p18"/>
          <p:cNvSpPr/>
          <p:nvPr/>
        </p:nvSpPr>
        <p:spPr>
          <a:xfrm>
            <a:off x="3379588" y="3162550"/>
            <a:ext cx="36900" cy="36900"/>
          </a:xfrm>
          <a:prstGeom prst="ellipse">
            <a:avLst/>
          </a:prstGeom>
          <a:solidFill>
            <a:srgbClr val="222222"/>
          </a:solidFill>
          <a:ln cap="flat" cmpd="sng" w="38100">
            <a:solidFill>
              <a:srgbClr val="9E9E9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2" name="Google Shape;152;p18"/>
          <p:cNvSpPr/>
          <p:nvPr/>
        </p:nvSpPr>
        <p:spPr>
          <a:xfrm>
            <a:off x="3379613" y="3619275"/>
            <a:ext cx="36900" cy="36900"/>
          </a:xfrm>
          <a:prstGeom prst="ellipse">
            <a:avLst/>
          </a:prstGeom>
          <a:solidFill>
            <a:srgbClr val="222222"/>
          </a:solidFill>
          <a:ln cap="flat" cmpd="sng" w="38100">
            <a:solidFill>
              <a:srgbClr val="9E9E9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3" name="Google Shape;153;p18"/>
          <p:cNvSpPr/>
          <p:nvPr/>
        </p:nvSpPr>
        <p:spPr>
          <a:xfrm>
            <a:off x="3379613" y="4076000"/>
            <a:ext cx="36900" cy="36900"/>
          </a:xfrm>
          <a:prstGeom prst="ellipse">
            <a:avLst/>
          </a:prstGeom>
          <a:solidFill>
            <a:srgbClr val="222222"/>
          </a:solidFill>
          <a:ln cap="flat" cmpd="sng" w="38100">
            <a:solidFill>
              <a:srgbClr val="9E9E9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54" name="Google Shape;154;p18"/>
          <p:cNvCxnSpPr/>
          <p:nvPr/>
        </p:nvCxnSpPr>
        <p:spPr>
          <a:xfrm>
            <a:off x="3398000" y="4112900"/>
            <a:ext cx="0" cy="456600"/>
          </a:xfrm>
          <a:prstGeom prst="straightConnector1">
            <a:avLst/>
          </a:prstGeom>
          <a:noFill/>
          <a:ln cap="flat" cmpd="sng" w="19050">
            <a:solidFill>
              <a:srgbClr val="9E9E9E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5" name="Google Shape;155;p18"/>
          <p:cNvSpPr/>
          <p:nvPr/>
        </p:nvSpPr>
        <p:spPr>
          <a:xfrm>
            <a:off x="3379588" y="4551175"/>
            <a:ext cx="36900" cy="36900"/>
          </a:xfrm>
          <a:prstGeom prst="ellipse">
            <a:avLst/>
          </a:prstGeom>
          <a:solidFill>
            <a:srgbClr val="222222"/>
          </a:solidFill>
          <a:ln cap="flat" cmpd="sng" w="38100">
            <a:solidFill>
              <a:srgbClr val="9E9E9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6" name="Google Shape;156;p18"/>
          <p:cNvSpPr txBox="1"/>
          <p:nvPr/>
        </p:nvSpPr>
        <p:spPr>
          <a:xfrm>
            <a:off x="3030113" y="2622850"/>
            <a:ext cx="292500" cy="2637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rgbClr val="9E9E9E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b="1" sz="1300">
              <a:solidFill>
                <a:srgbClr val="9E9E9E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7" name="Google Shape;157;p18"/>
          <p:cNvSpPr txBox="1"/>
          <p:nvPr/>
        </p:nvSpPr>
        <p:spPr>
          <a:xfrm>
            <a:off x="3030113" y="3049150"/>
            <a:ext cx="292500" cy="2637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rgbClr val="9E9E9E"/>
                </a:solidFill>
                <a:latin typeface="Lato"/>
                <a:ea typeface="Lato"/>
                <a:cs typeface="Lato"/>
                <a:sym typeface="Lato"/>
              </a:rPr>
              <a:t>2</a:t>
            </a:r>
            <a:endParaRPr b="1" sz="1300">
              <a:solidFill>
                <a:srgbClr val="9E9E9E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8" name="Google Shape;158;p18"/>
          <p:cNvSpPr txBox="1"/>
          <p:nvPr/>
        </p:nvSpPr>
        <p:spPr>
          <a:xfrm>
            <a:off x="3030113" y="3505875"/>
            <a:ext cx="292500" cy="2637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rgbClr val="9E9E9E"/>
                </a:solidFill>
                <a:latin typeface="Lato"/>
                <a:ea typeface="Lato"/>
                <a:cs typeface="Lato"/>
                <a:sym typeface="Lato"/>
              </a:rPr>
              <a:t>3</a:t>
            </a:r>
            <a:endParaRPr b="1" sz="1300">
              <a:solidFill>
                <a:srgbClr val="9E9E9E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9" name="Google Shape;159;p18"/>
          <p:cNvSpPr txBox="1"/>
          <p:nvPr/>
        </p:nvSpPr>
        <p:spPr>
          <a:xfrm>
            <a:off x="3030113" y="3962600"/>
            <a:ext cx="292500" cy="2637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rgbClr val="9E9E9E"/>
                </a:solidFill>
                <a:latin typeface="Lato"/>
                <a:ea typeface="Lato"/>
                <a:cs typeface="Lato"/>
                <a:sym typeface="Lato"/>
              </a:rPr>
              <a:t>4</a:t>
            </a:r>
            <a:endParaRPr b="1" sz="1300">
              <a:solidFill>
                <a:srgbClr val="9E9E9E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0" name="Google Shape;160;p18"/>
          <p:cNvSpPr txBox="1"/>
          <p:nvPr/>
        </p:nvSpPr>
        <p:spPr>
          <a:xfrm>
            <a:off x="3030113" y="4419325"/>
            <a:ext cx="292500" cy="2637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rgbClr val="9E9E9E"/>
                </a:solidFill>
                <a:latin typeface="Lato"/>
                <a:ea typeface="Lato"/>
                <a:cs typeface="Lato"/>
                <a:sym typeface="Lato"/>
              </a:rPr>
              <a:t>5</a:t>
            </a:r>
            <a:endParaRPr b="1" sz="1300">
              <a:solidFill>
                <a:srgbClr val="9E9E9E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61" name="Google Shape;161;p18"/>
          <p:cNvCxnSpPr/>
          <p:nvPr/>
        </p:nvCxnSpPr>
        <p:spPr>
          <a:xfrm>
            <a:off x="3398050" y="2754875"/>
            <a:ext cx="0" cy="4566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2" name="Google Shape;162;p18"/>
          <p:cNvCxnSpPr/>
          <p:nvPr/>
        </p:nvCxnSpPr>
        <p:spPr>
          <a:xfrm>
            <a:off x="3398025" y="3181138"/>
            <a:ext cx="0" cy="4566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3" name="Google Shape;163;p18"/>
          <p:cNvCxnSpPr/>
          <p:nvPr/>
        </p:nvCxnSpPr>
        <p:spPr>
          <a:xfrm>
            <a:off x="3398025" y="3637738"/>
            <a:ext cx="0" cy="4566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4" name="Google Shape;164;p18"/>
          <p:cNvSpPr/>
          <p:nvPr/>
        </p:nvSpPr>
        <p:spPr>
          <a:xfrm>
            <a:off x="3379613" y="2736388"/>
            <a:ext cx="36900" cy="36900"/>
          </a:xfrm>
          <a:prstGeom prst="ellipse">
            <a:avLst/>
          </a:prstGeom>
          <a:solidFill>
            <a:srgbClr val="222222"/>
          </a:solidFill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5" name="Google Shape;165;p18"/>
          <p:cNvSpPr/>
          <p:nvPr/>
        </p:nvSpPr>
        <p:spPr>
          <a:xfrm>
            <a:off x="3379588" y="3162563"/>
            <a:ext cx="36900" cy="36900"/>
          </a:xfrm>
          <a:prstGeom prst="ellipse">
            <a:avLst/>
          </a:prstGeom>
          <a:solidFill>
            <a:srgbClr val="222222"/>
          </a:solidFill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6" name="Google Shape;166;p18"/>
          <p:cNvSpPr/>
          <p:nvPr/>
        </p:nvSpPr>
        <p:spPr>
          <a:xfrm>
            <a:off x="3379613" y="3619288"/>
            <a:ext cx="36900" cy="36900"/>
          </a:xfrm>
          <a:prstGeom prst="ellipse">
            <a:avLst/>
          </a:prstGeom>
          <a:solidFill>
            <a:srgbClr val="222222"/>
          </a:solidFill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7" name="Google Shape;167;p18"/>
          <p:cNvSpPr/>
          <p:nvPr/>
        </p:nvSpPr>
        <p:spPr>
          <a:xfrm>
            <a:off x="3379613" y="4076013"/>
            <a:ext cx="36900" cy="36900"/>
          </a:xfrm>
          <a:prstGeom prst="ellipse">
            <a:avLst/>
          </a:prstGeom>
          <a:solidFill>
            <a:srgbClr val="222222"/>
          </a:solidFill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68" name="Google Shape;168;p18"/>
          <p:cNvCxnSpPr/>
          <p:nvPr/>
        </p:nvCxnSpPr>
        <p:spPr>
          <a:xfrm>
            <a:off x="3398000" y="4112913"/>
            <a:ext cx="0" cy="4566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9" name="Google Shape;169;p18"/>
          <p:cNvSpPr/>
          <p:nvPr/>
        </p:nvSpPr>
        <p:spPr>
          <a:xfrm>
            <a:off x="3379588" y="4551188"/>
            <a:ext cx="36900" cy="36900"/>
          </a:xfrm>
          <a:prstGeom prst="ellipse">
            <a:avLst/>
          </a:prstGeom>
          <a:solidFill>
            <a:srgbClr val="222222"/>
          </a:solidFill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0" name="Google Shape;170;p18"/>
          <p:cNvSpPr txBox="1"/>
          <p:nvPr/>
        </p:nvSpPr>
        <p:spPr>
          <a:xfrm>
            <a:off x="3030113" y="2622863"/>
            <a:ext cx="292500" cy="26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b="1" sz="1300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1" name="Google Shape;171;p18"/>
          <p:cNvSpPr txBox="1"/>
          <p:nvPr/>
        </p:nvSpPr>
        <p:spPr>
          <a:xfrm>
            <a:off x="3030113" y="3049163"/>
            <a:ext cx="292500" cy="26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2</a:t>
            </a:r>
            <a:endParaRPr b="1" sz="1300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2" name="Google Shape;172;p18"/>
          <p:cNvSpPr txBox="1"/>
          <p:nvPr/>
        </p:nvSpPr>
        <p:spPr>
          <a:xfrm>
            <a:off x="3030113" y="3505888"/>
            <a:ext cx="292500" cy="26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3</a:t>
            </a:r>
            <a:endParaRPr b="1" sz="1300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3" name="Google Shape;173;p18"/>
          <p:cNvSpPr txBox="1"/>
          <p:nvPr/>
        </p:nvSpPr>
        <p:spPr>
          <a:xfrm>
            <a:off x="3030113" y="3962613"/>
            <a:ext cx="292500" cy="26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4</a:t>
            </a:r>
            <a:endParaRPr b="1" sz="1300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4" name="Google Shape;174;p18"/>
          <p:cNvSpPr txBox="1"/>
          <p:nvPr/>
        </p:nvSpPr>
        <p:spPr>
          <a:xfrm>
            <a:off x="3030113" y="4419338"/>
            <a:ext cx="292500" cy="26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5</a:t>
            </a:r>
            <a:endParaRPr b="1" sz="1300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9"/>
          <p:cNvSpPr/>
          <p:nvPr/>
        </p:nvSpPr>
        <p:spPr>
          <a:xfrm>
            <a:off x="1806450" y="3831525"/>
            <a:ext cx="5534700" cy="10104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0" name="Google Shape;180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PREPROCESSING - Imaging</a:t>
            </a:r>
            <a:endParaRPr/>
          </a:p>
        </p:txBody>
      </p:sp>
      <p:sp>
        <p:nvSpPr>
          <p:cNvPr id="181" name="Google Shape;181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-GB">
                <a:solidFill>
                  <a:srgbClr val="000000"/>
                </a:solidFill>
              </a:rPr>
              <a:t>MRI are resampled to a voxel spacing of </a:t>
            </a:r>
            <a:r>
              <a:rPr lang="en-GB">
                <a:solidFill>
                  <a:srgbClr val="000000"/>
                </a:solidFill>
              </a:rPr>
              <a:t>1mm</a:t>
            </a:r>
            <a:r>
              <a:rPr baseline="30000" lang="en-GB">
                <a:solidFill>
                  <a:srgbClr val="000000"/>
                </a:solidFill>
              </a:rPr>
              <a:t>3</a:t>
            </a:r>
            <a:r>
              <a:rPr lang="en-GB">
                <a:solidFill>
                  <a:srgbClr val="000000"/>
                </a:solidFill>
              </a:rPr>
              <a:t> 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-GB">
                <a:solidFill>
                  <a:srgbClr val="000000"/>
                </a:solidFill>
              </a:rPr>
              <a:t>Follow along </a:t>
            </a:r>
            <a:r>
              <a:rPr lang="en-GB">
                <a:solidFill>
                  <a:srgbClr val="000000"/>
                </a:solidFill>
              </a:rPr>
              <a:t>ROI masks and Radiation Dose Maps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-GB">
                <a:solidFill>
                  <a:srgbClr val="000000"/>
                </a:solidFill>
              </a:rPr>
              <a:t>Isolation by exploiting the ROI mask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-GB">
                <a:solidFill>
                  <a:srgbClr val="000000"/>
                </a:solidFill>
              </a:rPr>
              <a:t>Zero padding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82" name="Google Shape;182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83" name="Google Shape;183;p19"/>
          <p:cNvPicPr preferRelativeResize="0"/>
          <p:nvPr/>
        </p:nvPicPr>
        <p:blipFill rotWithShape="1">
          <a:blip r:embed="rId3">
            <a:alphaModFix/>
          </a:blip>
          <a:srcRect b="0" l="33231" r="16615" t="0"/>
          <a:stretch/>
        </p:blipFill>
        <p:spPr>
          <a:xfrm>
            <a:off x="5479325" y="1339400"/>
            <a:ext cx="2681541" cy="226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45950" y="4012500"/>
            <a:ext cx="1390550" cy="74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29297" y="4012499"/>
            <a:ext cx="1434778" cy="74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61649" y="4012500"/>
            <a:ext cx="1506226" cy="742275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19"/>
          <p:cNvSpPr txBox="1"/>
          <p:nvPr/>
        </p:nvSpPr>
        <p:spPr>
          <a:xfrm>
            <a:off x="1806450" y="3406425"/>
            <a:ext cx="36441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Numerous small lesions</a:t>
            </a:r>
            <a:endParaRPr b="1" sz="1300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8" name="Google Shape;188;p19"/>
          <p:cNvSpPr txBox="1"/>
          <p:nvPr/>
        </p:nvSpPr>
        <p:spPr>
          <a:xfrm>
            <a:off x="3528363" y="626738"/>
            <a:ext cx="292500" cy="26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b="1" sz="1000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9" name="Google Shape;189;p19"/>
          <p:cNvSpPr txBox="1"/>
          <p:nvPr/>
        </p:nvSpPr>
        <p:spPr>
          <a:xfrm>
            <a:off x="4003538" y="626738"/>
            <a:ext cx="292500" cy="26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rgbClr val="9E9E9E"/>
                </a:solidFill>
                <a:latin typeface="Lato"/>
                <a:ea typeface="Lato"/>
                <a:cs typeface="Lato"/>
                <a:sym typeface="Lato"/>
              </a:rPr>
              <a:t>2</a:t>
            </a:r>
            <a:endParaRPr b="1" sz="1000">
              <a:solidFill>
                <a:srgbClr val="9E9E9E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0" name="Google Shape;190;p19"/>
          <p:cNvSpPr txBox="1"/>
          <p:nvPr/>
        </p:nvSpPr>
        <p:spPr>
          <a:xfrm>
            <a:off x="4460263" y="626738"/>
            <a:ext cx="292500" cy="26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rgbClr val="9E9E9E"/>
                </a:solidFill>
                <a:latin typeface="Lato"/>
                <a:ea typeface="Lato"/>
                <a:cs typeface="Lato"/>
                <a:sym typeface="Lato"/>
              </a:rPr>
              <a:t>3</a:t>
            </a:r>
            <a:endParaRPr b="1" sz="1000">
              <a:solidFill>
                <a:srgbClr val="9E9E9E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1" name="Google Shape;191;p19"/>
          <p:cNvSpPr txBox="1"/>
          <p:nvPr/>
        </p:nvSpPr>
        <p:spPr>
          <a:xfrm>
            <a:off x="4916988" y="626738"/>
            <a:ext cx="292500" cy="26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rgbClr val="9E9E9E"/>
                </a:solidFill>
                <a:latin typeface="Lato"/>
                <a:ea typeface="Lato"/>
                <a:cs typeface="Lato"/>
                <a:sym typeface="Lato"/>
              </a:rPr>
              <a:t>4</a:t>
            </a:r>
            <a:endParaRPr b="1" sz="1000">
              <a:solidFill>
                <a:srgbClr val="9E9E9E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2" name="Google Shape;192;p19"/>
          <p:cNvSpPr txBox="1"/>
          <p:nvPr/>
        </p:nvSpPr>
        <p:spPr>
          <a:xfrm>
            <a:off x="5326738" y="626738"/>
            <a:ext cx="292500" cy="26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rgbClr val="9E9E9E"/>
                </a:solidFill>
                <a:latin typeface="Lato"/>
                <a:ea typeface="Lato"/>
                <a:cs typeface="Lato"/>
                <a:sym typeface="Lato"/>
              </a:rPr>
              <a:t>5</a:t>
            </a:r>
            <a:endParaRPr b="1" sz="1000">
              <a:solidFill>
                <a:srgbClr val="9E9E9E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93" name="Google Shape;193;p19"/>
          <p:cNvCxnSpPr>
            <a:stCxn id="194" idx="0"/>
            <a:endCxn id="195" idx="4"/>
          </p:cNvCxnSpPr>
          <p:nvPr/>
        </p:nvCxnSpPr>
        <p:spPr>
          <a:xfrm>
            <a:off x="3693063" y="908913"/>
            <a:ext cx="438300" cy="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6" name="Google Shape;196;p19"/>
          <p:cNvCxnSpPr>
            <a:stCxn id="195" idx="0"/>
            <a:endCxn id="197" idx="4"/>
          </p:cNvCxnSpPr>
          <p:nvPr/>
        </p:nvCxnSpPr>
        <p:spPr>
          <a:xfrm>
            <a:off x="4168238" y="908938"/>
            <a:ext cx="419700" cy="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8" name="Google Shape;198;p19"/>
          <p:cNvCxnSpPr>
            <a:stCxn id="197" idx="0"/>
            <a:endCxn id="199" idx="4"/>
          </p:cNvCxnSpPr>
          <p:nvPr/>
        </p:nvCxnSpPr>
        <p:spPr>
          <a:xfrm>
            <a:off x="4624963" y="908938"/>
            <a:ext cx="419700" cy="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0" name="Google Shape;200;p19"/>
          <p:cNvCxnSpPr>
            <a:stCxn id="199" idx="0"/>
            <a:endCxn id="201" idx="4"/>
          </p:cNvCxnSpPr>
          <p:nvPr/>
        </p:nvCxnSpPr>
        <p:spPr>
          <a:xfrm>
            <a:off x="5081688" y="908913"/>
            <a:ext cx="389400" cy="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1" name="Google Shape;201;p19"/>
          <p:cNvSpPr/>
          <p:nvPr/>
        </p:nvSpPr>
        <p:spPr>
          <a:xfrm rot="5400000">
            <a:off x="5470963" y="890488"/>
            <a:ext cx="36900" cy="36900"/>
          </a:xfrm>
          <a:prstGeom prst="ellipse">
            <a:avLst/>
          </a:prstGeom>
          <a:solidFill>
            <a:srgbClr val="222222"/>
          </a:solidFill>
          <a:ln cap="flat" cmpd="sng" w="3810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9" name="Google Shape;199;p19"/>
          <p:cNvSpPr/>
          <p:nvPr/>
        </p:nvSpPr>
        <p:spPr>
          <a:xfrm rot="5400000">
            <a:off x="5044788" y="890463"/>
            <a:ext cx="36900" cy="36900"/>
          </a:xfrm>
          <a:prstGeom prst="ellipse">
            <a:avLst/>
          </a:prstGeom>
          <a:solidFill>
            <a:srgbClr val="222222"/>
          </a:solidFill>
          <a:ln cap="flat" cmpd="sng" w="3810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7" name="Google Shape;197;p19"/>
          <p:cNvSpPr/>
          <p:nvPr/>
        </p:nvSpPr>
        <p:spPr>
          <a:xfrm rot="5400000">
            <a:off x="4588063" y="890488"/>
            <a:ext cx="36900" cy="36900"/>
          </a:xfrm>
          <a:prstGeom prst="ellipse">
            <a:avLst/>
          </a:prstGeom>
          <a:solidFill>
            <a:srgbClr val="222222"/>
          </a:solidFill>
          <a:ln cap="flat" cmpd="sng" w="3810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5" name="Google Shape;195;p19"/>
          <p:cNvSpPr/>
          <p:nvPr/>
        </p:nvSpPr>
        <p:spPr>
          <a:xfrm rot="5400000">
            <a:off x="4131338" y="890488"/>
            <a:ext cx="36900" cy="36900"/>
          </a:xfrm>
          <a:prstGeom prst="ellipse">
            <a:avLst/>
          </a:prstGeom>
          <a:solidFill>
            <a:srgbClr val="222222"/>
          </a:solidFill>
          <a:ln cap="flat" cmpd="sng" w="3810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4" name="Google Shape;194;p19"/>
          <p:cNvSpPr/>
          <p:nvPr/>
        </p:nvSpPr>
        <p:spPr>
          <a:xfrm rot="5400000">
            <a:off x="3656163" y="890463"/>
            <a:ext cx="36900" cy="36900"/>
          </a:xfrm>
          <a:prstGeom prst="ellipse">
            <a:avLst/>
          </a:prstGeom>
          <a:solidFill>
            <a:srgbClr val="222222"/>
          </a:solidFill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PREPROCESSING - Clinical data</a:t>
            </a:r>
            <a:endParaRPr/>
          </a:p>
        </p:txBody>
      </p:sp>
      <p:sp>
        <p:nvSpPr>
          <p:cNvPr id="207" name="Google Shape;207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8" name="Google Shape;208;p20"/>
          <p:cNvSpPr txBox="1"/>
          <p:nvPr/>
        </p:nvSpPr>
        <p:spPr>
          <a:xfrm>
            <a:off x="694950" y="1985050"/>
            <a:ext cx="3877200" cy="23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>
                <a:latin typeface="Lato"/>
                <a:ea typeface="Lato"/>
                <a:cs typeface="Lato"/>
                <a:sym typeface="Lato"/>
              </a:rPr>
              <a:t>Inhomogeneous </a:t>
            </a:r>
            <a:r>
              <a:rPr lang="en-GB" sz="1300">
                <a:latin typeface="Lato"/>
                <a:ea typeface="Lato"/>
                <a:cs typeface="Lato"/>
                <a:sym typeface="Lato"/>
              </a:rPr>
              <a:t>categorical values: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Lato"/>
              <a:buChar char="●"/>
            </a:pPr>
            <a:r>
              <a:rPr lang="en-GB" sz="1300">
                <a:latin typeface="Lato"/>
                <a:ea typeface="Lato"/>
                <a:cs typeface="Lato"/>
                <a:sym typeface="Lato"/>
              </a:rPr>
              <a:t>String manipulation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300">
                <a:latin typeface="Lato"/>
                <a:ea typeface="Lato"/>
                <a:cs typeface="Lato"/>
                <a:sym typeface="Lato"/>
              </a:rPr>
              <a:t>Too fine grained</a:t>
            </a:r>
            <a:r>
              <a:rPr lang="en-GB" sz="1300">
                <a:latin typeface="Lato"/>
                <a:ea typeface="Lato"/>
                <a:cs typeface="Lato"/>
                <a:sym typeface="Lato"/>
              </a:rPr>
              <a:t> lesion location values: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Lato"/>
              <a:buChar char="●"/>
            </a:pPr>
            <a:r>
              <a:rPr lang="en-GB" sz="1300">
                <a:latin typeface="Lato"/>
                <a:ea typeface="Lato"/>
                <a:cs typeface="Lato"/>
                <a:sym typeface="Lato"/>
              </a:rPr>
              <a:t>Generalization:  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Lato"/>
              <a:buChar char="○"/>
            </a:pPr>
            <a:r>
              <a:rPr lang="en-GB" sz="1200">
                <a:latin typeface="Lato"/>
                <a:ea typeface="Lato"/>
                <a:cs typeface="Lato"/>
                <a:sym typeface="Lato"/>
              </a:rPr>
              <a:t>Brain lobe, cerebellum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Lato"/>
              <a:buChar char="○"/>
            </a:pPr>
            <a:r>
              <a:rPr lang="en-GB" sz="1200">
                <a:latin typeface="Lato"/>
                <a:ea typeface="Lato"/>
                <a:cs typeface="Lato"/>
                <a:sym typeface="Lato"/>
              </a:rPr>
              <a:t>Left or right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>
                <a:latin typeface="Lato"/>
                <a:ea typeface="Lato"/>
                <a:cs typeface="Lato"/>
                <a:sym typeface="Lato"/>
              </a:rPr>
              <a:t>Categorical: </a:t>
            </a:r>
            <a:r>
              <a:rPr lang="en-GB" sz="1300">
                <a:latin typeface="Lato"/>
                <a:ea typeface="Lato"/>
                <a:cs typeface="Lato"/>
                <a:sym typeface="Lato"/>
              </a:rPr>
              <a:t>One-hot encoding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>
                <a:latin typeface="Lato"/>
                <a:ea typeface="Lato"/>
                <a:cs typeface="Lato"/>
                <a:sym typeface="Lato"/>
              </a:rPr>
              <a:t>Numerical: </a:t>
            </a:r>
            <a:r>
              <a:rPr lang="en-GB" sz="1300">
                <a:latin typeface="Lato"/>
                <a:ea typeface="Lato"/>
                <a:cs typeface="Lato"/>
                <a:sym typeface="Lato"/>
              </a:rPr>
              <a:t>Min-max scaling</a:t>
            </a:r>
            <a:endParaRPr sz="13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9" name="Google Shape;209;p20"/>
          <p:cNvSpPr/>
          <p:nvPr/>
        </p:nvSpPr>
        <p:spPr>
          <a:xfrm>
            <a:off x="5079759" y="2606942"/>
            <a:ext cx="314700" cy="2892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0"/>
          <p:cNvSpPr/>
          <p:nvPr/>
        </p:nvSpPr>
        <p:spPr>
          <a:xfrm>
            <a:off x="5079759" y="3026293"/>
            <a:ext cx="314700" cy="2892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0"/>
          <p:cNvSpPr/>
          <p:nvPr/>
        </p:nvSpPr>
        <p:spPr>
          <a:xfrm>
            <a:off x="5079759" y="3445644"/>
            <a:ext cx="314700" cy="2892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0"/>
          <p:cNvSpPr/>
          <p:nvPr/>
        </p:nvSpPr>
        <p:spPr>
          <a:xfrm>
            <a:off x="5079759" y="4126672"/>
            <a:ext cx="314700" cy="2892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0"/>
          <p:cNvSpPr/>
          <p:nvPr/>
        </p:nvSpPr>
        <p:spPr>
          <a:xfrm>
            <a:off x="5114055" y="3901852"/>
            <a:ext cx="63000" cy="576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0"/>
          <p:cNvSpPr/>
          <p:nvPr/>
        </p:nvSpPr>
        <p:spPr>
          <a:xfrm>
            <a:off x="5205582" y="3901832"/>
            <a:ext cx="63000" cy="576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0"/>
          <p:cNvSpPr/>
          <p:nvPr/>
        </p:nvSpPr>
        <p:spPr>
          <a:xfrm>
            <a:off x="5297109" y="3901852"/>
            <a:ext cx="63000" cy="576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0"/>
          <p:cNvSpPr/>
          <p:nvPr/>
        </p:nvSpPr>
        <p:spPr>
          <a:xfrm>
            <a:off x="5964231" y="3026293"/>
            <a:ext cx="219900" cy="2028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0"/>
          <p:cNvSpPr/>
          <p:nvPr/>
        </p:nvSpPr>
        <p:spPr>
          <a:xfrm>
            <a:off x="5964231" y="3346038"/>
            <a:ext cx="219900" cy="2028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0"/>
          <p:cNvSpPr/>
          <p:nvPr/>
        </p:nvSpPr>
        <p:spPr>
          <a:xfrm>
            <a:off x="5964231" y="3840892"/>
            <a:ext cx="219900" cy="2028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0"/>
          <p:cNvSpPr/>
          <p:nvPr/>
        </p:nvSpPr>
        <p:spPr>
          <a:xfrm>
            <a:off x="5975852" y="3671585"/>
            <a:ext cx="52500" cy="465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0"/>
          <p:cNvSpPr/>
          <p:nvPr/>
        </p:nvSpPr>
        <p:spPr>
          <a:xfrm>
            <a:off x="6048113" y="3671569"/>
            <a:ext cx="52500" cy="465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0"/>
          <p:cNvSpPr/>
          <p:nvPr/>
        </p:nvSpPr>
        <p:spPr>
          <a:xfrm>
            <a:off x="6120373" y="3671585"/>
            <a:ext cx="52500" cy="465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0"/>
          <p:cNvSpPr/>
          <p:nvPr/>
        </p:nvSpPr>
        <p:spPr>
          <a:xfrm>
            <a:off x="6504394" y="3026293"/>
            <a:ext cx="219900" cy="202800"/>
          </a:xfrm>
          <a:prstGeom prst="ellipse">
            <a:avLst/>
          </a:prstGeom>
          <a:solidFill>
            <a:srgbClr val="FF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20"/>
          <p:cNvSpPr/>
          <p:nvPr/>
        </p:nvSpPr>
        <p:spPr>
          <a:xfrm>
            <a:off x="6504394" y="3346038"/>
            <a:ext cx="219900" cy="202800"/>
          </a:xfrm>
          <a:prstGeom prst="ellipse">
            <a:avLst/>
          </a:prstGeom>
          <a:solidFill>
            <a:srgbClr val="FF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0"/>
          <p:cNvSpPr/>
          <p:nvPr/>
        </p:nvSpPr>
        <p:spPr>
          <a:xfrm>
            <a:off x="6504394" y="3840892"/>
            <a:ext cx="219900" cy="202800"/>
          </a:xfrm>
          <a:prstGeom prst="ellipse">
            <a:avLst/>
          </a:prstGeom>
          <a:solidFill>
            <a:srgbClr val="FF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0"/>
          <p:cNvSpPr/>
          <p:nvPr/>
        </p:nvSpPr>
        <p:spPr>
          <a:xfrm>
            <a:off x="6516016" y="3671585"/>
            <a:ext cx="52500" cy="46500"/>
          </a:xfrm>
          <a:prstGeom prst="ellipse">
            <a:avLst/>
          </a:prstGeom>
          <a:solidFill>
            <a:srgbClr val="FF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20"/>
          <p:cNvSpPr/>
          <p:nvPr/>
        </p:nvSpPr>
        <p:spPr>
          <a:xfrm>
            <a:off x="6588276" y="3671569"/>
            <a:ext cx="52500" cy="46500"/>
          </a:xfrm>
          <a:prstGeom prst="ellipse">
            <a:avLst/>
          </a:prstGeom>
          <a:solidFill>
            <a:srgbClr val="FF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0"/>
          <p:cNvSpPr/>
          <p:nvPr/>
        </p:nvSpPr>
        <p:spPr>
          <a:xfrm>
            <a:off x="6660537" y="3671585"/>
            <a:ext cx="52500" cy="46500"/>
          </a:xfrm>
          <a:prstGeom prst="ellipse">
            <a:avLst/>
          </a:prstGeom>
          <a:solidFill>
            <a:srgbClr val="FF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0"/>
          <p:cNvSpPr/>
          <p:nvPr/>
        </p:nvSpPr>
        <p:spPr>
          <a:xfrm>
            <a:off x="7188642" y="3302673"/>
            <a:ext cx="314700" cy="2892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0"/>
          <p:cNvSpPr txBox="1"/>
          <p:nvPr/>
        </p:nvSpPr>
        <p:spPr>
          <a:xfrm>
            <a:off x="4945412" y="2262750"/>
            <a:ext cx="583500" cy="44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2"/>
                </a:solidFill>
              </a:rPr>
              <a:t>47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230" name="Google Shape;230;p20"/>
          <p:cNvSpPr txBox="1"/>
          <p:nvPr/>
        </p:nvSpPr>
        <p:spPr>
          <a:xfrm>
            <a:off x="5782776" y="2645193"/>
            <a:ext cx="583500" cy="44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2"/>
                </a:solidFill>
              </a:rPr>
              <a:t>128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231" name="Google Shape;231;p20"/>
          <p:cNvSpPr txBox="1"/>
          <p:nvPr/>
        </p:nvSpPr>
        <p:spPr>
          <a:xfrm>
            <a:off x="6322763" y="2645199"/>
            <a:ext cx="583500" cy="44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2"/>
                </a:solidFill>
              </a:rPr>
              <a:t>64</a:t>
            </a:r>
            <a:endParaRPr sz="1000">
              <a:solidFill>
                <a:schemeClr val="dk2"/>
              </a:solidFill>
            </a:endParaRPr>
          </a:p>
        </p:txBody>
      </p:sp>
      <p:cxnSp>
        <p:nvCxnSpPr>
          <p:cNvPr id="232" name="Google Shape;232;p20"/>
          <p:cNvCxnSpPr>
            <a:stCxn id="209" idx="6"/>
            <a:endCxn id="216" idx="2"/>
          </p:cNvCxnSpPr>
          <p:nvPr/>
        </p:nvCxnSpPr>
        <p:spPr>
          <a:xfrm>
            <a:off x="5394459" y="2751542"/>
            <a:ext cx="569700" cy="376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3" name="Google Shape;233;p20"/>
          <p:cNvCxnSpPr>
            <a:stCxn id="210" idx="6"/>
            <a:endCxn id="216" idx="2"/>
          </p:cNvCxnSpPr>
          <p:nvPr/>
        </p:nvCxnSpPr>
        <p:spPr>
          <a:xfrm flipH="1" rot="10800000">
            <a:off x="5394459" y="3127693"/>
            <a:ext cx="569700" cy="43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4" name="Google Shape;234;p20"/>
          <p:cNvCxnSpPr>
            <a:stCxn id="211" idx="6"/>
            <a:endCxn id="216" idx="2"/>
          </p:cNvCxnSpPr>
          <p:nvPr/>
        </p:nvCxnSpPr>
        <p:spPr>
          <a:xfrm flipH="1" rot="10800000">
            <a:off x="5394459" y="3127644"/>
            <a:ext cx="569700" cy="462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5" name="Google Shape;235;p20"/>
          <p:cNvCxnSpPr>
            <a:stCxn id="212" idx="6"/>
            <a:endCxn id="216" idx="2"/>
          </p:cNvCxnSpPr>
          <p:nvPr/>
        </p:nvCxnSpPr>
        <p:spPr>
          <a:xfrm flipH="1" rot="10800000">
            <a:off x="5394459" y="3127672"/>
            <a:ext cx="569700" cy="1143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6" name="Google Shape;236;p20"/>
          <p:cNvCxnSpPr>
            <a:stCxn id="209" idx="6"/>
            <a:endCxn id="217" idx="2"/>
          </p:cNvCxnSpPr>
          <p:nvPr/>
        </p:nvCxnSpPr>
        <p:spPr>
          <a:xfrm>
            <a:off x="5394459" y="2751542"/>
            <a:ext cx="569700" cy="696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7" name="Google Shape;237;p20"/>
          <p:cNvCxnSpPr>
            <a:stCxn id="209" idx="6"/>
            <a:endCxn id="218" idx="2"/>
          </p:cNvCxnSpPr>
          <p:nvPr/>
        </p:nvCxnSpPr>
        <p:spPr>
          <a:xfrm>
            <a:off x="5394459" y="2751542"/>
            <a:ext cx="569700" cy="1190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8" name="Google Shape;238;p20"/>
          <p:cNvCxnSpPr>
            <a:stCxn id="210" idx="6"/>
            <a:endCxn id="217" idx="2"/>
          </p:cNvCxnSpPr>
          <p:nvPr/>
        </p:nvCxnSpPr>
        <p:spPr>
          <a:xfrm>
            <a:off x="5394459" y="3170893"/>
            <a:ext cx="569700" cy="276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9" name="Google Shape;239;p20"/>
          <p:cNvCxnSpPr>
            <a:stCxn id="211" idx="6"/>
            <a:endCxn id="217" idx="2"/>
          </p:cNvCxnSpPr>
          <p:nvPr/>
        </p:nvCxnSpPr>
        <p:spPr>
          <a:xfrm flipH="1" rot="10800000">
            <a:off x="5394459" y="3447444"/>
            <a:ext cx="569700" cy="142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0" name="Google Shape;240;p20"/>
          <p:cNvCxnSpPr>
            <a:stCxn id="211" idx="6"/>
            <a:endCxn id="218" idx="2"/>
          </p:cNvCxnSpPr>
          <p:nvPr/>
        </p:nvCxnSpPr>
        <p:spPr>
          <a:xfrm>
            <a:off x="5394459" y="3590244"/>
            <a:ext cx="569700" cy="351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1" name="Google Shape;241;p20"/>
          <p:cNvCxnSpPr>
            <a:stCxn id="212" idx="6"/>
            <a:endCxn id="218" idx="2"/>
          </p:cNvCxnSpPr>
          <p:nvPr/>
        </p:nvCxnSpPr>
        <p:spPr>
          <a:xfrm flipH="1" rot="10800000">
            <a:off x="5394459" y="3942172"/>
            <a:ext cx="569700" cy="329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2" name="Google Shape;242;p20"/>
          <p:cNvCxnSpPr>
            <a:stCxn id="212" idx="6"/>
            <a:endCxn id="217" idx="2"/>
          </p:cNvCxnSpPr>
          <p:nvPr/>
        </p:nvCxnSpPr>
        <p:spPr>
          <a:xfrm flipH="1" rot="10800000">
            <a:off x="5394459" y="3447472"/>
            <a:ext cx="569700" cy="823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3" name="Google Shape;243;p20"/>
          <p:cNvCxnSpPr>
            <a:stCxn id="210" idx="6"/>
            <a:endCxn id="218" idx="2"/>
          </p:cNvCxnSpPr>
          <p:nvPr/>
        </p:nvCxnSpPr>
        <p:spPr>
          <a:xfrm>
            <a:off x="5394459" y="3170893"/>
            <a:ext cx="569700" cy="771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4" name="Google Shape;244;p20"/>
          <p:cNvCxnSpPr>
            <a:stCxn id="216" idx="6"/>
            <a:endCxn id="222" idx="2"/>
          </p:cNvCxnSpPr>
          <p:nvPr/>
        </p:nvCxnSpPr>
        <p:spPr>
          <a:xfrm>
            <a:off x="6184131" y="3127693"/>
            <a:ext cx="320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5" name="Google Shape;245;p20"/>
          <p:cNvCxnSpPr>
            <a:stCxn id="217" idx="6"/>
            <a:endCxn id="222" idx="2"/>
          </p:cNvCxnSpPr>
          <p:nvPr/>
        </p:nvCxnSpPr>
        <p:spPr>
          <a:xfrm flipH="1" rot="10800000">
            <a:off x="6184131" y="3127638"/>
            <a:ext cx="320400" cy="319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6" name="Google Shape;246;p20"/>
          <p:cNvCxnSpPr>
            <a:stCxn id="218" idx="6"/>
            <a:endCxn id="222" idx="2"/>
          </p:cNvCxnSpPr>
          <p:nvPr/>
        </p:nvCxnSpPr>
        <p:spPr>
          <a:xfrm flipH="1" rot="10800000">
            <a:off x="6184131" y="3127792"/>
            <a:ext cx="320400" cy="814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7" name="Google Shape;247;p20"/>
          <p:cNvCxnSpPr>
            <a:stCxn id="216" idx="6"/>
            <a:endCxn id="223" idx="2"/>
          </p:cNvCxnSpPr>
          <p:nvPr/>
        </p:nvCxnSpPr>
        <p:spPr>
          <a:xfrm>
            <a:off x="6184131" y="3127693"/>
            <a:ext cx="320400" cy="319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8" name="Google Shape;248;p20"/>
          <p:cNvCxnSpPr>
            <a:stCxn id="216" idx="6"/>
            <a:endCxn id="224" idx="2"/>
          </p:cNvCxnSpPr>
          <p:nvPr/>
        </p:nvCxnSpPr>
        <p:spPr>
          <a:xfrm>
            <a:off x="6184131" y="3127693"/>
            <a:ext cx="320400" cy="814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9" name="Google Shape;249;p20"/>
          <p:cNvCxnSpPr>
            <a:stCxn id="218" idx="6"/>
            <a:endCxn id="224" idx="2"/>
          </p:cNvCxnSpPr>
          <p:nvPr/>
        </p:nvCxnSpPr>
        <p:spPr>
          <a:xfrm>
            <a:off x="6184131" y="3942292"/>
            <a:ext cx="320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0" name="Google Shape;250;p20"/>
          <p:cNvCxnSpPr>
            <a:stCxn id="218" idx="6"/>
            <a:endCxn id="223" idx="2"/>
          </p:cNvCxnSpPr>
          <p:nvPr/>
        </p:nvCxnSpPr>
        <p:spPr>
          <a:xfrm flipH="1" rot="10800000">
            <a:off x="6184131" y="3447292"/>
            <a:ext cx="320400" cy="495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1" name="Google Shape;251;p20"/>
          <p:cNvCxnSpPr>
            <a:stCxn id="217" idx="6"/>
            <a:endCxn id="223" idx="2"/>
          </p:cNvCxnSpPr>
          <p:nvPr/>
        </p:nvCxnSpPr>
        <p:spPr>
          <a:xfrm>
            <a:off x="6184131" y="3447438"/>
            <a:ext cx="320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2" name="Google Shape;252;p20"/>
          <p:cNvCxnSpPr>
            <a:stCxn id="217" idx="6"/>
            <a:endCxn id="224" idx="2"/>
          </p:cNvCxnSpPr>
          <p:nvPr/>
        </p:nvCxnSpPr>
        <p:spPr>
          <a:xfrm>
            <a:off x="6184131" y="3447438"/>
            <a:ext cx="320400" cy="495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3" name="Google Shape;253;p20"/>
          <p:cNvCxnSpPr>
            <a:stCxn id="222" idx="6"/>
            <a:endCxn id="228" idx="2"/>
          </p:cNvCxnSpPr>
          <p:nvPr/>
        </p:nvCxnSpPr>
        <p:spPr>
          <a:xfrm>
            <a:off x="6724294" y="3127693"/>
            <a:ext cx="464400" cy="319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4" name="Google Shape;254;p20"/>
          <p:cNvCxnSpPr>
            <a:stCxn id="223" idx="6"/>
            <a:endCxn id="228" idx="2"/>
          </p:cNvCxnSpPr>
          <p:nvPr/>
        </p:nvCxnSpPr>
        <p:spPr>
          <a:xfrm flipH="1" rot="10800000">
            <a:off x="6724294" y="3447138"/>
            <a:ext cx="464400" cy="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5" name="Google Shape;255;p20"/>
          <p:cNvCxnSpPr>
            <a:stCxn id="224" idx="6"/>
            <a:endCxn id="228" idx="2"/>
          </p:cNvCxnSpPr>
          <p:nvPr/>
        </p:nvCxnSpPr>
        <p:spPr>
          <a:xfrm flipH="1" rot="10800000">
            <a:off x="6724294" y="3447292"/>
            <a:ext cx="464400" cy="495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6" name="Google Shape;256;p20"/>
          <p:cNvSpPr txBox="1"/>
          <p:nvPr/>
        </p:nvSpPr>
        <p:spPr>
          <a:xfrm>
            <a:off x="5675638" y="1985038"/>
            <a:ext cx="797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-GB" sz="1300">
                <a:solidFill>
                  <a:srgbClr val="222222"/>
                </a:solidFill>
                <a:latin typeface="Lato"/>
                <a:ea typeface="Lato"/>
                <a:cs typeface="Lato"/>
                <a:sym typeface="Lato"/>
              </a:rPr>
              <a:t>MLP CD</a:t>
            </a:r>
            <a:endParaRPr b="1" sz="1300">
              <a:solidFill>
                <a:srgbClr val="22222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7" name="Google Shape;257;p20"/>
          <p:cNvSpPr/>
          <p:nvPr/>
        </p:nvSpPr>
        <p:spPr>
          <a:xfrm rot="5400000">
            <a:off x="5470963" y="890488"/>
            <a:ext cx="36900" cy="36900"/>
          </a:xfrm>
          <a:prstGeom prst="ellipse">
            <a:avLst/>
          </a:prstGeom>
          <a:solidFill>
            <a:srgbClr val="222222"/>
          </a:solidFill>
          <a:ln cap="flat" cmpd="sng" w="3810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8" name="Google Shape;258;p20"/>
          <p:cNvSpPr/>
          <p:nvPr/>
        </p:nvSpPr>
        <p:spPr>
          <a:xfrm rot="5400000">
            <a:off x="5044788" y="890463"/>
            <a:ext cx="36900" cy="36900"/>
          </a:xfrm>
          <a:prstGeom prst="ellipse">
            <a:avLst/>
          </a:prstGeom>
          <a:solidFill>
            <a:srgbClr val="222222"/>
          </a:solidFill>
          <a:ln cap="flat" cmpd="sng" w="3810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9" name="Google Shape;259;p20"/>
          <p:cNvSpPr/>
          <p:nvPr/>
        </p:nvSpPr>
        <p:spPr>
          <a:xfrm rot="5400000">
            <a:off x="4588063" y="890488"/>
            <a:ext cx="36900" cy="36900"/>
          </a:xfrm>
          <a:prstGeom prst="ellipse">
            <a:avLst/>
          </a:prstGeom>
          <a:solidFill>
            <a:srgbClr val="222222"/>
          </a:solidFill>
          <a:ln cap="flat" cmpd="sng" w="3810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0" name="Google Shape;260;p20"/>
          <p:cNvSpPr/>
          <p:nvPr/>
        </p:nvSpPr>
        <p:spPr>
          <a:xfrm rot="5400000">
            <a:off x="4131338" y="890488"/>
            <a:ext cx="36900" cy="36900"/>
          </a:xfrm>
          <a:prstGeom prst="ellipse">
            <a:avLst/>
          </a:prstGeom>
          <a:solidFill>
            <a:srgbClr val="222222"/>
          </a:solidFill>
          <a:ln cap="flat" cmpd="sng" w="3810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1" name="Google Shape;261;p20"/>
          <p:cNvSpPr txBox="1"/>
          <p:nvPr/>
        </p:nvSpPr>
        <p:spPr>
          <a:xfrm>
            <a:off x="3528363" y="626738"/>
            <a:ext cx="292500" cy="26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b="1" sz="1000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2" name="Google Shape;262;p20"/>
          <p:cNvSpPr txBox="1"/>
          <p:nvPr/>
        </p:nvSpPr>
        <p:spPr>
          <a:xfrm>
            <a:off x="4003538" y="626738"/>
            <a:ext cx="292500" cy="26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rgbClr val="9E9E9E"/>
                </a:solidFill>
                <a:latin typeface="Lato"/>
                <a:ea typeface="Lato"/>
                <a:cs typeface="Lato"/>
                <a:sym typeface="Lato"/>
              </a:rPr>
              <a:t>2</a:t>
            </a:r>
            <a:endParaRPr b="1" sz="1000">
              <a:solidFill>
                <a:srgbClr val="9E9E9E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3" name="Google Shape;263;p20"/>
          <p:cNvSpPr txBox="1"/>
          <p:nvPr/>
        </p:nvSpPr>
        <p:spPr>
          <a:xfrm>
            <a:off x="4460263" y="626738"/>
            <a:ext cx="292500" cy="26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rgbClr val="9E9E9E"/>
                </a:solidFill>
                <a:latin typeface="Lato"/>
                <a:ea typeface="Lato"/>
                <a:cs typeface="Lato"/>
                <a:sym typeface="Lato"/>
              </a:rPr>
              <a:t>3</a:t>
            </a:r>
            <a:endParaRPr b="1" sz="1000">
              <a:solidFill>
                <a:srgbClr val="9E9E9E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4" name="Google Shape;264;p20"/>
          <p:cNvSpPr txBox="1"/>
          <p:nvPr/>
        </p:nvSpPr>
        <p:spPr>
          <a:xfrm>
            <a:off x="4916988" y="626738"/>
            <a:ext cx="292500" cy="26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rgbClr val="9E9E9E"/>
                </a:solidFill>
                <a:latin typeface="Lato"/>
                <a:ea typeface="Lato"/>
                <a:cs typeface="Lato"/>
                <a:sym typeface="Lato"/>
              </a:rPr>
              <a:t>4</a:t>
            </a:r>
            <a:endParaRPr b="1" sz="1000">
              <a:solidFill>
                <a:srgbClr val="9E9E9E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5" name="Google Shape;265;p20"/>
          <p:cNvSpPr txBox="1"/>
          <p:nvPr/>
        </p:nvSpPr>
        <p:spPr>
          <a:xfrm>
            <a:off x="5326738" y="626738"/>
            <a:ext cx="292500" cy="26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rgbClr val="9E9E9E"/>
                </a:solidFill>
                <a:latin typeface="Lato"/>
                <a:ea typeface="Lato"/>
                <a:cs typeface="Lato"/>
                <a:sym typeface="Lato"/>
              </a:rPr>
              <a:t>5</a:t>
            </a:r>
            <a:endParaRPr b="1" sz="1000">
              <a:solidFill>
                <a:srgbClr val="9E9E9E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66" name="Google Shape;266;p20"/>
          <p:cNvCxnSpPr/>
          <p:nvPr/>
        </p:nvCxnSpPr>
        <p:spPr>
          <a:xfrm>
            <a:off x="3693063" y="908913"/>
            <a:ext cx="438300" cy="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7" name="Google Shape;267;p20"/>
          <p:cNvCxnSpPr/>
          <p:nvPr/>
        </p:nvCxnSpPr>
        <p:spPr>
          <a:xfrm>
            <a:off x="4168238" y="908938"/>
            <a:ext cx="419700" cy="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8" name="Google Shape;268;p20"/>
          <p:cNvCxnSpPr/>
          <p:nvPr/>
        </p:nvCxnSpPr>
        <p:spPr>
          <a:xfrm>
            <a:off x="4624963" y="908938"/>
            <a:ext cx="419700" cy="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9" name="Google Shape;269;p20"/>
          <p:cNvCxnSpPr/>
          <p:nvPr/>
        </p:nvCxnSpPr>
        <p:spPr>
          <a:xfrm>
            <a:off x="5081688" y="908913"/>
            <a:ext cx="389400" cy="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0" name="Google Shape;270;p20"/>
          <p:cNvSpPr/>
          <p:nvPr/>
        </p:nvSpPr>
        <p:spPr>
          <a:xfrm rot="5400000">
            <a:off x="3656163" y="890463"/>
            <a:ext cx="36900" cy="36900"/>
          </a:xfrm>
          <a:prstGeom prst="ellipse">
            <a:avLst/>
          </a:prstGeom>
          <a:solidFill>
            <a:srgbClr val="222222"/>
          </a:solidFill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Discrete Wavelet Transform Fusion</a:t>
            </a:r>
            <a:endParaRPr/>
          </a:p>
        </p:txBody>
      </p:sp>
      <p:sp>
        <p:nvSpPr>
          <p:cNvPr id="276" name="Google Shape;276;p21"/>
          <p:cNvSpPr txBox="1"/>
          <p:nvPr>
            <p:ph idx="1" type="body"/>
          </p:nvPr>
        </p:nvSpPr>
        <p:spPr>
          <a:xfrm>
            <a:off x="729450" y="2078875"/>
            <a:ext cx="7688700" cy="12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Input fusion through Discrete Wavelet Transform (DWT)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-GB">
                <a:solidFill>
                  <a:srgbClr val="000000"/>
                </a:solidFill>
              </a:rPr>
              <a:t>Lowest frequency component: take the average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-GB">
                <a:solidFill>
                  <a:srgbClr val="000000"/>
                </a:solidFill>
              </a:rPr>
              <a:t>Higher frequency components: take the ones with highest energy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-GB">
                <a:solidFill>
                  <a:srgbClr val="000000"/>
                </a:solidFill>
              </a:rPr>
              <a:t>Inverse DWT to </a:t>
            </a:r>
            <a:r>
              <a:rPr lang="en-GB">
                <a:solidFill>
                  <a:srgbClr val="000000"/>
                </a:solidFill>
              </a:rPr>
              <a:t>obtain the fused representation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77" name="Google Shape;277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78" name="Google Shape;278;p21"/>
          <p:cNvPicPr preferRelativeResize="0"/>
          <p:nvPr/>
        </p:nvPicPr>
        <p:blipFill rotWithShape="1">
          <a:blip r:embed="rId3">
            <a:alphaModFix/>
          </a:blip>
          <a:srcRect b="65394" l="10753" r="75127" t="9597"/>
          <a:stretch/>
        </p:blipFill>
        <p:spPr>
          <a:xfrm>
            <a:off x="2493573" y="3414875"/>
            <a:ext cx="1241630" cy="144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21"/>
          <p:cNvPicPr preferRelativeResize="0"/>
          <p:nvPr/>
        </p:nvPicPr>
        <p:blipFill rotWithShape="1">
          <a:blip r:embed="rId3">
            <a:alphaModFix/>
          </a:blip>
          <a:srcRect b="38131" l="10753" r="75127" t="36736"/>
          <a:stretch/>
        </p:blipFill>
        <p:spPr>
          <a:xfrm>
            <a:off x="3957329" y="3414875"/>
            <a:ext cx="1235491" cy="144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21"/>
          <p:cNvPicPr preferRelativeResize="0"/>
          <p:nvPr/>
        </p:nvPicPr>
        <p:blipFill rotWithShape="1">
          <a:blip r:embed="rId3">
            <a:alphaModFix/>
          </a:blip>
          <a:srcRect b="10999" l="10753" r="75127" t="63868"/>
          <a:stretch/>
        </p:blipFill>
        <p:spPr>
          <a:xfrm>
            <a:off x="5414931" y="3414875"/>
            <a:ext cx="1235491" cy="1441898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21"/>
          <p:cNvSpPr/>
          <p:nvPr/>
        </p:nvSpPr>
        <p:spPr>
          <a:xfrm rot="5400000">
            <a:off x="5470963" y="890488"/>
            <a:ext cx="36900" cy="36900"/>
          </a:xfrm>
          <a:prstGeom prst="ellipse">
            <a:avLst/>
          </a:prstGeom>
          <a:solidFill>
            <a:srgbClr val="222222"/>
          </a:solidFill>
          <a:ln cap="flat" cmpd="sng" w="3810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2" name="Google Shape;282;p21"/>
          <p:cNvSpPr/>
          <p:nvPr/>
        </p:nvSpPr>
        <p:spPr>
          <a:xfrm rot="5400000">
            <a:off x="5044788" y="890463"/>
            <a:ext cx="36900" cy="36900"/>
          </a:xfrm>
          <a:prstGeom prst="ellipse">
            <a:avLst/>
          </a:prstGeom>
          <a:solidFill>
            <a:srgbClr val="222222"/>
          </a:solidFill>
          <a:ln cap="flat" cmpd="sng" w="3810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3" name="Google Shape;283;p21"/>
          <p:cNvSpPr/>
          <p:nvPr/>
        </p:nvSpPr>
        <p:spPr>
          <a:xfrm rot="5400000">
            <a:off x="4588063" y="890488"/>
            <a:ext cx="36900" cy="36900"/>
          </a:xfrm>
          <a:prstGeom prst="ellipse">
            <a:avLst/>
          </a:prstGeom>
          <a:solidFill>
            <a:srgbClr val="222222"/>
          </a:solidFill>
          <a:ln cap="flat" cmpd="sng" w="3810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4" name="Google Shape;284;p21"/>
          <p:cNvSpPr/>
          <p:nvPr/>
        </p:nvSpPr>
        <p:spPr>
          <a:xfrm rot="5400000">
            <a:off x="3656163" y="890463"/>
            <a:ext cx="36900" cy="36900"/>
          </a:xfrm>
          <a:prstGeom prst="ellipse">
            <a:avLst/>
          </a:prstGeom>
          <a:solidFill>
            <a:srgbClr val="222222"/>
          </a:solidFill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5" name="Google Shape;285;p21"/>
          <p:cNvSpPr txBox="1"/>
          <p:nvPr/>
        </p:nvSpPr>
        <p:spPr>
          <a:xfrm>
            <a:off x="3528363" y="626738"/>
            <a:ext cx="292500" cy="26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b="1" sz="1000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6" name="Google Shape;286;p21"/>
          <p:cNvSpPr txBox="1"/>
          <p:nvPr/>
        </p:nvSpPr>
        <p:spPr>
          <a:xfrm>
            <a:off x="4003538" y="626738"/>
            <a:ext cx="292500" cy="26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2</a:t>
            </a:r>
            <a:endParaRPr b="1" sz="1000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7" name="Google Shape;287;p21"/>
          <p:cNvSpPr txBox="1"/>
          <p:nvPr/>
        </p:nvSpPr>
        <p:spPr>
          <a:xfrm>
            <a:off x="4460263" y="626738"/>
            <a:ext cx="292500" cy="26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rgbClr val="9E9E9E"/>
                </a:solidFill>
                <a:latin typeface="Lato"/>
                <a:ea typeface="Lato"/>
                <a:cs typeface="Lato"/>
                <a:sym typeface="Lato"/>
              </a:rPr>
              <a:t>3</a:t>
            </a:r>
            <a:endParaRPr b="1" sz="1000">
              <a:solidFill>
                <a:srgbClr val="9E9E9E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8" name="Google Shape;288;p21"/>
          <p:cNvSpPr txBox="1"/>
          <p:nvPr/>
        </p:nvSpPr>
        <p:spPr>
          <a:xfrm>
            <a:off x="4916988" y="626738"/>
            <a:ext cx="292500" cy="26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rgbClr val="9E9E9E"/>
                </a:solidFill>
                <a:latin typeface="Lato"/>
                <a:ea typeface="Lato"/>
                <a:cs typeface="Lato"/>
                <a:sym typeface="Lato"/>
              </a:rPr>
              <a:t>4</a:t>
            </a:r>
            <a:endParaRPr b="1" sz="1000">
              <a:solidFill>
                <a:srgbClr val="9E9E9E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9" name="Google Shape;289;p21"/>
          <p:cNvSpPr txBox="1"/>
          <p:nvPr/>
        </p:nvSpPr>
        <p:spPr>
          <a:xfrm>
            <a:off x="5326738" y="626738"/>
            <a:ext cx="292500" cy="26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rgbClr val="9E9E9E"/>
                </a:solidFill>
                <a:latin typeface="Lato"/>
                <a:ea typeface="Lato"/>
                <a:cs typeface="Lato"/>
                <a:sym typeface="Lato"/>
              </a:rPr>
              <a:t>5</a:t>
            </a:r>
            <a:endParaRPr b="1" sz="1000">
              <a:solidFill>
                <a:srgbClr val="9E9E9E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90" name="Google Shape;290;p21"/>
          <p:cNvCxnSpPr/>
          <p:nvPr/>
        </p:nvCxnSpPr>
        <p:spPr>
          <a:xfrm>
            <a:off x="3693063" y="908913"/>
            <a:ext cx="4383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1" name="Google Shape;291;p21"/>
          <p:cNvCxnSpPr/>
          <p:nvPr/>
        </p:nvCxnSpPr>
        <p:spPr>
          <a:xfrm>
            <a:off x="4168238" y="908938"/>
            <a:ext cx="419700" cy="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2" name="Google Shape;292;p21"/>
          <p:cNvCxnSpPr/>
          <p:nvPr/>
        </p:nvCxnSpPr>
        <p:spPr>
          <a:xfrm>
            <a:off x="4624963" y="908938"/>
            <a:ext cx="419700" cy="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3" name="Google Shape;293;p21"/>
          <p:cNvCxnSpPr/>
          <p:nvPr/>
        </p:nvCxnSpPr>
        <p:spPr>
          <a:xfrm>
            <a:off x="5081688" y="908913"/>
            <a:ext cx="389400" cy="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4" name="Google Shape;294;p21"/>
          <p:cNvSpPr/>
          <p:nvPr/>
        </p:nvSpPr>
        <p:spPr>
          <a:xfrm rot="5400000">
            <a:off x="4131338" y="890488"/>
            <a:ext cx="36900" cy="36900"/>
          </a:xfrm>
          <a:prstGeom prst="ellipse">
            <a:avLst/>
          </a:prstGeom>
          <a:solidFill>
            <a:srgbClr val="222222"/>
          </a:solidFill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