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62" r:id="rId5"/>
    <p:sldId id="259" r:id="rId6"/>
    <p:sldId id="261"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691" autoAdjust="0"/>
  </p:normalViewPr>
  <p:slideViewPr>
    <p:cSldViewPr snapToGrid="0">
      <p:cViewPr varScale="1">
        <p:scale>
          <a:sx n="51" d="100"/>
          <a:sy n="51" d="100"/>
        </p:scale>
        <p:origin x="15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AE6CD-1C77-4E29-85C2-8A69560F308F}" type="datetimeFigureOut">
              <a:rPr lang="en-US" smtClean="0"/>
              <a:t>10/2/2019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23AF2-989F-4A19-888D-4FD072704DA1}" type="slidenum">
              <a:rPr lang="en-US" smtClean="0"/>
              <a:t>‹#›</a:t>
            </a:fld>
            <a:endParaRPr lang="en-US"/>
          </a:p>
        </p:txBody>
      </p:sp>
    </p:spTree>
    <p:extLst>
      <p:ext uri="{BB962C8B-B14F-4D97-AF65-F5344CB8AC3E}">
        <p14:creationId xmlns:p14="http://schemas.microsoft.com/office/powerpoint/2010/main" val="345548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Improving the security setting in the campus is integral to ensuring there is proper individual relations that do not cause any harm, whatsoever, to the public. In this regard, the following presentation has been prepared to present a solution purposed to address the change in campus community, their mindset and their perception of various aspects in the learning facility such as politics and social interactions (</a:t>
            </a:r>
            <a:r>
              <a:rPr lang="en-US" dirty="0" err="1">
                <a:solidFill>
                  <a:srgbClr val="222222"/>
                </a:solidFill>
                <a:latin typeface="Arial" panose="020B0604020202020204" pitchFamily="34" charset="0"/>
              </a:rPr>
              <a:t>Stotzer</a:t>
            </a:r>
            <a:r>
              <a:rPr lang="en-US" dirty="0">
                <a:solidFill>
                  <a:srgbClr val="222222"/>
                </a:solidFill>
                <a:latin typeface="Arial" panose="020B0604020202020204" pitchFamily="34" charset="0"/>
              </a:rPr>
              <a:t>, &amp; </a:t>
            </a:r>
            <a:r>
              <a:rPr lang="en-US" dirty="0" err="1">
                <a:solidFill>
                  <a:srgbClr val="222222"/>
                </a:solidFill>
                <a:latin typeface="Arial" panose="020B0604020202020204" pitchFamily="34" charset="0"/>
              </a:rPr>
              <a:t>MacCartney</a:t>
            </a:r>
            <a:r>
              <a:rPr lang="en-US" dirty="0">
                <a:solidFill>
                  <a:srgbClr val="222222"/>
                </a:solidFill>
                <a:latin typeface="Arial" panose="020B0604020202020204" pitchFamily="34" charset="0"/>
              </a:rPr>
              <a:t>, 2016)</a:t>
            </a:r>
            <a:r>
              <a:rPr lang="en-US" dirty="0"/>
              <a:t>. The following presentation is divided into two sections; the first addressing the change in campus community and the solutions pertinent such as policy development and collaborative engagement. The other section is responsible for determining the outreach programs and collaborations that are crucial to addressing the change, and the use of social media and diversity programs will be discussed. </a:t>
            </a:r>
          </a:p>
        </p:txBody>
      </p:sp>
      <p:sp>
        <p:nvSpPr>
          <p:cNvPr id="4" name="Slide Number Placeholder 3"/>
          <p:cNvSpPr>
            <a:spLocks noGrp="1"/>
          </p:cNvSpPr>
          <p:nvPr>
            <p:ph type="sldNum" sz="quarter" idx="5"/>
          </p:nvPr>
        </p:nvSpPr>
        <p:spPr/>
        <p:txBody>
          <a:bodyPr/>
          <a:lstStyle/>
          <a:p>
            <a:fld id="{93A23AF2-989F-4A19-888D-4FD072704DA1}" type="slidenum">
              <a:rPr lang="en-US" smtClean="0"/>
              <a:t>2</a:t>
            </a:fld>
            <a:endParaRPr lang="en-US"/>
          </a:p>
        </p:txBody>
      </p:sp>
    </p:spTree>
    <p:extLst>
      <p:ext uri="{BB962C8B-B14F-4D97-AF65-F5344CB8AC3E}">
        <p14:creationId xmlns:p14="http://schemas.microsoft.com/office/powerpoint/2010/main" val="198743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Campus security is changing due to the different students enrolled along with the dynamic nature of the world. One approach to addressing this change with respect to the political and social activism is through a collaborative engagement with the learners. This will involve discussing the social and political aspects of their activities and determining the proper way to handle them (</a:t>
            </a:r>
            <a:r>
              <a:rPr lang="en-US" dirty="0">
                <a:solidFill>
                  <a:srgbClr val="222222"/>
                </a:solidFill>
                <a:latin typeface="Arial" panose="020B0604020202020204" pitchFamily="34" charset="0"/>
              </a:rPr>
              <a:t>Webb, &amp; </a:t>
            </a:r>
            <a:r>
              <a:rPr lang="en-US" dirty="0" err="1">
                <a:solidFill>
                  <a:srgbClr val="222222"/>
                </a:solidFill>
                <a:latin typeface="Arial" panose="020B0604020202020204" pitchFamily="34" charset="0"/>
              </a:rPr>
              <a:t>Morancie</a:t>
            </a:r>
            <a:r>
              <a:rPr lang="en-US" dirty="0">
                <a:solidFill>
                  <a:srgbClr val="222222"/>
                </a:solidFill>
                <a:latin typeface="Arial" panose="020B0604020202020204" pitchFamily="34" charset="0"/>
              </a:rPr>
              <a:t>, 2015)</a:t>
            </a:r>
            <a:r>
              <a:rPr lang="en-US" dirty="0"/>
              <a:t>. The collaborative engagement will also involve the understanding of the student interests in their activism as this will help in preparing the learners on their activities and preventing any cases of conflict. However, if there are any conflicts among the learners based on the political or social grounds, the collaborative engagement will help to develop resolutions on the same and assess the viability of these solutions to addressing the situations </a:t>
            </a:r>
            <a:r>
              <a:rPr lang="en-US"/>
              <a:t>(</a:t>
            </a:r>
            <a:r>
              <a:rPr lang="en-US">
                <a:solidFill>
                  <a:srgbClr val="222222"/>
                </a:solidFill>
                <a:latin typeface="Arial" panose="020B0604020202020204" pitchFamily="34" charset="0"/>
              </a:rPr>
              <a:t>Zhang, Suo, </a:t>
            </a:r>
            <a:r>
              <a:rPr lang="en-US" dirty="0">
                <a:solidFill>
                  <a:srgbClr val="222222"/>
                </a:solidFill>
                <a:latin typeface="Arial" panose="020B0604020202020204" pitchFamily="34" charset="0"/>
              </a:rPr>
              <a:t>Chen</a:t>
            </a:r>
            <a:r>
              <a:rPr lang="en-US">
                <a:solidFill>
                  <a:srgbClr val="222222"/>
                </a:solidFill>
                <a:latin typeface="Arial" panose="020B0604020202020204" pitchFamily="34" charset="0"/>
              </a:rPr>
              <a:t>, Liu</a:t>
            </a:r>
            <a:r>
              <a:rPr lang="en-US" dirty="0">
                <a:solidFill>
                  <a:srgbClr val="222222"/>
                </a:solidFill>
                <a:latin typeface="Arial" panose="020B0604020202020204" pitchFamily="34" charset="0"/>
              </a:rPr>
              <a:t>, &amp; Gao, 2017</a:t>
            </a:r>
            <a:r>
              <a:rPr lang="en-US" dirty="0"/>
              <a:t>). </a:t>
            </a:r>
          </a:p>
        </p:txBody>
      </p:sp>
      <p:sp>
        <p:nvSpPr>
          <p:cNvPr id="4" name="Slide Number Placeholder 3"/>
          <p:cNvSpPr>
            <a:spLocks noGrp="1"/>
          </p:cNvSpPr>
          <p:nvPr>
            <p:ph type="sldNum" sz="quarter" idx="5"/>
          </p:nvPr>
        </p:nvSpPr>
        <p:spPr/>
        <p:txBody>
          <a:bodyPr/>
          <a:lstStyle/>
          <a:p>
            <a:fld id="{93A23AF2-989F-4A19-888D-4FD072704DA1}" type="slidenum">
              <a:rPr lang="en-US" smtClean="0"/>
              <a:t>3</a:t>
            </a:fld>
            <a:endParaRPr lang="en-US"/>
          </a:p>
        </p:txBody>
      </p:sp>
    </p:spTree>
    <p:extLst>
      <p:ext uri="{BB962C8B-B14F-4D97-AF65-F5344CB8AC3E}">
        <p14:creationId xmlns:p14="http://schemas.microsoft.com/office/powerpoint/2010/main" val="1043337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collaborative engagement practices, policy development can be used as a way to address the change in campus. The policy should be developed to aid in outlining the key activities that students are allowed to undertake within the learning environment. This is crucial as it shows them what is not applicable in the facility and offers explanations on why </a:t>
            </a:r>
            <a:r>
              <a:rPr lang="en-US" dirty="0">
                <a:solidFill>
                  <a:srgbClr val="000000"/>
                </a:solidFill>
                <a:latin typeface="Open Sans"/>
              </a:rPr>
              <a:t>The Chronicle of Higher Education, 2019)</a:t>
            </a:r>
            <a:r>
              <a:rPr lang="en-US" dirty="0"/>
              <a:t>. Moreover, since the students will be involved in the policy development process, they will understand its importance and why the they should follow its requirements. The policy will also help the students understand repercussions they will have if they violate any of the identified requirements, thus helping to create a better learning environment. </a:t>
            </a:r>
          </a:p>
        </p:txBody>
      </p:sp>
      <p:sp>
        <p:nvSpPr>
          <p:cNvPr id="4" name="Slide Number Placeholder 3"/>
          <p:cNvSpPr>
            <a:spLocks noGrp="1"/>
          </p:cNvSpPr>
          <p:nvPr>
            <p:ph type="sldNum" sz="quarter" idx="5"/>
          </p:nvPr>
        </p:nvSpPr>
        <p:spPr/>
        <p:txBody>
          <a:bodyPr/>
          <a:lstStyle/>
          <a:p>
            <a:fld id="{93A23AF2-989F-4A19-888D-4FD072704DA1}" type="slidenum">
              <a:rPr lang="en-US" smtClean="0"/>
              <a:t>4</a:t>
            </a:fld>
            <a:endParaRPr lang="en-US"/>
          </a:p>
        </p:txBody>
      </p:sp>
    </p:spTree>
    <p:extLst>
      <p:ext uri="{BB962C8B-B14F-4D97-AF65-F5344CB8AC3E}">
        <p14:creationId xmlns:p14="http://schemas.microsoft.com/office/powerpoint/2010/main" val="2650848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Outreach programs are crucial to ensuring the broad number of students get the discussed information promptly. Therefore, social media platforms will be used for faster delivery of the same to a large group of learners (</a:t>
            </a:r>
            <a:r>
              <a:rPr lang="en-US" dirty="0">
                <a:solidFill>
                  <a:srgbClr val="222222"/>
                </a:solidFill>
                <a:latin typeface="Arial" panose="020B0604020202020204" pitchFamily="34" charset="0"/>
              </a:rPr>
              <a:t>Allen, &amp; </a:t>
            </a:r>
            <a:r>
              <a:rPr lang="en-US" dirty="0" err="1">
                <a:solidFill>
                  <a:srgbClr val="222222"/>
                </a:solidFill>
                <a:latin typeface="Arial" panose="020B0604020202020204" pitchFamily="34" charset="0"/>
              </a:rPr>
              <a:t>Lengfellner</a:t>
            </a:r>
            <a:r>
              <a:rPr lang="en-US" dirty="0">
                <a:solidFill>
                  <a:srgbClr val="222222"/>
                </a:solidFill>
                <a:latin typeface="Arial" panose="020B0604020202020204" pitchFamily="34" charset="0"/>
              </a:rPr>
              <a:t>, 2016)</a:t>
            </a:r>
            <a:r>
              <a:rPr lang="en-US" dirty="0"/>
              <a:t>. These social platforms are easy to use and they will ensure any discussions and decisions made will reach the individuals despite their locations, hence allowing them to have improved adherence to the same (</a:t>
            </a:r>
            <a:r>
              <a:rPr lang="en-US" dirty="0" err="1">
                <a:solidFill>
                  <a:srgbClr val="000000"/>
                </a:solidFill>
                <a:latin typeface="Open Sans"/>
              </a:rPr>
              <a:t>Najmabadi</a:t>
            </a:r>
            <a:r>
              <a:rPr lang="en-US" dirty="0">
                <a:solidFill>
                  <a:srgbClr val="000000"/>
                </a:solidFill>
                <a:latin typeface="Open Sans"/>
              </a:rPr>
              <a:t>, 2019)</a:t>
            </a:r>
            <a:r>
              <a:rPr lang="en-US" dirty="0"/>
              <a:t>. The prompt spread of the information will help them to learn about any policy changes or decisions made, hence integral to collaborate with the students. Moreover, any concerns can be shared as feedback on these platforms, thus allowing for the students to actively participate on the same via the same platforms. </a:t>
            </a:r>
          </a:p>
        </p:txBody>
      </p:sp>
      <p:sp>
        <p:nvSpPr>
          <p:cNvPr id="4" name="Slide Number Placeholder 3"/>
          <p:cNvSpPr>
            <a:spLocks noGrp="1"/>
          </p:cNvSpPr>
          <p:nvPr>
            <p:ph type="sldNum" sz="quarter" idx="5"/>
          </p:nvPr>
        </p:nvSpPr>
        <p:spPr/>
        <p:txBody>
          <a:bodyPr/>
          <a:lstStyle/>
          <a:p>
            <a:fld id="{93A23AF2-989F-4A19-888D-4FD072704DA1}" type="slidenum">
              <a:rPr lang="en-US" smtClean="0"/>
              <a:t>5</a:t>
            </a:fld>
            <a:endParaRPr lang="en-US"/>
          </a:p>
        </p:txBody>
      </p:sp>
    </p:spTree>
    <p:extLst>
      <p:ext uri="{BB962C8B-B14F-4D97-AF65-F5344CB8AC3E}">
        <p14:creationId xmlns:p14="http://schemas.microsoft.com/office/powerpoint/2010/main" val="3923103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Diversity, on the other hand, is crucial and can be used to ensure that the learners develop proper outcomes and thereby meet the desired requirements in developing the security of the campus (Han, Ada, Sharman, &amp; Rao, 2015). Diversity programs help to curb issues relating to social and political activism. Students will embrace diversity and hence practice, if need be, safe demonstrations. Communication is enhanced on an individual level to resolve the conflicting viewpoints </a:t>
            </a:r>
          </a:p>
          <a:p>
            <a:endParaRPr lang="en-US" dirty="0"/>
          </a:p>
        </p:txBody>
      </p:sp>
      <p:sp>
        <p:nvSpPr>
          <p:cNvPr id="4" name="Slide Number Placeholder 3"/>
          <p:cNvSpPr>
            <a:spLocks noGrp="1"/>
          </p:cNvSpPr>
          <p:nvPr>
            <p:ph type="sldNum" sz="quarter" idx="5"/>
          </p:nvPr>
        </p:nvSpPr>
        <p:spPr/>
        <p:txBody>
          <a:bodyPr/>
          <a:lstStyle/>
          <a:p>
            <a:fld id="{93A23AF2-989F-4A19-888D-4FD072704DA1}" type="slidenum">
              <a:rPr lang="en-US" smtClean="0"/>
              <a:t>6</a:t>
            </a:fld>
            <a:endParaRPr lang="en-US"/>
          </a:p>
        </p:txBody>
      </p:sp>
    </p:spTree>
    <p:extLst>
      <p:ext uri="{BB962C8B-B14F-4D97-AF65-F5344CB8AC3E}">
        <p14:creationId xmlns:p14="http://schemas.microsoft.com/office/powerpoint/2010/main" val="383191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A23AF2-989F-4A19-888D-4FD072704DA1}" type="slidenum">
              <a:rPr lang="en-US" smtClean="0"/>
              <a:t>9</a:t>
            </a:fld>
            <a:endParaRPr lang="en-US"/>
          </a:p>
        </p:txBody>
      </p:sp>
    </p:spTree>
    <p:extLst>
      <p:ext uri="{BB962C8B-B14F-4D97-AF65-F5344CB8AC3E}">
        <p14:creationId xmlns:p14="http://schemas.microsoft.com/office/powerpoint/2010/main" val="296559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hronicle.com/blogs/ticker/heres-a-rundown-of-the-latest-campus-climate-incidents-since-trumps-election/11555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chronicle.com/article/American-U-Student-Sues/24329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F716-5E1F-4BFD-BC72-9ECF6A525F0D}"/>
              </a:ext>
            </a:extLst>
          </p:cNvPr>
          <p:cNvSpPr>
            <a:spLocks noGrp="1"/>
          </p:cNvSpPr>
          <p:nvPr>
            <p:ph type="ctrTitle"/>
          </p:nvPr>
        </p:nvSpPr>
        <p:spPr/>
        <p:txBody>
          <a:bodyPr/>
          <a:lstStyle/>
          <a:p>
            <a:r>
              <a:rPr lang="en-US" dirty="0"/>
              <a:t>Campus Safety in the University Setting 	</a:t>
            </a:r>
          </a:p>
        </p:txBody>
      </p:sp>
      <p:sp>
        <p:nvSpPr>
          <p:cNvPr id="3" name="Subtitle 2">
            <a:extLst>
              <a:ext uri="{FF2B5EF4-FFF2-40B4-BE49-F238E27FC236}">
                <a16:creationId xmlns:a16="http://schemas.microsoft.com/office/drawing/2014/main" id="{585E54C5-4556-4EF0-A4FB-4DD7762E8F5F}"/>
              </a:ext>
            </a:extLst>
          </p:cNvPr>
          <p:cNvSpPr>
            <a:spLocks noGrp="1"/>
          </p:cNvSpPr>
          <p:nvPr>
            <p:ph type="subTitle" idx="1"/>
          </p:nvPr>
        </p:nvSpPr>
        <p:spPr/>
        <p:txBody>
          <a:bodyPr/>
          <a:lstStyle/>
          <a:p>
            <a:r>
              <a:rPr lang="en-US" dirty="0"/>
              <a:t>Student’s name</a:t>
            </a:r>
          </a:p>
        </p:txBody>
      </p:sp>
    </p:spTree>
    <p:extLst>
      <p:ext uri="{BB962C8B-B14F-4D97-AF65-F5344CB8AC3E}">
        <p14:creationId xmlns:p14="http://schemas.microsoft.com/office/powerpoint/2010/main" val="112629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598B4-C460-4DB6-BA54-8A5AC806B58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E635C2E-7BAC-4D33-ADDF-49FA16DFCA88}"/>
              </a:ext>
            </a:extLst>
          </p:cNvPr>
          <p:cNvSpPr>
            <a:spLocks noGrp="1"/>
          </p:cNvSpPr>
          <p:nvPr>
            <p:ph idx="1"/>
          </p:nvPr>
        </p:nvSpPr>
        <p:spPr/>
        <p:txBody>
          <a:bodyPr>
            <a:normAutofit/>
          </a:bodyPr>
          <a:lstStyle/>
          <a:p>
            <a:pPr>
              <a:lnSpc>
                <a:spcPct val="150000"/>
              </a:lnSpc>
            </a:pPr>
            <a:r>
              <a:rPr lang="en-US" dirty="0"/>
              <a:t>Addressing Change in Campus Community</a:t>
            </a:r>
          </a:p>
          <a:p>
            <a:pPr lvl="1">
              <a:lnSpc>
                <a:spcPct val="150000"/>
              </a:lnSpc>
            </a:pPr>
            <a:r>
              <a:rPr lang="en-US" dirty="0"/>
              <a:t>Collaborative Engagement </a:t>
            </a:r>
          </a:p>
          <a:p>
            <a:pPr lvl="1">
              <a:lnSpc>
                <a:spcPct val="150000"/>
              </a:lnSpc>
            </a:pPr>
            <a:r>
              <a:rPr lang="en-US" dirty="0"/>
              <a:t>Policy Development </a:t>
            </a:r>
          </a:p>
          <a:p>
            <a:pPr>
              <a:lnSpc>
                <a:spcPct val="150000"/>
              </a:lnSpc>
            </a:pPr>
            <a:r>
              <a:rPr lang="en-US" dirty="0"/>
              <a:t>Outreach Programs and Collaborations</a:t>
            </a:r>
          </a:p>
          <a:p>
            <a:pPr lvl="1">
              <a:lnSpc>
                <a:spcPct val="150000"/>
              </a:lnSpc>
            </a:pPr>
            <a:r>
              <a:rPr lang="en-US" dirty="0"/>
              <a:t>Use of Social Media</a:t>
            </a:r>
          </a:p>
          <a:p>
            <a:pPr lvl="1">
              <a:lnSpc>
                <a:spcPct val="150000"/>
              </a:lnSpc>
            </a:pPr>
            <a:r>
              <a:rPr lang="en-US" dirty="0"/>
              <a:t>Diversity Programs</a:t>
            </a:r>
          </a:p>
        </p:txBody>
      </p:sp>
    </p:spTree>
    <p:extLst>
      <p:ext uri="{BB962C8B-B14F-4D97-AF65-F5344CB8AC3E}">
        <p14:creationId xmlns:p14="http://schemas.microsoft.com/office/powerpoint/2010/main" val="7431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28AE-3D84-4D53-9FF8-0EBAD5E9A00B}"/>
              </a:ext>
            </a:extLst>
          </p:cNvPr>
          <p:cNvSpPr>
            <a:spLocks noGrp="1"/>
          </p:cNvSpPr>
          <p:nvPr>
            <p:ph type="title"/>
          </p:nvPr>
        </p:nvSpPr>
        <p:spPr>
          <a:xfrm>
            <a:off x="1219200" y="539328"/>
            <a:ext cx="8761413" cy="1220892"/>
          </a:xfrm>
        </p:spPr>
        <p:txBody>
          <a:bodyPr/>
          <a:lstStyle/>
          <a:p>
            <a:r>
              <a:rPr lang="en-US" dirty="0"/>
              <a:t>Addressing Change in Campus Community </a:t>
            </a:r>
          </a:p>
        </p:txBody>
      </p:sp>
      <p:sp>
        <p:nvSpPr>
          <p:cNvPr id="3" name="Content Placeholder 2">
            <a:extLst>
              <a:ext uri="{FF2B5EF4-FFF2-40B4-BE49-F238E27FC236}">
                <a16:creationId xmlns:a16="http://schemas.microsoft.com/office/drawing/2014/main" id="{C6BA542C-A46F-432D-BD79-62231D0338D8}"/>
              </a:ext>
            </a:extLst>
          </p:cNvPr>
          <p:cNvSpPr>
            <a:spLocks noGrp="1"/>
          </p:cNvSpPr>
          <p:nvPr>
            <p:ph idx="1"/>
          </p:nvPr>
        </p:nvSpPr>
        <p:spPr/>
        <p:txBody>
          <a:bodyPr/>
          <a:lstStyle/>
          <a:p>
            <a:pPr>
              <a:lnSpc>
                <a:spcPct val="150000"/>
              </a:lnSpc>
            </a:pPr>
            <a:r>
              <a:rPr lang="en-US" dirty="0"/>
              <a:t>Collaborative engagement with the students</a:t>
            </a:r>
          </a:p>
          <a:p>
            <a:pPr>
              <a:lnSpc>
                <a:spcPct val="150000"/>
              </a:lnSpc>
            </a:pPr>
            <a:r>
              <a:rPr lang="en-US" dirty="0"/>
              <a:t>Determine the student interests</a:t>
            </a:r>
          </a:p>
          <a:p>
            <a:pPr>
              <a:lnSpc>
                <a:spcPct val="150000"/>
              </a:lnSpc>
            </a:pPr>
            <a:r>
              <a:rPr lang="en-US" dirty="0"/>
              <a:t>Determine the conflicting viewpoints</a:t>
            </a:r>
          </a:p>
          <a:p>
            <a:pPr>
              <a:lnSpc>
                <a:spcPct val="150000"/>
              </a:lnSpc>
            </a:pPr>
            <a:r>
              <a:rPr lang="en-US" dirty="0"/>
              <a:t>Assess possible solutions </a:t>
            </a:r>
          </a:p>
          <a:p>
            <a:pPr>
              <a:lnSpc>
                <a:spcPct val="150000"/>
              </a:lnSpc>
            </a:pPr>
            <a:r>
              <a:rPr lang="en-US" dirty="0"/>
              <a:t>Evaluate potential outcomes on these solutions </a:t>
            </a:r>
          </a:p>
        </p:txBody>
      </p:sp>
    </p:spTree>
    <p:extLst>
      <p:ext uri="{BB962C8B-B14F-4D97-AF65-F5344CB8AC3E}">
        <p14:creationId xmlns:p14="http://schemas.microsoft.com/office/powerpoint/2010/main" val="195841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4E0E-44AB-4ADD-9663-D96C546AA6A4}"/>
              </a:ext>
            </a:extLst>
          </p:cNvPr>
          <p:cNvSpPr>
            <a:spLocks noGrp="1"/>
          </p:cNvSpPr>
          <p:nvPr>
            <p:ph type="title"/>
          </p:nvPr>
        </p:nvSpPr>
        <p:spPr>
          <a:xfrm>
            <a:off x="1154954" y="617220"/>
            <a:ext cx="8761413" cy="1063412"/>
          </a:xfrm>
        </p:spPr>
        <p:txBody>
          <a:bodyPr/>
          <a:lstStyle/>
          <a:p>
            <a:r>
              <a:rPr lang="en-US" dirty="0"/>
              <a:t>Addressing Change in Campus Community Cont. </a:t>
            </a:r>
          </a:p>
        </p:txBody>
      </p:sp>
      <p:sp>
        <p:nvSpPr>
          <p:cNvPr id="3" name="Content Placeholder 2">
            <a:extLst>
              <a:ext uri="{FF2B5EF4-FFF2-40B4-BE49-F238E27FC236}">
                <a16:creationId xmlns:a16="http://schemas.microsoft.com/office/drawing/2014/main" id="{79AE4690-2BC4-44B2-A9DD-3F1B8A1C5C20}"/>
              </a:ext>
            </a:extLst>
          </p:cNvPr>
          <p:cNvSpPr>
            <a:spLocks noGrp="1"/>
          </p:cNvSpPr>
          <p:nvPr>
            <p:ph idx="1"/>
          </p:nvPr>
        </p:nvSpPr>
        <p:spPr/>
        <p:txBody>
          <a:bodyPr/>
          <a:lstStyle/>
          <a:p>
            <a:pPr>
              <a:lnSpc>
                <a:spcPct val="150000"/>
              </a:lnSpc>
            </a:pPr>
            <a:r>
              <a:rPr lang="en-US" dirty="0"/>
              <a:t>Policy development in response to social and political activism</a:t>
            </a:r>
          </a:p>
          <a:p>
            <a:pPr>
              <a:lnSpc>
                <a:spcPct val="150000"/>
              </a:lnSpc>
            </a:pPr>
            <a:r>
              <a:rPr lang="en-US" dirty="0"/>
              <a:t>Outline the policy requirements in addressing the issue</a:t>
            </a:r>
          </a:p>
          <a:p>
            <a:pPr>
              <a:lnSpc>
                <a:spcPct val="150000"/>
              </a:lnSpc>
            </a:pPr>
            <a:r>
              <a:rPr lang="en-US" dirty="0"/>
              <a:t>Determine repercussions of violating the policy</a:t>
            </a:r>
          </a:p>
          <a:p>
            <a:pPr>
              <a:lnSpc>
                <a:spcPct val="150000"/>
              </a:lnSpc>
            </a:pPr>
            <a:r>
              <a:rPr lang="en-US" dirty="0"/>
              <a:t>Evaluate the effectiveness of the policy developed</a:t>
            </a:r>
          </a:p>
        </p:txBody>
      </p:sp>
    </p:spTree>
    <p:extLst>
      <p:ext uri="{BB962C8B-B14F-4D97-AF65-F5344CB8AC3E}">
        <p14:creationId xmlns:p14="http://schemas.microsoft.com/office/powerpoint/2010/main" val="423257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227E-0831-4F5D-8D4B-C64302F364E4}"/>
              </a:ext>
            </a:extLst>
          </p:cNvPr>
          <p:cNvSpPr>
            <a:spLocks noGrp="1"/>
          </p:cNvSpPr>
          <p:nvPr>
            <p:ph type="title"/>
          </p:nvPr>
        </p:nvSpPr>
        <p:spPr>
          <a:xfrm>
            <a:off x="1154954" y="662940"/>
            <a:ext cx="8761413" cy="1017692"/>
          </a:xfrm>
        </p:spPr>
        <p:txBody>
          <a:bodyPr/>
          <a:lstStyle/>
          <a:p>
            <a:r>
              <a:rPr lang="en-US" dirty="0"/>
              <a:t>Outreach Programs and Collaborations</a:t>
            </a:r>
          </a:p>
        </p:txBody>
      </p:sp>
      <p:sp>
        <p:nvSpPr>
          <p:cNvPr id="3" name="Content Placeholder 2">
            <a:extLst>
              <a:ext uri="{FF2B5EF4-FFF2-40B4-BE49-F238E27FC236}">
                <a16:creationId xmlns:a16="http://schemas.microsoft.com/office/drawing/2014/main" id="{12090998-597C-4587-A978-EE1BD7E1270E}"/>
              </a:ext>
            </a:extLst>
          </p:cNvPr>
          <p:cNvSpPr>
            <a:spLocks noGrp="1"/>
          </p:cNvSpPr>
          <p:nvPr>
            <p:ph idx="1"/>
          </p:nvPr>
        </p:nvSpPr>
        <p:spPr/>
        <p:txBody>
          <a:bodyPr/>
          <a:lstStyle/>
          <a:p>
            <a:pPr>
              <a:lnSpc>
                <a:spcPct val="150000"/>
              </a:lnSpc>
            </a:pPr>
            <a:r>
              <a:rPr lang="en-US" dirty="0"/>
              <a:t>Social Media is useful to reach a broad group</a:t>
            </a:r>
          </a:p>
          <a:p>
            <a:pPr>
              <a:lnSpc>
                <a:spcPct val="150000"/>
              </a:lnSpc>
            </a:pPr>
            <a:r>
              <a:rPr lang="en-US" dirty="0"/>
              <a:t>The platform will help to communicate the collaborative decisions</a:t>
            </a:r>
          </a:p>
          <a:p>
            <a:pPr>
              <a:lnSpc>
                <a:spcPct val="150000"/>
              </a:lnSpc>
            </a:pPr>
            <a:r>
              <a:rPr lang="en-US" dirty="0"/>
              <a:t>Information will spread faster to individuals</a:t>
            </a:r>
          </a:p>
          <a:p>
            <a:pPr>
              <a:lnSpc>
                <a:spcPct val="150000"/>
              </a:lnSpc>
            </a:pPr>
            <a:r>
              <a:rPr lang="en-US" dirty="0"/>
              <a:t>Feedback on any conflicting viewpoints can be given through the social feeds</a:t>
            </a:r>
          </a:p>
        </p:txBody>
      </p:sp>
    </p:spTree>
    <p:extLst>
      <p:ext uri="{BB962C8B-B14F-4D97-AF65-F5344CB8AC3E}">
        <p14:creationId xmlns:p14="http://schemas.microsoft.com/office/powerpoint/2010/main" val="213822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E424-8DA1-48B2-8939-08FC1EEC0495}"/>
              </a:ext>
            </a:extLst>
          </p:cNvPr>
          <p:cNvSpPr>
            <a:spLocks noGrp="1"/>
          </p:cNvSpPr>
          <p:nvPr>
            <p:ph type="title"/>
          </p:nvPr>
        </p:nvSpPr>
        <p:spPr>
          <a:xfrm>
            <a:off x="1154954" y="617220"/>
            <a:ext cx="8761413" cy="1063412"/>
          </a:xfrm>
        </p:spPr>
        <p:txBody>
          <a:bodyPr/>
          <a:lstStyle/>
          <a:p>
            <a:r>
              <a:rPr lang="en-US" dirty="0"/>
              <a:t>Outreach Programs and Collaborations Cont. </a:t>
            </a:r>
          </a:p>
        </p:txBody>
      </p:sp>
      <p:sp>
        <p:nvSpPr>
          <p:cNvPr id="3" name="Content Placeholder 2">
            <a:extLst>
              <a:ext uri="{FF2B5EF4-FFF2-40B4-BE49-F238E27FC236}">
                <a16:creationId xmlns:a16="http://schemas.microsoft.com/office/drawing/2014/main" id="{99F0C846-6F49-4321-BDB6-2A44864D6B15}"/>
              </a:ext>
            </a:extLst>
          </p:cNvPr>
          <p:cNvSpPr>
            <a:spLocks noGrp="1"/>
          </p:cNvSpPr>
          <p:nvPr>
            <p:ph idx="1"/>
          </p:nvPr>
        </p:nvSpPr>
        <p:spPr/>
        <p:txBody>
          <a:bodyPr/>
          <a:lstStyle/>
          <a:p>
            <a:pPr>
              <a:lnSpc>
                <a:spcPct val="150000"/>
              </a:lnSpc>
            </a:pPr>
            <a:r>
              <a:rPr lang="en-US" dirty="0"/>
              <a:t>Diversity programs help to curb issues relating to social and political activism</a:t>
            </a:r>
          </a:p>
          <a:p>
            <a:pPr>
              <a:lnSpc>
                <a:spcPct val="150000"/>
              </a:lnSpc>
            </a:pPr>
            <a:r>
              <a:rPr lang="en-US" dirty="0"/>
              <a:t>Students will embrace diversity and hence practice, if need be, safe demonstrations</a:t>
            </a:r>
          </a:p>
          <a:p>
            <a:pPr>
              <a:lnSpc>
                <a:spcPct val="150000"/>
              </a:lnSpc>
            </a:pPr>
            <a:r>
              <a:rPr lang="en-US" dirty="0"/>
              <a:t>Communication is enhanced on an individual level to resolve the conflicting viewpoints </a:t>
            </a:r>
          </a:p>
          <a:p>
            <a:pPr>
              <a:lnSpc>
                <a:spcPct val="150000"/>
              </a:lnSpc>
            </a:pPr>
            <a:endParaRPr lang="en-US" dirty="0"/>
          </a:p>
        </p:txBody>
      </p:sp>
    </p:spTree>
    <p:extLst>
      <p:ext uri="{BB962C8B-B14F-4D97-AF65-F5344CB8AC3E}">
        <p14:creationId xmlns:p14="http://schemas.microsoft.com/office/powerpoint/2010/main" val="252031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5DD2-EA52-4C24-89B3-DD2987B97B14}"/>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203CB4E2-F049-4391-B016-F3B2CB331CBD}"/>
              </a:ext>
            </a:extLst>
          </p:cNvPr>
          <p:cNvSpPr>
            <a:spLocks noGrp="1"/>
          </p:cNvSpPr>
          <p:nvPr>
            <p:ph idx="1"/>
          </p:nvPr>
        </p:nvSpPr>
        <p:spPr/>
        <p:txBody>
          <a:bodyPr>
            <a:normAutofit/>
          </a:bodyPr>
          <a:lstStyle/>
          <a:p>
            <a:r>
              <a:rPr lang="en-US" dirty="0">
                <a:solidFill>
                  <a:srgbClr val="222222"/>
                </a:solidFill>
                <a:latin typeface="Arial" panose="020B0604020202020204" pitchFamily="34" charset="0"/>
              </a:rPr>
              <a:t>Allen, T. J., &amp; </a:t>
            </a:r>
            <a:r>
              <a:rPr lang="en-US" dirty="0" err="1">
                <a:solidFill>
                  <a:srgbClr val="222222"/>
                </a:solidFill>
                <a:latin typeface="Arial" panose="020B0604020202020204" pitchFamily="34" charset="0"/>
              </a:rPr>
              <a:t>Lengfellner</a:t>
            </a:r>
            <a:r>
              <a:rPr lang="en-US" dirty="0">
                <a:solidFill>
                  <a:srgbClr val="222222"/>
                </a:solidFill>
                <a:latin typeface="Arial" panose="020B0604020202020204" pitchFamily="34" charset="0"/>
              </a:rPr>
              <a:t>, L. G. (2016). Campus violence: improving safety in a university setting. </a:t>
            </a:r>
            <a:r>
              <a:rPr lang="en-US" i="1" dirty="0">
                <a:solidFill>
                  <a:srgbClr val="222222"/>
                </a:solidFill>
                <a:latin typeface="Arial" panose="020B0604020202020204" pitchFamily="34" charset="0"/>
              </a:rPr>
              <a:t>Professional Safety</a:t>
            </a:r>
            <a:r>
              <a:rPr lang="en-US" dirty="0">
                <a:solidFill>
                  <a:srgbClr val="222222"/>
                </a:solidFill>
                <a:latin typeface="Arial" panose="020B0604020202020204" pitchFamily="34" charset="0"/>
              </a:rPr>
              <a:t>, </a:t>
            </a:r>
            <a:r>
              <a:rPr lang="en-US" i="1" dirty="0">
                <a:solidFill>
                  <a:srgbClr val="222222"/>
                </a:solidFill>
                <a:latin typeface="Arial" panose="020B0604020202020204" pitchFamily="34" charset="0"/>
              </a:rPr>
              <a:t>61</a:t>
            </a:r>
            <a:r>
              <a:rPr lang="en-US" dirty="0">
                <a:solidFill>
                  <a:srgbClr val="222222"/>
                </a:solidFill>
                <a:latin typeface="Arial" panose="020B0604020202020204" pitchFamily="34" charset="0"/>
              </a:rPr>
              <a:t>(02), 28-32.</a:t>
            </a:r>
            <a:endParaRPr lang="en-US" dirty="0"/>
          </a:p>
          <a:p>
            <a:r>
              <a:rPr lang="en-US" dirty="0"/>
              <a:t>Han, W., Ada, S., Sharman, R., &amp; Rao, H. R. (2015). Campus Emergency Notification Systems: An Examination of Factors Affecting Compliance with Alerts. Mis Quarterly, 39(4), 909-929.</a:t>
            </a:r>
          </a:p>
          <a:p>
            <a:r>
              <a:rPr lang="en-US" dirty="0" err="1">
                <a:solidFill>
                  <a:srgbClr val="000000"/>
                </a:solidFill>
                <a:latin typeface="Open Sans"/>
              </a:rPr>
              <a:t>Najmabadi</a:t>
            </a:r>
            <a:r>
              <a:rPr lang="en-US" dirty="0">
                <a:solidFill>
                  <a:srgbClr val="000000"/>
                </a:solidFill>
                <a:latin typeface="Open Sans"/>
              </a:rPr>
              <a:t>, N. (2019). </a:t>
            </a:r>
            <a:r>
              <a:rPr lang="en-US" i="1" dirty="0">
                <a:solidFill>
                  <a:srgbClr val="000000"/>
                </a:solidFill>
                <a:latin typeface="Open Sans"/>
              </a:rPr>
              <a:t>Here’s a Rundown of the Latest Campus-Climate Incidents Since Trump’s Election – The Ticker - Blogs - The Chronicle of Higher Education</a:t>
            </a:r>
            <a:r>
              <a:rPr lang="en-US" dirty="0">
                <a:solidFill>
                  <a:srgbClr val="000000"/>
                </a:solidFill>
                <a:latin typeface="Open Sans"/>
              </a:rPr>
              <a:t>. [online] Chronicle.com. Available at: </a:t>
            </a:r>
            <a:r>
              <a:rPr lang="en-US" dirty="0">
                <a:solidFill>
                  <a:srgbClr val="000000"/>
                </a:solidFill>
                <a:latin typeface="Open Sans"/>
                <a:hlinkClick r:id="rId2"/>
              </a:rPr>
              <a:t>https://www.chronicle.com/blogs/ticker/heres-a-rundown-of-the-latest-campus-climate-incidents-since-trumps-election/115553</a:t>
            </a:r>
            <a:endParaRPr lang="en-US" dirty="0">
              <a:solidFill>
                <a:srgbClr val="000000"/>
              </a:solidFill>
              <a:latin typeface="Open Sans"/>
            </a:endParaRPr>
          </a:p>
          <a:p>
            <a:endParaRPr lang="en-US" dirty="0"/>
          </a:p>
        </p:txBody>
      </p:sp>
    </p:spTree>
    <p:extLst>
      <p:ext uri="{BB962C8B-B14F-4D97-AF65-F5344CB8AC3E}">
        <p14:creationId xmlns:p14="http://schemas.microsoft.com/office/powerpoint/2010/main" val="393691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5DD2-EA52-4C24-89B3-DD2987B97B14}"/>
              </a:ext>
            </a:extLst>
          </p:cNvPr>
          <p:cNvSpPr>
            <a:spLocks noGrp="1"/>
          </p:cNvSpPr>
          <p:nvPr>
            <p:ph type="title"/>
          </p:nvPr>
        </p:nvSpPr>
        <p:spPr/>
        <p:txBody>
          <a:bodyPr/>
          <a:lstStyle/>
          <a:p>
            <a:r>
              <a:rPr lang="en-US" dirty="0"/>
              <a:t>References Cont.  </a:t>
            </a:r>
          </a:p>
        </p:txBody>
      </p:sp>
      <p:sp>
        <p:nvSpPr>
          <p:cNvPr id="3" name="Content Placeholder 2">
            <a:extLst>
              <a:ext uri="{FF2B5EF4-FFF2-40B4-BE49-F238E27FC236}">
                <a16:creationId xmlns:a16="http://schemas.microsoft.com/office/drawing/2014/main" id="{203CB4E2-F049-4391-B016-F3B2CB331CBD}"/>
              </a:ext>
            </a:extLst>
          </p:cNvPr>
          <p:cNvSpPr>
            <a:spLocks noGrp="1"/>
          </p:cNvSpPr>
          <p:nvPr>
            <p:ph idx="1"/>
          </p:nvPr>
        </p:nvSpPr>
        <p:spPr/>
        <p:txBody>
          <a:bodyPr/>
          <a:lstStyle/>
          <a:p>
            <a:r>
              <a:rPr lang="en-US" dirty="0" err="1">
                <a:solidFill>
                  <a:srgbClr val="222222"/>
                </a:solidFill>
                <a:latin typeface="Arial" panose="020B0604020202020204" pitchFamily="34" charset="0"/>
              </a:rPr>
              <a:t>Stotzer</a:t>
            </a:r>
            <a:r>
              <a:rPr lang="en-US" dirty="0">
                <a:solidFill>
                  <a:srgbClr val="222222"/>
                </a:solidFill>
                <a:latin typeface="Arial" panose="020B0604020202020204" pitchFamily="34" charset="0"/>
              </a:rPr>
              <a:t>, R. L., &amp; </a:t>
            </a:r>
            <a:r>
              <a:rPr lang="en-US" dirty="0" err="1">
                <a:solidFill>
                  <a:srgbClr val="222222"/>
                </a:solidFill>
                <a:latin typeface="Arial" panose="020B0604020202020204" pitchFamily="34" charset="0"/>
              </a:rPr>
              <a:t>MacCartney</a:t>
            </a:r>
            <a:r>
              <a:rPr lang="en-US" dirty="0">
                <a:solidFill>
                  <a:srgbClr val="222222"/>
                </a:solidFill>
                <a:latin typeface="Arial" panose="020B0604020202020204" pitchFamily="34" charset="0"/>
              </a:rPr>
              <a:t>, D. (2016). The role of institutional factors on on-campus reported rape prevalence. </a:t>
            </a:r>
            <a:r>
              <a:rPr lang="en-US" i="1" dirty="0">
                <a:solidFill>
                  <a:srgbClr val="222222"/>
                </a:solidFill>
                <a:latin typeface="Arial" panose="020B0604020202020204" pitchFamily="34" charset="0"/>
              </a:rPr>
              <a:t>Journal of interpersonal violence</a:t>
            </a:r>
            <a:r>
              <a:rPr lang="en-US" dirty="0">
                <a:solidFill>
                  <a:srgbClr val="222222"/>
                </a:solidFill>
                <a:latin typeface="Arial" panose="020B0604020202020204" pitchFamily="34" charset="0"/>
              </a:rPr>
              <a:t>, </a:t>
            </a:r>
            <a:r>
              <a:rPr lang="en-US" i="1" dirty="0">
                <a:solidFill>
                  <a:srgbClr val="222222"/>
                </a:solidFill>
                <a:latin typeface="Arial" panose="020B0604020202020204" pitchFamily="34" charset="0"/>
              </a:rPr>
              <a:t>31</a:t>
            </a:r>
            <a:r>
              <a:rPr lang="en-US" dirty="0">
                <a:solidFill>
                  <a:srgbClr val="222222"/>
                </a:solidFill>
                <a:latin typeface="Arial" panose="020B0604020202020204" pitchFamily="34" charset="0"/>
              </a:rPr>
              <a:t>(16), 2687-2707.</a:t>
            </a:r>
          </a:p>
          <a:p>
            <a:r>
              <a:rPr lang="en-US" dirty="0">
                <a:solidFill>
                  <a:srgbClr val="000000"/>
                </a:solidFill>
                <a:latin typeface="Open Sans"/>
              </a:rPr>
              <a:t>The Chronicle of Higher Education (2019). </a:t>
            </a:r>
            <a:r>
              <a:rPr lang="en-US" i="1" dirty="0">
                <a:solidFill>
                  <a:srgbClr val="000000"/>
                </a:solidFill>
                <a:latin typeface="Open Sans"/>
              </a:rPr>
              <a:t>American U. Student Sues Neo-Nazi Website Over Online Harassment</a:t>
            </a:r>
            <a:r>
              <a:rPr lang="en-US" dirty="0">
                <a:solidFill>
                  <a:srgbClr val="000000"/>
                </a:solidFill>
                <a:latin typeface="Open Sans"/>
              </a:rPr>
              <a:t>. [online] The Chronicle of Higher Education. Available at: </a:t>
            </a:r>
            <a:r>
              <a:rPr lang="en-US" dirty="0">
                <a:solidFill>
                  <a:srgbClr val="000000"/>
                </a:solidFill>
                <a:latin typeface="Open Sans"/>
                <a:hlinkClick r:id="rId2"/>
              </a:rPr>
              <a:t>https://www.chronicle.com/article/American-U-Student-Sues/243295</a:t>
            </a:r>
            <a:endParaRPr lang="en-US" dirty="0">
              <a:solidFill>
                <a:srgbClr val="000000"/>
              </a:solidFill>
              <a:latin typeface="Open Sans"/>
            </a:endParaRPr>
          </a:p>
          <a:p>
            <a:endParaRPr lang="en-US" dirty="0"/>
          </a:p>
        </p:txBody>
      </p:sp>
    </p:spTree>
    <p:extLst>
      <p:ext uri="{BB962C8B-B14F-4D97-AF65-F5344CB8AC3E}">
        <p14:creationId xmlns:p14="http://schemas.microsoft.com/office/powerpoint/2010/main" val="83530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5DD2-EA52-4C24-89B3-DD2987B97B14}"/>
              </a:ext>
            </a:extLst>
          </p:cNvPr>
          <p:cNvSpPr>
            <a:spLocks noGrp="1"/>
          </p:cNvSpPr>
          <p:nvPr>
            <p:ph type="title"/>
          </p:nvPr>
        </p:nvSpPr>
        <p:spPr/>
        <p:txBody>
          <a:bodyPr/>
          <a:lstStyle/>
          <a:p>
            <a:r>
              <a:rPr lang="en-US" dirty="0"/>
              <a:t>References Cont.  </a:t>
            </a:r>
          </a:p>
        </p:txBody>
      </p:sp>
      <p:sp>
        <p:nvSpPr>
          <p:cNvPr id="3" name="Content Placeholder 2">
            <a:extLst>
              <a:ext uri="{FF2B5EF4-FFF2-40B4-BE49-F238E27FC236}">
                <a16:creationId xmlns:a16="http://schemas.microsoft.com/office/drawing/2014/main" id="{203CB4E2-F049-4391-B016-F3B2CB331CBD}"/>
              </a:ext>
            </a:extLst>
          </p:cNvPr>
          <p:cNvSpPr>
            <a:spLocks noGrp="1"/>
          </p:cNvSpPr>
          <p:nvPr>
            <p:ph idx="1"/>
          </p:nvPr>
        </p:nvSpPr>
        <p:spPr/>
        <p:txBody>
          <a:bodyPr/>
          <a:lstStyle/>
          <a:p>
            <a:r>
              <a:rPr lang="en-US" dirty="0">
                <a:solidFill>
                  <a:srgbClr val="222222"/>
                </a:solidFill>
                <a:latin typeface="Arial" panose="020B0604020202020204" pitchFamily="34" charset="0"/>
              </a:rPr>
              <a:t>Webb, M., &amp; </a:t>
            </a:r>
            <a:r>
              <a:rPr lang="en-US" dirty="0" err="1">
                <a:solidFill>
                  <a:srgbClr val="222222"/>
                </a:solidFill>
                <a:latin typeface="Arial" panose="020B0604020202020204" pitchFamily="34" charset="0"/>
              </a:rPr>
              <a:t>Morancie</a:t>
            </a:r>
            <a:r>
              <a:rPr lang="en-US" dirty="0">
                <a:solidFill>
                  <a:srgbClr val="222222"/>
                </a:solidFill>
                <a:latin typeface="Arial" panose="020B0604020202020204" pitchFamily="34" charset="0"/>
              </a:rPr>
              <a:t>, A. (2015). Food safety knowledge of foodservice workers at a university campus by education level, experience, and food safety training. </a:t>
            </a:r>
            <a:r>
              <a:rPr lang="en-US" i="1" dirty="0">
                <a:solidFill>
                  <a:srgbClr val="222222"/>
                </a:solidFill>
                <a:latin typeface="Arial" panose="020B0604020202020204" pitchFamily="34" charset="0"/>
              </a:rPr>
              <a:t>Food Control</a:t>
            </a:r>
            <a:r>
              <a:rPr lang="en-US" dirty="0">
                <a:solidFill>
                  <a:srgbClr val="222222"/>
                </a:solidFill>
                <a:latin typeface="Arial" panose="020B0604020202020204" pitchFamily="34" charset="0"/>
              </a:rPr>
              <a:t>, </a:t>
            </a:r>
            <a:r>
              <a:rPr lang="en-US" i="1" dirty="0">
                <a:solidFill>
                  <a:srgbClr val="222222"/>
                </a:solidFill>
                <a:latin typeface="Arial" panose="020B0604020202020204" pitchFamily="34" charset="0"/>
              </a:rPr>
              <a:t>50</a:t>
            </a:r>
            <a:r>
              <a:rPr lang="en-US" dirty="0">
                <a:solidFill>
                  <a:srgbClr val="222222"/>
                </a:solidFill>
                <a:latin typeface="Arial" panose="020B0604020202020204" pitchFamily="34" charset="0"/>
              </a:rPr>
              <a:t>, 259-264.</a:t>
            </a:r>
            <a:endParaRPr lang="en-US" dirty="0"/>
          </a:p>
          <a:p>
            <a:r>
              <a:rPr lang="en-US" dirty="0">
                <a:solidFill>
                  <a:srgbClr val="222222"/>
                </a:solidFill>
                <a:latin typeface="Arial" panose="020B0604020202020204" pitchFamily="34" charset="0"/>
              </a:rPr>
              <a:t>Zhang, K., Suo, J., Chen, J., Liu, X., &amp; Gao, L. (2017, September). Design and implementation of fire safety education system on campus based on virtual reality technology. In </a:t>
            </a:r>
            <a:r>
              <a:rPr lang="en-US" i="1" dirty="0">
                <a:solidFill>
                  <a:srgbClr val="222222"/>
                </a:solidFill>
                <a:latin typeface="Arial" panose="020B0604020202020204" pitchFamily="34" charset="0"/>
              </a:rPr>
              <a:t>2017 Federated Conference on Computer Science and Information Systems (</a:t>
            </a:r>
            <a:r>
              <a:rPr lang="en-US" i="1" dirty="0" err="1">
                <a:solidFill>
                  <a:srgbClr val="222222"/>
                </a:solidFill>
                <a:latin typeface="Arial" panose="020B0604020202020204" pitchFamily="34" charset="0"/>
              </a:rPr>
              <a:t>FedCSIS</a:t>
            </a:r>
            <a:r>
              <a:rPr lang="en-US" i="1" dirty="0">
                <a:solidFill>
                  <a:srgbClr val="222222"/>
                </a:solidFill>
                <a:latin typeface="Arial" panose="020B0604020202020204" pitchFamily="34" charset="0"/>
              </a:rPr>
              <a:t>)</a:t>
            </a:r>
            <a:r>
              <a:rPr lang="en-US" dirty="0">
                <a:solidFill>
                  <a:srgbClr val="222222"/>
                </a:solidFill>
                <a:latin typeface="Arial" panose="020B0604020202020204" pitchFamily="34" charset="0"/>
              </a:rPr>
              <a:t> (pp. 1297-1300). IEEE.</a:t>
            </a:r>
            <a:endParaRPr lang="en-US" dirty="0"/>
          </a:p>
          <a:p>
            <a:endParaRPr lang="en-US" dirty="0"/>
          </a:p>
        </p:txBody>
      </p:sp>
    </p:spTree>
    <p:extLst>
      <p:ext uri="{BB962C8B-B14F-4D97-AF65-F5344CB8AC3E}">
        <p14:creationId xmlns:p14="http://schemas.microsoft.com/office/powerpoint/2010/main" val="2958809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359</TotalTime>
  <Words>927</Words>
  <Application>Microsoft Office PowerPoint</Application>
  <PresentationFormat>Widescreen</PresentationFormat>
  <Paragraphs>50</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Open Sans</vt:lpstr>
      <vt:lpstr>Wingdings 3</vt:lpstr>
      <vt:lpstr>Ion Boardroom</vt:lpstr>
      <vt:lpstr>Campus Safety in the University Setting  </vt:lpstr>
      <vt:lpstr>Agenda</vt:lpstr>
      <vt:lpstr>Addressing Change in Campus Community </vt:lpstr>
      <vt:lpstr>Addressing Change in Campus Community Cont. </vt:lpstr>
      <vt:lpstr>Outreach Programs and Collaborations</vt:lpstr>
      <vt:lpstr>Outreach Programs and Collaborations Cont. </vt:lpstr>
      <vt:lpstr>References </vt:lpstr>
      <vt:lpstr>References Cont.  </vt:lpstr>
      <vt:lpstr>References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Maina</dc:creator>
  <cp:lastModifiedBy>Steven Maina</cp:lastModifiedBy>
  <cp:revision>30</cp:revision>
  <dcterms:created xsi:type="dcterms:W3CDTF">2019-10-02T12:05:53Z</dcterms:created>
  <dcterms:modified xsi:type="dcterms:W3CDTF">2019-10-02T18:05:39Z</dcterms:modified>
</cp:coreProperties>
</file>