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1" r:id="rId10"/>
    <p:sldId id="264" r:id="rId11"/>
    <p:sldId id="266" r:id="rId12"/>
    <p:sldId id="267" r:id="rId13"/>
    <p:sldId id="268" r:id="rId14"/>
    <p:sldId id="269" r:id="rId15"/>
    <p:sldId id="270"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ANKELIAN\&#24037;&#20316;&#31807;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6929ade3f693bba/&#25991;&#26723;/&#24037;&#20316;&#31807;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T34-85@800m/s</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'T-34'!$D$17</c:f>
              <c:strCache>
                <c:ptCount val="1"/>
                <c:pt idx="0">
                  <c:v>60度</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'T-34'!$C$18:$C$23</c:f>
              <c:numCache>
                <c:formatCode>General</c:formatCode>
                <c:ptCount val="6"/>
                <c:pt idx="0">
                  <c:v>100</c:v>
                </c:pt>
                <c:pt idx="1">
                  <c:v>300</c:v>
                </c:pt>
                <c:pt idx="2">
                  <c:v>500</c:v>
                </c:pt>
                <c:pt idx="3">
                  <c:v>1000</c:v>
                </c:pt>
                <c:pt idx="4">
                  <c:v>1500</c:v>
                </c:pt>
                <c:pt idx="5">
                  <c:v>2000</c:v>
                </c:pt>
              </c:numCache>
            </c:numRef>
          </c:xVal>
          <c:yVal>
            <c:numRef>
              <c:f>'T-34'!$D$18:$D$23</c:f>
              <c:numCache>
                <c:formatCode>General</c:formatCode>
                <c:ptCount val="6"/>
                <c:pt idx="0">
                  <c:v>97</c:v>
                </c:pt>
                <c:pt idx="1">
                  <c:v>94</c:v>
                </c:pt>
                <c:pt idx="2">
                  <c:v>91</c:v>
                </c:pt>
                <c:pt idx="3">
                  <c:v>83</c:v>
                </c:pt>
                <c:pt idx="4">
                  <c:v>76</c:v>
                </c:pt>
                <c:pt idx="5">
                  <c:v>69</c:v>
                </c:pt>
              </c:numCache>
            </c:numRef>
          </c:yVal>
          <c:smooth val="1"/>
          <c:extLst>
            <c:ext xmlns:c16="http://schemas.microsoft.com/office/drawing/2014/chart" uri="{C3380CC4-5D6E-409C-BE32-E72D297353CC}">
              <c16:uniqueId val="{00000000-0BF5-4F5A-BD69-5B8518B0A502}"/>
            </c:ext>
          </c:extLst>
        </c:ser>
        <c:ser>
          <c:idx val="1"/>
          <c:order val="1"/>
          <c:tx>
            <c:strRef>
              <c:f>'T-34'!$E$17</c:f>
              <c:strCache>
                <c:ptCount val="1"/>
                <c:pt idx="0">
                  <c:v>90度</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'T-34'!$C$18:$C$23</c:f>
              <c:numCache>
                <c:formatCode>General</c:formatCode>
                <c:ptCount val="6"/>
                <c:pt idx="0">
                  <c:v>100</c:v>
                </c:pt>
                <c:pt idx="1">
                  <c:v>300</c:v>
                </c:pt>
                <c:pt idx="2">
                  <c:v>500</c:v>
                </c:pt>
                <c:pt idx="3">
                  <c:v>1000</c:v>
                </c:pt>
                <c:pt idx="4">
                  <c:v>1500</c:v>
                </c:pt>
                <c:pt idx="5">
                  <c:v>2000</c:v>
                </c:pt>
              </c:numCache>
            </c:numRef>
          </c:xVal>
          <c:yVal>
            <c:numRef>
              <c:f>'T-34'!$E$18:$E$23</c:f>
              <c:numCache>
                <c:formatCode>General</c:formatCode>
                <c:ptCount val="6"/>
                <c:pt idx="0">
                  <c:v>119</c:v>
                </c:pt>
                <c:pt idx="1">
                  <c:v>114</c:v>
                </c:pt>
                <c:pt idx="2">
                  <c:v>111</c:v>
                </c:pt>
                <c:pt idx="3">
                  <c:v>102</c:v>
                </c:pt>
                <c:pt idx="4">
                  <c:v>93</c:v>
                </c:pt>
                <c:pt idx="5">
                  <c:v>85</c:v>
                </c:pt>
              </c:numCache>
            </c:numRef>
          </c:yVal>
          <c:smooth val="1"/>
          <c:extLst>
            <c:ext xmlns:c16="http://schemas.microsoft.com/office/drawing/2014/chart" uri="{C3380CC4-5D6E-409C-BE32-E72D297353CC}">
              <c16:uniqueId val="{00000001-0BF5-4F5A-BD69-5B8518B0A502}"/>
            </c:ext>
          </c:extLst>
        </c:ser>
        <c:dLbls>
          <c:showLegendKey val="0"/>
          <c:showVal val="0"/>
          <c:showCatName val="0"/>
          <c:showSerName val="0"/>
          <c:showPercent val="0"/>
          <c:showBubbleSize val="0"/>
        </c:dLbls>
        <c:axId val="735969720"/>
        <c:axId val="735977720"/>
      </c:scatterChart>
      <c:valAx>
        <c:axId val="735969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5977720"/>
        <c:crosses val="autoZero"/>
        <c:crossBetween val="midCat"/>
      </c:valAx>
      <c:valAx>
        <c:axId val="735977720"/>
        <c:scaling>
          <c:orientation val="minMax"/>
          <c:min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5969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Sheet6!$O$31</c:f>
              <c:strCache>
                <c:ptCount val="1"/>
                <c:pt idx="0">
                  <c:v>APFSDS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Sheet6!$N$32:$N$52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Sheet6!$O$32:$O$52</c:f>
              <c:numCache>
                <c:formatCode>General</c:formatCode>
                <c:ptCount val="21"/>
                <c:pt idx="0">
                  <c:v>800</c:v>
                </c:pt>
                <c:pt idx="1">
                  <c:v>780</c:v>
                </c:pt>
                <c:pt idx="2">
                  <c:v>760</c:v>
                </c:pt>
                <c:pt idx="3">
                  <c:v>740</c:v>
                </c:pt>
                <c:pt idx="4">
                  <c:v>720</c:v>
                </c:pt>
                <c:pt idx="5">
                  <c:v>700</c:v>
                </c:pt>
                <c:pt idx="6">
                  <c:v>690</c:v>
                </c:pt>
                <c:pt idx="7">
                  <c:v>680</c:v>
                </c:pt>
                <c:pt idx="8">
                  <c:v>670</c:v>
                </c:pt>
                <c:pt idx="9">
                  <c:v>660</c:v>
                </c:pt>
                <c:pt idx="10">
                  <c:v>650</c:v>
                </c:pt>
                <c:pt idx="11">
                  <c:v>640</c:v>
                </c:pt>
                <c:pt idx="12">
                  <c:v>630</c:v>
                </c:pt>
                <c:pt idx="13">
                  <c:v>620</c:v>
                </c:pt>
                <c:pt idx="14">
                  <c:v>610</c:v>
                </c:pt>
                <c:pt idx="15">
                  <c:v>600</c:v>
                </c:pt>
                <c:pt idx="16">
                  <c:v>595</c:v>
                </c:pt>
                <c:pt idx="17">
                  <c:v>590</c:v>
                </c:pt>
                <c:pt idx="18">
                  <c:v>585</c:v>
                </c:pt>
                <c:pt idx="19">
                  <c:v>580</c:v>
                </c:pt>
                <c:pt idx="20">
                  <c:v>575</c:v>
                </c:pt>
              </c:numCache>
            </c:numRef>
          </c:yVal>
          <c:smooth val="1"/>
          <c:extLst>
            <c:ext xmlns:c16="http://schemas.microsoft.com/office/drawing/2014/chart" uri="{C3380CC4-5D6E-409C-BE32-E72D297353CC}">
              <c16:uniqueId val="{00000000-0200-472B-A0EE-3ACFA208419D}"/>
            </c:ext>
          </c:extLst>
        </c:ser>
        <c:ser>
          <c:idx val="1"/>
          <c:order val="1"/>
          <c:tx>
            <c:strRef>
              <c:f>Sheet6!$P$31</c:f>
              <c:strCache>
                <c:ptCount val="1"/>
                <c:pt idx="0">
                  <c:v>HEATFS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Sheet6!$N$32:$N$52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Sheet6!$P$32:$P$52</c:f>
              <c:numCache>
                <c:formatCode>General</c:formatCode>
                <c:ptCount val="21"/>
                <c:pt idx="0">
                  <c:v>650</c:v>
                </c:pt>
                <c:pt idx="1">
                  <c:v>646</c:v>
                </c:pt>
                <c:pt idx="2">
                  <c:v>642</c:v>
                </c:pt>
                <c:pt idx="3">
                  <c:v>638</c:v>
                </c:pt>
                <c:pt idx="4">
                  <c:v>634</c:v>
                </c:pt>
                <c:pt idx="5">
                  <c:v>630</c:v>
                </c:pt>
                <c:pt idx="6">
                  <c:v>627</c:v>
                </c:pt>
                <c:pt idx="7">
                  <c:v>624</c:v>
                </c:pt>
                <c:pt idx="8">
                  <c:v>621</c:v>
                </c:pt>
                <c:pt idx="9">
                  <c:v>618</c:v>
                </c:pt>
                <c:pt idx="10">
                  <c:v>615</c:v>
                </c:pt>
                <c:pt idx="11">
                  <c:v>612</c:v>
                </c:pt>
                <c:pt idx="12">
                  <c:v>609</c:v>
                </c:pt>
                <c:pt idx="13">
                  <c:v>606</c:v>
                </c:pt>
                <c:pt idx="14">
                  <c:v>603</c:v>
                </c:pt>
                <c:pt idx="15">
                  <c:v>600</c:v>
                </c:pt>
                <c:pt idx="16">
                  <c:v>598</c:v>
                </c:pt>
                <c:pt idx="17">
                  <c:v>596</c:v>
                </c:pt>
                <c:pt idx="18">
                  <c:v>594</c:v>
                </c:pt>
                <c:pt idx="19">
                  <c:v>592</c:v>
                </c:pt>
                <c:pt idx="20">
                  <c:v>590</c:v>
                </c:pt>
              </c:numCache>
            </c:numRef>
          </c:yVal>
          <c:smooth val="1"/>
          <c:extLst>
            <c:ext xmlns:c16="http://schemas.microsoft.com/office/drawing/2014/chart" uri="{C3380CC4-5D6E-409C-BE32-E72D297353CC}">
              <c16:uniqueId val="{00000001-0200-472B-A0EE-3ACFA208419D}"/>
            </c:ext>
          </c:extLst>
        </c:ser>
        <c:ser>
          <c:idx val="2"/>
          <c:order val="2"/>
          <c:tx>
            <c:strRef>
              <c:f>Sheet6!$Q$31</c:f>
              <c:strCache>
                <c:ptCount val="1"/>
                <c:pt idx="0">
                  <c:v>TGSM</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Sheet6!$N$32:$N$52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Sheet6!$Q$32:$Q$52</c:f>
              <c:numCache>
                <c:formatCode>General</c:formatCode>
                <c:ptCount val="21"/>
                <c:pt idx="0">
                  <c:v>550</c:v>
                </c:pt>
                <c:pt idx="1">
                  <c:v>548</c:v>
                </c:pt>
                <c:pt idx="2">
                  <c:v>546</c:v>
                </c:pt>
                <c:pt idx="3">
                  <c:v>544</c:v>
                </c:pt>
                <c:pt idx="4">
                  <c:v>542</c:v>
                </c:pt>
                <c:pt idx="5">
                  <c:v>540</c:v>
                </c:pt>
                <c:pt idx="6">
                  <c:v>538</c:v>
                </c:pt>
                <c:pt idx="7">
                  <c:v>536</c:v>
                </c:pt>
                <c:pt idx="8">
                  <c:v>534</c:v>
                </c:pt>
                <c:pt idx="9">
                  <c:v>532</c:v>
                </c:pt>
                <c:pt idx="10">
                  <c:v>530</c:v>
                </c:pt>
                <c:pt idx="11">
                  <c:v>528</c:v>
                </c:pt>
                <c:pt idx="12">
                  <c:v>526</c:v>
                </c:pt>
                <c:pt idx="13">
                  <c:v>524</c:v>
                </c:pt>
                <c:pt idx="14">
                  <c:v>522</c:v>
                </c:pt>
                <c:pt idx="15">
                  <c:v>520</c:v>
                </c:pt>
                <c:pt idx="16">
                  <c:v>518</c:v>
                </c:pt>
                <c:pt idx="17">
                  <c:v>516</c:v>
                </c:pt>
                <c:pt idx="18">
                  <c:v>514</c:v>
                </c:pt>
                <c:pt idx="19">
                  <c:v>512</c:v>
                </c:pt>
                <c:pt idx="20">
                  <c:v>510</c:v>
                </c:pt>
              </c:numCache>
            </c:numRef>
          </c:yVal>
          <c:smooth val="1"/>
          <c:extLst>
            <c:ext xmlns:c16="http://schemas.microsoft.com/office/drawing/2014/chart" uri="{C3380CC4-5D6E-409C-BE32-E72D297353CC}">
              <c16:uniqueId val="{00000002-0200-472B-A0EE-3ACFA208419D}"/>
            </c:ext>
          </c:extLst>
        </c:ser>
        <c:dLbls>
          <c:showLegendKey val="0"/>
          <c:showVal val="0"/>
          <c:showCatName val="0"/>
          <c:showSerName val="0"/>
          <c:showPercent val="0"/>
          <c:showBubbleSize val="0"/>
        </c:dLbls>
        <c:axId val="655288760"/>
        <c:axId val="655289720"/>
      </c:scatterChart>
      <c:valAx>
        <c:axId val="655288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5289720"/>
        <c:crosses val="autoZero"/>
        <c:crossBetween val="midCat"/>
      </c:valAx>
      <c:valAx>
        <c:axId val="655289720"/>
        <c:scaling>
          <c:orientation val="minMax"/>
          <c:max val="800"/>
          <c:min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52887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T34-76@662m/s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'T-34'!$D$44</c:f>
              <c:strCache>
                <c:ptCount val="1"/>
                <c:pt idx="0">
                  <c:v>60度</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'T-34'!$C$45:$C$50</c:f>
              <c:numCache>
                <c:formatCode>General</c:formatCode>
                <c:ptCount val="6"/>
                <c:pt idx="0">
                  <c:v>100</c:v>
                </c:pt>
                <c:pt idx="1">
                  <c:v>300</c:v>
                </c:pt>
                <c:pt idx="2">
                  <c:v>500</c:v>
                </c:pt>
                <c:pt idx="3">
                  <c:v>1000</c:v>
                </c:pt>
                <c:pt idx="4">
                  <c:v>1500</c:v>
                </c:pt>
                <c:pt idx="5">
                  <c:v>2000</c:v>
                </c:pt>
              </c:numCache>
            </c:numRef>
          </c:xVal>
          <c:yVal>
            <c:numRef>
              <c:f>'T-34'!$D$45:$D$50</c:f>
              <c:numCache>
                <c:formatCode>General</c:formatCode>
                <c:ptCount val="6"/>
                <c:pt idx="0">
                  <c:v>61</c:v>
                </c:pt>
                <c:pt idx="1">
                  <c:v>59</c:v>
                </c:pt>
                <c:pt idx="2">
                  <c:v>56</c:v>
                </c:pt>
                <c:pt idx="3">
                  <c:v>49</c:v>
                </c:pt>
                <c:pt idx="4">
                  <c:v>44</c:v>
                </c:pt>
                <c:pt idx="5">
                  <c:v>39</c:v>
                </c:pt>
              </c:numCache>
            </c:numRef>
          </c:yVal>
          <c:smooth val="1"/>
          <c:extLst>
            <c:ext xmlns:c16="http://schemas.microsoft.com/office/drawing/2014/chart" uri="{C3380CC4-5D6E-409C-BE32-E72D297353CC}">
              <c16:uniqueId val="{00000000-7F7A-430A-A0C5-10FA2F0AFCE9}"/>
            </c:ext>
          </c:extLst>
        </c:ser>
        <c:ser>
          <c:idx val="1"/>
          <c:order val="1"/>
          <c:tx>
            <c:strRef>
              <c:f>'T-34'!$E$44</c:f>
              <c:strCache>
                <c:ptCount val="1"/>
                <c:pt idx="0">
                  <c:v>90度</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'T-34'!$C$45:$C$50</c:f>
              <c:numCache>
                <c:formatCode>General</c:formatCode>
                <c:ptCount val="6"/>
                <c:pt idx="0">
                  <c:v>100</c:v>
                </c:pt>
                <c:pt idx="1">
                  <c:v>300</c:v>
                </c:pt>
                <c:pt idx="2">
                  <c:v>500</c:v>
                </c:pt>
                <c:pt idx="3">
                  <c:v>1000</c:v>
                </c:pt>
                <c:pt idx="4">
                  <c:v>1500</c:v>
                </c:pt>
                <c:pt idx="5">
                  <c:v>2000</c:v>
                </c:pt>
              </c:numCache>
            </c:numRef>
          </c:xVal>
          <c:yVal>
            <c:numRef>
              <c:f>'T-34'!$E$45:$E$50</c:f>
              <c:numCache>
                <c:formatCode>General</c:formatCode>
                <c:ptCount val="6"/>
                <c:pt idx="0">
                  <c:v>75</c:v>
                </c:pt>
                <c:pt idx="1">
                  <c:v>72</c:v>
                </c:pt>
                <c:pt idx="2">
                  <c:v>69</c:v>
                </c:pt>
                <c:pt idx="3">
                  <c:v>61</c:v>
                </c:pt>
                <c:pt idx="4">
                  <c:v>54</c:v>
                </c:pt>
                <c:pt idx="5">
                  <c:v>48</c:v>
                </c:pt>
              </c:numCache>
            </c:numRef>
          </c:yVal>
          <c:smooth val="1"/>
          <c:extLst>
            <c:ext xmlns:c16="http://schemas.microsoft.com/office/drawing/2014/chart" uri="{C3380CC4-5D6E-409C-BE32-E72D297353CC}">
              <c16:uniqueId val="{00000001-7F7A-430A-A0C5-10FA2F0AFCE9}"/>
            </c:ext>
          </c:extLst>
        </c:ser>
        <c:dLbls>
          <c:showLegendKey val="0"/>
          <c:showVal val="0"/>
          <c:showCatName val="0"/>
          <c:showSerName val="0"/>
          <c:showPercent val="0"/>
          <c:showBubbleSize val="0"/>
        </c:dLbls>
        <c:axId val="630321552"/>
        <c:axId val="630325392"/>
      </c:scatterChart>
      <c:valAx>
        <c:axId val="630321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25392"/>
        <c:crosses val="autoZero"/>
        <c:crossBetween val="midCat"/>
      </c:valAx>
      <c:valAx>
        <c:axId val="630325392"/>
        <c:scaling>
          <c:orientation val="minMax"/>
          <c:min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215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T-34-76@1012m/s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'T-34'!$D$66:$D$67</c:f>
              <c:strCache>
                <c:ptCount val="2"/>
                <c:pt idx="0">
                  <c:v>T-34-76-1012M</c:v>
                </c:pt>
                <c:pt idx="1">
                  <c:v>60度</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'T-34'!$C$68:$C$73</c:f>
              <c:numCache>
                <c:formatCode>General</c:formatCode>
                <c:ptCount val="6"/>
                <c:pt idx="0">
                  <c:v>100</c:v>
                </c:pt>
                <c:pt idx="1">
                  <c:v>300</c:v>
                </c:pt>
                <c:pt idx="2">
                  <c:v>500</c:v>
                </c:pt>
                <c:pt idx="3">
                  <c:v>1000</c:v>
                </c:pt>
                <c:pt idx="4">
                  <c:v>1500</c:v>
                </c:pt>
                <c:pt idx="5">
                  <c:v>2000</c:v>
                </c:pt>
              </c:numCache>
            </c:numRef>
          </c:xVal>
          <c:yVal>
            <c:numRef>
              <c:f>'T-34'!$D$68:$D$73</c:f>
              <c:numCache>
                <c:formatCode>General</c:formatCode>
                <c:ptCount val="6"/>
                <c:pt idx="0">
                  <c:v>105</c:v>
                </c:pt>
                <c:pt idx="1">
                  <c:v>89</c:v>
                </c:pt>
                <c:pt idx="2">
                  <c:v>75</c:v>
                </c:pt>
                <c:pt idx="3">
                  <c:v>49</c:v>
                </c:pt>
                <c:pt idx="4">
                  <c:v>44</c:v>
                </c:pt>
                <c:pt idx="5">
                  <c:v>39</c:v>
                </c:pt>
              </c:numCache>
            </c:numRef>
          </c:yVal>
          <c:smooth val="1"/>
          <c:extLst>
            <c:ext xmlns:c16="http://schemas.microsoft.com/office/drawing/2014/chart" uri="{C3380CC4-5D6E-409C-BE32-E72D297353CC}">
              <c16:uniqueId val="{00000000-8F41-4E5E-B333-5847DB595A10}"/>
            </c:ext>
          </c:extLst>
        </c:ser>
        <c:ser>
          <c:idx val="1"/>
          <c:order val="1"/>
          <c:tx>
            <c:strRef>
              <c:f>'T-34'!$E$66:$E$67</c:f>
              <c:strCache>
                <c:ptCount val="2"/>
                <c:pt idx="0">
                  <c:v>T-34-76-1012M</c:v>
                </c:pt>
                <c:pt idx="1">
                  <c:v>90度</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'T-34'!$C$68:$C$73</c:f>
              <c:numCache>
                <c:formatCode>General</c:formatCode>
                <c:ptCount val="6"/>
                <c:pt idx="0">
                  <c:v>100</c:v>
                </c:pt>
                <c:pt idx="1">
                  <c:v>300</c:v>
                </c:pt>
                <c:pt idx="2">
                  <c:v>500</c:v>
                </c:pt>
                <c:pt idx="3">
                  <c:v>1000</c:v>
                </c:pt>
                <c:pt idx="4">
                  <c:v>1500</c:v>
                </c:pt>
                <c:pt idx="5">
                  <c:v>2000</c:v>
                </c:pt>
              </c:numCache>
            </c:numRef>
          </c:xVal>
          <c:yVal>
            <c:numRef>
              <c:f>'T-34'!$E$68:$E$73</c:f>
              <c:numCache>
                <c:formatCode>General</c:formatCode>
                <c:ptCount val="6"/>
                <c:pt idx="0">
                  <c:v>128</c:v>
                </c:pt>
                <c:pt idx="1">
                  <c:v>110</c:v>
                </c:pt>
                <c:pt idx="2">
                  <c:v>92</c:v>
                </c:pt>
                <c:pt idx="3">
                  <c:v>64</c:v>
                </c:pt>
                <c:pt idx="4">
                  <c:v>54</c:v>
                </c:pt>
                <c:pt idx="5">
                  <c:v>48</c:v>
                </c:pt>
              </c:numCache>
            </c:numRef>
          </c:yVal>
          <c:smooth val="1"/>
          <c:extLst>
            <c:ext xmlns:c16="http://schemas.microsoft.com/office/drawing/2014/chart" uri="{C3380CC4-5D6E-409C-BE32-E72D297353CC}">
              <c16:uniqueId val="{00000001-8F41-4E5E-B333-5847DB595A10}"/>
            </c:ext>
          </c:extLst>
        </c:ser>
        <c:dLbls>
          <c:showLegendKey val="0"/>
          <c:showVal val="0"/>
          <c:showCatName val="0"/>
          <c:showSerName val="0"/>
          <c:showPercent val="0"/>
          <c:showBubbleSize val="0"/>
        </c:dLbls>
        <c:axId val="630305552"/>
        <c:axId val="630306832"/>
      </c:scatterChart>
      <c:valAx>
        <c:axId val="630305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6832"/>
        <c:crosses val="autoZero"/>
        <c:crossBetween val="midCat"/>
      </c:valAx>
      <c:valAx>
        <c:axId val="63030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55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法线</a:t>
            </a:r>
            <a:r>
              <a:rPr lang="en-US" altLang="zh-CN"/>
              <a:t>30</a:t>
            </a:r>
            <a:r>
              <a:rPr lang="zh-CN" altLang="en-US"/>
              <a:t>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'7.5 cm KwK 40'!$A$18</c:f>
              <c:strCache>
                <c:ptCount val="1"/>
                <c:pt idx="0">
                  <c:v>75L24-385M</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'7.5 cm KwK 40'!$B$17:$F$17</c:f>
              <c:numCache>
                <c:formatCode>General</c:formatCode>
                <c:ptCount val="5"/>
                <c:pt idx="0">
                  <c:v>100</c:v>
                </c:pt>
                <c:pt idx="1">
                  <c:v>500</c:v>
                </c:pt>
                <c:pt idx="2">
                  <c:v>1000</c:v>
                </c:pt>
                <c:pt idx="3">
                  <c:v>1500</c:v>
                </c:pt>
                <c:pt idx="4">
                  <c:v>2000</c:v>
                </c:pt>
              </c:numCache>
            </c:numRef>
          </c:xVal>
          <c:yVal>
            <c:numRef>
              <c:f>'7.5 cm KwK 40'!$B$18:$F$18</c:f>
              <c:numCache>
                <c:formatCode>General</c:formatCode>
                <c:ptCount val="5"/>
                <c:pt idx="0">
                  <c:v>41</c:v>
                </c:pt>
                <c:pt idx="1">
                  <c:v>39</c:v>
                </c:pt>
                <c:pt idx="2">
                  <c:v>35</c:v>
                </c:pt>
                <c:pt idx="3">
                  <c:v>33</c:v>
                </c:pt>
                <c:pt idx="4">
                  <c:v>30</c:v>
                </c:pt>
              </c:numCache>
            </c:numRef>
          </c:yVal>
          <c:smooth val="1"/>
          <c:extLst>
            <c:ext xmlns:c16="http://schemas.microsoft.com/office/drawing/2014/chart" uri="{C3380CC4-5D6E-409C-BE32-E72D297353CC}">
              <c16:uniqueId val="{00000000-DE05-4502-8AA3-986C7263CDDF}"/>
            </c:ext>
          </c:extLst>
        </c:ser>
        <c:ser>
          <c:idx val="1"/>
          <c:order val="1"/>
          <c:tx>
            <c:strRef>
              <c:f>'7.5 cm KwK 40'!$A$19</c:f>
              <c:strCache>
                <c:ptCount val="1"/>
                <c:pt idx="0">
                  <c:v>75L43-740M</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'7.5 cm KwK 40'!$B$17:$F$17</c:f>
              <c:numCache>
                <c:formatCode>General</c:formatCode>
                <c:ptCount val="5"/>
                <c:pt idx="0">
                  <c:v>100</c:v>
                </c:pt>
                <c:pt idx="1">
                  <c:v>500</c:v>
                </c:pt>
                <c:pt idx="2">
                  <c:v>1000</c:v>
                </c:pt>
                <c:pt idx="3">
                  <c:v>1500</c:v>
                </c:pt>
                <c:pt idx="4">
                  <c:v>2000</c:v>
                </c:pt>
              </c:numCache>
            </c:numRef>
          </c:xVal>
          <c:yVal>
            <c:numRef>
              <c:f>'7.5 cm KwK 40'!$B$19:$F$19</c:f>
              <c:numCache>
                <c:formatCode>General</c:formatCode>
                <c:ptCount val="5"/>
                <c:pt idx="0">
                  <c:v>99</c:v>
                </c:pt>
                <c:pt idx="1">
                  <c:v>91</c:v>
                </c:pt>
                <c:pt idx="2">
                  <c:v>82</c:v>
                </c:pt>
                <c:pt idx="3">
                  <c:v>72</c:v>
                </c:pt>
                <c:pt idx="4">
                  <c:v>63</c:v>
                </c:pt>
              </c:numCache>
            </c:numRef>
          </c:yVal>
          <c:smooth val="1"/>
          <c:extLst>
            <c:ext xmlns:c16="http://schemas.microsoft.com/office/drawing/2014/chart" uri="{C3380CC4-5D6E-409C-BE32-E72D297353CC}">
              <c16:uniqueId val="{00000001-DE05-4502-8AA3-986C7263CDDF}"/>
            </c:ext>
          </c:extLst>
        </c:ser>
        <c:ser>
          <c:idx val="2"/>
          <c:order val="2"/>
          <c:tx>
            <c:strRef>
              <c:f>'7.5 cm KwK 40'!$A$20</c:f>
              <c:strCache>
                <c:ptCount val="1"/>
                <c:pt idx="0">
                  <c:v>75L48-750M</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'7.5 cm KwK 40'!$B$17:$F$17</c:f>
              <c:numCache>
                <c:formatCode>General</c:formatCode>
                <c:ptCount val="5"/>
                <c:pt idx="0">
                  <c:v>100</c:v>
                </c:pt>
                <c:pt idx="1">
                  <c:v>500</c:v>
                </c:pt>
                <c:pt idx="2">
                  <c:v>1000</c:v>
                </c:pt>
                <c:pt idx="3">
                  <c:v>1500</c:v>
                </c:pt>
                <c:pt idx="4">
                  <c:v>2000</c:v>
                </c:pt>
              </c:numCache>
            </c:numRef>
          </c:xVal>
          <c:yVal>
            <c:numRef>
              <c:f>'7.5 cm KwK 40'!$B$20:$F$20</c:f>
              <c:numCache>
                <c:formatCode>General</c:formatCode>
                <c:ptCount val="5"/>
                <c:pt idx="0">
                  <c:v>110</c:v>
                </c:pt>
                <c:pt idx="1">
                  <c:v>97</c:v>
                </c:pt>
                <c:pt idx="2">
                  <c:v>86</c:v>
                </c:pt>
                <c:pt idx="3">
                  <c:v>75</c:v>
                </c:pt>
                <c:pt idx="4">
                  <c:v>64</c:v>
                </c:pt>
              </c:numCache>
            </c:numRef>
          </c:yVal>
          <c:smooth val="1"/>
          <c:extLst>
            <c:ext xmlns:c16="http://schemas.microsoft.com/office/drawing/2014/chart" uri="{C3380CC4-5D6E-409C-BE32-E72D297353CC}">
              <c16:uniqueId val="{00000002-DE05-4502-8AA3-986C7263CDDF}"/>
            </c:ext>
          </c:extLst>
        </c:ser>
        <c:ser>
          <c:idx val="3"/>
          <c:order val="3"/>
          <c:tx>
            <c:strRef>
              <c:f>'7.5 cm KwK 40'!$A$21</c:f>
              <c:strCache>
                <c:ptCount val="1"/>
                <c:pt idx="0">
                  <c:v>75L48-930M</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'7.5 cm KwK 40'!$B$17:$F$17</c:f>
              <c:numCache>
                <c:formatCode>General</c:formatCode>
                <c:ptCount val="5"/>
                <c:pt idx="0">
                  <c:v>100</c:v>
                </c:pt>
                <c:pt idx="1">
                  <c:v>500</c:v>
                </c:pt>
                <c:pt idx="2">
                  <c:v>1000</c:v>
                </c:pt>
                <c:pt idx="3">
                  <c:v>1500</c:v>
                </c:pt>
                <c:pt idx="4">
                  <c:v>2000</c:v>
                </c:pt>
              </c:numCache>
            </c:numRef>
          </c:xVal>
          <c:yVal>
            <c:numRef>
              <c:f>'7.5 cm KwK 40'!$B$21:$F$21</c:f>
              <c:numCache>
                <c:formatCode>General</c:formatCode>
                <c:ptCount val="5"/>
                <c:pt idx="0">
                  <c:v>143</c:v>
                </c:pt>
                <c:pt idx="1">
                  <c:v>120</c:v>
                </c:pt>
                <c:pt idx="2">
                  <c:v>97</c:v>
                </c:pt>
                <c:pt idx="3">
                  <c:v>77</c:v>
                </c:pt>
              </c:numCache>
            </c:numRef>
          </c:yVal>
          <c:smooth val="1"/>
          <c:extLst>
            <c:ext xmlns:c16="http://schemas.microsoft.com/office/drawing/2014/chart" uri="{C3380CC4-5D6E-409C-BE32-E72D297353CC}">
              <c16:uniqueId val="{00000003-DE05-4502-8AA3-986C7263CDDF}"/>
            </c:ext>
          </c:extLst>
        </c:ser>
        <c:dLbls>
          <c:showLegendKey val="0"/>
          <c:showVal val="0"/>
          <c:showCatName val="0"/>
          <c:showSerName val="0"/>
          <c:showPercent val="0"/>
          <c:showBubbleSize val="0"/>
        </c:dLbls>
        <c:axId val="602835512"/>
        <c:axId val="602834552"/>
      </c:scatterChart>
      <c:valAx>
        <c:axId val="602835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2834552"/>
        <c:crosses val="autoZero"/>
        <c:crossBetween val="midCat"/>
      </c:valAx>
      <c:valAx>
        <c:axId val="602834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028355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T-34</a:t>
            </a:r>
            <a:r>
              <a:rPr lang="zh-CN" altLang="en-US"/>
              <a:t>主要炮弹穿深对比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5758121249323563E-2"/>
          <c:y val="0.12492328866510034"/>
          <c:w val="0.75094246472445902"/>
          <c:h val="0.75405443544875284"/>
        </c:manualLayout>
      </c:layout>
      <c:scatterChart>
        <c:scatterStyle val="smoothMarker"/>
        <c:varyColors val="0"/>
        <c:ser>
          <c:idx val="0"/>
          <c:order val="0"/>
          <c:tx>
            <c:strRef>
              <c:f>Sheet1!$B$4</c:f>
              <c:strCache>
                <c:ptCount val="1"/>
                <c:pt idx="0">
                  <c:v>T34-85-60°-800m/s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Sheet1!$B$5:$B$10</c:f>
              <c:numCache>
                <c:formatCode>General</c:formatCode>
                <c:ptCount val="6"/>
                <c:pt idx="0">
                  <c:v>97</c:v>
                </c:pt>
                <c:pt idx="1">
                  <c:v>94</c:v>
                </c:pt>
                <c:pt idx="2">
                  <c:v>91</c:v>
                </c:pt>
                <c:pt idx="3">
                  <c:v>83</c:v>
                </c:pt>
                <c:pt idx="4">
                  <c:v>76</c:v>
                </c:pt>
                <c:pt idx="5">
                  <c:v>69</c:v>
                </c:pt>
              </c:numCache>
            </c:numRef>
          </c:yVal>
          <c:smooth val="1"/>
          <c:extLst>
            <c:ext xmlns:c16="http://schemas.microsoft.com/office/drawing/2014/chart" uri="{C3380CC4-5D6E-409C-BE32-E72D297353CC}">
              <c16:uniqueId val="{00000000-C64E-47F6-9CB8-A3E8E0D4A40F}"/>
            </c:ext>
          </c:extLst>
        </c:ser>
        <c:ser>
          <c:idx val="1"/>
          <c:order val="1"/>
          <c:tx>
            <c:strRef>
              <c:f>Sheet1!$C$4</c:f>
              <c:strCache>
                <c:ptCount val="1"/>
                <c:pt idx="0">
                  <c:v>T34-85-90°-800m/s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Sheet1!$C$5:$C$10</c:f>
              <c:numCache>
                <c:formatCode>General</c:formatCode>
                <c:ptCount val="6"/>
                <c:pt idx="0">
                  <c:v>119</c:v>
                </c:pt>
                <c:pt idx="1">
                  <c:v>114</c:v>
                </c:pt>
                <c:pt idx="2">
                  <c:v>111</c:v>
                </c:pt>
                <c:pt idx="3">
                  <c:v>102</c:v>
                </c:pt>
                <c:pt idx="4">
                  <c:v>93</c:v>
                </c:pt>
                <c:pt idx="5">
                  <c:v>85</c:v>
                </c:pt>
              </c:numCache>
            </c:numRef>
          </c:yVal>
          <c:smooth val="1"/>
          <c:extLst>
            <c:ext xmlns:c16="http://schemas.microsoft.com/office/drawing/2014/chart" uri="{C3380CC4-5D6E-409C-BE32-E72D297353CC}">
              <c16:uniqueId val="{00000001-C64E-47F6-9CB8-A3E8E0D4A40F}"/>
            </c:ext>
          </c:extLst>
        </c:ser>
        <c:ser>
          <c:idx val="2"/>
          <c:order val="2"/>
          <c:tx>
            <c:strRef>
              <c:f>Sheet1!$D$4</c:f>
              <c:strCache>
                <c:ptCount val="1"/>
                <c:pt idx="0">
                  <c:v>T34-76-60°-662m/s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Sheet1!$D$5:$D$10</c:f>
              <c:numCache>
                <c:formatCode>General</c:formatCode>
                <c:ptCount val="6"/>
                <c:pt idx="0">
                  <c:v>61</c:v>
                </c:pt>
                <c:pt idx="1">
                  <c:v>59</c:v>
                </c:pt>
                <c:pt idx="2">
                  <c:v>56</c:v>
                </c:pt>
                <c:pt idx="3">
                  <c:v>49</c:v>
                </c:pt>
                <c:pt idx="4">
                  <c:v>44</c:v>
                </c:pt>
                <c:pt idx="5">
                  <c:v>39</c:v>
                </c:pt>
              </c:numCache>
            </c:numRef>
          </c:yVal>
          <c:smooth val="1"/>
          <c:extLst>
            <c:ext xmlns:c16="http://schemas.microsoft.com/office/drawing/2014/chart" uri="{C3380CC4-5D6E-409C-BE32-E72D297353CC}">
              <c16:uniqueId val="{00000002-C64E-47F6-9CB8-A3E8E0D4A40F}"/>
            </c:ext>
          </c:extLst>
        </c:ser>
        <c:ser>
          <c:idx val="3"/>
          <c:order val="3"/>
          <c:tx>
            <c:strRef>
              <c:f>Sheet1!$E$4</c:f>
              <c:strCache>
                <c:ptCount val="1"/>
                <c:pt idx="0">
                  <c:v>T34-76-90°-662m/s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Sheet1!$E$5:$E$10</c:f>
              <c:numCache>
                <c:formatCode>General</c:formatCode>
                <c:ptCount val="6"/>
                <c:pt idx="0">
                  <c:v>75</c:v>
                </c:pt>
                <c:pt idx="1">
                  <c:v>72</c:v>
                </c:pt>
                <c:pt idx="2">
                  <c:v>69</c:v>
                </c:pt>
                <c:pt idx="3">
                  <c:v>61</c:v>
                </c:pt>
                <c:pt idx="4">
                  <c:v>54</c:v>
                </c:pt>
                <c:pt idx="5">
                  <c:v>48</c:v>
                </c:pt>
              </c:numCache>
            </c:numRef>
          </c:yVal>
          <c:smooth val="1"/>
          <c:extLst>
            <c:ext xmlns:c16="http://schemas.microsoft.com/office/drawing/2014/chart" uri="{C3380CC4-5D6E-409C-BE32-E72D297353CC}">
              <c16:uniqueId val="{00000003-C64E-47F6-9CB8-A3E8E0D4A40F}"/>
            </c:ext>
          </c:extLst>
        </c:ser>
        <c:ser>
          <c:idx val="4"/>
          <c:order val="4"/>
          <c:tx>
            <c:strRef>
              <c:f>Sheet1!$F$4</c:f>
              <c:strCache>
                <c:ptCount val="1"/>
                <c:pt idx="0">
                  <c:v>T34-76-60°-1012m/s</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Sheet1!$F$5:$F$10</c:f>
              <c:numCache>
                <c:formatCode>General</c:formatCode>
                <c:ptCount val="6"/>
                <c:pt idx="0">
                  <c:v>105</c:v>
                </c:pt>
                <c:pt idx="1">
                  <c:v>89</c:v>
                </c:pt>
                <c:pt idx="2">
                  <c:v>75</c:v>
                </c:pt>
                <c:pt idx="3">
                  <c:v>49</c:v>
                </c:pt>
                <c:pt idx="4">
                  <c:v>44</c:v>
                </c:pt>
                <c:pt idx="5">
                  <c:v>39</c:v>
                </c:pt>
              </c:numCache>
            </c:numRef>
          </c:yVal>
          <c:smooth val="1"/>
          <c:extLst>
            <c:ext xmlns:c16="http://schemas.microsoft.com/office/drawing/2014/chart" uri="{C3380CC4-5D6E-409C-BE32-E72D297353CC}">
              <c16:uniqueId val="{00000004-C64E-47F6-9CB8-A3E8E0D4A40F}"/>
            </c:ext>
          </c:extLst>
        </c:ser>
        <c:ser>
          <c:idx val="5"/>
          <c:order val="5"/>
          <c:tx>
            <c:strRef>
              <c:f>Sheet1!$G$4</c:f>
              <c:strCache>
                <c:ptCount val="1"/>
                <c:pt idx="0">
                  <c:v>T34-76-90°-1012m/s</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Sheet1!$G$5:$G$10</c:f>
              <c:numCache>
                <c:formatCode>General</c:formatCode>
                <c:ptCount val="6"/>
                <c:pt idx="0">
                  <c:v>128</c:v>
                </c:pt>
                <c:pt idx="1">
                  <c:v>110</c:v>
                </c:pt>
                <c:pt idx="2">
                  <c:v>92</c:v>
                </c:pt>
                <c:pt idx="3">
                  <c:v>64</c:v>
                </c:pt>
                <c:pt idx="4">
                  <c:v>54</c:v>
                </c:pt>
                <c:pt idx="5">
                  <c:v>48</c:v>
                </c:pt>
              </c:numCache>
            </c:numRef>
          </c:yVal>
          <c:smooth val="1"/>
          <c:extLst>
            <c:ext xmlns:c16="http://schemas.microsoft.com/office/drawing/2014/chart" uri="{C3380CC4-5D6E-409C-BE32-E72D297353CC}">
              <c16:uniqueId val="{00000005-C64E-47F6-9CB8-A3E8E0D4A40F}"/>
            </c:ext>
          </c:extLst>
        </c:ser>
        <c:ser>
          <c:idx val="6"/>
          <c:order val="6"/>
          <c:tx>
            <c:strRef>
              <c:f>Sheet1!$H$4</c:f>
              <c:strCache>
                <c:ptCount val="1"/>
                <c:pt idx="0">
                  <c:v>T34-57-60°-990m/s</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Sheet1!$H$5:$H$10</c:f>
              <c:numCache>
                <c:formatCode>General</c:formatCode>
                <c:ptCount val="6"/>
                <c:pt idx="0">
                  <c:v>93</c:v>
                </c:pt>
                <c:pt idx="1">
                  <c:v>89</c:v>
                </c:pt>
                <c:pt idx="2">
                  <c:v>86</c:v>
                </c:pt>
                <c:pt idx="3">
                  <c:v>78</c:v>
                </c:pt>
                <c:pt idx="4">
                  <c:v>70</c:v>
                </c:pt>
                <c:pt idx="5">
                  <c:v>68</c:v>
                </c:pt>
              </c:numCache>
            </c:numRef>
          </c:yVal>
          <c:smooth val="1"/>
          <c:extLst>
            <c:ext xmlns:c16="http://schemas.microsoft.com/office/drawing/2014/chart" uri="{C3380CC4-5D6E-409C-BE32-E72D297353CC}">
              <c16:uniqueId val="{00000006-C64E-47F6-9CB8-A3E8E0D4A40F}"/>
            </c:ext>
          </c:extLst>
        </c:ser>
        <c:ser>
          <c:idx val="7"/>
          <c:order val="7"/>
          <c:tx>
            <c:strRef>
              <c:f>Sheet1!$I$4</c:f>
              <c:strCache>
                <c:ptCount val="1"/>
                <c:pt idx="0">
                  <c:v>T34-57-90°-990m/s</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Sheet1!$A$5:$A$10</c:f>
              <c:numCache>
                <c:formatCode>General</c:formatCode>
                <c:ptCount val="6"/>
                <c:pt idx="0">
                  <c:v>100</c:v>
                </c:pt>
                <c:pt idx="1">
                  <c:v>300</c:v>
                </c:pt>
                <c:pt idx="2">
                  <c:v>500</c:v>
                </c:pt>
                <c:pt idx="3">
                  <c:v>1000</c:v>
                </c:pt>
                <c:pt idx="4">
                  <c:v>1500</c:v>
                </c:pt>
                <c:pt idx="5">
                  <c:v>2000</c:v>
                </c:pt>
              </c:numCache>
            </c:numRef>
          </c:xVal>
          <c:yVal>
            <c:numRef>
              <c:f>Sheet1!$I$5:$I$10</c:f>
              <c:numCache>
                <c:formatCode>General</c:formatCode>
                <c:ptCount val="6"/>
                <c:pt idx="0">
                  <c:v>115</c:v>
                </c:pt>
                <c:pt idx="1">
                  <c:v>110</c:v>
                </c:pt>
                <c:pt idx="2">
                  <c:v>106</c:v>
                </c:pt>
                <c:pt idx="3">
                  <c:v>96</c:v>
                </c:pt>
                <c:pt idx="4">
                  <c:v>86</c:v>
                </c:pt>
                <c:pt idx="5">
                  <c:v>77</c:v>
                </c:pt>
              </c:numCache>
            </c:numRef>
          </c:yVal>
          <c:smooth val="1"/>
          <c:extLst>
            <c:ext xmlns:c16="http://schemas.microsoft.com/office/drawing/2014/chart" uri="{C3380CC4-5D6E-409C-BE32-E72D297353CC}">
              <c16:uniqueId val="{00000007-C64E-47F6-9CB8-A3E8E0D4A40F}"/>
            </c:ext>
          </c:extLst>
        </c:ser>
        <c:dLbls>
          <c:showLegendKey val="0"/>
          <c:showVal val="0"/>
          <c:showCatName val="0"/>
          <c:showSerName val="0"/>
          <c:showPercent val="0"/>
          <c:showBubbleSize val="0"/>
        </c:dLbls>
        <c:axId val="630309392"/>
        <c:axId val="630311632"/>
      </c:scatterChart>
      <c:valAx>
        <c:axId val="630309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距离（米）</a:t>
                </a:r>
              </a:p>
            </c:rich>
          </c:tx>
          <c:layout>
            <c:manualLayout>
              <c:xMode val="edge"/>
              <c:yMode val="edge"/>
              <c:x val="0.38234562155220458"/>
              <c:y val="0.9309099409559387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11632"/>
        <c:crosses val="autoZero"/>
        <c:crossBetween val="midCat"/>
      </c:valAx>
      <c:valAx>
        <c:axId val="630311632"/>
        <c:scaling>
          <c:orientation val="minMax"/>
          <c:max val="130"/>
          <c:min val="3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穿深 （毫米）</a:t>
                </a:r>
              </a:p>
            </c:rich>
          </c:tx>
          <c:layout>
            <c:manualLayout>
              <c:xMode val="edge"/>
              <c:yMode val="edge"/>
              <c:x val="1.4424707820791367E-2"/>
              <c:y val="3.9399648446877891E-2"/>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t" anchorCtr="0"/>
          <a:lstStyle/>
          <a:p>
            <a:pPr>
              <a:defRPr sz="900" b="0" i="0" u="none" strike="noStrike" kern="1200" baseline="0">
                <a:solidFill>
                  <a:schemeClr val="tx1">
                    <a:lumMod val="65000"/>
                    <a:lumOff val="35000"/>
                  </a:schemeClr>
                </a:solidFill>
                <a:latin typeface="+mn-lt"/>
                <a:ea typeface="+mn-ea"/>
                <a:cs typeface="+mn-cs"/>
              </a:defRPr>
            </a:pPr>
            <a:endParaRPr lang="zh-CN"/>
          </a:p>
        </c:txPr>
        <c:crossAx val="630309392"/>
        <c:crosses val="autoZero"/>
        <c:crossBetween val="midCat"/>
        <c:min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Sheet6!$D$6</c:f>
              <c:strCache>
                <c:ptCount val="1"/>
                <c:pt idx="0">
                  <c:v>AP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Sheet6!$D$7:$D$27</c:f>
              <c:numCache>
                <c:formatCode>General</c:formatCode>
                <c:ptCount val="21"/>
                <c:pt idx="0">
                  <c:v>150</c:v>
                </c:pt>
                <c:pt idx="1">
                  <c:v>145</c:v>
                </c:pt>
                <c:pt idx="2">
                  <c:v>140</c:v>
                </c:pt>
                <c:pt idx="3">
                  <c:v>135</c:v>
                </c:pt>
                <c:pt idx="4">
                  <c:v>130</c:v>
                </c:pt>
                <c:pt idx="5">
                  <c:v>125</c:v>
                </c:pt>
                <c:pt idx="6">
                  <c:v>120</c:v>
                </c:pt>
                <c:pt idx="7">
                  <c:v>115</c:v>
                </c:pt>
                <c:pt idx="8">
                  <c:v>110</c:v>
                </c:pt>
                <c:pt idx="9">
                  <c:v>107</c:v>
                </c:pt>
                <c:pt idx="10">
                  <c:v>104</c:v>
                </c:pt>
                <c:pt idx="11">
                  <c:v>101</c:v>
                </c:pt>
                <c:pt idx="12">
                  <c:v>98</c:v>
                </c:pt>
                <c:pt idx="13">
                  <c:v>95</c:v>
                </c:pt>
                <c:pt idx="14">
                  <c:v>92</c:v>
                </c:pt>
                <c:pt idx="15">
                  <c:v>89</c:v>
                </c:pt>
                <c:pt idx="16">
                  <c:v>86</c:v>
                </c:pt>
                <c:pt idx="17">
                  <c:v>84</c:v>
                </c:pt>
                <c:pt idx="18">
                  <c:v>82</c:v>
                </c:pt>
                <c:pt idx="19">
                  <c:v>80</c:v>
                </c:pt>
                <c:pt idx="20">
                  <c:v>78</c:v>
                </c:pt>
              </c:numCache>
            </c:numRef>
          </c:yVal>
          <c:smooth val="1"/>
          <c:extLst>
            <c:ext xmlns:c16="http://schemas.microsoft.com/office/drawing/2014/chart" uri="{C3380CC4-5D6E-409C-BE32-E72D297353CC}">
              <c16:uniqueId val="{00000000-FBB3-4BC3-B9BF-F6633E53EEB8}"/>
            </c:ext>
          </c:extLst>
        </c:ser>
        <c:ser>
          <c:idx val="1"/>
          <c:order val="1"/>
          <c:tx>
            <c:strRef>
              <c:f>Sheet6!$E$6</c:f>
              <c:strCache>
                <c:ptCount val="1"/>
                <c:pt idx="0">
                  <c:v>APC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Sheet6!$E$7:$E$27</c:f>
              <c:numCache>
                <c:formatCode>General</c:formatCode>
                <c:ptCount val="21"/>
                <c:pt idx="0">
                  <c:v>190</c:v>
                </c:pt>
                <c:pt idx="1">
                  <c:v>185</c:v>
                </c:pt>
                <c:pt idx="2">
                  <c:v>180</c:v>
                </c:pt>
                <c:pt idx="3">
                  <c:v>175</c:v>
                </c:pt>
                <c:pt idx="4">
                  <c:v>170</c:v>
                </c:pt>
                <c:pt idx="5">
                  <c:v>165</c:v>
                </c:pt>
                <c:pt idx="6">
                  <c:v>161</c:v>
                </c:pt>
                <c:pt idx="7">
                  <c:v>157</c:v>
                </c:pt>
                <c:pt idx="8">
                  <c:v>153</c:v>
                </c:pt>
                <c:pt idx="9">
                  <c:v>149</c:v>
                </c:pt>
                <c:pt idx="10">
                  <c:v>145</c:v>
                </c:pt>
                <c:pt idx="11">
                  <c:v>141</c:v>
                </c:pt>
                <c:pt idx="12">
                  <c:v>137</c:v>
                </c:pt>
                <c:pt idx="13">
                  <c:v>133</c:v>
                </c:pt>
                <c:pt idx="14">
                  <c:v>129</c:v>
                </c:pt>
                <c:pt idx="15">
                  <c:v>125</c:v>
                </c:pt>
                <c:pt idx="16">
                  <c:v>122</c:v>
                </c:pt>
                <c:pt idx="17">
                  <c:v>119</c:v>
                </c:pt>
                <c:pt idx="18">
                  <c:v>116</c:v>
                </c:pt>
                <c:pt idx="19">
                  <c:v>113</c:v>
                </c:pt>
                <c:pt idx="20">
                  <c:v>110</c:v>
                </c:pt>
              </c:numCache>
            </c:numRef>
          </c:yVal>
          <c:smooth val="1"/>
          <c:extLst>
            <c:ext xmlns:c16="http://schemas.microsoft.com/office/drawing/2014/chart" uri="{C3380CC4-5D6E-409C-BE32-E72D297353CC}">
              <c16:uniqueId val="{00000001-FBB3-4BC3-B9BF-F6633E53EEB8}"/>
            </c:ext>
          </c:extLst>
        </c:ser>
        <c:ser>
          <c:idx val="2"/>
          <c:order val="2"/>
          <c:tx>
            <c:strRef>
              <c:f>Sheet6!$F$6</c:f>
              <c:strCache>
                <c:ptCount val="1"/>
                <c:pt idx="0">
                  <c:v>APCBC</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Sheet6!$F$7:$F$27</c:f>
              <c:numCache>
                <c:formatCode>General</c:formatCode>
                <c:ptCount val="21"/>
                <c:pt idx="0">
                  <c:v>188</c:v>
                </c:pt>
                <c:pt idx="1">
                  <c:v>183</c:v>
                </c:pt>
                <c:pt idx="2">
                  <c:v>178</c:v>
                </c:pt>
                <c:pt idx="3">
                  <c:v>173</c:v>
                </c:pt>
                <c:pt idx="4">
                  <c:v>168</c:v>
                </c:pt>
                <c:pt idx="5">
                  <c:v>165</c:v>
                </c:pt>
                <c:pt idx="6">
                  <c:v>162</c:v>
                </c:pt>
                <c:pt idx="7">
                  <c:v>159</c:v>
                </c:pt>
                <c:pt idx="8">
                  <c:v>156</c:v>
                </c:pt>
                <c:pt idx="9">
                  <c:v>153</c:v>
                </c:pt>
                <c:pt idx="10">
                  <c:v>150</c:v>
                </c:pt>
                <c:pt idx="11">
                  <c:v>148</c:v>
                </c:pt>
                <c:pt idx="12">
                  <c:v>146</c:v>
                </c:pt>
                <c:pt idx="13">
                  <c:v>144</c:v>
                </c:pt>
                <c:pt idx="14">
                  <c:v>142</c:v>
                </c:pt>
                <c:pt idx="15">
                  <c:v>140</c:v>
                </c:pt>
                <c:pt idx="16">
                  <c:v>138</c:v>
                </c:pt>
                <c:pt idx="17">
                  <c:v>136</c:v>
                </c:pt>
                <c:pt idx="18">
                  <c:v>134</c:v>
                </c:pt>
                <c:pt idx="19">
                  <c:v>132</c:v>
                </c:pt>
                <c:pt idx="20">
                  <c:v>130</c:v>
                </c:pt>
              </c:numCache>
            </c:numRef>
          </c:yVal>
          <c:smooth val="1"/>
          <c:extLst>
            <c:ext xmlns:c16="http://schemas.microsoft.com/office/drawing/2014/chart" uri="{C3380CC4-5D6E-409C-BE32-E72D297353CC}">
              <c16:uniqueId val="{00000002-FBB3-4BC3-B9BF-F6633E53EEB8}"/>
            </c:ext>
          </c:extLst>
        </c:ser>
        <c:ser>
          <c:idx val="3"/>
          <c:order val="3"/>
          <c:tx>
            <c:strRef>
              <c:f>Sheet6!$G$6</c:f>
              <c:strCache>
                <c:ptCount val="1"/>
                <c:pt idx="0">
                  <c:v>HVAP</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Sheet6!$G$7:$G$27</c:f>
              <c:numCache>
                <c:formatCode>General</c:formatCode>
                <c:ptCount val="21"/>
                <c:pt idx="0">
                  <c:v>300</c:v>
                </c:pt>
                <c:pt idx="1">
                  <c:v>280</c:v>
                </c:pt>
                <c:pt idx="2">
                  <c:v>260</c:v>
                </c:pt>
                <c:pt idx="3">
                  <c:v>240</c:v>
                </c:pt>
                <c:pt idx="4">
                  <c:v>220</c:v>
                </c:pt>
                <c:pt idx="5">
                  <c:v>200</c:v>
                </c:pt>
                <c:pt idx="6">
                  <c:v>190</c:v>
                </c:pt>
                <c:pt idx="7">
                  <c:v>180</c:v>
                </c:pt>
                <c:pt idx="8">
                  <c:v>170</c:v>
                </c:pt>
                <c:pt idx="9">
                  <c:v>160</c:v>
                </c:pt>
                <c:pt idx="10">
                  <c:v>150</c:v>
                </c:pt>
                <c:pt idx="11">
                  <c:v>140</c:v>
                </c:pt>
                <c:pt idx="12">
                  <c:v>130</c:v>
                </c:pt>
                <c:pt idx="13">
                  <c:v>120</c:v>
                </c:pt>
                <c:pt idx="14">
                  <c:v>115</c:v>
                </c:pt>
                <c:pt idx="15">
                  <c:v>110</c:v>
                </c:pt>
                <c:pt idx="16">
                  <c:v>105</c:v>
                </c:pt>
                <c:pt idx="17">
                  <c:v>100</c:v>
                </c:pt>
                <c:pt idx="18">
                  <c:v>95</c:v>
                </c:pt>
                <c:pt idx="19">
                  <c:v>90</c:v>
                </c:pt>
                <c:pt idx="20">
                  <c:v>85</c:v>
                </c:pt>
              </c:numCache>
            </c:numRef>
          </c:yVal>
          <c:smooth val="1"/>
          <c:extLst>
            <c:ext xmlns:c16="http://schemas.microsoft.com/office/drawing/2014/chart" uri="{C3380CC4-5D6E-409C-BE32-E72D297353CC}">
              <c16:uniqueId val="{00000003-FBB3-4BC3-B9BF-F6633E53EEB8}"/>
            </c:ext>
          </c:extLst>
        </c:ser>
        <c:ser>
          <c:idx val="4"/>
          <c:order val="4"/>
          <c:tx>
            <c:strRef>
              <c:f>Sheet6!$H$6</c:f>
              <c:strCache>
                <c:ptCount val="1"/>
                <c:pt idx="0">
                  <c:v>ADPS </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Sheet6!$H$7:$H$27</c:f>
              <c:numCache>
                <c:formatCode>General</c:formatCode>
                <c:ptCount val="21"/>
                <c:pt idx="0">
                  <c:v>400</c:v>
                </c:pt>
                <c:pt idx="1">
                  <c:v>390</c:v>
                </c:pt>
                <c:pt idx="2">
                  <c:v>380</c:v>
                </c:pt>
                <c:pt idx="3">
                  <c:v>370</c:v>
                </c:pt>
                <c:pt idx="4">
                  <c:v>360</c:v>
                </c:pt>
                <c:pt idx="5">
                  <c:v>350</c:v>
                </c:pt>
                <c:pt idx="6">
                  <c:v>340</c:v>
                </c:pt>
                <c:pt idx="7">
                  <c:v>335</c:v>
                </c:pt>
                <c:pt idx="8">
                  <c:v>330</c:v>
                </c:pt>
                <c:pt idx="9">
                  <c:v>325</c:v>
                </c:pt>
                <c:pt idx="10">
                  <c:v>320</c:v>
                </c:pt>
                <c:pt idx="11">
                  <c:v>315</c:v>
                </c:pt>
                <c:pt idx="12">
                  <c:v>310</c:v>
                </c:pt>
                <c:pt idx="13">
                  <c:v>305</c:v>
                </c:pt>
                <c:pt idx="14">
                  <c:v>302</c:v>
                </c:pt>
                <c:pt idx="15">
                  <c:v>299</c:v>
                </c:pt>
                <c:pt idx="16">
                  <c:v>296</c:v>
                </c:pt>
                <c:pt idx="17">
                  <c:v>293</c:v>
                </c:pt>
                <c:pt idx="18">
                  <c:v>290</c:v>
                </c:pt>
                <c:pt idx="19">
                  <c:v>287</c:v>
                </c:pt>
                <c:pt idx="20">
                  <c:v>284</c:v>
                </c:pt>
              </c:numCache>
            </c:numRef>
          </c:yVal>
          <c:smooth val="1"/>
          <c:extLst>
            <c:ext xmlns:c16="http://schemas.microsoft.com/office/drawing/2014/chart" uri="{C3380CC4-5D6E-409C-BE32-E72D297353CC}">
              <c16:uniqueId val="{00000004-FBB3-4BC3-B9BF-F6633E53EEB8}"/>
            </c:ext>
          </c:extLst>
        </c:ser>
        <c:ser>
          <c:idx val="5"/>
          <c:order val="5"/>
          <c:tx>
            <c:strRef>
              <c:f>Sheet6!$I$6</c:f>
              <c:strCache>
                <c:ptCount val="1"/>
                <c:pt idx="0">
                  <c:v>APFSDS</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Sheet6!$I$7:$I$27</c:f>
              <c:numCache>
                <c:formatCode>General</c:formatCode>
                <c:ptCount val="21"/>
                <c:pt idx="0">
                  <c:v>800</c:v>
                </c:pt>
                <c:pt idx="1">
                  <c:v>780</c:v>
                </c:pt>
                <c:pt idx="2">
                  <c:v>760</c:v>
                </c:pt>
                <c:pt idx="3">
                  <c:v>740</c:v>
                </c:pt>
                <c:pt idx="4">
                  <c:v>720</c:v>
                </c:pt>
                <c:pt idx="5">
                  <c:v>700</c:v>
                </c:pt>
                <c:pt idx="6">
                  <c:v>690</c:v>
                </c:pt>
                <c:pt idx="7">
                  <c:v>680</c:v>
                </c:pt>
                <c:pt idx="8">
                  <c:v>670</c:v>
                </c:pt>
                <c:pt idx="9">
                  <c:v>660</c:v>
                </c:pt>
                <c:pt idx="10">
                  <c:v>650</c:v>
                </c:pt>
                <c:pt idx="11">
                  <c:v>640</c:v>
                </c:pt>
                <c:pt idx="12">
                  <c:v>630</c:v>
                </c:pt>
                <c:pt idx="13">
                  <c:v>620</c:v>
                </c:pt>
                <c:pt idx="14">
                  <c:v>610</c:v>
                </c:pt>
                <c:pt idx="15">
                  <c:v>600</c:v>
                </c:pt>
                <c:pt idx="16">
                  <c:v>595</c:v>
                </c:pt>
                <c:pt idx="17">
                  <c:v>590</c:v>
                </c:pt>
                <c:pt idx="18">
                  <c:v>585</c:v>
                </c:pt>
                <c:pt idx="19">
                  <c:v>580</c:v>
                </c:pt>
                <c:pt idx="20">
                  <c:v>575</c:v>
                </c:pt>
              </c:numCache>
            </c:numRef>
          </c:yVal>
          <c:smooth val="1"/>
          <c:extLst>
            <c:ext xmlns:c16="http://schemas.microsoft.com/office/drawing/2014/chart" uri="{C3380CC4-5D6E-409C-BE32-E72D297353CC}">
              <c16:uniqueId val="{00000005-FBB3-4BC3-B9BF-F6633E53EEB8}"/>
            </c:ext>
          </c:extLst>
        </c:ser>
        <c:ser>
          <c:idx val="6"/>
          <c:order val="6"/>
          <c:tx>
            <c:strRef>
              <c:f>Sheet6!$J$6</c:f>
              <c:strCache>
                <c:ptCount val="1"/>
                <c:pt idx="0">
                  <c:v>HE</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Sheet6!$J$7:$J$27</c:f>
              <c:numCache>
                <c:formatCode>General</c:formatCode>
                <c:ptCount val="21"/>
                <c:pt idx="0">
                  <c:v>30</c:v>
                </c:pt>
                <c:pt idx="1">
                  <c:v>29</c:v>
                </c:pt>
                <c:pt idx="2">
                  <c:v>28</c:v>
                </c:pt>
                <c:pt idx="3">
                  <c:v>27</c:v>
                </c:pt>
                <c:pt idx="4">
                  <c:v>26</c:v>
                </c:pt>
                <c:pt idx="5">
                  <c:v>25</c:v>
                </c:pt>
                <c:pt idx="6">
                  <c:v>24</c:v>
                </c:pt>
                <c:pt idx="7">
                  <c:v>23.5</c:v>
                </c:pt>
                <c:pt idx="8">
                  <c:v>23</c:v>
                </c:pt>
                <c:pt idx="9">
                  <c:v>22.5</c:v>
                </c:pt>
                <c:pt idx="10">
                  <c:v>22</c:v>
                </c:pt>
                <c:pt idx="11">
                  <c:v>21.5</c:v>
                </c:pt>
                <c:pt idx="12">
                  <c:v>21</c:v>
                </c:pt>
                <c:pt idx="13">
                  <c:v>20.5</c:v>
                </c:pt>
                <c:pt idx="14">
                  <c:v>20</c:v>
                </c:pt>
                <c:pt idx="15">
                  <c:v>19.5</c:v>
                </c:pt>
                <c:pt idx="16">
                  <c:v>19</c:v>
                </c:pt>
                <c:pt idx="17">
                  <c:v>18.5</c:v>
                </c:pt>
                <c:pt idx="18">
                  <c:v>18</c:v>
                </c:pt>
                <c:pt idx="19">
                  <c:v>17.5</c:v>
                </c:pt>
                <c:pt idx="20">
                  <c:v>17</c:v>
                </c:pt>
              </c:numCache>
            </c:numRef>
          </c:yVal>
          <c:smooth val="1"/>
          <c:extLst>
            <c:ext xmlns:c16="http://schemas.microsoft.com/office/drawing/2014/chart" uri="{C3380CC4-5D6E-409C-BE32-E72D297353CC}">
              <c16:uniqueId val="{00000006-FBB3-4BC3-B9BF-F6633E53EEB8}"/>
            </c:ext>
          </c:extLst>
        </c:ser>
        <c:ser>
          <c:idx val="7"/>
          <c:order val="7"/>
          <c:tx>
            <c:strRef>
              <c:f>Sheet6!$K$6</c:f>
              <c:strCache>
                <c:ptCount val="1"/>
                <c:pt idx="0">
                  <c:v>HESH</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Sheet6!$K$7:$K$27</c:f>
              <c:numCache>
                <c:formatCode>General</c:formatCode>
                <c:ptCount val="21"/>
                <c:pt idx="0">
                  <c:v>320</c:v>
                </c:pt>
                <c:pt idx="1">
                  <c:v>319</c:v>
                </c:pt>
                <c:pt idx="2">
                  <c:v>318</c:v>
                </c:pt>
                <c:pt idx="3">
                  <c:v>317</c:v>
                </c:pt>
                <c:pt idx="4">
                  <c:v>316</c:v>
                </c:pt>
                <c:pt idx="5">
                  <c:v>315</c:v>
                </c:pt>
                <c:pt idx="6">
                  <c:v>314</c:v>
                </c:pt>
                <c:pt idx="7">
                  <c:v>313</c:v>
                </c:pt>
                <c:pt idx="8">
                  <c:v>312</c:v>
                </c:pt>
                <c:pt idx="9">
                  <c:v>311</c:v>
                </c:pt>
                <c:pt idx="10">
                  <c:v>310</c:v>
                </c:pt>
                <c:pt idx="11">
                  <c:v>309</c:v>
                </c:pt>
                <c:pt idx="12">
                  <c:v>308</c:v>
                </c:pt>
                <c:pt idx="13">
                  <c:v>307</c:v>
                </c:pt>
                <c:pt idx="14">
                  <c:v>306</c:v>
                </c:pt>
                <c:pt idx="15">
                  <c:v>305</c:v>
                </c:pt>
                <c:pt idx="16">
                  <c:v>304</c:v>
                </c:pt>
                <c:pt idx="17">
                  <c:v>303</c:v>
                </c:pt>
                <c:pt idx="18">
                  <c:v>302</c:v>
                </c:pt>
                <c:pt idx="19">
                  <c:v>301</c:v>
                </c:pt>
                <c:pt idx="20">
                  <c:v>300</c:v>
                </c:pt>
              </c:numCache>
            </c:numRef>
          </c:yVal>
          <c:smooth val="1"/>
          <c:extLst>
            <c:ext xmlns:c16="http://schemas.microsoft.com/office/drawing/2014/chart" uri="{C3380CC4-5D6E-409C-BE32-E72D297353CC}">
              <c16:uniqueId val="{00000007-FBB3-4BC3-B9BF-F6633E53EEB8}"/>
            </c:ext>
          </c:extLst>
        </c:ser>
        <c:ser>
          <c:idx val="8"/>
          <c:order val="8"/>
          <c:tx>
            <c:strRef>
              <c:f>Sheet6!$L$6</c:f>
              <c:strCache>
                <c:ptCount val="1"/>
                <c:pt idx="0">
                  <c:v>HEAT</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Sheet6!$L$7:$L$27</c:f>
              <c:numCache>
                <c:formatCode>General</c:formatCode>
                <c:ptCount val="21"/>
                <c:pt idx="0">
                  <c:v>500</c:v>
                </c:pt>
                <c:pt idx="1">
                  <c:v>495</c:v>
                </c:pt>
                <c:pt idx="2">
                  <c:v>490</c:v>
                </c:pt>
                <c:pt idx="3">
                  <c:v>485</c:v>
                </c:pt>
                <c:pt idx="4">
                  <c:v>480</c:v>
                </c:pt>
                <c:pt idx="5">
                  <c:v>475</c:v>
                </c:pt>
                <c:pt idx="6">
                  <c:v>470</c:v>
                </c:pt>
                <c:pt idx="7">
                  <c:v>465</c:v>
                </c:pt>
                <c:pt idx="8">
                  <c:v>460</c:v>
                </c:pt>
                <c:pt idx="9">
                  <c:v>455</c:v>
                </c:pt>
                <c:pt idx="10">
                  <c:v>450</c:v>
                </c:pt>
                <c:pt idx="11">
                  <c:v>445</c:v>
                </c:pt>
                <c:pt idx="12">
                  <c:v>440</c:v>
                </c:pt>
                <c:pt idx="13">
                  <c:v>435</c:v>
                </c:pt>
                <c:pt idx="14">
                  <c:v>430</c:v>
                </c:pt>
                <c:pt idx="15">
                  <c:v>425</c:v>
                </c:pt>
                <c:pt idx="16">
                  <c:v>420</c:v>
                </c:pt>
                <c:pt idx="17">
                  <c:v>415</c:v>
                </c:pt>
                <c:pt idx="18">
                  <c:v>410</c:v>
                </c:pt>
                <c:pt idx="19">
                  <c:v>405</c:v>
                </c:pt>
                <c:pt idx="20">
                  <c:v>400</c:v>
                </c:pt>
              </c:numCache>
            </c:numRef>
          </c:yVal>
          <c:smooth val="1"/>
          <c:extLst>
            <c:ext xmlns:c16="http://schemas.microsoft.com/office/drawing/2014/chart" uri="{C3380CC4-5D6E-409C-BE32-E72D297353CC}">
              <c16:uniqueId val="{00000008-FBB3-4BC3-B9BF-F6633E53EEB8}"/>
            </c:ext>
          </c:extLst>
        </c:ser>
        <c:ser>
          <c:idx val="9"/>
          <c:order val="9"/>
          <c:tx>
            <c:strRef>
              <c:f>Sheet6!$M$6</c:f>
              <c:strCache>
                <c:ptCount val="1"/>
                <c:pt idx="0">
                  <c:v>HEATFS</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Sheet6!$M$7:$M$27</c:f>
              <c:numCache>
                <c:formatCode>General</c:formatCode>
                <c:ptCount val="21"/>
                <c:pt idx="0">
                  <c:v>650</c:v>
                </c:pt>
                <c:pt idx="1">
                  <c:v>646</c:v>
                </c:pt>
                <c:pt idx="2">
                  <c:v>642</c:v>
                </c:pt>
                <c:pt idx="3">
                  <c:v>638</c:v>
                </c:pt>
                <c:pt idx="4">
                  <c:v>634</c:v>
                </c:pt>
                <c:pt idx="5">
                  <c:v>630</c:v>
                </c:pt>
                <c:pt idx="6">
                  <c:v>627</c:v>
                </c:pt>
                <c:pt idx="7">
                  <c:v>624</c:v>
                </c:pt>
                <c:pt idx="8">
                  <c:v>621</c:v>
                </c:pt>
                <c:pt idx="9">
                  <c:v>618</c:v>
                </c:pt>
                <c:pt idx="10">
                  <c:v>615</c:v>
                </c:pt>
                <c:pt idx="11">
                  <c:v>612</c:v>
                </c:pt>
                <c:pt idx="12">
                  <c:v>609</c:v>
                </c:pt>
                <c:pt idx="13">
                  <c:v>606</c:v>
                </c:pt>
                <c:pt idx="14">
                  <c:v>603</c:v>
                </c:pt>
                <c:pt idx="15">
                  <c:v>600</c:v>
                </c:pt>
                <c:pt idx="16">
                  <c:v>598</c:v>
                </c:pt>
                <c:pt idx="17">
                  <c:v>596</c:v>
                </c:pt>
                <c:pt idx="18">
                  <c:v>594</c:v>
                </c:pt>
                <c:pt idx="19">
                  <c:v>592</c:v>
                </c:pt>
                <c:pt idx="20">
                  <c:v>590</c:v>
                </c:pt>
              </c:numCache>
            </c:numRef>
          </c:yVal>
          <c:smooth val="1"/>
          <c:extLst>
            <c:ext xmlns:c16="http://schemas.microsoft.com/office/drawing/2014/chart" uri="{C3380CC4-5D6E-409C-BE32-E72D297353CC}">
              <c16:uniqueId val="{00000009-FBB3-4BC3-B9BF-F6633E53EEB8}"/>
            </c:ext>
          </c:extLst>
        </c:ser>
        <c:ser>
          <c:idx val="10"/>
          <c:order val="10"/>
          <c:tx>
            <c:strRef>
              <c:f>Sheet6!$N$6</c:f>
              <c:strCache>
                <c:ptCount val="1"/>
                <c:pt idx="0">
                  <c:v>TGSM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Sheet6!$N$7:$N$27</c:f>
              <c:numCache>
                <c:formatCode>General</c:formatCode>
                <c:ptCount val="21"/>
                <c:pt idx="0">
                  <c:v>550</c:v>
                </c:pt>
                <c:pt idx="1">
                  <c:v>548</c:v>
                </c:pt>
                <c:pt idx="2">
                  <c:v>546</c:v>
                </c:pt>
                <c:pt idx="3">
                  <c:v>544</c:v>
                </c:pt>
                <c:pt idx="4">
                  <c:v>542</c:v>
                </c:pt>
                <c:pt idx="5">
                  <c:v>540</c:v>
                </c:pt>
                <c:pt idx="6">
                  <c:v>538</c:v>
                </c:pt>
                <c:pt idx="7">
                  <c:v>536</c:v>
                </c:pt>
                <c:pt idx="8">
                  <c:v>534</c:v>
                </c:pt>
                <c:pt idx="9">
                  <c:v>532</c:v>
                </c:pt>
                <c:pt idx="10">
                  <c:v>530</c:v>
                </c:pt>
                <c:pt idx="11">
                  <c:v>528</c:v>
                </c:pt>
                <c:pt idx="12">
                  <c:v>526</c:v>
                </c:pt>
                <c:pt idx="13">
                  <c:v>524</c:v>
                </c:pt>
                <c:pt idx="14">
                  <c:v>522</c:v>
                </c:pt>
                <c:pt idx="15">
                  <c:v>520</c:v>
                </c:pt>
                <c:pt idx="16">
                  <c:v>518</c:v>
                </c:pt>
                <c:pt idx="17">
                  <c:v>516</c:v>
                </c:pt>
                <c:pt idx="18">
                  <c:v>514</c:v>
                </c:pt>
                <c:pt idx="19">
                  <c:v>512</c:v>
                </c:pt>
                <c:pt idx="20">
                  <c:v>510</c:v>
                </c:pt>
              </c:numCache>
            </c:numRef>
          </c:yVal>
          <c:smooth val="1"/>
          <c:extLst>
            <c:ext xmlns:c16="http://schemas.microsoft.com/office/drawing/2014/chart" uri="{C3380CC4-5D6E-409C-BE32-E72D297353CC}">
              <c16:uniqueId val="{0000000A-FBB3-4BC3-B9BF-F6633E53EEB8}"/>
            </c:ext>
          </c:extLst>
        </c:ser>
        <c:dLbls>
          <c:showLegendKey val="0"/>
          <c:showVal val="0"/>
          <c:showCatName val="0"/>
          <c:showSerName val="0"/>
          <c:showPercent val="0"/>
          <c:showBubbleSize val="0"/>
        </c:dLbls>
        <c:axId val="630302672"/>
        <c:axId val="630300752"/>
      </c:scatterChart>
      <c:valAx>
        <c:axId val="630302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0752"/>
        <c:crosses val="autoZero"/>
        <c:crossBetween val="midCat"/>
      </c:valAx>
      <c:valAx>
        <c:axId val="63030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26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Sheet6!$D$6</c:f>
              <c:strCache>
                <c:ptCount val="1"/>
                <c:pt idx="0">
                  <c:v>AP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Sheet6!$D$7:$D$27</c:f>
              <c:numCache>
                <c:formatCode>General</c:formatCode>
                <c:ptCount val="21"/>
                <c:pt idx="0">
                  <c:v>150</c:v>
                </c:pt>
                <c:pt idx="1">
                  <c:v>145</c:v>
                </c:pt>
                <c:pt idx="2">
                  <c:v>140</c:v>
                </c:pt>
                <c:pt idx="3">
                  <c:v>135</c:v>
                </c:pt>
                <c:pt idx="4">
                  <c:v>130</c:v>
                </c:pt>
                <c:pt idx="5">
                  <c:v>125</c:v>
                </c:pt>
                <c:pt idx="6">
                  <c:v>120</c:v>
                </c:pt>
                <c:pt idx="7">
                  <c:v>115</c:v>
                </c:pt>
                <c:pt idx="8">
                  <c:v>110</c:v>
                </c:pt>
                <c:pt idx="9">
                  <c:v>107</c:v>
                </c:pt>
                <c:pt idx="10">
                  <c:v>104</c:v>
                </c:pt>
                <c:pt idx="11">
                  <c:v>101</c:v>
                </c:pt>
                <c:pt idx="12">
                  <c:v>98</c:v>
                </c:pt>
                <c:pt idx="13">
                  <c:v>95</c:v>
                </c:pt>
                <c:pt idx="14">
                  <c:v>92</c:v>
                </c:pt>
                <c:pt idx="15">
                  <c:v>89</c:v>
                </c:pt>
                <c:pt idx="16">
                  <c:v>86</c:v>
                </c:pt>
                <c:pt idx="17">
                  <c:v>84</c:v>
                </c:pt>
                <c:pt idx="18">
                  <c:v>82</c:v>
                </c:pt>
                <c:pt idx="19">
                  <c:v>80</c:v>
                </c:pt>
                <c:pt idx="20">
                  <c:v>78</c:v>
                </c:pt>
              </c:numCache>
            </c:numRef>
          </c:yVal>
          <c:smooth val="1"/>
          <c:extLst>
            <c:ext xmlns:c16="http://schemas.microsoft.com/office/drawing/2014/chart" uri="{C3380CC4-5D6E-409C-BE32-E72D297353CC}">
              <c16:uniqueId val="{00000000-736D-447C-9B97-B258458436DC}"/>
            </c:ext>
          </c:extLst>
        </c:ser>
        <c:ser>
          <c:idx val="1"/>
          <c:order val="1"/>
          <c:tx>
            <c:strRef>
              <c:f>Sheet6!$E$6</c:f>
              <c:strCache>
                <c:ptCount val="1"/>
                <c:pt idx="0">
                  <c:v>APC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Sheet6!$E$7:$E$27</c:f>
              <c:numCache>
                <c:formatCode>General</c:formatCode>
                <c:ptCount val="21"/>
                <c:pt idx="0">
                  <c:v>190</c:v>
                </c:pt>
                <c:pt idx="1">
                  <c:v>185</c:v>
                </c:pt>
                <c:pt idx="2">
                  <c:v>180</c:v>
                </c:pt>
                <c:pt idx="3">
                  <c:v>175</c:v>
                </c:pt>
                <c:pt idx="4">
                  <c:v>170</c:v>
                </c:pt>
                <c:pt idx="5">
                  <c:v>165</c:v>
                </c:pt>
                <c:pt idx="6">
                  <c:v>161</c:v>
                </c:pt>
                <c:pt idx="7">
                  <c:v>157</c:v>
                </c:pt>
                <c:pt idx="8">
                  <c:v>153</c:v>
                </c:pt>
                <c:pt idx="9">
                  <c:v>149</c:v>
                </c:pt>
                <c:pt idx="10">
                  <c:v>145</c:v>
                </c:pt>
                <c:pt idx="11">
                  <c:v>141</c:v>
                </c:pt>
                <c:pt idx="12">
                  <c:v>137</c:v>
                </c:pt>
                <c:pt idx="13">
                  <c:v>133</c:v>
                </c:pt>
                <c:pt idx="14">
                  <c:v>129</c:v>
                </c:pt>
                <c:pt idx="15">
                  <c:v>125</c:v>
                </c:pt>
                <c:pt idx="16">
                  <c:v>122</c:v>
                </c:pt>
                <c:pt idx="17">
                  <c:v>119</c:v>
                </c:pt>
                <c:pt idx="18">
                  <c:v>116</c:v>
                </c:pt>
                <c:pt idx="19">
                  <c:v>113</c:v>
                </c:pt>
                <c:pt idx="20">
                  <c:v>110</c:v>
                </c:pt>
              </c:numCache>
            </c:numRef>
          </c:yVal>
          <c:smooth val="1"/>
          <c:extLst>
            <c:ext xmlns:c16="http://schemas.microsoft.com/office/drawing/2014/chart" uri="{C3380CC4-5D6E-409C-BE32-E72D297353CC}">
              <c16:uniqueId val="{00000001-736D-447C-9B97-B258458436DC}"/>
            </c:ext>
          </c:extLst>
        </c:ser>
        <c:ser>
          <c:idx val="2"/>
          <c:order val="2"/>
          <c:tx>
            <c:strRef>
              <c:f>Sheet6!$F$6</c:f>
              <c:strCache>
                <c:ptCount val="1"/>
                <c:pt idx="0">
                  <c:v>APCBC</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Sheet6!$F$7:$F$27</c:f>
              <c:numCache>
                <c:formatCode>General</c:formatCode>
                <c:ptCount val="21"/>
                <c:pt idx="0">
                  <c:v>188</c:v>
                </c:pt>
                <c:pt idx="1">
                  <c:v>183</c:v>
                </c:pt>
                <c:pt idx="2">
                  <c:v>178</c:v>
                </c:pt>
                <c:pt idx="3">
                  <c:v>173</c:v>
                </c:pt>
                <c:pt idx="4">
                  <c:v>168</c:v>
                </c:pt>
                <c:pt idx="5">
                  <c:v>165</c:v>
                </c:pt>
                <c:pt idx="6">
                  <c:v>162</c:v>
                </c:pt>
                <c:pt idx="7">
                  <c:v>159</c:v>
                </c:pt>
                <c:pt idx="8">
                  <c:v>156</c:v>
                </c:pt>
                <c:pt idx="9">
                  <c:v>153</c:v>
                </c:pt>
                <c:pt idx="10">
                  <c:v>150</c:v>
                </c:pt>
                <c:pt idx="11">
                  <c:v>148</c:v>
                </c:pt>
                <c:pt idx="12">
                  <c:v>146</c:v>
                </c:pt>
                <c:pt idx="13">
                  <c:v>144</c:v>
                </c:pt>
                <c:pt idx="14">
                  <c:v>142</c:v>
                </c:pt>
                <c:pt idx="15">
                  <c:v>140</c:v>
                </c:pt>
                <c:pt idx="16">
                  <c:v>138</c:v>
                </c:pt>
                <c:pt idx="17">
                  <c:v>136</c:v>
                </c:pt>
                <c:pt idx="18">
                  <c:v>134</c:v>
                </c:pt>
                <c:pt idx="19">
                  <c:v>132</c:v>
                </c:pt>
                <c:pt idx="20">
                  <c:v>130</c:v>
                </c:pt>
              </c:numCache>
            </c:numRef>
          </c:yVal>
          <c:smooth val="1"/>
          <c:extLst>
            <c:ext xmlns:c16="http://schemas.microsoft.com/office/drawing/2014/chart" uri="{C3380CC4-5D6E-409C-BE32-E72D297353CC}">
              <c16:uniqueId val="{00000002-736D-447C-9B97-B258458436DC}"/>
            </c:ext>
          </c:extLst>
        </c:ser>
        <c:ser>
          <c:idx val="3"/>
          <c:order val="3"/>
          <c:tx>
            <c:strRef>
              <c:f>Sheet6!$G$6</c:f>
              <c:strCache>
                <c:ptCount val="1"/>
                <c:pt idx="0">
                  <c:v>HVAP</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Sheet6!$G$7:$G$27</c:f>
              <c:numCache>
                <c:formatCode>General</c:formatCode>
                <c:ptCount val="21"/>
                <c:pt idx="0">
                  <c:v>300</c:v>
                </c:pt>
                <c:pt idx="1">
                  <c:v>280</c:v>
                </c:pt>
                <c:pt idx="2">
                  <c:v>260</c:v>
                </c:pt>
                <c:pt idx="3">
                  <c:v>240</c:v>
                </c:pt>
                <c:pt idx="4">
                  <c:v>220</c:v>
                </c:pt>
                <c:pt idx="5">
                  <c:v>200</c:v>
                </c:pt>
                <c:pt idx="6">
                  <c:v>190</c:v>
                </c:pt>
                <c:pt idx="7">
                  <c:v>180</c:v>
                </c:pt>
                <c:pt idx="8">
                  <c:v>170</c:v>
                </c:pt>
                <c:pt idx="9">
                  <c:v>160</c:v>
                </c:pt>
                <c:pt idx="10">
                  <c:v>150</c:v>
                </c:pt>
                <c:pt idx="11">
                  <c:v>140</c:v>
                </c:pt>
                <c:pt idx="12">
                  <c:v>130</c:v>
                </c:pt>
                <c:pt idx="13">
                  <c:v>120</c:v>
                </c:pt>
                <c:pt idx="14">
                  <c:v>115</c:v>
                </c:pt>
                <c:pt idx="15">
                  <c:v>110</c:v>
                </c:pt>
                <c:pt idx="16">
                  <c:v>105</c:v>
                </c:pt>
                <c:pt idx="17">
                  <c:v>100</c:v>
                </c:pt>
                <c:pt idx="18">
                  <c:v>95</c:v>
                </c:pt>
                <c:pt idx="19">
                  <c:v>90</c:v>
                </c:pt>
                <c:pt idx="20">
                  <c:v>85</c:v>
                </c:pt>
              </c:numCache>
            </c:numRef>
          </c:yVal>
          <c:smooth val="1"/>
          <c:extLst>
            <c:ext xmlns:c16="http://schemas.microsoft.com/office/drawing/2014/chart" uri="{C3380CC4-5D6E-409C-BE32-E72D297353CC}">
              <c16:uniqueId val="{00000003-736D-447C-9B97-B258458436DC}"/>
            </c:ext>
          </c:extLst>
        </c:ser>
        <c:ser>
          <c:idx val="4"/>
          <c:order val="4"/>
          <c:tx>
            <c:strRef>
              <c:f>Sheet6!$H$6</c:f>
              <c:strCache>
                <c:ptCount val="1"/>
                <c:pt idx="0">
                  <c:v>ADPS </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Sheet6!$H$7:$H$27</c:f>
              <c:numCache>
                <c:formatCode>General</c:formatCode>
                <c:ptCount val="21"/>
                <c:pt idx="0">
                  <c:v>400</c:v>
                </c:pt>
                <c:pt idx="1">
                  <c:v>390</c:v>
                </c:pt>
                <c:pt idx="2">
                  <c:v>380</c:v>
                </c:pt>
                <c:pt idx="3">
                  <c:v>370</c:v>
                </c:pt>
                <c:pt idx="4">
                  <c:v>360</c:v>
                </c:pt>
                <c:pt idx="5">
                  <c:v>350</c:v>
                </c:pt>
                <c:pt idx="6">
                  <c:v>340</c:v>
                </c:pt>
                <c:pt idx="7">
                  <c:v>335</c:v>
                </c:pt>
                <c:pt idx="8">
                  <c:v>330</c:v>
                </c:pt>
                <c:pt idx="9">
                  <c:v>325</c:v>
                </c:pt>
                <c:pt idx="10">
                  <c:v>320</c:v>
                </c:pt>
                <c:pt idx="11">
                  <c:v>315</c:v>
                </c:pt>
                <c:pt idx="12">
                  <c:v>310</c:v>
                </c:pt>
                <c:pt idx="13">
                  <c:v>305</c:v>
                </c:pt>
                <c:pt idx="14">
                  <c:v>302</c:v>
                </c:pt>
                <c:pt idx="15">
                  <c:v>299</c:v>
                </c:pt>
                <c:pt idx="16">
                  <c:v>296</c:v>
                </c:pt>
                <c:pt idx="17">
                  <c:v>293</c:v>
                </c:pt>
                <c:pt idx="18">
                  <c:v>290</c:v>
                </c:pt>
                <c:pt idx="19">
                  <c:v>287</c:v>
                </c:pt>
                <c:pt idx="20">
                  <c:v>284</c:v>
                </c:pt>
              </c:numCache>
            </c:numRef>
          </c:yVal>
          <c:smooth val="1"/>
          <c:extLst>
            <c:ext xmlns:c16="http://schemas.microsoft.com/office/drawing/2014/chart" uri="{C3380CC4-5D6E-409C-BE32-E72D297353CC}">
              <c16:uniqueId val="{00000004-736D-447C-9B97-B258458436DC}"/>
            </c:ext>
          </c:extLst>
        </c:ser>
        <c:ser>
          <c:idx val="5"/>
          <c:order val="5"/>
          <c:tx>
            <c:strRef>
              <c:f>Sheet6!$I$6</c:f>
              <c:strCache>
                <c:ptCount val="1"/>
                <c:pt idx="0">
                  <c:v>APFSDS</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Sheet6!$I$7:$I$27</c:f>
              <c:numCache>
                <c:formatCode>General</c:formatCode>
                <c:ptCount val="21"/>
                <c:pt idx="0">
                  <c:v>800</c:v>
                </c:pt>
                <c:pt idx="1">
                  <c:v>780</c:v>
                </c:pt>
                <c:pt idx="2">
                  <c:v>760</c:v>
                </c:pt>
                <c:pt idx="3">
                  <c:v>740</c:v>
                </c:pt>
                <c:pt idx="4">
                  <c:v>720</c:v>
                </c:pt>
                <c:pt idx="5">
                  <c:v>700</c:v>
                </c:pt>
                <c:pt idx="6">
                  <c:v>690</c:v>
                </c:pt>
                <c:pt idx="7">
                  <c:v>680</c:v>
                </c:pt>
                <c:pt idx="8">
                  <c:v>670</c:v>
                </c:pt>
                <c:pt idx="9">
                  <c:v>660</c:v>
                </c:pt>
                <c:pt idx="10">
                  <c:v>650</c:v>
                </c:pt>
                <c:pt idx="11">
                  <c:v>640</c:v>
                </c:pt>
                <c:pt idx="12">
                  <c:v>630</c:v>
                </c:pt>
                <c:pt idx="13">
                  <c:v>620</c:v>
                </c:pt>
                <c:pt idx="14">
                  <c:v>610</c:v>
                </c:pt>
                <c:pt idx="15">
                  <c:v>600</c:v>
                </c:pt>
                <c:pt idx="16">
                  <c:v>595</c:v>
                </c:pt>
                <c:pt idx="17">
                  <c:v>590</c:v>
                </c:pt>
                <c:pt idx="18">
                  <c:v>585</c:v>
                </c:pt>
                <c:pt idx="19">
                  <c:v>580</c:v>
                </c:pt>
                <c:pt idx="20">
                  <c:v>575</c:v>
                </c:pt>
              </c:numCache>
            </c:numRef>
          </c:yVal>
          <c:smooth val="1"/>
          <c:extLst>
            <c:ext xmlns:c16="http://schemas.microsoft.com/office/drawing/2014/chart" uri="{C3380CC4-5D6E-409C-BE32-E72D297353CC}">
              <c16:uniqueId val="{00000005-736D-447C-9B97-B258458436DC}"/>
            </c:ext>
          </c:extLst>
        </c:ser>
        <c:ser>
          <c:idx val="6"/>
          <c:order val="6"/>
          <c:tx>
            <c:strRef>
              <c:f>Sheet6!$J$6</c:f>
              <c:strCache>
                <c:ptCount val="1"/>
                <c:pt idx="0">
                  <c:v>HE</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Sheet6!$J$7:$J$27</c:f>
              <c:numCache>
                <c:formatCode>General</c:formatCode>
                <c:ptCount val="21"/>
                <c:pt idx="0">
                  <c:v>30</c:v>
                </c:pt>
                <c:pt idx="1">
                  <c:v>29</c:v>
                </c:pt>
                <c:pt idx="2">
                  <c:v>28</c:v>
                </c:pt>
                <c:pt idx="3">
                  <c:v>27</c:v>
                </c:pt>
                <c:pt idx="4">
                  <c:v>26</c:v>
                </c:pt>
                <c:pt idx="5">
                  <c:v>25</c:v>
                </c:pt>
                <c:pt idx="6">
                  <c:v>24</c:v>
                </c:pt>
                <c:pt idx="7">
                  <c:v>23.5</c:v>
                </c:pt>
                <c:pt idx="8">
                  <c:v>23</c:v>
                </c:pt>
                <c:pt idx="9">
                  <c:v>22.5</c:v>
                </c:pt>
                <c:pt idx="10">
                  <c:v>22</c:v>
                </c:pt>
                <c:pt idx="11">
                  <c:v>21.5</c:v>
                </c:pt>
                <c:pt idx="12">
                  <c:v>21</c:v>
                </c:pt>
                <c:pt idx="13">
                  <c:v>20.5</c:v>
                </c:pt>
                <c:pt idx="14">
                  <c:v>20</c:v>
                </c:pt>
                <c:pt idx="15">
                  <c:v>19.5</c:v>
                </c:pt>
                <c:pt idx="16">
                  <c:v>19</c:v>
                </c:pt>
                <c:pt idx="17">
                  <c:v>18.5</c:v>
                </c:pt>
                <c:pt idx="18">
                  <c:v>18</c:v>
                </c:pt>
                <c:pt idx="19">
                  <c:v>17.5</c:v>
                </c:pt>
                <c:pt idx="20">
                  <c:v>17</c:v>
                </c:pt>
              </c:numCache>
            </c:numRef>
          </c:yVal>
          <c:smooth val="1"/>
          <c:extLst>
            <c:ext xmlns:c16="http://schemas.microsoft.com/office/drawing/2014/chart" uri="{C3380CC4-5D6E-409C-BE32-E72D297353CC}">
              <c16:uniqueId val="{00000006-736D-447C-9B97-B258458436DC}"/>
            </c:ext>
          </c:extLst>
        </c:ser>
        <c:ser>
          <c:idx val="7"/>
          <c:order val="7"/>
          <c:tx>
            <c:strRef>
              <c:f>Sheet6!$K$6</c:f>
              <c:strCache>
                <c:ptCount val="1"/>
                <c:pt idx="0">
                  <c:v>HESH</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Sheet6!$K$7:$K$27</c:f>
              <c:numCache>
                <c:formatCode>General</c:formatCode>
                <c:ptCount val="21"/>
                <c:pt idx="0">
                  <c:v>320</c:v>
                </c:pt>
                <c:pt idx="1">
                  <c:v>319</c:v>
                </c:pt>
                <c:pt idx="2">
                  <c:v>318</c:v>
                </c:pt>
                <c:pt idx="3">
                  <c:v>317</c:v>
                </c:pt>
                <c:pt idx="4">
                  <c:v>316</c:v>
                </c:pt>
                <c:pt idx="5">
                  <c:v>315</c:v>
                </c:pt>
                <c:pt idx="6">
                  <c:v>314</c:v>
                </c:pt>
                <c:pt idx="7">
                  <c:v>313</c:v>
                </c:pt>
                <c:pt idx="8">
                  <c:v>312</c:v>
                </c:pt>
                <c:pt idx="9">
                  <c:v>311</c:v>
                </c:pt>
                <c:pt idx="10">
                  <c:v>310</c:v>
                </c:pt>
                <c:pt idx="11">
                  <c:v>309</c:v>
                </c:pt>
                <c:pt idx="12">
                  <c:v>308</c:v>
                </c:pt>
                <c:pt idx="13">
                  <c:v>307</c:v>
                </c:pt>
                <c:pt idx="14">
                  <c:v>306</c:v>
                </c:pt>
                <c:pt idx="15">
                  <c:v>305</c:v>
                </c:pt>
                <c:pt idx="16">
                  <c:v>304</c:v>
                </c:pt>
                <c:pt idx="17">
                  <c:v>303</c:v>
                </c:pt>
                <c:pt idx="18">
                  <c:v>302</c:v>
                </c:pt>
                <c:pt idx="19">
                  <c:v>301</c:v>
                </c:pt>
                <c:pt idx="20">
                  <c:v>300</c:v>
                </c:pt>
              </c:numCache>
            </c:numRef>
          </c:yVal>
          <c:smooth val="1"/>
          <c:extLst>
            <c:ext xmlns:c16="http://schemas.microsoft.com/office/drawing/2014/chart" uri="{C3380CC4-5D6E-409C-BE32-E72D297353CC}">
              <c16:uniqueId val="{00000007-736D-447C-9B97-B258458436DC}"/>
            </c:ext>
          </c:extLst>
        </c:ser>
        <c:ser>
          <c:idx val="8"/>
          <c:order val="8"/>
          <c:tx>
            <c:strRef>
              <c:f>Sheet6!$L$6</c:f>
              <c:strCache>
                <c:ptCount val="1"/>
                <c:pt idx="0">
                  <c:v>HEAT</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Sheet6!$L$7:$L$27</c:f>
              <c:numCache>
                <c:formatCode>General</c:formatCode>
                <c:ptCount val="21"/>
                <c:pt idx="0">
                  <c:v>500</c:v>
                </c:pt>
                <c:pt idx="1">
                  <c:v>495</c:v>
                </c:pt>
                <c:pt idx="2">
                  <c:v>490</c:v>
                </c:pt>
                <c:pt idx="3">
                  <c:v>485</c:v>
                </c:pt>
                <c:pt idx="4">
                  <c:v>480</c:v>
                </c:pt>
                <c:pt idx="5">
                  <c:v>475</c:v>
                </c:pt>
                <c:pt idx="6">
                  <c:v>470</c:v>
                </c:pt>
                <c:pt idx="7">
                  <c:v>465</c:v>
                </c:pt>
                <c:pt idx="8">
                  <c:v>460</c:v>
                </c:pt>
                <c:pt idx="9">
                  <c:v>455</c:v>
                </c:pt>
                <c:pt idx="10">
                  <c:v>450</c:v>
                </c:pt>
                <c:pt idx="11">
                  <c:v>445</c:v>
                </c:pt>
                <c:pt idx="12">
                  <c:v>440</c:v>
                </c:pt>
                <c:pt idx="13">
                  <c:v>435</c:v>
                </c:pt>
                <c:pt idx="14">
                  <c:v>430</c:v>
                </c:pt>
                <c:pt idx="15">
                  <c:v>425</c:v>
                </c:pt>
                <c:pt idx="16">
                  <c:v>420</c:v>
                </c:pt>
                <c:pt idx="17">
                  <c:v>415</c:v>
                </c:pt>
                <c:pt idx="18">
                  <c:v>410</c:v>
                </c:pt>
                <c:pt idx="19">
                  <c:v>405</c:v>
                </c:pt>
                <c:pt idx="20">
                  <c:v>400</c:v>
                </c:pt>
              </c:numCache>
            </c:numRef>
          </c:yVal>
          <c:smooth val="1"/>
          <c:extLst>
            <c:ext xmlns:c16="http://schemas.microsoft.com/office/drawing/2014/chart" uri="{C3380CC4-5D6E-409C-BE32-E72D297353CC}">
              <c16:uniqueId val="{00000008-736D-447C-9B97-B258458436DC}"/>
            </c:ext>
          </c:extLst>
        </c:ser>
        <c:ser>
          <c:idx val="9"/>
          <c:order val="9"/>
          <c:tx>
            <c:strRef>
              <c:f>Sheet6!$M$6</c:f>
              <c:strCache>
                <c:ptCount val="1"/>
                <c:pt idx="0">
                  <c:v>HEATFS</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Sheet6!$M$7:$M$27</c:f>
              <c:numCache>
                <c:formatCode>General</c:formatCode>
                <c:ptCount val="21"/>
                <c:pt idx="0">
                  <c:v>650</c:v>
                </c:pt>
                <c:pt idx="1">
                  <c:v>646</c:v>
                </c:pt>
                <c:pt idx="2">
                  <c:v>642</c:v>
                </c:pt>
                <c:pt idx="3">
                  <c:v>638</c:v>
                </c:pt>
                <c:pt idx="4">
                  <c:v>634</c:v>
                </c:pt>
                <c:pt idx="5">
                  <c:v>630</c:v>
                </c:pt>
                <c:pt idx="6">
                  <c:v>627</c:v>
                </c:pt>
                <c:pt idx="7">
                  <c:v>624</c:v>
                </c:pt>
                <c:pt idx="8">
                  <c:v>621</c:v>
                </c:pt>
                <c:pt idx="9">
                  <c:v>618</c:v>
                </c:pt>
                <c:pt idx="10">
                  <c:v>615</c:v>
                </c:pt>
                <c:pt idx="11">
                  <c:v>612</c:v>
                </c:pt>
                <c:pt idx="12">
                  <c:v>609</c:v>
                </c:pt>
                <c:pt idx="13">
                  <c:v>606</c:v>
                </c:pt>
                <c:pt idx="14">
                  <c:v>603</c:v>
                </c:pt>
                <c:pt idx="15">
                  <c:v>600</c:v>
                </c:pt>
                <c:pt idx="16">
                  <c:v>598</c:v>
                </c:pt>
                <c:pt idx="17">
                  <c:v>596</c:v>
                </c:pt>
                <c:pt idx="18">
                  <c:v>594</c:v>
                </c:pt>
                <c:pt idx="19">
                  <c:v>592</c:v>
                </c:pt>
                <c:pt idx="20">
                  <c:v>590</c:v>
                </c:pt>
              </c:numCache>
            </c:numRef>
          </c:yVal>
          <c:smooth val="1"/>
          <c:extLst>
            <c:ext xmlns:c16="http://schemas.microsoft.com/office/drawing/2014/chart" uri="{C3380CC4-5D6E-409C-BE32-E72D297353CC}">
              <c16:uniqueId val="{00000009-736D-447C-9B97-B258458436DC}"/>
            </c:ext>
          </c:extLst>
        </c:ser>
        <c:ser>
          <c:idx val="10"/>
          <c:order val="10"/>
          <c:tx>
            <c:strRef>
              <c:f>Sheet6!$N$6</c:f>
              <c:strCache>
                <c:ptCount val="1"/>
                <c:pt idx="0">
                  <c:v>TGSM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Sheet6!$C$7:$C$27</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Sheet6!$N$7:$N$27</c:f>
              <c:numCache>
                <c:formatCode>General</c:formatCode>
                <c:ptCount val="21"/>
                <c:pt idx="0">
                  <c:v>550</c:v>
                </c:pt>
                <c:pt idx="1">
                  <c:v>548</c:v>
                </c:pt>
                <c:pt idx="2">
                  <c:v>546</c:v>
                </c:pt>
                <c:pt idx="3">
                  <c:v>544</c:v>
                </c:pt>
                <c:pt idx="4">
                  <c:v>542</c:v>
                </c:pt>
                <c:pt idx="5">
                  <c:v>540</c:v>
                </c:pt>
                <c:pt idx="6">
                  <c:v>538</c:v>
                </c:pt>
                <c:pt idx="7">
                  <c:v>536</c:v>
                </c:pt>
                <c:pt idx="8">
                  <c:v>534</c:v>
                </c:pt>
                <c:pt idx="9">
                  <c:v>532</c:v>
                </c:pt>
                <c:pt idx="10">
                  <c:v>530</c:v>
                </c:pt>
                <c:pt idx="11">
                  <c:v>528</c:v>
                </c:pt>
                <c:pt idx="12">
                  <c:v>526</c:v>
                </c:pt>
                <c:pt idx="13">
                  <c:v>524</c:v>
                </c:pt>
                <c:pt idx="14">
                  <c:v>522</c:v>
                </c:pt>
                <c:pt idx="15">
                  <c:v>520</c:v>
                </c:pt>
                <c:pt idx="16">
                  <c:v>518</c:v>
                </c:pt>
                <c:pt idx="17">
                  <c:v>516</c:v>
                </c:pt>
                <c:pt idx="18">
                  <c:v>514</c:v>
                </c:pt>
                <c:pt idx="19">
                  <c:v>512</c:v>
                </c:pt>
                <c:pt idx="20">
                  <c:v>510</c:v>
                </c:pt>
              </c:numCache>
            </c:numRef>
          </c:yVal>
          <c:smooth val="1"/>
          <c:extLst>
            <c:ext xmlns:c16="http://schemas.microsoft.com/office/drawing/2014/chart" uri="{C3380CC4-5D6E-409C-BE32-E72D297353CC}">
              <c16:uniqueId val="{0000000A-736D-447C-9B97-B258458436DC}"/>
            </c:ext>
          </c:extLst>
        </c:ser>
        <c:dLbls>
          <c:showLegendKey val="0"/>
          <c:showVal val="0"/>
          <c:showCatName val="0"/>
          <c:showSerName val="0"/>
          <c:showPercent val="0"/>
          <c:showBubbleSize val="0"/>
        </c:dLbls>
        <c:axId val="630302672"/>
        <c:axId val="630300752"/>
      </c:scatterChart>
      <c:valAx>
        <c:axId val="630302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0752"/>
        <c:crosses val="autoZero"/>
        <c:crossBetween val="midCat"/>
      </c:valAx>
      <c:valAx>
        <c:axId val="63030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303026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Sheet6!$D$31</c:f>
              <c:strCache>
                <c:ptCount val="1"/>
                <c:pt idx="0">
                  <c:v>HE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Sheet6!$C$32:$C$52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Sheet6!$D$32:$D$52</c:f>
              <c:numCache>
                <c:formatCode>General</c:formatCode>
                <c:ptCount val="21"/>
                <c:pt idx="0">
                  <c:v>30</c:v>
                </c:pt>
                <c:pt idx="1">
                  <c:v>29</c:v>
                </c:pt>
                <c:pt idx="2">
                  <c:v>28</c:v>
                </c:pt>
                <c:pt idx="3">
                  <c:v>27</c:v>
                </c:pt>
                <c:pt idx="4">
                  <c:v>26</c:v>
                </c:pt>
                <c:pt idx="5">
                  <c:v>25</c:v>
                </c:pt>
                <c:pt idx="6">
                  <c:v>24</c:v>
                </c:pt>
                <c:pt idx="7">
                  <c:v>23.5</c:v>
                </c:pt>
                <c:pt idx="8">
                  <c:v>23</c:v>
                </c:pt>
                <c:pt idx="9">
                  <c:v>22.5</c:v>
                </c:pt>
                <c:pt idx="10">
                  <c:v>22</c:v>
                </c:pt>
                <c:pt idx="11">
                  <c:v>21.5</c:v>
                </c:pt>
                <c:pt idx="12">
                  <c:v>21</c:v>
                </c:pt>
                <c:pt idx="13">
                  <c:v>20.5</c:v>
                </c:pt>
                <c:pt idx="14">
                  <c:v>20</c:v>
                </c:pt>
                <c:pt idx="15">
                  <c:v>19.5</c:v>
                </c:pt>
                <c:pt idx="16">
                  <c:v>19</c:v>
                </c:pt>
                <c:pt idx="17">
                  <c:v>18.5</c:v>
                </c:pt>
                <c:pt idx="18">
                  <c:v>18</c:v>
                </c:pt>
                <c:pt idx="19">
                  <c:v>17.5</c:v>
                </c:pt>
                <c:pt idx="20">
                  <c:v>17</c:v>
                </c:pt>
              </c:numCache>
            </c:numRef>
          </c:yVal>
          <c:smooth val="1"/>
          <c:extLst>
            <c:ext xmlns:c16="http://schemas.microsoft.com/office/drawing/2014/chart" uri="{C3380CC4-5D6E-409C-BE32-E72D297353CC}">
              <c16:uniqueId val="{00000000-DB48-4F13-AF13-CD294C981582}"/>
            </c:ext>
          </c:extLst>
        </c:ser>
        <c:ser>
          <c:idx val="1"/>
          <c:order val="1"/>
          <c:tx>
            <c:strRef>
              <c:f>Sheet6!$E$31</c:f>
              <c:strCache>
                <c:ptCount val="1"/>
                <c:pt idx="0">
                  <c:v>AP</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Sheet6!$C$32:$C$52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Sheet6!$E$32:$E$52</c:f>
              <c:numCache>
                <c:formatCode>General</c:formatCode>
                <c:ptCount val="21"/>
                <c:pt idx="0">
                  <c:v>150</c:v>
                </c:pt>
                <c:pt idx="1">
                  <c:v>145</c:v>
                </c:pt>
                <c:pt idx="2">
                  <c:v>140</c:v>
                </c:pt>
                <c:pt idx="3">
                  <c:v>135</c:v>
                </c:pt>
                <c:pt idx="4">
                  <c:v>130</c:v>
                </c:pt>
                <c:pt idx="5">
                  <c:v>125</c:v>
                </c:pt>
                <c:pt idx="6">
                  <c:v>120</c:v>
                </c:pt>
                <c:pt idx="7">
                  <c:v>115</c:v>
                </c:pt>
                <c:pt idx="8">
                  <c:v>110</c:v>
                </c:pt>
                <c:pt idx="9">
                  <c:v>107</c:v>
                </c:pt>
                <c:pt idx="10">
                  <c:v>104</c:v>
                </c:pt>
                <c:pt idx="11">
                  <c:v>101</c:v>
                </c:pt>
                <c:pt idx="12">
                  <c:v>98</c:v>
                </c:pt>
                <c:pt idx="13">
                  <c:v>95</c:v>
                </c:pt>
                <c:pt idx="14">
                  <c:v>92</c:v>
                </c:pt>
                <c:pt idx="15">
                  <c:v>89</c:v>
                </c:pt>
                <c:pt idx="16">
                  <c:v>86</c:v>
                </c:pt>
                <c:pt idx="17">
                  <c:v>84</c:v>
                </c:pt>
                <c:pt idx="18">
                  <c:v>82</c:v>
                </c:pt>
                <c:pt idx="19">
                  <c:v>80</c:v>
                </c:pt>
                <c:pt idx="20">
                  <c:v>78</c:v>
                </c:pt>
              </c:numCache>
            </c:numRef>
          </c:yVal>
          <c:smooth val="1"/>
          <c:extLst>
            <c:ext xmlns:c16="http://schemas.microsoft.com/office/drawing/2014/chart" uri="{C3380CC4-5D6E-409C-BE32-E72D297353CC}">
              <c16:uniqueId val="{00000001-DB48-4F13-AF13-CD294C981582}"/>
            </c:ext>
          </c:extLst>
        </c:ser>
        <c:ser>
          <c:idx val="2"/>
          <c:order val="2"/>
          <c:tx>
            <c:strRef>
              <c:f>Sheet6!$F$31</c:f>
              <c:strCache>
                <c:ptCount val="1"/>
                <c:pt idx="0">
                  <c:v>APC</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Sheet6!$C$32:$C$52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Sheet6!$F$32:$F$52</c:f>
              <c:numCache>
                <c:formatCode>General</c:formatCode>
                <c:ptCount val="21"/>
                <c:pt idx="0">
                  <c:v>190</c:v>
                </c:pt>
                <c:pt idx="1">
                  <c:v>185</c:v>
                </c:pt>
                <c:pt idx="2">
                  <c:v>180</c:v>
                </c:pt>
                <c:pt idx="3">
                  <c:v>175</c:v>
                </c:pt>
                <c:pt idx="4">
                  <c:v>170</c:v>
                </c:pt>
                <c:pt idx="5">
                  <c:v>165</c:v>
                </c:pt>
                <c:pt idx="6">
                  <c:v>161</c:v>
                </c:pt>
                <c:pt idx="7">
                  <c:v>157</c:v>
                </c:pt>
                <c:pt idx="8">
                  <c:v>153</c:v>
                </c:pt>
                <c:pt idx="9">
                  <c:v>149</c:v>
                </c:pt>
                <c:pt idx="10">
                  <c:v>145</c:v>
                </c:pt>
                <c:pt idx="11">
                  <c:v>141</c:v>
                </c:pt>
                <c:pt idx="12">
                  <c:v>137</c:v>
                </c:pt>
                <c:pt idx="13">
                  <c:v>133</c:v>
                </c:pt>
                <c:pt idx="14">
                  <c:v>129</c:v>
                </c:pt>
                <c:pt idx="15">
                  <c:v>125</c:v>
                </c:pt>
                <c:pt idx="16">
                  <c:v>122</c:v>
                </c:pt>
                <c:pt idx="17">
                  <c:v>119</c:v>
                </c:pt>
                <c:pt idx="18">
                  <c:v>116</c:v>
                </c:pt>
                <c:pt idx="19">
                  <c:v>113</c:v>
                </c:pt>
                <c:pt idx="20">
                  <c:v>110</c:v>
                </c:pt>
              </c:numCache>
            </c:numRef>
          </c:yVal>
          <c:smooth val="1"/>
          <c:extLst>
            <c:ext xmlns:c16="http://schemas.microsoft.com/office/drawing/2014/chart" uri="{C3380CC4-5D6E-409C-BE32-E72D297353CC}">
              <c16:uniqueId val="{00000002-DB48-4F13-AF13-CD294C981582}"/>
            </c:ext>
          </c:extLst>
        </c:ser>
        <c:ser>
          <c:idx val="3"/>
          <c:order val="3"/>
          <c:tx>
            <c:strRef>
              <c:f>Sheet6!$G$31</c:f>
              <c:strCache>
                <c:ptCount val="1"/>
                <c:pt idx="0">
                  <c:v>APCBC</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Sheet6!$C$32:$C$52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Sheet6!$G$32:$G$52</c:f>
              <c:numCache>
                <c:formatCode>General</c:formatCode>
                <c:ptCount val="21"/>
                <c:pt idx="0">
                  <c:v>188</c:v>
                </c:pt>
                <c:pt idx="1">
                  <c:v>183</c:v>
                </c:pt>
                <c:pt idx="2">
                  <c:v>178</c:v>
                </c:pt>
                <c:pt idx="3">
                  <c:v>173</c:v>
                </c:pt>
                <c:pt idx="4">
                  <c:v>168</c:v>
                </c:pt>
                <c:pt idx="5">
                  <c:v>165</c:v>
                </c:pt>
                <c:pt idx="6">
                  <c:v>162</c:v>
                </c:pt>
                <c:pt idx="7">
                  <c:v>159</c:v>
                </c:pt>
                <c:pt idx="8">
                  <c:v>156</c:v>
                </c:pt>
                <c:pt idx="9">
                  <c:v>153</c:v>
                </c:pt>
                <c:pt idx="10">
                  <c:v>150</c:v>
                </c:pt>
                <c:pt idx="11">
                  <c:v>148</c:v>
                </c:pt>
                <c:pt idx="12">
                  <c:v>146</c:v>
                </c:pt>
                <c:pt idx="13">
                  <c:v>144</c:v>
                </c:pt>
                <c:pt idx="14">
                  <c:v>142</c:v>
                </c:pt>
                <c:pt idx="15">
                  <c:v>140</c:v>
                </c:pt>
                <c:pt idx="16">
                  <c:v>138</c:v>
                </c:pt>
                <c:pt idx="17">
                  <c:v>136</c:v>
                </c:pt>
                <c:pt idx="18">
                  <c:v>134</c:v>
                </c:pt>
                <c:pt idx="19">
                  <c:v>132</c:v>
                </c:pt>
                <c:pt idx="20">
                  <c:v>130</c:v>
                </c:pt>
              </c:numCache>
            </c:numRef>
          </c:yVal>
          <c:smooth val="1"/>
          <c:extLst>
            <c:ext xmlns:c16="http://schemas.microsoft.com/office/drawing/2014/chart" uri="{C3380CC4-5D6E-409C-BE32-E72D297353CC}">
              <c16:uniqueId val="{00000003-DB48-4F13-AF13-CD294C981582}"/>
            </c:ext>
          </c:extLst>
        </c:ser>
        <c:dLbls>
          <c:showLegendKey val="0"/>
          <c:showVal val="0"/>
          <c:showCatName val="0"/>
          <c:showSerName val="0"/>
          <c:showPercent val="0"/>
          <c:showBubbleSize val="0"/>
        </c:dLbls>
        <c:axId val="736027640"/>
        <c:axId val="736027960"/>
      </c:scatterChart>
      <c:valAx>
        <c:axId val="736027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6027960"/>
        <c:crosses val="autoZero"/>
        <c:crossBetween val="midCat"/>
      </c:valAx>
      <c:valAx>
        <c:axId val="736027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60276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Sheet6!$J$31</c:f>
              <c:strCache>
                <c:ptCount val="1"/>
                <c:pt idx="0">
                  <c:v>ADPS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Sheet6!$I$32:$I$52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Sheet6!$J$32:$J$52</c:f>
              <c:numCache>
                <c:formatCode>General</c:formatCode>
                <c:ptCount val="21"/>
                <c:pt idx="0">
                  <c:v>400</c:v>
                </c:pt>
                <c:pt idx="1">
                  <c:v>390</c:v>
                </c:pt>
                <c:pt idx="2">
                  <c:v>380</c:v>
                </c:pt>
                <c:pt idx="3">
                  <c:v>370</c:v>
                </c:pt>
                <c:pt idx="4">
                  <c:v>360</c:v>
                </c:pt>
                <c:pt idx="5">
                  <c:v>350</c:v>
                </c:pt>
                <c:pt idx="6">
                  <c:v>340</c:v>
                </c:pt>
                <c:pt idx="7">
                  <c:v>335</c:v>
                </c:pt>
                <c:pt idx="8">
                  <c:v>330</c:v>
                </c:pt>
                <c:pt idx="9">
                  <c:v>325</c:v>
                </c:pt>
                <c:pt idx="10">
                  <c:v>320</c:v>
                </c:pt>
                <c:pt idx="11">
                  <c:v>315</c:v>
                </c:pt>
                <c:pt idx="12">
                  <c:v>310</c:v>
                </c:pt>
                <c:pt idx="13">
                  <c:v>305</c:v>
                </c:pt>
                <c:pt idx="14">
                  <c:v>302</c:v>
                </c:pt>
                <c:pt idx="15">
                  <c:v>299</c:v>
                </c:pt>
                <c:pt idx="16">
                  <c:v>296</c:v>
                </c:pt>
                <c:pt idx="17">
                  <c:v>293</c:v>
                </c:pt>
                <c:pt idx="18">
                  <c:v>290</c:v>
                </c:pt>
                <c:pt idx="19">
                  <c:v>287</c:v>
                </c:pt>
                <c:pt idx="20">
                  <c:v>284</c:v>
                </c:pt>
              </c:numCache>
            </c:numRef>
          </c:yVal>
          <c:smooth val="1"/>
          <c:extLst>
            <c:ext xmlns:c16="http://schemas.microsoft.com/office/drawing/2014/chart" uri="{C3380CC4-5D6E-409C-BE32-E72D297353CC}">
              <c16:uniqueId val="{00000000-8EB6-47E1-AA8B-BFEC2C7DB0DB}"/>
            </c:ext>
          </c:extLst>
        </c:ser>
        <c:ser>
          <c:idx val="1"/>
          <c:order val="1"/>
          <c:tx>
            <c:strRef>
              <c:f>Sheet6!$K$31</c:f>
              <c:strCache>
                <c:ptCount val="1"/>
                <c:pt idx="0">
                  <c:v>HEAT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Sheet6!$I$32:$I$52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Sheet6!$K$32:$K$52</c:f>
              <c:numCache>
                <c:formatCode>General</c:formatCode>
                <c:ptCount val="21"/>
                <c:pt idx="0">
                  <c:v>500</c:v>
                </c:pt>
                <c:pt idx="1">
                  <c:v>495</c:v>
                </c:pt>
                <c:pt idx="2">
                  <c:v>490</c:v>
                </c:pt>
                <c:pt idx="3">
                  <c:v>485</c:v>
                </c:pt>
                <c:pt idx="4">
                  <c:v>480</c:v>
                </c:pt>
                <c:pt idx="5">
                  <c:v>475</c:v>
                </c:pt>
                <c:pt idx="6">
                  <c:v>470</c:v>
                </c:pt>
                <c:pt idx="7">
                  <c:v>465</c:v>
                </c:pt>
                <c:pt idx="8">
                  <c:v>460</c:v>
                </c:pt>
                <c:pt idx="9">
                  <c:v>455</c:v>
                </c:pt>
                <c:pt idx="10">
                  <c:v>450</c:v>
                </c:pt>
                <c:pt idx="11">
                  <c:v>445</c:v>
                </c:pt>
                <c:pt idx="12">
                  <c:v>440</c:v>
                </c:pt>
                <c:pt idx="13">
                  <c:v>435</c:v>
                </c:pt>
                <c:pt idx="14">
                  <c:v>430</c:v>
                </c:pt>
                <c:pt idx="15">
                  <c:v>425</c:v>
                </c:pt>
                <c:pt idx="16">
                  <c:v>420</c:v>
                </c:pt>
                <c:pt idx="17">
                  <c:v>415</c:v>
                </c:pt>
                <c:pt idx="18">
                  <c:v>410</c:v>
                </c:pt>
                <c:pt idx="19">
                  <c:v>405</c:v>
                </c:pt>
                <c:pt idx="20">
                  <c:v>400</c:v>
                </c:pt>
              </c:numCache>
            </c:numRef>
          </c:yVal>
          <c:smooth val="1"/>
          <c:extLst>
            <c:ext xmlns:c16="http://schemas.microsoft.com/office/drawing/2014/chart" uri="{C3380CC4-5D6E-409C-BE32-E72D297353CC}">
              <c16:uniqueId val="{00000001-8EB6-47E1-AA8B-BFEC2C7DB0DB}"/>
            </c:ext>
          </c:extLst>
        </c:ser>
        <c:ser>
          <c:idx val="2"/>
          <c:order val="2"/>
          <c:tx>
            <c:strRef>
              <c:f>Sheet6!$L$31</c:f>
              <c:strCache>
                <c:ptCount val="1"/>
                <c:pt idx="0">
                  <c:v>HESH</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Sheet6!$I$32:$I$52</c:f>
              <c:numCache>
                <c:formatCode>General</c:formatCode>
                <c:ptCount val="2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numCache>
            </c:numRef>
          </c:xVal>
          <c:yVal>
            <c:numRef>
              <c:f>Sheet6!$L$32:$L$52</c:f>
              <c:numCache>
                <c:formatCode>General</c:formatCode>
                <c:ptCount val="21"/>
                <c:pt idx="0">
                  <c:v>320</c:v>
                </c:pt>
                <c:pt idx="1">
                  <c:v>319</c:v>
                </c:pt>
                <c:pt idx="2">
                  <c:v>318</c:v>
                </c:pt>
                <c:pt idx="3">
                  <c:v>317</c:v>
                </c:pt>
                <c:pt idx="4">
                  <c:v>316</c:v>
                </c:pt>
                <c:pt idx="5">
                  <c:v>315</c:v>
                </c:pt>
                <c:pt idx="6">
                  <c:v>314</c:v>
                </c:pt>
                <c:pt idx="7">
                  <c:v>313</c:v>
                </c:pt>
                <c:pt idx="8">
                  <c:v>312</c:v>
                </c:pt>
                <c:pt idx="9">
                  <c:v>311</c:v>
                </c:pt>
                <c:pt idx="10">
                  <c:v>310</c:v>
                </c:pt>
                <c:pt idx="11">
                  <c:v>309</c:v>
                </c:pt>
                <c:pt idx="12">
                  <c:v>308</c:v>
                </c:pt>
                <c:pt idx="13">
                  <c:v>307</c:v>
                </c:pt>
                <c:pt idx="14">
                  <c:v>306</c:v>
                </c:pt>
                <c:pt idx="15">
                  <c:v>305</c:v>
                </c:pt>
                <c:pt idx="16">
                  <c:v>304</c:v>
                </c:pt>
                <c:pt idx="17">
                  <c:v>303</c:v>
                </c:pt>
                <c:pt idx="18">
                  <c:v>302</c:v>
                </c:pt>
                <c:pt idx="19">
                  <c:v>301</c:v>
                </c:pt>
                <c:pt idx="20">
                  <c:v>300</c:v>
                </c:pt>
              </c:numCache>
            </c:numRef>
          </c:yVal>
          <c:smooth val="1"/>
          <c:extLst>
            <c:ext xmlns:c16="http://schemas.microsoft.com/office/drawing/2014/chart" uri="{C3380CC4-5D6E-409C-BE32-E72D297353CC}">
              <c16:uniqueId val="{00000002-8EB6-47E1-AA8B-BFEC2C7DB0DB}"/>
            </c:ext>
          </c:extLst>
        </c:ser>
        <c:dLbls>
          <c:showLegendKey val="0"/>
          <c:showVal val="0"/>
          <c:showCatName val="0"/>
          <c:showSerName val="0"/>
          <c:showPercent val="0"/>
          <c:showBubbleSize val="0"/>
        </c:dLbls>
        <c:axId val="655285240"/>
        <c:axId val="655286520"/>
      </c:scatterChart>
      <c:valAx>
        <c:axId val="655285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5286520"/>
        <c:crosses val="autoZero"/>
        <c:crossBetween val="midCat"/>
      </c:valAx>
      <c:valAx>
        <c:axId val="655286520"/>
        <c:scaling>
          <c:orientation val="minMax"/>
          <c:min val="2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5285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F485B-360F-41B3-B1E1-82A9F066B6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CBB00A-375F-4C1D-9FB8-C252A1376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3E9252-3819-4097-80AB-56A7A5872FDB}"/>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7DB2D732-B97E-4E80-9A33-0E7A2A57E6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1E41C9-4C62-47E0-907B-4AD87C81D855}"/>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168866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0813C-FDB5-43FB-9A5C-B9E3393A57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C62F2E-79D3-4B48-A487-7B847FC8CF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4BEECA-56ED-4987-AD93-0A5EF63EE3EC}"/>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4DF23E98-51D4-4159-8A94-731B9DD5D2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FE503-1B1C-46FD-A66C-9E2C85EB8847}"/>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57055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86865A-EBA2-408E-A26B-6979B7B286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A0B935-DFB4-4789-A926-8343062064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2EBEDD-9784-46DC-8F3C-EB5222B1EAF2}"/>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70959AB8-5BC7-4A19-8FF8-0DED228A8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C8C87D-785D-45B0-8011-AF41C4A5361B}"/>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222485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15DDB-CCAB-4390-80E5-2602C9D363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5D388-45B7-4CC8-A898-1B46CE4626A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400A87-A2B1-4B93-AA8A-FD43D58F0538}"/>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99C3E007-48DB-4064-8573-C5F7B7246B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840FD7-9A73-4FDF-921D-1E14DDBCB63F}"/>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225050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05929-F15D-4784-8A6E-075A2B7043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1C884F-2BBC-4F8B-A266-8B8D0CC8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A32722-4919-49E7-83F1-B6A0DDF126CB}"/>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2658C34E-9E25-4A05-A42D-9E49FA8C88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21056-726B-488B-BFC1-4010873C11CF}"/>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135306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C4942-6BAA-45A6-B0C4-92AF6A372F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2054A7-9760-4DC1-A471-31AE754FF7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50E04C-EA69-4049-9B27-E567E483910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61F82A-C1A5-462C-A7B0-3197A0270A43}"/>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6" name="页脚占位符 5">
            <a:extLst>
              <a:ext uri="{FF2B5EF4-FFF2-40B4-BE49-F238E27FC236}">
                <a16:creationId xmlns:a16="http://schemas.microsoft.com/office/drawing/2014/main" id="{BEF25142-0D2D-4FE5-BF57-E76316B83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D7C7C7-CD5C-4D46-AC4B-FE8DB7E80B27}"/>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27998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6018-B7B3-4595-BCD2-49576CDA0B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3B41BE-3875-42CF-87EC-7002F1979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B79689-0A1C-4B7F-87E1-7975695089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DEBFC7-7993-4972-B443-F8BD09A36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D478D5-544D-4F04-B085-7B90F501DB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2D8414-183C-4559-B964-CD67CAE8E759}"/>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8" name="页脚占位符 7">
            <a:extLst>
              <a:ext uri="{FF2B5EF4-FFF2-40B4-BE49-F238E27FC236}">
                <a16:creationId xmlns:a16="http://schemas.microsoft.com/office/drawing/2014/main" id="{300543C4-9E79-45E1-B260-4821773DB5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39CD09-39DB-48DC-A4C1-53A5014CFD98}"/>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125904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45BF6-9A63-43A2-A1AB-68A78DE0EF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8812D0-9B86-4D2E-BEA7-5942580B608E}"/>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4" name="页脚占位符 3">
            <a:extLst>
              <a:ext uri="{FF2B5EF4-FFF2-40B4-BE49-F238E27FC236}">
                <a16:creationId xmlns:a16="http://schemas.microsoft.com/office/drawing/2014/main" id="{80DA9A7C-256C-42BB-8D30-A732186DCB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75837D4-0F2D-4647-8C2F-31B8933FCF30}"/>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405278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260D32-5DB6-440C-9872-DA08B386CD0B}"/>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3" name="页脚占位符 2">
            <a:extLst>
              <a:ext uri="{FF2B5EF4-FFF2-40B4-BE49-F238E27FC236}">
                <a16:creationId xmlns:a16="http://schemas.microsoft.com/office/drawing/2014/main" id="{24485B29-7B68-44C5-8DEB-7E5E1B3FDA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4D0B6A-62A6-415D-B1E7-A5204654D1E1}"/>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5251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FDE9A-B163-427D-991B-236B1AC29A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56B18B-2996-446C-8925-64B3CF0E7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035D8F-47B8-462B-9DD8-A8C9DA4BB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F11F37-E18E-4225-84DC-40FBC9B9E272}"/>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6" name="页脚占位符 5">
            <a:extLst>
              <a:ext uri="{FF2B5EF4-FFF2-40B4-BE49-F238E27FC236}">
                <a16:creationId xmlns:a16="http://schemas.microsoft.com/office/drawing/2014/main" id="{0EC30D62-0F96-437E-92C0-572006C46B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7E8E4A-A14F-4EE9-AE4B-B40AB1769CC1}"/>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318722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DA57B-F9B8-4669-8DFE-CABFBEFADB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D2ABAE-70FD-4B16-B816-9CEADC088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494BF0-50EA-4C75-A37B-0F7E947CA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B9A04B-F807-4549-8653-DE2AC35DBF3B}"/>
              </a:ext>
            </a:extLst>
          </p:cNvPr>
          <p:cNvSpPr>
            <a:spLocks noGrp="1"/>
          </p:cNvSpPr>
          <p:nvPr>
            <p:ph type="dt" sz="half" idx="10"/>
          </p:nvPr>
        </p:nvSpPr>
        <p:spPr/>
        <p:txBody>
          <a:bodyPr/>
          <a:lstStyle/>
          <a:p>
            <a:fld id="{A721B829-1C5F-41EE-B4AA-080C3D3D1F72}" type="datetimeFigureOut">
              <a:rPr lang="zh-CN" altLang="en-US" smtClean="0"/>
              <a:t>2021/1/22</a:t>
            </a:fld>
            <a:endParaRPr lang="zh-CN" altLang="en-US"/>
          </a:p>
        </p:txBody>
      </p:sp>
      <p:sp>
        <p:nvSpPr>
          <p:cNvPr id="6" name="页脚占位符 5">
            <a:extLst>
              <a:ext uri="{FF2B5EF4-FFF2-40B4-BE49-F238E27FC236}">
                <a16:creationId xmlns:a16="http://schemas.microsoft.com/office/drawing/2014/main" id="{AF1F3655-FAB7-404C-AD4E-E4D7C3C0AB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E029AB-C794-4874-8F04-E417371D2C87}"/>
              </a:ext>
            </a:extLst>
          </p:cNvPr>
          <p:cNvSpPr>
            <a:spLocks noGrp="1"/>
          </p:cNvSpPr>
          <p:nvPr>
            <p:ph type="sldNum" sz="quarter" idx="12"/>
          </p:nvPr>
        </p:nvSpPr>
        <p:spPr/>
        <p:txBody>
          <a:body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207130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6C2F08-0655-4F87-937F-EF279A3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C90986-EA2F-4FE8-8F61-5DE9D07D8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C0E5F2-030A-45B0-90DF-784E2D9E2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1B829-1C5F-41EE-B4AA-080C3D3D1F72}" type="datetimeFigureOut">
              <a:rPr lang="zh-CN" altLang="en-US" smtClean="0"/>
              <a:t>2021/1/22</a:t>
            </a:fld>
            <a:endParaRPr lang="zh-CN" altLang="en-US"/>
          </a:p>
        </p:txBody>
      </p:sp>
      <p:sp>
        <p:nvSpPr>
          <p:cNvPr id="5" name="页脚占位符 4">
            <a:extLst>
              <a:ext uri="{FF2B5EF4-FFF2-40B4-BE49-F238E27FC236}">
                <a16:creationId xmlns:a16="http://schemas.microsoft.com/office/drawing/2014/main" id="{B77C7674-C9DC-4202-9695-9430C91C5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B76113-CDD2-442C-AF4F-B752E82E69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E1EBE-7A2D-4AFB-AA3A-91CDF34E9557}" type="slidenum">
              <a:rPr lang="zh-CN" altLang="en-US" smtClean="0"/>
              <a:t>‹#›</a:t>
            </a:fld>
            <a:endParaRPr lang="zh-CN" altLang="en-US"/>
          </a:p>
        </p:txBody>
      </p:sp>
    </p:spTree>
    <p:extLst>
      <p:ext uri="{BB962C8B-B14F-4D97-AF65-F5344CB8AC3E}">
        <p14:creationId xmlns:p14="http://schemas.microsoft.com/office/powerpoint/2010/main" val="232723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5C866-C7C5-4703-9637-86BCBB98903F}"/>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1C691866-7844-450E-BB8F-E88AAB6D693C}"/>
              </a:ext>
            </a:extLst>
          </p:cNvPr>
          <p:cNvSpPr>
            <a:spLocks noGrp="1"/>
          </p:cNvSpPr>
          <p:nvPr>
            <p:ph type="subTitle" idx="1"/>
          </p:nvPr>
        </p:nvSpPr>
        <p:spPr/>
        <p:txBody>
          <a:bodyPr/>
          <a:lstStyle/>
          <a:p>
            <a:r>
              <a:rPr lang="zh-CN" altLang="en-US" dirty="0"/>
              <a:t>自</a:t>
            </a:r>
          </a:p>
        </p:txBody>
      </p:sp>
      <p:sp>
        <p:nvSpPr>
          <p:cNvPr id="4" name="文本框 3">
            <a:extLst>
              <a:ext uri="{FF2B5EF4-FFF2-40B4-BE49-F238E27FC236}">
                <a16:creationId xmlns:a16="http://schemas.microsoft.com/office/drawing/2014/main" id="{732A242C-5C6B-4AAE-B772-33115DD161E5}"/>
              </a:ext>
            </a:extLst>
          </p:cNvPr>
          <p:cNvSpPr txBox="1"/>
          <p:nvPr/>
        </p:nvSpPr>
        <p:spPr>
          <a:xfrm>
            <a:off x="2997119" y="433922"/>
            <a:ext cx="6822831" cy="1754326"/>
          </a:xfrm>
          <a:prstGeom prst="rect">
            <a:avLst/>
          </a:prstGeom>
          <a:noFill/>
        </p:spPr>
        <p:txBody>
          <a:bodyPr wrap="square" rtlCol="0">
            <a:spAutoFit/>
          </a:bodyPr>
          <a:lstStyle/>
          <a:p>
            <a:r>
              <a:rPr lang="zh-CN" altLang="en-US" sz="5400" dirty="0"/>
              <a:t>坦克常见弹种的特点在游戏中的表现形式</a:t>
            </a:r>
          </a:p>
        </p:txBody>
      </p:sp>
      <p:pic>
        <p:nvPicPr>
          <p:cNvPr id="6" name="图片 5">
            <a:extLst>
              <a:ext uri="{FF2B5EF4-FFF2-40B4-BE49-F238E27FC236}">
                <a16:creationId xmlns:a16="http://schemas.microsoft.com/office/drawing/2014/main" id="{CA22CA2C-E7C8-48FF-A025-E489B94FF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61" y="2034122"/>
            <a:ext cx="4122777" cy="4823878"/>
          </a:xfrm>
          <a:prstGeom prst="rect">
            <a:avLst/>
          </a:prstGeom>
        </p:spPr>
      </p:pic>
    </p:spTree>
    <p:extLst>
      <p:ext uri="{BB962C8B-B14F-4D97-AF65-F5344CB8AC3E}">
        <p14:creationId xmlns:p14="http://schemas.microsoft.com/office/powerpoint/2010/main" val="12307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46FFB-C673-47FD-8F1C-50D7749B4FF3}"/>
              </a:ext>
            </a:extLst>
          </p:cNvPr>
          <p:cNvSpPr>
            <a:spLocks noGrp="1"/>
          </p:cNvSpPr>
          <p:nvPr>
            <p:ph type="title"/>
          </p:nvPr>
        </p:nvSpPr>
        <p:spPr/>
        <p:txBody>
          <a:bodyPr/>
          <a:lstStyle/>
          <a:p>
            <a:r>
              <a:rPr lang="zh-CN" altLang="en-US" dirty="0"/>
              <a:t>综合对比和结论</a:t>
            </a:r>
          </a:p>
        </p:txBody>
      </p:sp>
      <p:sp>
        <p:nvSpPr>
          <p:cNvPr id="3" name="内容占位符 2">
            <a:extLst>
              <a:ext uri="{FF2B5EF4-FFF2-40B4-BE49-F238E27FC236}">
                <a16:creationId xmlns:a16="http://schemas.microsoft.com/office/drawing/2014/main" id="{EBDFC999-1B72-40B1-A48B-D7CFF9CFAF0D}"/>
              </a:ext>
            </a:extLst>
          </p:cNvPr>
          <p:cNvSpPr>
            <a:spLocks noGrp="1"/>
          </p:cNvSpPr>
          <p:nvPr>
            <p:ph idx="1"/>
          </p:nvPr>
        </p:nvSpPr>
        <p:spPr>
          <a:xfrm>
            <a:off x="7376160" y="0"/>
            <a:ext cx="4815840" cy="4351338"/>
          </a:xfrm>
        </p:spPr>
        <p:txBody>
          <a:bodyPr/>
          <a:lstStyle/>
          <a:p>
            <a:r>
              <a:rPr lang="zh-CN" altLang="en-US" dirty="0"/>
              <a:t>大口径炮弹在面对倾斜装甲时表现优秀，这是由于其惯性更大，且口径与装甲厚度的比值更大（</a:t>
            </a:r>
            <a:r>
              <a:rPr lang="en-US" altLang="zh-CN" dirty="0"/>
              <a:t>T/D</a:t>
            </a:r>
            <a:r>
              <a:rPr lang="zh-CN" altLang="en-US" dirty="0"/>
              <a:t>效应）导致的</a:t>
            </a:r>
            <a:endParaRPr lang="en-US" altLang="zh-CN" dirty="0"/>
          </a:p>
          <a:p>
            <a:r>
              <a:rPr lang="zh-CN" altLang="en-US" dirty="0"/>
              <a:t>小口径高初速在小入射角下表现优异，此时更高的截面动能使其更好的穿透装甲</a:t>
            </a:r>
          </a:p>
        </p:txBody>
      </p:sp>
      <p:graphicFrame>
        <p:nvGraphicFramePr>
          <p:cNvPr id="7" name="图表 6">
            <a:extLst>
              <a:ext uri="{FF2B5EF4-FFF2-40B4-BE49-F238E27FC236}">
                <a16:creationId xmlns:a16="http://schemas.microsoft.com/office/drawing/2014/main" id="{B08F4F9B-23F8-45F8-A8C4-8C2C6FDE33FF}"/>
              </a:ext>
            </a:extLst>
          </p:cNvPr>
          <p:cNvGraphicFramePr>
            <a:graphicFrameLocks/>
          </p:cNvGraphicFramePr>
          <p:nvPr>
            <p:extLst>
              <p:ext uri="{D42A27DB-BD31-4B8C-83A1-F6EECF244321}">
                <p14:modId xmlns:p14="http://schemas.microsoft.com/office/powerpoint/2010/main" val="3051709117"/>
              </p:ext>
            </p:extLst>
          </p:nvPr>
        </p:nvGraphicFramePr>
        <p:xfrm>
          <a:off x="0" y="2931329"/>
          <a:ext cx="12192000" cy="39612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21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55D43-92B0-4E49-BA8E-D5B7DE2BBC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4268E8D-24A2-4065-9087-E119D8E24F14}"/>
              </a:ext>
            </a:extLst>
          </p:cNvPr>
          <p:cNvSpPr>
            <a:spLocks noGrp="1"/>
          </p:cNvSpPr>
          <p:nvPr>
            <p:ph idx="1"/>
          </p:nvPr>
        </p:nvSpPr>
        <p:spPr>
          <a:xfrm>
            <a:off x="838200" y="1825624"/>
            <a:ext cx="6057575" cy="5032376"/>
          </a:xfrm>
        </p:spPr>
        <p:txBody>
          <a:bodyPr>
            <a:normAutofit fontScale="92500" lnSpcReduction="10000"/>
          </a:bodyPr>
          <a:lstStyle/>
          <a:p>
            <a:r>
              <a:rPr lang="zh-CN" altLang="en-US" dirty="0"/>
              <a:t>在进行不同弹种的数据平衡时，最好做到让各个弹种有着不同的优势区间，以此鼓励玩家在不同的情况下选择不同弹种。</a:t>
            </a:r>
            <a:endParaRPr lang="en-US" altLang="zh-CN" dirty="0"/>
          </a:p>
          <a:p>
            <a:r>
              <a:rPr lang="zh-CN" altLang="en-US" dirty="0"/>
              <a:t>由于各种火炮，炮弹的类型过于繁杂，难以给出一个统一的规律，因此我们假设一个标准的理想火炮，可以发射任意时间出现的任意炮弹并且得到理想的效果。</a:t>
            </a:r>
            <a:endParaRPr lang="en-US" altLang="zh-CN" dirty="0"/>
          </a:p>
          <a:p>
            <a:r>
              <a:rPr lang="zh-CN" altLang="en-US" dirty="0"/>
              <a:t>一般来说，出现越晚，口径越大的火炮和弹药，所能达到的上限也越高，因此，可以简单得认为，纵坐标（穿深）越高的组合，权重越高，横坐标越小的组合，衰减越小。</a:t>
            </a:r>
          </a:p>
        </p:txBody>
      </p:sp>
      <p:graphicFrame>
        <p:nvGraphicFramePr>
          <p:cNvPr id="5" name="图表 4">
            <a:extLst>
              <a:ext uri="{FF2B5EF4-FFF2-40B4-BE49-F238E27FC236}">
                <a16:creationId xmlns:a16="http://schemas.microsoft.com/office/drawing/2014/main" id="{BB8D3F4A-86E6-452A-A830-16686A3CAD9B}"/>
              </a:ext>
            </a:extLst>
          </p:cNvPr>
          <p:cNvGraphicFramePr>
            <a:graphicFrameLocks/>
          </p:cNvGraphicFramePr>
          <p:nvPr>
            <p:extLst>
              <p:ext uri="{D42A27DB-BD31-4B8C-83A1-F6EECF244321}">
                <p14:modId xmlns:p14="http://schemas.microsoft.com/office/powerpoint/2010/main" val="171360470"/>
              </p:ext>
            </p:extLst>
          </p:nvPr>
        </p:nvGraphicFramePr>
        <p:xfrm>
          <a:off x="6895775" y="0"/>
          <a:ext cx="5296225" cy="6775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839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63194D77-A86E-4B7B-B307-B20BAD6678BC}"/>
              </a:ext>
            </a:extLst>
          </p:cNvPr>
          <p:cNvGraphicFramePr>
            <a:graphicFrameLocks/>
          </p:cNvGraphicFramePr>
          <p:nvPr>
            <p:extLst>
              <p:ext uri="{D42A27DB-BD31-4B8C-83A1-F6EECF244321}">
                <p14:modId xmlns:p14="http://schemas.microsoft.com/office/powerpoint/2010/main" val="958014625"/>
              </p:ext>
            </p:extLst>
          </p:nvPr>
        </p:nvGraphicFramePr>
        <p:xfrm>
          <a:off x="313267" y="82637"/>
          <a:ext cx="12192000" cy="6775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607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5C3DA-2275-449A-85F2-A0AFD3987565}"/>
              </a:ext>
            </a:extLst>
          </p:cNvPr>
          <p:cNvSpPr>
            <a:spLocks noGrp="1"/>
          </p:cNvSpPr>
          <p:nvPr>
            <p:ph type="title"/>
          </p:nvPr>
        </p:nvSpPr>
        <p:spPr>
          <a:xfrm>
            <a:off x="3877733" y="-193675"/>
            <a:ext cx="8178800" cy="1325563"/>
          </a:xfrm>
        </p:spPr>
        <p:txBody>
          <a:bodyPr/>
          <a:lstStyle/>
          <a:p>
            <a:r>
              <a:rPr lang="zh-CN" altLang="en-US" dirty="0"/>
              <a:t>低级房的典型弹药</a:t>
            </a:r>
          </a:p>
        </p:txBody>
      </p:sp>
      <p:sp>
        <p:nvSpPr>
          <p:cNvPr id="3" name="内容占位符 2">
            <a:extLst>
              <a:ext uri="{FF2B5EF4-FFF2-40B4-BE49-F238E27FC236}">
                <a16:creationId xmlns:a16="http://schemas.microsoft.com/office/drawing/2014/main" id="{1A14AEF2-C90E-40D2-AAFF-2A70BBECDC66}"/>
              </a:ext>
            </a:extLst>
          </p:cNvPr>
          <p:cNvSpPr>
            <a:spLocks noGrp="1"/>
          </p:cNvSpPr>
          <p:nvPr>
            <p:ph idx="1"/>
          </p:nvPr>
        </p:nvSpPr>
        <p:spPr>
          <a:xfrm>
            <a:off x="7245752" y="824415"/>
            <a:ext cx="4946248" cy="6033585"/>
          </a:xfrm>
        </p:spPr>
        <p:txBody>
          <a:bodyPr>
            <a:normAutofit lnSpcReduction="10000"/>
          </a:bodyPr>
          <a:lstStyle/>
          <a:p>
            <a:r>
              <a:rPr lang="zh-CN" altLang="en-US" dirty="0"/>
              <a:t>以二战前中期为主要出现车辆的低级房，以小口径火炮和初级弹药为主的交战，主要鼓励玩家在</a:t>
            </a:r>
            <a:r>
              <a:rPr lang="en-US" altLang="zh-CN" dirty="0"/>
              <a:t>500</a:t>
            </a:r>
            <a:r>
              <a:rPr lang="zh-CN" altLang="en-US" dirty="0"/>
              <a:t>米左右的距离上主动切换弹种，如果玩家希望每次攻击都能获得一定伤害，则最高穿深的</a:t>
            </a:r>
            <a:r>
              <a:rPr lang="en-US" altLang="zh-CN" dirty="0"/>
              <a:t>APCBC</a:t>
            </a:r>
            <a:r>
              <a:rPr lang="zh-CN" altLang="en-US" dirty="0"/>
              <a:t>可以提供稳定的输出，同时由于</a:t>
            </a:r>
            <a:r>
              <a:rPr lang="en-US" altLang="zh-CN" dirty="0"/>
              <a:t>APCBC</a:t>
            </a:r>
            <a:r>
              <a:rPr lang="zh-CN" altLang="en-US" dirty="0"/>
              <a:t>的后效低，故伤害的上限较低。</a:t>
            </a:r>
            <a:endParaRPr lang="en-US" altLang="zh-CN" dirty="0"/>
          </a:p>
          <a:p>
            <a:r>
              <a:rPr lang="zh-CN" altLang="en-US" dirty="0"/>
              <a:t>当面对无法击穿装甲的情况时，鼓励玩家采用高装药低穿深的弹药对外部模块进行辅助攻击，攻击观察窗，干扰敌方缩圈，攻击履带，降低对方机动性等。</a:t>
            </a:r>
          </a:p>
        </p:txBody>
      </p:sp>
      <p:graphicFrame>
        <p:nvGraphicFramePr>
          <p:cNvPr id="4" name="图表 3">
            <a:extLst>
              <a:ext uri="{FF2B5EF4-FFF2-40B4-BE49-F238E27FC236}">
                <a16:creationId xmlns:a16="http://schemas.microsoft.com/office/drawing/2014/main" id="{0950BF90-1DB9-44B0-8C8A-C43B9A1A3F2C}"/>
              </a:ext>
            </a:extLst>
          </p:cNvPr>
          <p:cNvGraphicFramePr>
            <a:graphicFrameLocks/>
          </p:cNvGraphicFramePr>
          <p:nvPr>
            <p:extLst>
              <p:ext uri="{D42A27DB-BD31-4B8C-83A1-F6EECF244321}">
                <p14:modId xmlns:p14="http://schemas.microsoft.com/office/powerpoint/2010/main" val="2018193061"/>
              </p:ext>
            </p:extLst>
          </p:nvPr>
        </p:nvGraphicFramePr>
        <p:xfrm>
          <a:off x="-1" y="0"/>
          <a:ext cx="6260123" cy="708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22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86C11-07EE-48B5-A7E7-B4B733FAD2F5}"/>
              </a:ext>
            </a:extLst>
          </p:cNvPr>
          <p:cNvSpPr>
            <a:spLocks noGrp="1"/>
          </p:cNvSpPr>
          <p:nvPr>
            <p:ph type="title"/>
          </p:nvPr>
        </p:nvSpPr>
        <p:spPr>
          <a:xfrm>
            <a:off x="4199467" y="0"/>
            <a:ext cx="6355210" cy="1325563"/>
          </a:xfrm>
        </p:spPr>
        <p:txBody>
          <a:bodyPr/>
          <a:lstStyle/>
          <a:p>
            <a:r>
              <a:rPr lang="zh-CN" altLang="en-US" dirty="0"/>
              <a:t>中级房的典型弹药</a:t>
            </a:r>
          </a:p>
        </p:txBody>
      </p:sp>
      <p:sp>
        <p:nvSpPr>
          <p:cNvPr id="3" name="内容占位符 2">
            <a:extLst>
              <a:ext uri="{FF2B5EF4-FFF2-40B4-BE49-F238E27FC236}">
                <a16:creationId xmlns:a16="http://schemas.microsoft.com/office/drawing/2014/main" id="{DFE87336-0F60-4AF8-9C10-DF0FDAFFDD58}"/>
              </a:ext>
            </a:extLst>
          </p:cNvPr>
          <p:cNvSpPr>
            <a:spLocks noGrp="1"/>
          </p:cNvSpPr>
          <p:nvPr>
            <p:ph idx="1"/>
          </p:nvPr>
        </p:nvSpPr>
        <p:spPr>
          <a:xfrm>
            <a:off x="6096000" y="1825625"/>
            <a:ext cx="5257800" cy="4351338"/>
          </a:xfrm>
        </p:spPr>
        <p:txBody>
          <a:bodyPr>
            <a:normAutofit fontScale="92500" lnSpcReduction="20000"/>
          </a:bodyPr>
          <a:lstStyle/>
          <a:p>
            <a:r>
              <a:rPr lang="zh-CN" altLang="en-US" dirty="0"/>
              <a:t>以二战中后期，冷战早期为主的高级房。该阶段动能弹相较与化学弹处于劣势地位，需要玩家对低级房形成的穿甲弹就是高穿深的观念进行改变。</a:t>
            </a:r>
            <a:endParaRPr lang="en-US" altLang="zh-CN" dirty="0"/>
          </a:p>
          <a:p>
            <a:r>
              <a:rPr lang="en-US" altLang="zh-CN" dirty="0"/>
              <a:t>HEAT</a:t>
            </a:r>
            <a:r>
              <a:rPr lang="zh-CN" altLang="en-US" dirty="0"/>
              <a:t>虽然穿深高，但是实际穿深受到诸多因素的影响，此时对玩家的对双方姿态掌握提出了更高要求</a:t>
            </a:r>
            <a:endParaRPr lang="en-US" altLang="zh-CN" dirty="0"/>
          </a:p>
          <a:p>
            <a:r>
              <a:rPr lang="en-US" altLang="zh-CN" dirty="0"/>
              <a:t>HESH</a:t>
            </a:r>
            <a:r>
              <a:rPr lang="zh-CN" altLang="en-US" dirty="0"/>
              <a:t>在面对间隙装甲时较弱，故而可以适时推出具有一定自定义特点的额外附加装甲，为玩家提供定制化的选择</a:t>
            </a:r>
          </a:p>
        </p:txBody>
      </p:sp>
      <p:graphicFrame>
        <p:nvGraphicFramePr>
          <p:cNvPr id="4" name="图表 3">
            <a:extLst>
              <a:ext uri="{FF2B5EF4-FFF2-40B4-BE49-F238E27FC236}">
                <a16:creationId xmlns:a16="http://schemas.microsoft.com/office/drawing/2014/main" id="{B565069E-1E0F-4607-8BA9-FABB480DAB1A}"/>
              </a:ext>
            </a:extLst>
          </p:cNvPr>
          <p:cNvGraphicFramePr>
            <a:graphicFrameLocks/>
          </p:cNvGraphicFramePr>
          <p:nvPr>
            <p:extLst>
              <p:ext uri="{D42A27DB-BD31-4B8C-83A1-F6EECF244321}">
                <p14:modId xmlns:p14="http://schemas.microsoft.com/office/powerpoint/2010/main" val="923689616"/>
              </p:ext>
            </p:extLst>
          </p:nvPr>
        </p:nvGraphicFramePr>
        <p:xfrm>
          <a:off x="304800" y="150470"/>
          <a:ext cx="5791200" cy="69810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686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B339C-6B38-49C4-B50B-EAC8032918AB}"/>
              </a:ext>
            </a:extLst>
          </p:cNvPr>
          <p:cNvSpPr>
            <a:spLocks noGrp="1"/>
          </p:cNvSpPr>
          <p:nvPr>
            <p:ph type="title"/>
          </p:nvPr>
        </p:nvSpPr>
        <p:spPr>
          <a:xfrm>
            <a:off x="1058333" y="153459"/>
            <a:ext cx="5799667" cy="1325563"/>
          </a:xfrm>
        </p:spPr>
        <p:txBody>
          <a:bodyPr/>
          <a:lstStyle/>
          <a:p>
            <a:r>
              <a:rPr lang="zh-CN" altLang="en-US" dirty="0"/>
              <a:t>高级房的典型弹药</a:t>
            </a:r>
          </a:p>
        </p:txBody>
      </p:sp>
      <p:sp>
        <p:nvSpPr>
          <p:cNvPr id="3" name="内容占位符 2">
            <a:extLst>
              <a:ext uri="{FF2B5EF4-FFF2-40B4-BE49-F238E27FC236}">
                <a16:creationId xmlns:a16="http://schemas.microsoft.com/office/drawing/2014/main" id="{779C8FB1-DA42-4C65-812B-F0BBC4FA88FD}"/>
              </a:ext>
            </a:extLst>
          </p:cNvPr>
          <p:cNvSpPr>
            <a:spLocks noGrp="1"/>
          </p:cNvSpPr>
          <p:nvPr>
            <p:ph idx="1"/>
          </p:nvPr>
        </p:nvSpPr>
        <p:spPr>
          <a:xfrm>
            <a:off x="838200" y="1825625"/>
            <a:ext cx="6581172" cy="4351338"/>
          </a:xfrm>
        </p:spPr>
        <p:txBody>
          <a:bodyPr/>
          <a:lstStyle/>
          <a:p>
            <a:r>
              <a:rPr lang="zh-CN" altLang="en-US" dirty="0"/>
              <a:t>可以考虑在后效版本加入的冷战时期坦克和后冷战时代的高级房</a:t>
            </a:r>
            <a:endParaRPr lang="en-US" altLang="zh-CN" dirty="0"/>
          </a:p>
          <a:p>
            <a:r>
              <a:rPr lang="zh-CN" altLang="en-US" dirty="0"/>
              <a:t>可以看到后期的坦克对战中</a:t>
            </a:r>
            <a:r>
              <a:rPr lang="en-US" altLang="zh-CN" dirty="0"/>
              <a:t>APFSDS</a:t>
            </a:r>
            <a:r>
              <a:rPr lang="zh-CN" altLang="en-US" dirty="0"/>
              <a:t>具有绝对的优势，又因为其弹道平直，对玩家的反应判断能力提出了更高的要求，该部分内容可以考虑暂时不推出，因为其相关机制与二战坦克对战有很多区别难以实现。</a:t>
            </a:r>
          </a:p>
        </p:txBody>
      </p:sp>
      <p:graphicFrame>
        <p:nvGraphicFramePr>
          <p:cNvPr id="4" name="图表 3">
            <a:extLst>
              <a:ext uri="{FF2B5EF4-FFF2-40B4-BE49-F238E27FC236}">
                <a16:creationId xmlns:a16="http://schemas.microsoft.com/office/drawing/2014/main" id="{62FBC479-BEBB-4598-8A12-798A40208283}"/>
              </a:ext>
            </a:extLst>
          </p:cNvPr>
          <p:cNvGraphicFramePr>
            <a:graphicFrameLocks/>
          </p:cNvGraphicFramePr>
          <p:nvPr>
            <p:extLst>
              <p:ext uri="{D42A27DB-BD31-4B8C-83A1-F6EECF244321}">
                <p14:modId xmlns:p14="http://schemas.microsoft.com/office/powerpoint/2010/main" val="1826895600"/>
              </p:ext>
            </p:extLst>
          </p:nvPr>
        </p:nvGraphicFramePr>
        <p:xfrm>
          <a:off x="7620000" y="0"/>
          <a:ext cx="457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950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0B2C4-BD65-4367-918E-0DD6BAC6DA46}"/>
              </a:ext>
            </a:extLst>
          </p:cNvPr>
          <p:cNvSpPr>
            <a:spLocks noGrp="1"/>
          </p:cNvSpPr>
          <p:nvPr>
            <p:ph type="title"/>
          </p:nvPr>
        </p:nvSpPr>
        <p:spPr>
          <a:xfrm>
            <a:off x="4174066" y="365125"/>
            <a:ext cx="7179733" cy="1325563"/>
          </a:xfrm>
        </p:spPr>
        <p:txBody>
          <a:bodyPr/>
          <a:lstStyle/>
          <a:p>
            <a:r>
              <a:rPr lang="zh-CN" altLang="en-US" dirty="0"/>
              <a:t>总结</a:t>
            </a:r>
          </a:p>
        </p:txBody>
      </p:sp>
      <p:sp>
        <p:nvSpPr>
          <p:cNvPr id="3" name="内容占位符 2">
            <a:extLst>
              <a:ext uri="{FF2B5EF4-FFF2-40B4-BE49-F238E27FC236}">
                <a16:creationId xmlns:a16="http://schemas.microsoft.com/office/drawing/2014/main" id="{C069B734-D11E-4BF4-B47B-2430777817F9}"/>
              </a:ext>
            </a:extLst>
          </p:cNvPr>
          <p:cNvSpPr>
            <a:spLocks noGrp="1"/>
          </p:cNvSpPr>
          <p:nvPr>
            <p:ph idx="1"/>
          </p:nvPr>
        </p:nvSpPr>
        <p:spPr/>
        <p:txBody>
          <a:bodyPr>
            <a:normAutofit fontScale="92500" lnSpcReduction="10000"/>
          </a:bodyPr>
          <a:lstStyle/>
          <a:p>
            <a:r>
              <a:rPr lang="zh-CN" altLang="en-US" dirty="0"/>
              <a:t>现实中的交战距离通常较远，在一千米之上的距离就开始进行射击，假设双方的距离以</a:t>
            </a:r>
            <a:r>
              <a:rPr lang="en-US" altLang="zh-CN" dirty="0"/>
              <a:t>20</a:t>
            </a:r>
            <a:r>
              <a:rPr lang="zh-CN" altLang="en-US" dirty="0"/>
              <a:t>米每秒的速度接近，从远程开火到双方紧贴仍需要</a:t>
            </a:r>
            <a:r>
              <a:rPr lang="en-US" altLang="zh-CN" dirty="0"/>
              <a:t>50</a:t>
            </a:r>
            <a:r>
              <a:rPr lang="zh-CN" altLang="en-US" dirty="0"/>
              <a:t>秒，如此长的等待时间在游戏中是难以接受的，因此应当假设一个最大交战距离，该距离不大于双方的最大发现距离。</a:t>
            </a:r>
            <a:endParaRPr lang="en-US" altLang="zh-CN" dirty="0"/>
          </a:p>
          <a:p>
            <a:r>
              <a:rPr lang="zh-CN" altLang="en-US" dirty="0"/>
              <a:t>从上图可知，现实中的交战距离通常在</a:t>
            </a:r>
            <a:r>
              <a:rPr lang="en-US" altLang="zh-CN" dirty="0"/>
              <a:t>2000</a:t>
            </a:r>
            <a:r>
              <a:rPr lang="zh-CN" altLang="en-US" dirty="0"/>
              <a:t>米内，而在游戏中可以适当缩减距离或者加速行进过程以减少所需时间。为了在直观数据上不过于失真（即提供给玩家的敌方距离数据）比较可行的方法是隐式地提升玩家的移动速度，比如两点间距离为</a:t>
            </a:r>
            <a:r>
              <a:rPr lang="en-US" altLang="zh-CN" dirty="0"/>
              <a:t>1km</a:t>
            </a:r>
            <a:r>
              <a:rPr lang="zh-CN" altLang="en-US" dirty="0"/>
              <a:t>，玩家速度为</a:t>
            </a:r>
            <a:r>
              <a:rPr lang="en-US" altLang="zh-CN" dirty="0"/>
              <a:t>10m/s</a:t>
            </a:r>
            <a:r>
              <a:rPr lang="zh-CN" altLang="en-US" dirty="0"/>
              <a:t>，到达位置所需时间不是</a:t>
            </a:r>
            <a:r>
              <a:rPr lang="en-US" altLang="zh-CN" dirty="0"/>
              <a:t>100s</a:t>
            </a:r>
            <a:r>
              <a:rPr lang="zh-CN" altLang="en-US" dirty="0"/>
              <a:t>，而是更短的一个时间。</a:t>
            </a:r>
            <a:endParaRPr lang="en-US" altLang="zh-CN" dirty="0"/>
          </a:p>
          <a:p>
            <a:r>
              <a:rPr lang="zh-CN" altLang="en-US" dirty="0"/>
              <a:t>应当在穿深方面体现不同弹种在不同距离的优势，鼓励玩家适时切换炮弹种类。即高穿深的后效低，低穿深的衰减慢，在几个主要指标上各有所长</a:t>
            </a:r>
            <a:endParaRPr lang="en-US" altLang="zh-CN" dirty="0"/>
          </a:p>
          <a:p>
            <a:endParaRPr lang="en-US" altLang="zh-CN" dirty="0"/>
          </a:p>
        </p:txBody>
      </p:sp>
    </p:spTree>
    <p:extLst>
      <p:ext uri="{BB962C8B-B14F-4D97-AF65-F5344CB8AC3E}">
        <p14:creationId xmlns:p14="http://schemas.microsoft.com/office/powerpoint/2010/main" val="31922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94BB3-8524-4A53-A7A1-7E5562B933B5}"/>
              </a:ext>
            </a:extLst>
          </p:cNvPr>
          <p:cNvSpPr>
            <a:spLocks noGrp="1"/>
          </p:cNvSpPr>
          <p:nvPr>
            <p:ph type="title"/>
          </p:nvPr>
        </p:nvSpPr>
        <p:spPr/>
        <p:txBody>
          <a:bodyPr/>
          <a:lstStyle/>
          <a:p>
            <a:r>
              <a:rPr lang="zh-CN" altLang="en-US" dirty="0"/>
              <a:t>几个关键指标及其含义和作用</a:t>
            </a:r>
          </a:p>
        </p:txBody>
      </p:sp>
      <p:graphicFrame>
        <p:nvGraphicFramePr>
          <p:cNvPr id="4" name="表格 4">
            <a:extLst>
              <a:ext uri="{FF2B5EF4-FFF2-40B4-BE49-F238E27FC236}">
                <a16:creationId xmlns:a16="http://schemas.microsoft.com/office/drawing/2014/main" id="{8F874EA6-F77F-4A5E-953C-D0B7F46D7B86}"/>
              </a:ext>
            </a:extLst>
          </p:cNvPr>
          <p:cNvGraphicFramePr>
            <a:graphicFrameLocks noGrp="1"/>
          </p:cNvGraphicFramePr>
          <p:nvPr>
            <p:ph idx="1"/>
            <p:extLst>
              <p:ext uri="{D42A27DB-BD31-4B8C-83A1-F6EECF244321}">
                <p14:modId xmlns:p14="http://schemas.microsoft.com/office/powerpoint/2010/main" val="2243232515"/>
              </p:ext>
            </p:extLst>
          </p:nvPr>
        </p:nvGraphicFramePr>
        <p:xfrm>
          <a:off x="0" y="2194560"/>
          <a:ext cx="12192000" cy="4663440"/>
        </p:xfrm>
        <a:graphic>
          <a:graphicData uri="http://schemas.openxmlformats.org/drawingml/2006/table">
            <a:tbl>
              <a:tblPr firstRow="1" bandRow="1">
                <a:tableStyleId>{5C22544A-7EE6-4342-B048-85BDC9FD1C3A}</a:tableStyleId>
              </a:tblPr>
              <a:tblGrid>
                <a:gridCol w="1087358">
                  <a:extLst>
                    <a:ext uri="{9D8B030D-6E8A-4147-A177-3AD203B41FA5}">
                      <a16:colId xmlns:a16="http://schemas.microsoft.com/office/drawing/2014/main" val="2806727172"/>
                    </a:ext>
                  </a:extLst>
                </a:gridCol>
                <a:gridCol w="2854314">
                  <a:extLst>
                    <a:ext uri="{9D8B030D-6E8A-4147-A177-3AD203B41FA5}">
                      <a16:colId xmlns:a16="http://schemas.microsoft.com/office/drawing/2014/main" val="1111616732"/>
                    </a:ext>
                  </a:extLst>
                </a:gridCol>
                <a:gridCol w="2933913">
                  <a:extLst>
                    <a:ext uri="{9D8B030D-6E8A-4147-A177-3AD203B41FA5}">
                      <a16:colId xmlns:a16="http://schemas.microsoft.com/office/drawing/2014/main" val="1499576672"/>
                    </a:ext>
                  </a:extLst>
                </a:gridCol>
                <a:gridCol w="2444261">
                  <a:extLst>
                    <a:ext uri="{9D8B030D-6E8A-4147-A177-3AD203B41FA5}">
                      <a16:colId xmlns:a16="http://schemas.microsoft.com/office/drawing/2014/main" val="116862658"/>
                    </a:ext>
                  </a:extLst>
                </a:gridCol>
                <a:gridCol w="2872154">
                  <a:extLst>
                    <a:ext uri="{9D8B030D-6E8A-4147-A177-3AD203B41FA5}">
                      <a16:colId xmlns:a16="http://schemas.microsoft.com/office/drawing/2014/main" val="1168761144"/>
                    </a:ext>
                  </a:extLst>
                </a:gridCol>
              </a:tblGrid>
              <a:tr h="332496">
                <a:tc>
                  <a:txBody>
                    <a:bodyPr/>
                    <a:lstStyle/>
                    <a:p>
                      <a:r>
                        <a:rPr lang="zh-CN" altLang="en-US" dirty="0"/>
                        <a:t>指标</a:t>
                      </a:r>
                    </a:p>
                  </a:txBody>
                  <a:tcPr/>
                </a:tc>
                <a:tc>
                  <a:txBody>
                    <a:bodyPr/>
                    <a:lstStyle/>
                    <a:p>
                      <a:r>
                        <a:rPr lang="zh-CN" altLang="en-US" dirty="0"/>
                        <a:t>含义</a:t>
                      </a:r>
                    </a:p>
                  </a:txBody>
                  <a:tcPr/>
                </a:tc>
                <a:tc>
                  <a:txBody>
                    <a:bodyPr/>
                    <a:lstStyle/>
                    <a:p>
                      <a:r>
                        <a:rPr lang="zh-CN" altLang="en-US" dirty="0"/>
                        <a:t>例子</a:t>
                      </a:r>
                    </a:p>
                  </a:txBody>
                  <a:tcPr/>
                </a:tc>
                <a:tc>
                  <a:txBody>
                    <a:bodyPr/>
                    <a:lstStyle/>
                    <a:p>
                      <a:r>
                        <a:rPr lang="zh-CN" altLang="en-US" dirty="0"/>
                        <a:t>作用</a:t>
                      </a:r>
                    </a:p>
                  </a:txBody>
                  <a:tcPr/>
                </a:tc>
                <a:tc>
                  <a:txBody>
                    <a:bodyPr/>
                    <a:lstStyle/>
                    <a:p>
                      <a:r>
                        <a:rPr lang="zh-CN" altLang="en-US" dirty="0"/>
                        <a:t>表现形式</a:t>
                      </a:r>
                    </a:p>
                  </a:txBody>
                  <a:tcPr/>
                </a:tc>
                <a:extLst>
                  <a:ext uri="{0D108BD9-81ED-4DB2-BD59-A6C34878D82A}">
                    <a16:rowId xmlns:a16="http://schemas.microsoft.com/office/drawing/2014/main" val="825941541"/>
                  </a:ext>
                </a:extLst>
              </a:tr>
              <a:tr h="370840">
                <a:tc>
                  <a:txBody>
                    <a:bodyPr/>
                    <a:lstStyle/>
                    <a:p>
                      <a:r>
                        <a:rPr lang="zh-CN" altLang="en-US" dirty="0"/>
                        <a:t>穿深</a:t>
                      </a:r>
                    </a:p>
                  </a:txBody>
                  <a:tcPr/>
                </a:tc>
                <a:tc>
                  <a:txBody>
                    <a:bodyPr/>
                    <a:lstStyle/>
                    <a:p>
                      <a:r>
                        <a:rPr lang="zh-CN" altLang="en-US" dirty="0"/>
                        <a:t>某弹药在一定的速度和着弹角下所能击穿的最大某类型装甲厚度</a:t>
                      </a:r>
                    </a:p>
                  </a:txBody>
                  <a:tcPr/>
                </a:tc>
                <a:tc>
                  <a:txBody>
                    <a:bodyPr/>
                    <a:lstStyle/>
                    <a:p>
                      <a:r>
                        <a:rPr lang="zh-CN" altLang="en-US" dirty="0"/>
                        <a:t>某</a:t>
                      </a:r>
                      <a:r>
                        <a:rPr lang="en-US" altLang="zh-CN" dirty="0"/>
                        <a:t>AP</a:t>
                      </a:r>
                      <a:r>
                        <a:rPr lang="zh-CN" altLang="en-US" dirty="0"/>
                        <a:t>弹在</a:t>
                      </a:r>
                      <a:r>
                        <a:rPr lang="en-US" altLang="zh-CN" dirty="0"/>
                        <a:t>500</a:t>
                      </a:r>
                      <a:r>
                        <a:rPr lang="zh-CN" altLang="en-US" dirty="0"/>
                        <a:t>米距离上，以</a:t>
                      </a:r>
                      <a:r>
                        <a:rPr lang="en-US" altLang="zh-CN" dirty="0"/>
                        <a:t>30</a:t>
                      </a:r>
                      <a:r>
                        <a:rPr lang="zh-CN" altLang="en-US" dirty="0"/>
                        <a:t>度着弹角，最大可击穿</a:t>
                      </a:r>
                      <a:r>
                        <a:rPr lang="en-US" altLang="zh-CN" dirty="0"/>
                        <a:t>50</a:t>
                      </a:r>
                      <a:r>
                        <a:rPr lang="zh-CN" altLang="en-US" dirty="0"/>
                        <a:t>毫米的均质装甲</a:t>
                      </a:r>
                    </a:p>
                  </a:txBody>
                  <a:tcPr/>
                </a:tc>
                <a:tc>
                  <a:txBody>
                    <a:bodyPr/>
                    <a:lstStyle/>
                    <a:p>
                      <a:r>
                        <a:rPr lang="zh-CN" altLang="en-US" dirty="0"/>
                        <a:t>穿深超过装甲的等效厚度，则可以击穿</a:t>
                      </a:r>
                    </a:p>
                  </a:txBody>
                  <a:tcPr/>
                </a:tc>
                <a:tc>
                  <a:txBody>
                    <a:bodyPr/>
                    <a:lstStyle/>
                    <a:p>
                      <a:r>
                        <a:rPr lang="zh-CN" altLang="en-US" dirty="0"/>
                        <a:t>以距离</a:t>
                      </a:r>
                      <a:r>
                        <a:rPr lang="en-US" altLang="zh-CN" dirty="0"/>
                        <a:t>-</a:t>
                      </a:r>
                      <a:r>
                        <a:rPr lang="zh-CN" altLang="en-US" dirty="0"/>
                        <a:t>角度</a:t>
                      </a:r>
                      <a:r>
                        <a:rPr lang="en-US" altLang="zh-CN" dirty="0"/>
                        <a:t>-</a:t>
                      </a:r>
                      <a:r>
                        <a:rPr lang="zh-CN" altLang="en-US" dirty="0"/>
                        <a:t>等效厚度的形式呈现给玩家</a:t>
                      </a:r>
                    </a:p>
                  </a:txBody>
                  <a:tcPr/>
                </a:tc>
                <a:extLst>
                  <a:ext uri="{0D108BD9-81ED-4DB2-BD59-A6C34878D82A}">
                    <a16:rowId xmlns:a16="http://schemas.microsoft.com/office/drawing/2014/main" val="1051587474"/>
                  </a:ext>
                </a:extLst>
              </a:tr>
              <a:tr h="370840">
                <a:tc>
                  <a:txBody>
                    <a:bodyPr/>
                    <a:lstStyle/>
                    <a:p>
                      <a:r>
                        <a:rPr lang="zh-CN" altLang="en-US" dirty="0"/>
                        <a:t>后效</a:t>
                      </a:r>
                    </a:p>
                  </a:txBody>
                  <a:tcPr/>
                </a:tc>
                <a:tc>
                  <a:txBody>
                    <a:bodyPr/>
                    <a:lstStyle/>
                    <a:p>
                      <a:r>
                        <a:rPr lang="zh-CN" altLang="en-US" dirty="0"/>
                        <a:t>弹药对目标造成的伤害效果</a:t>
                      </a:r>
                    </a:p>
                  </a:txBody>
                  <a:tcPr/>
                </a:tc>
                <a:tc>
                  <a:txBody>
                    <a:bodyPr/>
                    <a:lstStyle/>
                    <a:p>
                      <a:r>
                        <a:rPr lang="zh-CN" altLang="en-US" dirty="0"/>
                        <a:t>某</a:t>
                      </a:r>
                      <a:r>
                        <a:rPr lang="en-US" altLang="zh-CN" dirty="0"/>
                        <a:t>APCR</a:t>
                      </a:r>
                      <a:r>
                        <a:rPr lang="zh-CN" altLang="en-US" dirty="0"/>
                        <a:t>击穿后造成发动机故障</a:t>
                      </a:r>
                    </a:p>
                  </a:txBody>
                  <a:tcPr/>
                </a:tc>
                <a:tc>
                  <a:txBody>
                    <a:bodyPr/>
                    <a:lstStyle/>
                    <a:p>
                      <a:r>
                        <a:rPr lang="zh-CN" altLang="en-US" dirty="0"/>
                        <a:t>体现弹药威力的最明显指标</a:t>
                      </a:r>
                    </a:p>
                  </a:txBody>
                  <a:tcPr/>
                </a:tc>
                <a:tc>
                  <a:txBody>
                    <a:bodyPr/>
                    <a:lstStyle/>
                    <a:p>
                      <a:r>
                        <a:rPr lang="zh-CN" altLang="en-US" dirty="0"/>
                        <a:t>击中目标后，告诉玩家造成的伤害类型和大小</a:t>
                      </a:r>
                    </a:p>
                  </a:txBody>
                  <a:tcPr/>
                </a:tc>
                <a:extLst>
                  <a:ext uri="{0D108BD9-81ED-4DB2-BD59-A6C34878D82A}">
                    <a16:rowId xmlns:a16="http://schemas.microsoft.com/office/drawing/2014/main" val="4111098790"/>
                  </a:ext>
                </a:extLst>
              </a:tr>
              <a:tr h="370840">
                <a:tc>
                  <a:txBody>
                    <a:bodyPr/>
                    <a:lstStyle/>
                    <a:p>
                      <a:r>
                        <a:rPr lang="zh-CN" altLang="en-US" dirty="0"/>
                        <a:t>存速</a:t>
                      </a:r>
                    </a:p>
                  </a:txBody>
                  <a:tcPr/>
                </a:tc>
                <a:tc>
                  <a:txBody>
                    <a:bodyPr/>
                    <a:lstStyle/>
                    <a:p>
                      <a:r>
                        <a:rPr lang="zh-CN" altLang="en-US" dirty="0"/>
                        <a:t>炮弹在飞行中随距离的速度衰减后的剩余速度</a:t>
                      </a:r>
                    </a:p>
                  </a:txBody>
                  <a:tcPr/>
                </a:tc>
                <a:tc>
                  <a:txBody>
                    <a:bodyPr/>
                    <a:lstStyle/>
                    <a:p>
                      <a:r>
                        <a:rPr lang="zh-CN" altLang="en-US" dirty="0"/>
                        <a:t>某</a:t>
                      </a:r>
                      <a:r>
                        <a:rPr lang="en-US" altLang="zh-CN" dirty="0"/>
                        <a:t>HEAT</a:t>
                      </a:r>
                      <a:r>
                        <a:rPr lang="zh-CN" altLang="en-US" dirty="0"/>
                        <a:t>初速度为</a:t>
                      </a:r>
                      <a:r>
                        <a:rPr lang="en-US" altLang="zh-CN" dirty="0"/>
                        <a:t>600</a:t>
                      </a:r>
                      <a:r>
                        <a:rPr lang="zh-CN" altLang="en-US" dirty="0"/>
                        <a:t>米</a:t>
                      </a:r>
                      <a:r>
                        <a:rPr lang="en-US" altLang="zh-CN" dirty="0"/>
                        <a:t>/</a:t>
                      </a:r>
                      <a:r>
                        <a:rPr lang="zh-CN" altLang="en-US" dirty="0"/>
                        <a:t>秒，在飞行</a:t>
                      </a:r>
                      <a:r>
                        <a:rPr lang="en-US" altLang="zh-CN" dirty="0"/>
                        <a:t>500</a:t>
                      </a:r>
                      <a:r>
                        <a:rPr lang="zh-CN" altLang="en-US" dirty="0"/>
                        <a:t>米后速度为</a:t>
                      </a:r>
                      <a:r>
                        <a:rPr lang="en-US" altLang="zh-CN" dirty="0"/>
                        <a:t>550</a:t>
                      </a:r>
                      <a:r>
                        <a:rPr lang="zh-CN" altLang="en-US" dirty="0"/>
                        <a:t>米</a:t>
                      </a:r>
                      <a:r>
                        <a:rPr lang="en-US" altLang="zh-CN" dirty="0"/>
                        <a:t>/</a:t>
                      </a:r>
                      <a:r>
                        <a:rPr lang="zh-CN" altLang="en-US" dirty="0"/>
                        <a:t>秒</a:t>
                      </a:r>
                    </a:p>
                  </a:txBody>
                  <a:tcPr/>
                </a:tc>
                <a:tc>
                  <a:txBody>
                    <a:bodyPr/>
                    <a:lstStyle/>
                    <a:p>
                      <a:r>
                        <a:rPr lang="zh-CN" altLang="en-US" dirty="0"/>
                        <a:t>区分不同弹种在不同距离上命中目标所需的时间</a:t>
                      </a:r>
                    </a:p>
                  </a:txBody>
                  <a:tcPr/>
                </a:tc>
                <a:tc>
                  <a:txBody>
                    <a:bodyPr/>
                    <a:lstStyle/>
                    <a:p>
                      <a:r>
                        <a:rPr lang="zh-CN" altLang="en-US" dirty="0"/>
                        <a:t>玩家开炮后，需要一段较小的时间，炮弹才能命中目标</a:t>
                      </a:r>
                    </a:p>
                  </a:txBody>
                  <a:tcPr/>
                </a:tc>
                <a:extLst>
                  <a:ext uri="{0D108BD9-81ED-4DB2-BD59-A6C34878D82A}">
                    <a16:rowId xmlns:a16="http://schemas.microsoft.com/office/drawing/2014/main" val="3381687721"/>
                  </a:ext>
                </a:extLst>
              </a:tr>
              <a:tr h="370840">
                <a:tc>
                  <a:txBody>
                    <a:bodyPr/>
                    <a:lstStyle/>
                    <a:p>
                      <a:r>
                        <a:rPr lang="zh-CN" altLang="en-US" dirty="0"/>
                        <a:t>入射角</a:t>
                      </a:r>
                    </a:p>
                  </a:txBody>
                  <a:tcPr/>
                </a:tc>
                <a:tc>
                  <a:txBody>
                    <a:bodyPr/>
                    <a:lstStyle/>
                    <a:p>
                      <a:r>
                        <a:rPr lang="zh-CN" altLang="en-US" dirty="0"/>
                        <a:t>炮弹速度方向与装甲表面法线的夹角</a:t>
                      </a:r>
                    </a:p>
                  </a:txBody>
                  <a:tcPr/>
                </a:tc>
                <a:tc>
                  <a:txBody>
                    <a:bodyPr/>
                    <a:lstStyle/>
                    <a:p>
                      <a:r>
                        <a:rPr lang="zh-CN" altLang="en-US" dirty="0"/>
                        <a:t>某</a:t>
                      </a:r>
                      <a:r>
                        <a:rPr lang="en-US" altLang="zh-CN" dirty="0"/>
                        <a:t>APCBC</a:t>
                      </a:r>
                      <a:r>
                        <a:rPr lang="zh-CN" altLang="en-US" dirty="0"/>
                        <a:t>以</a:t>
                      </a:r>
                      <a:r>
                        <a:rPr lang="en-US" altLang="zh-CN" dirty="0"/>
                        <a:t>30</a:t>
                      </a:r>
                      <a:r>
                        <a:rPr lang="zh-CN" altLang="en-US" dirty="0"/>
                        <a:t>度入射角击中某装甲</a:t>
                      </a:r>
                    </a:p>
                  </a:txBody>
                  <a:tcPr/>
                </a:tc>
                <a:tc>
                  <a:txBody>
                    <a:bodyPr/>
                    <a:lstStyle/>
                    <a:p>
                      <a:r>
                        <a:rPr lang="zh-CN" altLang="en-US" dirty="0"/>
                        <a:t>同入射角下不同弹种的穿深有着一定差异</a:t>
                      </a:r>
                    </a:p>
                  </a:txBody>
                  <a:tcPr/>
                </a:tc>
                <a:tc>
                  <a:txBody>
                    <a:bodyPr/>
                    <a:lstStyle/>
                    <a:p>
                      <a:r>
                        <a:rPr lang="zh-CN" altLang="en-US" dirty="0"/>
                        <a:t>击中后状态为击穿</a:t>
                      </a:r>
                      <a:r>
                        <a:rPr lang="en-US" altLang="zh-CN" dirty="0"/>
                        <a:t>/</a:t>
                      </a:r>
                      <a:r>
                        <a:rPr lang="zh-CN" altLang="en-US" dirty="0"/>
                        <a:t>未击穿</a:t>
                      </a:r>
                      <a:r>
                        <a:rPr lang="en-US" altLang="zh-CN" dirty="0"/>
                        <a:t>/</a:t>
                      </a:r>
                      <a:r>
                        <a:rPr lang="zh-CN" altLang="en-US" dirty="0"/>
                        <a:t>跳弹等，直接反馈给玩家命中后结果</a:t>
                      </a:r>
                    </a:p>
                  </a:txBody>
                  <a:tcPr/>
                </a:tc>
                <a:extLst>
                  <a:ext uri="{0D108BD9-81ED-4DB2-BD59-A6C34878D82A}">
                    <a16:rowId xmlns:a16="http://schemas.microsoft.com/office/drawing/2014/main" val="1992348667"/>
                  </a:ext>
                </a:extLst>
              </a:tr>
              <a:tr h="370840">
                <a:tc>
                  <a:txBody>
                    <a:bodyPr/>
                    <a:lstStyle/>
                    <a:p>
                      <a:r>
                        <a:rPr lang="zh-CN" altLang="en-US" dirty="0"/>
                        <a:t>转正</a:t>
                      </a:r>
                    </a:p>
                  </a:txBody>
                  <a:tcPr/>
                </a:tc>
                <a:tc>
                  <a:txBody>
                    <a:bodyPr/>
                    <a:lstStyle/>
                    <a:p>
                      <a:r>
                        <a:rPr lang="zh-CN" altLang="en-US" dirty="0"/>
                        <a:t>炮弹接触装甲后，入射角发生微小的变化</a:t>
                      </a:r>
                    </a:p>
                  </a:txBody>
                  <a:tcPr/>
                </a:tc>
                <a:tc>
                  <a:txBody>
                    <a:bodyPr/>
                    <a:lstStyle/>
                    <a:p>
                      <a:r>
                        <a:rPr lang="en-US" altLang="zh-CN" dirty="0"/>
                        <a:t>30</a:t>
                      </a:r>
                      <a:r>
                        <a:rPr lang="zh-CN" altLang="en-US" dirty="0"/>
                        <a:t>度入射角击中后，经过有利的</a:t>
                      </a:r>
                      <a:r>
                        <a:rPr lang="en-US" altLang="zh-CN" dirty="0"/>
                        <a:t>5</a:t>
                      </a:r>
                      <a:r>
                        <a:rPr lang="zh-CN" altLang="en-US" dirty="0"/>
                        <a:t>度转正，以</a:t>
                      </a:r>
                      <a:r>
                        <a:rPr lang="en-US" altLang="zh-CN" dirty="0"/>
                        <a:t>25</a:t>
                      </a:r>
                      <a:r>
                        <a:rPr lang="zh-CN" altLang="en-US" dirty="0"/>
                        <a:t>度角的实际入射角击中装甲</a:t>
                      </a:r>
                    </a:p>
                  </a:txBody>
                  <a:tcPr/>
                </a:tc>
                <a:tc>
                  <a:txBody>
                    <a:bodyPr/>
                    <a:lstStyle/>
                    <a:p>
                      <a:r>
                        <a:rPr lang="zh-CN" altLang="en-US" dirty="0"/>
                        <a:t>在击中后，给予不同炮弹以不同的修正入射角</a:t>
                      </a:r>
                    </a:p>
                  </a:txBody>
                  <a:tcPr/>
                </a:tc>
                <a:tc>
                  <a:txBody>
                    <a:bodyPr/>
                    <a:lstStyle/>
                    <a:p>
                      <a:r>
                        <a:rPr lang="zh-CN" altLang="en-US" dirty="0"/>
                        <a:t>在炮弹属性界面提供转正角，提升玩家在不同的入射角下使用最佳弹种</a:t>
                      </a:r>
                    </a:p>
                  </a:txBody>
                  <a:tcPr/>
                </a:tc>
                <a:extLst>
                  <a:ext uri="{0D108BD9-81ED-4DB2-BD59-A6C34878D82A}">
                    <a16:rowId xmlns:a16="http://schemas.microsoft.com/office/drawing/2014/main" val="873908936"/>
                  </a:ext>
                </a:extLst>
              </a:tr>
            </a:tbl>
          </a:graphicData>
        </a:graphic>
      </p:graphicFrame>
    </p:spTree>
    <p:extLst>
      <p:ext uri="{BB962C8B-B14F-4D97-AF65-F5344CB8AC3E}">
        <p14:creationId xmlns:p14="http://schemas.microsoft.com/office/powerpoint/2010/main" val="177594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04B6B-7064-49E3-876E-5E013712DB8A}"/>
              </a:ext>
            </a:extLst>
          </p:cNvPr>
          <p:cNvSpPr>
            <a:spLocks noGrp="1"/>
          </p:cNvSpPr>
          <p:nvPr>
            <p:ph type="title"/>
          </p:nvPr>
        </p:nvSpPr>
        <p:spPr>
          <a:xfrm>
            <a:off x="0" y="0"/>
            <a:ext cx="10515600" cy="1325563"/>
          </a:xfrm>
        </p:spPr>
        <p:txBody>
          <a:bodyPr/>
          <a:lstStyle/>
          <a:p>
            <a:r>
              <a:rPr lang="zh-CN" altLang="en-US" dirty="0"/>
              <a:t>几种常见的炮弹类型和特点</a:t>
            </a:r>
            <a:r>
              <a:rPr lang="en-US" altLang="zh-CN" dirty="0"/>
              <a:t>——</a:t>
            </a:r>
            <a:r>
              <a:rPr lang="zh-CN" altLang="en-US" dirty="0"/>
              <a:t>动能弹</a:t>
            </a:r>
          </a:p>
        </p:txBody>
      </p:sp>
      <p:graphicFrame>
        <p:nvGraphicFramePr>
          <p:cNvPr id="6" name="表格 6">
            <a:extLst>
              <a:ext uri="{FF2B5EF4-FFF2-40B4-BE49-F238E27FC236}">
                <a16:creationId xmlns:a16="http://schemas.microsoft.com/office/drawing/2014/main" id="{BAABD8B0-A773-4C11-90A2-8EE35E82F801}"/>
              </a:ext>
            </a:extLst>
          </p:cNvPr>
          <p:cNvGraphicFramePr>
            <a:graphicFrameLocks noGrp="1"/>
          </p:cNvGraphicFramePr>
          <p:nvPr>
            <p:ph idx="1"/>
            <p:extLst>
              <p:ext uri="{D42A27DB-BD31-4B8C-83A1-F6EECF244321}">
                <p14:modId xmlns:p14="http://schemas.microsoft.com/office/powerpoint/2010/main" val="2558397067"/>
              </p:ext>
            </p:extLst>
          </p:nvPr>
        </p:nvGraphicFramePr>
        <p:xfrm>
          <a:off x="0" y="1280160"/>
          <a:ext cx="12192000" cy="5577840"/>
        </p:xfrm>
        <a:graphic>
          <a:graphicData uri="http://schemas.openxmlformats.org/drawingml/2006/table">
            <a:tbl>
              <a:tblPr firstRow="1" bandRow="1">
                <a:tableStyleId>{5C22544A-7EE6-4342-B048-85BDC9FD1C3A}</a:tableStyleId>
              </a:tblPr>
              <a:tblGrid>
                <a:gridCol w="1494692">
                  <a:extLst>
                    <a:ext uri="{9D8B030D-6E8A-4147-A177-3AD203B41FA5}">
                      <a16:colId xmlns:a16="http://schemas.microsoft.com/office/drawing/2014/main" val="2526587312"/>
                    </a:ext>
                  </a:extLst>
                </a:gridCol>
                <a:gridCol w="967154">
                  <a:extLst>
                    <a:ext uri="{9D8B030D-6E8A-4147-A177-3AD203B41FA5}">
                      <a16:colId xmlns:a16="http://schemas.microsoft.com/office/drawing/2014/main" val="1793104776"/>
                    </a:ext>
                  </a:extLst>
                </a:gridCol>
                <a:gridCol w="2532185">
                  <a:extLst>
                    <a:ext uri="{9D8B030D-6E8A-4147-A177-3AD203B41FA5}">
                      <a16:colId xmlns:a16="http://schemas.microsoft.com/office/drawing/2014/main" val="972031401"/>
                    </a:ext>
                  </a:extLst>
                </a:gridCol>
                <a:gridCol w="3745523">
                  <a:extLst>
                    <a:ext uri="{9D8B030D-6E8A-4147-A177-3AD203B41FA5}">
                      <a16:colId xmlns:a16="http://schemas.microsoft.com/office/drawing/2014/main" val="3985499312"/>
                    </a:ext>
                  </a:extLst>
                </a:gridCol>
                <a:gridCol w="3452446">
                  <a:extLst>
                    <a:ext uri="{9D8B030D-6E8A-4147-A177-3AD203B41FA5}">
                      <a16:colId xmlns:a16="http://schemas.microsoft.com/office/drawing/2014/main" val="385589917"/>
                    </a:ext>
                  </a:extLst>
                </a:gridCol>
              </a:tblGrid>
              <a:tr h="0">
                <a:tc>
                  <a:txBody>
                    <a:bodyPr/>
                    <a:lstStyle/>
                    <a:p>
                      <a:r>
                        <a:rPr lang="zh-CN" altLang="en-US" dirty="0"/>
                        <a:t>中文名</a:t>
                      </a:r>
                    </a:p>
                  </a:txBody>
                  <a:tcPr/>
                </a:tc>
                <a:tc>
                  <a:txBody>
                    <a:bodyPr/>
                    <a:lstStyle/>
                    <a:p>
                      <a:r>
                        <a:rPr lang="zh-CN" altLang="en-US" dirty="0"/>
                        <a:t>英文简称</a:t>
                      </a:r>
                    </a:p>
                  </a:txBody>
                  <a:tcPr/>
                </a:tc>
                <a:tc>
                  <a:txBody>
                    <a:bodyPr/>
                    <a:lstStyle/>
                    <a:p>
                      <a:r>
                        <a:rPr lang="zh-CN" altLang="en-US" dirty="0"/>
                        <a:t>基本释义</a:t>
                      </a:r>
                    </a:p>
                  </a:txBody>
                  <a:tcPr/>
                </a:tc>
                <a:tc>
                  <a:txBody>
                    <a:bodyPr/>
                    <a:lstStyle/>
                    <a:p>
                      <a:r>
                        <a:rPr lang="zh-CN" altLang="en-US" dirty="0"/>
                        <a:t>优点</a:t>
                      </a:r>
                    </a:p>
                  </a:txBody>
                  <a:tcPr/>
                </a:tc>
                <a:tc>
                  <a:txBody>
                    <a:bodyPr/>
                    <a:lstStyle/>
                    <a:p>
                      <a:r>
                        <a:rPr lang="zh-CN" altLang="en-US" dirty="0"/>
                        <a:t>缺点</a:t>
                      </a:r>
                    </a:p>
                  </a:txBody>
                  <a:tcPr/>
                </a:tc>
                <a:extLst>
                  <a:ext uri="{0D108BD9-81ED-4DB2-BD59-A6C34878D82A}">
                    <a16:rowId xmlns:a16="http://schemas.microsoft.com/office/drawing/2014/main" val="1719545074"/>
                  </a:ext>
                </a:extLst>
              </a:tr>
              <a:tr h="370840">
                <a:tc>
                  <a:txBody>
                    <a:bodyPr/>
                    <a:lstStyle/>
                    <a:p>
                      <a:r>
                        <a:rPr lang="zh-CN" altLang="en-US" dirty="0"/>
                        <a:t>穿甲弹</a:t>
                      </a:r>
                    </a:p>
                  </a:txBody>
                  <a:tcPr/>
                </a:tc>
                <a:tc>
                  <a:txBody>
                    <a:bodyPr/>
                    <a:lstStyle/>
                    <a:p>
                      <a:r>
                        <a:rPr lang="en-US" altLang="zh-CN" dirty="0"/>
                        <a:t>AP</a:t>
                      </a:r>
                      <a:endParaRPr lang="zh-CN" altLang="en-US" dirty="0"/>
                    </a:p>
                  </a:txBody>
                  <a:tcPr/>
                </a:tc>
                <a:tc>
                  <a:txBody>
                    <a:bodyPr/>
                    <a:lstStyle/>
                    <a:p>
                      <a:r>
                        <a:rPr lang="zh-CN" altLang="en-US" dirty="0"/>
                        <a:t>最基本的穿甲弹类型，无过多复杂结构</a:t>
                      </a:r>
                    </a:p>
                  </a:txBody>
                  <a:tcPr/>
                </a:tc>
                <a:tc>
                  <a:txBody>
                    <a:bodyPr/>
                    <a:lstStyle/>
                    <a:p>
                      <a:r>
                        <a:rPr lang="zh-CN" altLang="en-US" dirty="0"/>
                        <a:t>结构简单，容易制造，弹体不容易因为装药室碎裂</a:t>
                      </a:r>
                    </a:p>
                  </a:txBody>
                  <a:tcPr/>
                </a:tc>
                <a:tc>
                  <a:txBody>
                    <a:bodyPr/>
                    <a:lstStyle/>
                    <a:p>
                      <a:r>
                        <a:rPr lang="zh-CN" altLang="en-US" dirty="0"/>
                        <a:t>截面密度低，遇到表面硬化装甲容易碎裂</a:t>
                      </a:r>
                    </a:p>
                  </a:txBody>
                  <a:tcPr/>
                </a:tc>
                <a:extLst>
                  <a:ext uri="{0D108BD9-81ED-4DB2-BD59-A6C34878D82A}">
                    <a16:rowId xmlns:a16="http://schemas.microsoft.com/office/drawing/2014/main" val="3670825819"/>
                  </a:ext>
                </a:extLst>
              </a:tr>
              <a:tr h="370840">
                <a:tc>
                  <a:txBody>
                    <a:bodyPr/>
                    <a:lstStyle/>
                    <a:p>
                      <a:r>
                        <a:rPr lang="zh-CN" altLang="zh-CN" sz="1800" kern="1200" dirty="0">
                          <a:solidFill>
                            <a:schemeClr val="dk1"/>
                          </a:solidFill>
                          <a:effectLst/>
                          <a:latin typeface="+mn-lt"/>
                          <a:ea typeface="+mn-ea"/>
                          <a:cs typeface="+mn-cs"/>
                        </a:rPr>
                        <a:t>被帽穿甲弹</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APC</a:t>
                      </a:r>
                      <a:endParaRPr lang="zh-CN" altLang="zh-CN" sz="1800" kern="1200" dirty="0">
                        <a:solidFill>
                          <a:schemeClr val="dk1"/>
                        </a:solidFill>
                        <a:effectLst/>
                        <a:latin typeface="+mn-lt"/>
                        <a:ea typeface="+mn-ea"/>
                        <a:cs typeface="+mn-cs"/>
                      </a:endParaRPr>
                    </a:p>
                  </a:txBody>
                  <a:tcPr/>
                </a:tc>
                <a:tc>
                  <a:txBody>
                    <a:bodyPr/>
                    <a:lstStyle/>
                    <a:p>
                      <a:r>
                        <a:rPr lang="zh-CN" altLang="en-US" dirty="0"/>
                        <a:t>有一个软被帽覆盖在弹体前的穿甲弹</a:t>
                      </a:r>
                    </a:p>
                  </a:txBody>
                  <a:tcPr/>
                </a:tc>
                <a:tc>
                  <a:txBody>
                    <a:bodyPr/>
                    <a:lstStyle/>
                    <a:p>
                      <a:r>
                        <a:rPr lang="zh-CN" altLang="en-US" dirty="0"/>
                        <a:t>钝头被帽提供了额外的转正效果，同时面对表面硬化装甲，能够破坏其硬化层，有利后续穿甲</a:t>
                      </a:r>
                    </a:p>
                  </a:txBody>
                  <a:tcPr/>
                </a:tc>
                <a:tc>
                  <a:txBody>
                    <a:bodyPr/>
                    <a:lstStyle/>
                    <a:p>
                      <a:r>
                        <a:rPr lang="zh-CN" altLang="en-US" dirty="0"/>
                        <a:t>钝头空气阻力大，远距离衰减比</a:t>
                      </a:r>
                      <a:r>
                        <a:rPr lang="en-US" altLang="zh-CN" dirty="0"/>
                        <a:t>AP</a:t>
                      </a:r>
                      <a:r>
                        <a:rPr lang="zh-CN" altLang="en-US" dirty="0"/>
                        <a:t>大，</a:t>
                      </a:r>
                      <a:endParaRPr lang="en-US" altLang="zh-CN" dirty="0"/>
                    </a:p>
                    <a:p>
                      <a:r>
                        <a:rPr lang="zh-CN" altLang="en-US" dirty="0"/>
                        <a:t>如果有多层间隙装甲，会削弱其穿深</a:t>
                      </a:r>
                    </a:p>
                  </a:txBody>
                  <a:tcPr/>
                </a:tc>
                <a:extLst>
                  <a:ext uri="{0D108BD9-81ED-4DB2-BD59-A6C34878D82A}">
                    <a16:rowId xmlns:a16="http://schemas.microsoft.com/office/drawing/2014/main" val="1271564150"/>
                  </a:ext>
                </a:extLst>
              </a:tr>
              <a:tr h="370840">
                <a:tc>
                  <a:txBody>
                    <a:bodyPr/>
                    <a:lstStyle/>
                    <a:p>
                      <a:r>
                        <a:rPr lang="zh-CN" altLang="zh-CN" sz="1800" kern="1200" dirty="0">
                          <a:solidFill>
                            <a:schemeClr val="dk1"/>
                          </a:solidFill>
                          <a:effectLst/>
                          <a:latin typeface="+mn-lt"/>
                          <a:ea typeface="+mn-ea"/>
                          <a:cs typeface="+mn-cs"/>
                        </a:rPr>
                        <a:t>风帽被帽穿甲弹</a:t>
                      </a:r>
                      <a:endParaRPr lang="zh-CN" altLang="en-US" dirty="0"/>
                    </a:p>
                  </a:txBody>
                  <a:tcPr/>
                </a:tc>
                <a:tc>
                  <a:txBody>
                    <a:bodyPr/>
                    <a:lstStyle/>
                    <a:p>
                      <a:r>
                        <a:rPr lang="en-US" altLang="zh-CN" dirty="0"/>
                        <a:t>APCBC</a:t>
                      </a:r>
                      <a:endParaRPr lang="zh-CN" altLang="en-US" dirty="0"/>
                    </a:p>
                  </a:txBody>
                  <a:tcPr/>
                </a:tc>
                <a:tc>
                  <a:txBody>
                    <a:bodyPr/>
                    <a:lstStyle/>
                    <a:p>
                      <a:r>
                        <a:rPr lang="zh-CN" altLang="en-US" dirty="0"/>
                        <a:t>带流线型头部的</a:t>
                      </a:r>
                      <a:r>
                        <a:rPr lang="en-US" altLang="zh-CN" dirty="0"/>
                        <a:t>APC</a:t>
                      </a:r>
                      <a:endParaRPr lang="zh-CN" altLang="en-US" dirty="0"/>
                    </a:p>
                  </a:txBody>
                  <a:tcPr/>
                </a:tc>
                <a:tc>
                  <a:txBody>
                    <a:bodyPr/>
                    <a:lstStyle/>
                    <a:p>
                      <a:r>
                        <a:rPr lang="zh-CN" altLang="en-US" dirty="0"/>
                        <a:t>空气阻力低，远程存速好。</a:t>
                      </a:r>
                    </a:p>
                  </a:txBody>
                  <a:tcPr/>
                </a:tc>
                <a:tc>
                  <a:txBody>
                    <a:bodyPr/>
                    <a:lstStyle/>
                    <a:p>
                      <a:r>
                        <a:rPr lang="zh-CN" altLang="en-US" dirty="0"/>
                        <a:t>制造复杂，真正的穿甲体动能较低。（可以体现为更高的单发价格）</a:t>
                      </a:r>
                    </a:p>
                  </a:txBody>
                  <a:tcPr/>
                </a:tc>
                <a:extLst>
                  <a:ext uri="{0D108BD9-81ED-4DB2-BD59-A6C34878D82A}">
                    <a16:rowId xmlns:a16="http://schemas.microsoft.com/office/drawing/2014/main" val="36301322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硬芯高速穿甲弹</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APCR/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HVAP</a:t>
                      </a:r>
                      <a:endParaRPr lang="zh-CN" altLang="zh-CN" sz="1800" kern="1200" dirty="0">
                        <a:solidFill>
                          <a:schemeClr val="dk1"/>
                        </a:solidFill>
                        <a:effectLst/>
                        <a:latin typeface="+mn-lt"/>
                        <a:ea typeface="+mn-ea"/>
                        <a:cs typeface="+mn-cs"/>
                      </a:endParaRPr>
                    </a:p>
                    <a:p>
                      <a:endParaRPr lang="zh-CN" altLang="en-US" dirty="0"/>
                    </a:p>
                  </a:txBody>
                  <a:tcPr/>
                </a:tc>
                <a:tc>
                  <a:txBody>
                    <a:bodyPr/>
                    <a:lstStyle/>
                    <a:p>
                      <a:r>
                        <a:rPr lang="zh-CN" altLang="en-US" dirty="0"/>
                        <a:t>带有高硬度高韧性的合金硬芯的穿甲弹</a:t>
                      </a:r>
                    </a:p>
                  </a:txBody>
                  <a:tcPr/>
                </a:tc>
                <a:tc>
                  <a:txBody>
                    <a:bodyPr/>
                    <a:lstStyle/>
                    <a:p>
                      <a:r>
                        <a:rPr lang="zh-CN" altLang="en-US" dirty="0"/>
                        <a:t>初速高，截面动能高，近距离穿深高</a:t>
                      </a:r>
                    </a:p>
                  </a:txBody>
                  <a:tcPr/>
                </a:tc>
                <a:tc>
                  <a:txBody>
                    <a:bodyPr/>
                    <a:lstStyle/>
                    <a:p>
                      <a:r>
                        <a:rPr lang="zh-CN" altLang="en-US" dirty="0"/>
                        <a:t>硬芯外弹托有额外阻力，由于硬芯较小，故后效差</a:t>
                      </a:r>
                    </a:p>
                  </a:txBody>
                  <a:tcPr/>
                </a:tc>
                <a:extLst>
                  <a:ext uri="{0D108BD9-81ED-4DB2-BD59-A6C34878D82A}">
                    <a16:rowId xmlns:a16="http://schemas.microsoft.com/office/drawing/2014/main" val="3962027206"/>
                  </a:ext>
                </a:extLst>
              </a:tr>
              <a:tr h="534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mn-lt"/>
                          <a:ea typeface="+mn-ea"/>
                          <a:cs typeface="+mn-cs"/>
                        </a:rPr>
                        <a:t>脱壳穿甲弹</a:t>
                      </a:r>
                      <a:endParaRPr lang="zh-CN" altLang="zh-CN" sz="1800" kern="1200" dirty="0">
                        <a:solidFill>
                          <a:schemeClr val="dk1"/>
                        </a:solidFill>
                        <a:effectLst/>
                        <a:latin typeface="+mn-lt"/>
                        <a:ea typeface="+mn-ea"/>
                        <a:cs typeface="+mn-cs"/>
                      </a:endParaRP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APDS</a:t>
                      </a:r>
                      <a:endParaRPr lang="zh-CN" altLang="zh-CN" sz="1800" kern="1200" dirty="0">
                        <a:solidFill>
                          <a:schemeClr val="dk1"/>
                        </a:solidFill>
                        <a:effectLst/>
                        <a:latin typeface="+mn-lt"/>
                        <a:ea typeface="+mn-ea"/>
                        <a:cs typeface="+mn-cs"/>
                      </a:endParaRPr>
                    </a:p>
                    <a:p>
                      <a:endParaRPr lang="zh-CN" altLang="en-US" dirty="0"/>
                    </a:p>
                  </a:txBody>
                  <a:tcPr/>
                </a:tc>
                <a:tc>
                  <a:txBody>
                    <a:bodyPr/>
                    <a:lstStyle/>
                    <a:p>
                      <a:r>
                        <a:rPr lang="zh-CN" altLang="en-US" dirty="0"/>
                        <a:t>可分离外部弹托的</a:t>
                      </a:r>
                      <a:r>
                        <a:rPr lang="en-US" altLang="zh-CN" dirty="0"/>
                        <a:t>HVAP</a:t>
                      </a:r>
                      <a:endParaRPr lang="zh-CN" altLang="en-US" dirty="0"/>
                    </a:p>
                  </a:txBody>
                  <a:tcPr/>
                </a:tc>
                <a:tc>
                  <a:txBody>
                    <a:bodyPr/>
                    <a:lstStyle/>
                    <a:p>
                      <a:r>
                        <a:rPr lang="zh-CN" altLang="en-US" dirty="0"/>
                        <a:t>全距离上的高穿深高存速</a:t>
                      </a:r>
                    </a:p>
                  </a:txBody>
                  <a:tcPr/>
                </a:tc>
                <a:tc>
                  <a:txBody>
                    <a:bodyPr/>
                    <a:lstStyle/>
                    <a:p>
                      <a:r>
                        <a:rPr lang="zh-CN" altLang="en-US" dirty="0"/>
                        <a:t>弹芯在高入射角时容易跳弹，后效低，价格贵。</a:t>
                      </a:r>
                    </a:p>
                  </a:txBody>
                  <a:tcPr/>
                </a:tc>
                <a:extLst>
                  <a:ext uri="{0D108BD9-81ED-4DB2-BD59-A6C34878D82A}">
                    <a16:rowId xmlns:a16="http://schemas.microsoft.com/office/drawing/2014/main" val="438391670"/>
                  </a:ext>
                </a:extLst>
              </a:tr>
              <a:tr h="370840">
                <a:tc>
                  <a:txBody>
                    <a:bodyPr/>
                    <a:lstStyle/>
                    <a:p>
                      <a:pPr marL="0" algn="l" defTabSz="914400" rtl="0" eaLnBrk="1" latinLnBrk="0" hangingPunct="1"/>
                      <a:r>
                        <a:rPr lang="zh-CN" altLang="en-US" sz="1800" kern="1200" dirty="0">
                          <a:solidFill>
                            <a:schemeClr val="dk1"/>
                          </a:solidFill>
                          <a:latin typeface="+mn-lt"/>
                          <a:ea typeface="+mn-ea"/>
                          <a:cs typeface="+mn-cs"/>
                        </a:rPr>
                        <a:t>尾翼稳定脱壳穿甲弹</a:t>
                      </a:r>
                    </a:p>
                  </a:txBody>
                  <a:tcPr/>
                </a:tc>
                <a:tc>
                  <a:txBody>
                    <a:bodyPr/>
                    <a:lstStyle/>
                    <a:p>
                      <a:pPr marL="0" algn="l" defTabSz="914400" rtl="0" eaLnBrk="1" latinLnBrk="0" hangingPunct="1"/>
                      <a:r>
                        <a:rPr lang="en-US" altLang="zh-CN" sz="1800" kern="1200" dirty="0">
                          <a:solidFill>
                            <a:schemeClr val="dk1"/>
                          </a:solidFill>
                          <a:latin typeface="+mn-lt"/>
                          <a:ea typeface="+mn-ea"/>
                          <a:cs typeface="+mn-cs"/>
                        </a:rPr>
                        <a:t>APFSDS</a:t>
                      </a:r>
                      <a:endParaRPr lang="zh-CN" altLang="en-US" sz="1800" kern="1200" dirty="0">
                        <a:solidFill>
                          <a:schemeClr val="dk1"/>
                        </a:solidFill>
                        <a:latin typeface="+mn-lt"/>
                        <a:ea typeface="+mn-ea"/>
                        <a:cs typeface="+mn-cs"/>
                      </a:endParaRPr>
                    </a:p>
                  </a:txBody>
                  <a:tcPr/>
                </a:tc>
                <a:tc>
                  <a:txBody>
                    <a:bodyPr/>
                    <a:lstStyle/>
                    <a:p>
                      <a:r>
                        <a:rPr lang="zh-CN" altLang="en-US" dirty="0"/>
                        <a:t>穿甲体更长的动能弹</a:t>
                      </a:r>
                    </a:p>
                  </a:txBody>
                  <a:tcPr/>
                </a:tc>
                <a:tc>
                  <a:txBody>
                    <a:bodyPr/>
                    <a:lstStyle/>
                    <a:p>
                      <a:r>
                        <a:rPr lang="zh-CN" altLang="en-US" dirty="0"/>
                        <a:t>全距离的高速度高穿深高转正低跳弹角</a:t>
                      </a:r>
                    </a:p>
                  </a:txBody>
                  <a:tcPr/>
                </a:tc>
                <a:tc>
                  <a:txBody>
                    <a:bodyPr/>
                    <a:lstStyle/>
                    <a:p>
                      <a:r>
                        <a:rPr lang="zh-CN" altLang="en-US" dirty="0"/>
                        <a:t>只有后期高级坦克配备，后效低</a:t>
                      </a:r>
                    </a:p>
                  </a:txBody>
                  <a:tcPr/>
                </a:tc>
                <a:extLst>
                  <a:ext uri="{0D108BD9-81ED-4DB2-BD59-A6C34878D82A}">
                    <a16:rowId xmlns:a16="http://schemas.microsoft.com/office/drawing/2014/main" val="2349194613"/>
                  </a:ext>
                </a:extLst>
              </a:tr>
            </a:tbl>
          </a:graphicData>
        </a:graphic>
      </p:graphicFrame>
    </p:spTree>
    <p:extLst>
      <p:ext uri="{BB962C8B-B14F-4D97-AF65-F5344CB8AC3E}">
        <p14:creationId xmlns:p14="http://schemas.microsoft.com/office/powerpoint/2010/main" val="386027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6">
            <a:extLst>
              <a:ext uri="{FF2B5EF4-FFF2-40B4-BE49-F238E27FC236}">
                <a16:creationId xmlns:a16="http://schemas.microsoft.com/office/drawing/2014/main" id="{0E933AF9-0397-410B-875A-16F883C75BE5}"/>
              </a:ext>
            </a:extLst>
          </p:cNvPr>
          <p:cNvGraphicFramePr>
            <a:graphicFrameLocks/>
          </p:cNvGraphicFramePr>
          <p:nvPr>
            <p:extLst>
              <p:ext uri="{D42A27DB-BD31-4B8C-83A1-F6EECF244321}">
                <p14:modId xmlns:p14="http://schemas.microsoft.com/office/powerpoint/2010/main" val="2651662675"/>
              </p:ext>
            </p:extLst>
          </p:nvPr>
        </p:nvGraphicFramePr>
        <p:xfrm>
          <a:off x="0" y="2515319"/>
          <a:ext cx="12192000" cy="4342681"/>
        </p:xfrm>
        <a:graphic>
          <a:graphicData uri="http://schemas.openxmlformats.org/drawingml/2006/table">
            <a:tbl>
              <a:tblPr firstRow="1" bandRow="1">
                <a:tableStyleId>{5C22544A-7EE6-4342-B048-85BDC9FD1C3A}</a:tableStyleId>
              </a:tblPr>
              <a:tblGrid>
                <a:gridCol w="1301262">
                  <a:extLst>
                    <a:ext uri="{9D8B030D-6E8A-4147-A177-3AD203B41FA5}">
                      <a16:colId xmlns:a16="http://schemas.microsoft.com/office/drawing/2014/main" val="2526587312"/>
                    </a:ext>
                  </a:extLst>
                </a:gridCol>
                <a:gridCol w="1160584">
                  <a:extLst>
                    <a:ext uri="{9D8B030D-6E8A-4147-A177-3AD203B41FA5}">
                      <a16:colId xmlns:a16="http://schemas.microsoft.com/office/drawing/2014/main" val="1793104776"/>
                    </a:ext>
                  </a:extLst>
                </a:gridCol>
                <a:gridCol w="2725616">
                  <a:extLst>
                    <a:ext uri="{9D8B030D-6E8A-4147-A177-3AD203B41FA5}">
                      <a16:colId xmlns:a16="http://schemas.microsoft.com/office/drawing/2014/main" val="972031401"/>
                    </a:ext>
                  </a:extLst>
                </a:gridCol>
                <a:gridCol w="3446584">
                  <a:extLst>
                    <a:ext uri="{9D8B030D-6E8A-4147-A177-3AD203B41FA5}">
                      <a16:colId xmlns:a16="http://schemas.microsoft.com/office/drawing/2014/main" val="3985499312"/>
                    </a:ext>
                  </a:extLst>
                </a:gridCol>
                <a:gridCol w="3557954">
                  <a:extLst>
                    <a:ext uri="{9D8B030D-6E8A-4147-A177-3AD203B41FA5}">
                      <a16:colId xmlns:a16="http://schemas.microsoft.com/office/drawing/2014/main" val="385589917"/>
                    </a:ext>
                  </a:extLst>
                </a:gridCol>
              </a:tblGrid>
              <a:tr h="318383">
                <a:tc>
                  <a:txBody>
                    <a:bodyPr/>
                    <a:lstStyle/>
                    <a:p>
                      <a:r>
                        <a:rPr lang="zh-CN" altLang="en-US" dirty="0"/>
                        <a:t>中文名</a:t>
                      </a:r>
                    </a:p>
                  </a:txBody>
                  <a:tcPr/>
                </a:tc>
                <a:tc>
                  <a:txBody>
                    <a:bodyPr/>
                    <a:lstStyle/>
                    <a:p>
                      <a:r>
                        <a:rPr lang="zh-CN" altLang="en-US" dirty="0"/>
                        <a:t>英文简称</a:t>
                      </a:r>
                    </a:p>
                  </a:txBody>
                  <a:tcPr/>
                </a:tc>
                <a:tc>
                  <a:txBody>
                    <a:bodyPr/>
                    <a:lstStyle/>
                    <a:p>
                      <a:r>
                        <a:rPr lang="zh-CN" altLang="en-US" dirty="0"/>
                        <a:t>基本释义</a:t>
                      </a:r>
                    </a:p>
                  </a:txBody>
                  <a:tcPr/>
                </a:tc>
                <a:tc>
                  <a:txBody>
                    <a:bodyPr/>
                    <a:lstStyle/>
                    <a:p>
                      <a:r>
                        <a:rPr lang="zh-CN" altLang="en-US" dirty="0"/>
                        <a:t>优点</a:t>
                      </a:r>
                    </a:p>
                  </a:txBody>
                  <a:tcPr/>
                </a:tc>
                <a:tc>
                  <a:txBody>
                    <a:bodyPr/>
                    <a:lstStyle/>
                    <a:p>
                      <a:r>
                        <a:rPr lang="zh-CN" altLang="en-US" dirty="0"/>
                        <a:t>缺点</a:t>
                      </a:r>
                    </a:p>
                  </a:txBody>
                  <a:tcPr/>
                </a:tc>
                <a:extLst>
                  <a:ext uri="{0D108BD9-81ED-4DB2-BD59-A6C34878D82A}">
                    <a16:rowId xmlns:a16="http://schemas.microsoft.com/office/drawing/2014/main" val="1719545074"/>
                  </a:ext>
                </a:extLst>
              </a:tr>
              <a:tr h="682421">
                <a:tc>
                  <a:txBody>
                    <a:bodyPr/>
                    <a:lstStyle/>
                    <a:p>
                      <a:r>
                        <a:rPr lang="zh-CN" altLang="en-US" dirty="0"/>
                        <a:t>高爆弹</a:t>
                      </a:r>
                    </a:p>
                  </a:txBody>
                  <a:tcPr/>
                </a:tc>
                <a:tc>
                  <a:txBody>
                    <a:bodyPr/>
                    <a:lstStyle/>
                    <a:p>
                      <a:r>
                        <a:rPr lang="en-US" altLang="zh-CN" dirty="0"/>
                        <a:t>HE</a:t>
                      </a:r>
                      <a:endParaRPr lang="zh-CN" altLang="en-US" dirty="0"/>
                    </a:p>
                  </a:txBody>
                  <a:tcPr/>
                </a:tc>
                <a:tc>
                  <a:txBody>
                    <a:bodyPr/>
                    <a:lstStyle/>
                    <a:p>
                      <a:r>
                        <a:rPr lang="zh-CN" altLang="en-US" dirty="0"/>
                        <a:t>炮弹内装填有 较多爆炸药的弹种</a:t>
                      </a:r>
                    </a:p>
                  </a:txBody>
                  <a:tcPr/>
                </a:tc>
                <a:tc>
                  <a:txBody>
                    <a:bodyPr/>
                    <a:lstStyle/>
                    <a:p>
                      <a:r>
                        <a:rPr lang="zh-CN" altLang="en-US" dirty="0"/>
                        <a:t>装药量大，即使不能击穿，也可造成外部组件的损坏</a:t>
                      </a:r>
                    </a:p>
                  </a:txBody>
                  <a:tcPr/>
                </a:tc>
                <a:tc>
                  <a:txBody>
                    <a:bodyPr/>
                    <a:lstStyle/>
                    <a:p>
                      <a:r>
                        <a:rPr lang="zh-CN" altLang="en-US" dirty="0"/>
                        <a:t>穿深低，容易被途径的物体引爆</a:t>
                      </a:r>
                    </a:p>
                  </a:txBody>
                  <a:tcPr/>
                </a:tc>
                <a:extLst>
                  <a:ext uri="{0D108BD9-81ED-4DB2-BD59-A6C34878D82A}">
                    <a16:rowId xmlns:a16="http://schemas.microsoft.com/office/drawing/2014/main" val="3670825819"/>
                  </a:ext>
                </a:extLst>
              </a:tr>
              <a:tr h="922466">
                <a:tc>
                  <a:txBody>
                    <a:bodyPr/>
                    <a:lstStyle/>
                    <a:p>
                      <a:r>
                        <a:rPr lang="zh-CN" altLang="en-US" sz="1800" kern="1200" dirty="0">
                          <a:solidFill>
                            <a:schemeClr val="dk1"/>
                          </a:solidFill>
                          <a:effectLst/>
                          <a:latin typeface="+mn-lt"/>
                          <a:ea typeface="+mn-ea"/>
                          <a:cs typeface="+mn-cs"/>
                        </a:rPr>
                        <a:t>碎甲弹</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HESH</a:t>
                      </a:r>
                      <a:endParaRPr lang="zh-CN" altLang="zh-CN" sz="1800" kern="1200" dirty="0">
                        <a:solidFill>
                          <a:schemeClr val="dk1"/>
                        </a:solidFill>
                        <a:effectLst/>
                        <a:latin typeface="+mn-lt"/>
                        <a:ea typeface="+mn-ea"/>
                        <a:cs typeface="+mn-cs"/>
                      </a:endParaRPr>
                    </a:p>
                  </a:txBody>
                  <a:tcPr/>
                </a:tc>
                <a:tc>
                  <a:txBody>
                    <a:bodyPr/>
                    <a:lstStyle/>
                    <a:p>
                      <a:r>
                        <a:rPr lang="zh-CN" altLang="en-US" dirty="0"/>
                        <a:t>利用塑性炸药产生的冲击波崩落坦克内侧装甲以杀伤乘员</a:t>
                      </a:r>
                    </a:p>
                  </a:txBody>
                  <a:tcPr/>
                </a:tc>
                <a:tc>
                  <a:txBody>
                    <a:bodyPr/>
                    <a:lstStyle/>
                    <a:p>
                      <a:r>
                        <a:rPr lang="zh-CN" altLang="en-US" dirty="0"/>
                        <a:t>后效穿深与速度无关，</a:t>
                      </a:r>
                    </a:p>
                  </a:txBody>
                  <a:tcPr/>
                </a:tc>
                <a:tc>
                  <a:txBody>
                    <a:bodyPr/>
                    <a:lstStyle/>
                    <a:p>
                      <a:r>
                        <a:rPr lang="zh-CN" altLang="en-US" dirty="0"/>
                        <a:t>间隔装甲和防崩落层可以有效防御</a:t>
                      </a:r>
                    </a:p>
                  </a:txBody>
                  <a:tcPr/>
                </a:tc>
                <a:extLst>
                  <a:ext uri="{0D108BD9-81ED-4DB2-BD59-A6C34878D82A}">
                    <a16:rowId xmlns:a16="http://schemas.microsoft.com/office/drawing/2014/main" val="1271564150"/>
                  </a:ext>
                </a:extLst>
              </a:tr>
              <a:tr h="1091874">
                <a:tc>
                  <a:txBody>
                    <a:bodyPr/>
                    <a:lstStyle/>
                    <a:p>
                      <a:r>
                        <a:rPr lang="zh-CN" altLang="en-US" dirty="0"/>
                        <a:t>聚能破甲弹</a:t>
                      </a:r>
                    </a:p>
                  </a:txBody>
                  <a:tcPr/>
                </a:tc>
                <a:tc>
                  <a:txBody>
                    <a:bodyPr/>
                    <a:lstStyle/>
                    <a:p>
                      <a:r>
                        <a:rPr lang="en-US" altLang="zh-CN" dirty="0"/>
                        <a:t>HEAT</a:t>
                      </a:r>
                      <a:endParaRPr lang="zh-CN" altLang="en-US" dirty="0"/>
                    </a:p>
                  </a:txBody>
                  <a:tcPr/>
                </a:tc>
                <a:tc>
                  <a:txBody>
                    <a:bodyPr/>
                    <a:lstStyle/>
                    <a:p>
                      <a:r>
                        <a:rPr lang="zh-CN" altLang="en-US" dirty="0"/>
                        <a:t>采用聚能效应产生金属射流击穿装甲</a:t>
                      </a:r>
                    </a:p>
                  </a:txBody>
                  <a:tcPr/>
                </a:tc>
                <a:tc>
                  <a:txBody>
                    <a:bodyPr/>
                    <a:lstStyle/>
                    <a:p>
                      <a:r>
                        <a:rPr lang="zh-CN" altLang="en-US" dirty="0"/>
                        <a:t>穿深和速度无关，对纯钢装甲效果好</a:t>
                      </a:r>
                    </a:p>
                  </a:txBody>
                  <a:tcPr/>
                </a:tc>
                <a:tc>
                  <a:txBody>
                    <a:bodyPr/>
                    <a:lstStyle/>
                    <a:p>
                      <a:r>
                        <a:rPr lang="zh-CN" altLang="en-US" dirty="0"/>
                        <a:t>穿深和入射角以及引爆位置显著相关，提前引爆，间隔装甲，复合装甲可以有效对抗</a:t>
                      </a:r>
                    </a:p>
                  </a:txBody>
                  <a:tcPr/>
                </a:tc>
                <a:extLst>
                  <a:ext uri="{0D108BD9-81ED-4DB2-BD59-A6C34878D82A}">
                    <a16:rowId xmlns:a16="http://schemas.microsoft.com/office/drawing/2014/main" val="3630132282"/>
                  </a:ext>
                </a:extLst>
              </a:tr>
              <a:tr h="639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mn-lt"/>
                          <a:ea typeface="+mn-ea"/>
                          <a:cs typeface="+mn-cs"/>
                        </a:rPr>
                        <a:t>尾翼稳定破甲弹</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HEATFS</a:t>
                      </a:r>
                      <a:endParaRPr lang="zh-CN" altLang="en-US" dirty="0"/>
                    </a:p>
                  </a:txBody>
                  <a:tcPr/>
                </a:tc>
                <a:tc>
                  <a:txBody>
                    <a:bodyPr/>
                    <a:lstStyle/>
                    <a:p>
                      <a:r>
                        <a:rPr lang="zh-CN" altLang="en-US" dirty="0"/>
                        <a:t>带有高硬度高韧性的合金硬芯的穿甲弹</a:t>
                      </a:r>
                    </a:p>
                  </a:txBody>
                  <a:tcPr/>
                </a:tc>
                <a:tc>
                  <a:txBody>
                    <a:bodyPr/>
                    <a:lstStyle/>
                    <a:p>
                      <a:r>
                        <a:rPr lang="zh-CN" altLang="en-US" dirty="0"/>
                        <a:t>初速高，截面动能高，近距离穿深高</a:t>
                      </a:r>
                    </a:p>
                  </a:txBody>
                  <a:tcPr/>
                </a:tc>
                <a:tc>
                  <a:txBody>
                    <a:bodyPr/>
                    <a:lstStyle/>
                    <a:p>
                      <a:r>
                        <a:rPr lang="zh-CN" altLang="en-US" dirty="0"/>
                        <a:t>硬芯外弹托有额外阻力，由于硬芯较小，故后效差</a:t>
                      </a:r>
                    </a:p>
                  </a:txBody>
                  <a:tcPr/>
                </a:tc>
                <a:extLst>
                  <a:ext uri="{0D108BD9-81ED-4DB2-BD59-A6C34878D82A}">
                    <a16:rowId xmlns:a16="http://schemas.microsoft.com/office/drawing/2014/main" val="3962027206"/>
                  </a:ext>
                </a:extLst>
              </a:tr>
              <a:tr h="456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mn-lt"/>
                          <a:ea typeface="+mn-ea"/>
                          <a:cs typeface="+mn-cs"/>
                        </a:rPr>
                        <a:t>炮射导弹</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TGSM</a:t>
                      </a:r>
                      <a:endParaRPr lang="zh-CN" altLang="zh-CN" sz="1800" kern="1200" dirty="0">
                        <a:solidFill>
                          <a:schemeClr val="dk1"/>
                        </a:solidFill>
                        <a:effectLst/>
                        <a:latin typeface="+mn-lt"/>
                        <a:ea typeface="+mn-ea"/>
                        <a:cs typeface="+mn-cs"/>
                      </a:endParaRPr>
                    </a:p>
                  </a:txBody>
                  <a:tcPr/>
                </a:tc>
                <a:tc>
                  <a:txBody>
                    <a:bodyPr/>
                    <a:lstStyle/>
                    <a:p>
                      <a:r>
                        <a:rPr lang="zh-CN" altLang="en-US" dirty="0"/>
                        <a:t>可通过火炮发射的制导弹药</a:t>
                      </a:r>
                    </a:p>
                  </a:txBody>
                  <a:tcPr/>
                </a:tc>
                <a:tc>
                  <a:txBody>
                    <a:bodyPr/>
                    <a:lstStyle/>
                    <a:p>
                      <a:r>
                        <a:rPr lang="zh-CN" altLang="en-US" dirty="0"/>
                        <a:t>发射后可引导，远程命中率高</a:t>
                      </a:r>
                    </a:p>
                  </a:txBody>
                  <a:tcPr/>
                </a:tc>
                <a:tc>
                  <a:txBody>
                    <a:bodyPr/>
                    <a:lstStyle/>
                    <a:p>
                      <a:r>
                        <a:rPr lang="zh-CN" altLang="en-US" dirty="0"/>
                        <a:t>口径有限，穿深后效较低，容易受到干扰</a:t>
                      </a:r>
                    </a:p>
                  </a:txBody>
                  <a:tcPr/>
                </a:tc>
                <a:extLst>
                  <a:ext uri="{0D108BD9-81ED-4DB2-BD59-A6C34878D82A}">
                    <a16:rowId xmlns:a16="http://schemas.microsoft.com/office/drawing/2014/main" val="438391670"/>
                  </a:ext>
                </a:extLst>
              </a:tr>
            </a:tbl>
          </a:graphicData>
        </a:graphic>
      </p:graphicFrame>
      <p:sp>
        <p:nvSpPr>
          <p:cNvPr id="5" name="标题 1">
            <a:extLst>
              <a:ext uri="{FF2B5EF4-FFF2-40B4-BE49-F238E27FC236}">
                <a16:creationId xmlns:a16="http://schemas.microsoft.com/office/drawing/2014/main" id="{BBF3432C-A36D-4559-9FFE-B2E41E28BF4D}"/>
              </a:ext>
            </a:extLst>
          </p:cNvPr>
          <p:cNvSpPr txBox="1">
            <a:spLocks/>
          </p:cNvSpPr>
          <p:nvPr/>
        </p:nvSpPr>
        <p:spPr>
          <a:xfrm>
            <a:off x="1266092" y="-3130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几种常见的炮弹类型和特点</a:t>
            </a:r>
            <a:r>
              <a:rPr lang="en-US" altLang="zh-CN" dirty="0"/>
              <a:t>——</a:t>
            </a:r>
            <a:r>
              <a:rPr lang="zh-CN" altLang="en-US" dirty="0"/>
              <a:t>化学弹</a:t>
            </a:r>
          </a:p>
        </p:txBody>
      </p:sp>
    </p:spTree>
    <p:extLst>
      <p:ext uri="{BB962C8B-B14F-4D97-AF65-F5344CB8AC3E}">
        <p14:creationId xmlns:p14="http://schemas.microsoft.com/office/powerpoint/2010/main" val="185341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1E0E-13C8-4814-BCE1-9F8427F6D595}"/>
              </a:ext>
            </a:extLst>
          </p:cNvPr>
          <p:cNvSpPr>
            <a:spLocks noGrp="1"/>
          </p:cNvSpPr>
          <p:nvPr>
            <p:ph type="title"/>
          </p:nvPr>
        </p:nvSpPr>
        <p:spPr/>
        <p:txBody>
          <a:bodyPr/>
          <a:lstStyle/>
          <a:p>
            <a:r>
              <a:rPr lang="zh-CN" altLang="en-US" dirty="0"/>
              <a:t>典型案例分析 </a:t>
            </a:r>
          </a:p>
        </p:txBody>
      </p:sp>
      <p:sp>
        <p:nvSpPr>
          <p:cNvPr id="3" name="内容占位符 2">
            <a:extLst>
              <a:ext uri="{FF2B5EF4-FFF2-40B4-BE49-F238E27FC236}">
                <a16:creationId xmlns:a16="http://schemas.microsoft.com/office/drawing/2014/main" id="{E50DA686-B7AB-4CFA-8E66-84D97BAC6691}"/>
              </a:ext>
            </a:extLst>
          </p:cNvPr>
          <p:cNvSpPr>
            <a:spLocks noGrp="1"/>
          </p:cNvSpPr>
          <p:nvPr>
            <p:ph idx="1"/>
          </p:nvPr>
        </p:nvSpPr>
        <p:spPr/>
        <p:txBody>
          <a:bodyPr/>
          <a:lstStyle/>
          <a:p>
            <a:r>
              <a:rPr lang="zh-CN" altLang="en-US" dirty="0"/>
              <a:t>以</a:t>
            </a:r>
            <a:r>
              <a:rPr lang="en-US" altLang="zh-CN" dirty="0"/>
              <a:t>t34</a:t>
            </a:r>
            <a:r>
              <a:rPr lang="zh-CN" altLang="en-US" dirty="0"/>
              <a:t>和</a:t>
            </a:r>
            <a:r>
              <a:rPr lang="en-US" altLang="zh-CN" dirty="0"/>
              <a:t>4</a:t>
            </a:r>
            <a:r>
              <a:rPr lang="zh-CN" altLang="en-US" dirty="0"/>
              <a:t>号搭载的不同火炮及其对应弹种随距离和角度的穿深变化进行简单的分析，并给出以上部分结论的例证</a:t>
            </a:r>
          </a:p>
        </p:txBody>
      </p:sp>
      <p:pic>
        <p:nvPicPr>
          <p:cNvPr id="5" name="图片 4">
            <a:extLst>
              <a:ext uri="{FF2B5EF4-FFF2-40B4-BE49-F238E27FC236}">
                <a16:creationId xmlns:a16="http://schemas.microsoft.com/office/drawing/2014/main" id="{30B29471-2A3B-4871-9869-3BFBD7DD9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852" y="2915177"/>
            <a:ext cx="2289048" cy="886968"/>
          </a:xfrm>
          <a:prstGeom prst="rect">
            <a:avLst/>
          </a:prstGeom>
        </p:spPr>
      </p:pic>
      <p:pic>
        <p:nvPicPr>
          <p:cNvPr id="7" name="图片 6">
            <a:extLst>
              <a:ext uri="{FF2B5EF4-FFF2-40B4-BE49-F238E27FC236}">
                <a16:creationId xmlns:a16="http://schemas.microsoft.com/office/drawing/2014/main" id="{06AA3707-734F-4D96-96E6-49ADFDB3C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370" y="3889092"/>
            <a:ext cx="5095630" cy="2866292"/>
          </a:xfrm>
          <a:prstGeom prst="rect">
            <a:avLst/>
          </a:prstGeom>
        </p:spPr>
      </p:pic>
      <p:pic>
        <p:nvPicPr>
          <p:cNvPr id="9" name="图片 8">
            <a:extLst>
              <a:ext uri="{FF2B5EF4-FFF2-40B4-BE49-F238E27FC236}">
                <a16:creationId xmlns:a16="http://schemas.microsoft.com/office/drawing/2014/main" id="{81A9EAC6-48AB-4236-990D-BE5AF65FC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616996"/>
            <a:ext cx="5750169" cy="3241004"/>
          </a:xfrm>
          <a:prstGeom prst="rect">
            <a:avLst/>
          </a:prstGeom>
        </p:spPr>
      </p:pic>
    </p:spTree>
    <p:extLst>
      <p:ext uri="{BB962C8B-B14F-4D97-AF65-F5344CB8AC3E}">
        <p14:creationId xmlns:p14="http://schemas.microsoft.com/office/powerpoint/2010/main" val="308465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A661E-5672-4552-9B99-7D5C928650A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BBC01AB-F924-4888-9A56-66AC2F1E0347}"/>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00CE87F7-C75C-43D9-BF2D-1A9245D92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877" y="1704086"/>
            <a:ext cx="8165123" cy="515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72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A046F-37EE-4917-9320-7028C5C80A35}"/>
              </a:ext>
            </a:extLst>
          </p:cNvPr>
          <p:cNvSpPr>
            <a:spLocks noGrp="1"/>
          </p:cNvSpPr>
          <p:nvPr>
            <p:ph type="title"/>
          </p:nvPr>
        </p:nvSpPr>
        <p:spPr/>
        <p:txBody>
          <a:bodyPr/>
          <a:lstStyle/>
          <a:p>
            <a:r>
              <a:rPr lang="en-US" altLang="zh-CN" dirty="0"/>
              <a:t>T34-85 </a:t>
            </a:r>
            <a:r>
              <a:rPr lang="zh-CN" altLang="en-US" dirty="0"/>
              <a:t>在初速为</a:t>
            </a:r>
            <a:r>
              <a:rPr lang="en-US" altLang="zh-CN" dirty="0"/>
              <a:t>800m/s</a:t>
            </a:r>
            <a:r>
              <a:rPr lang="zh-CN" altLang="en-US" dirty="0"/>
              <a:t>时的穿深曲线</a:t>
            </a:r>
          </a:p>
        </p:txBody>
      </p:sp>
      <p:sp>
        <p:nvSpPr>
          <p:cNvPr id="3" name="内容占位符 2">
            <a:extLst>
              <a:ext uri="{FF2B5EF4-FFF2-40B4-BE49-F238E27FC236}">
                <a16:creationId xmlns:a16="http://schemas.microsoft.com/office/drawing/2014/main" id="{F671D1BA-C7BE-4A05-8879-6B882667C834}"/>
              </a:ext>
            </a:extLst>
          </p:cNvPr>
          <p:cNvSpPr>
            <a:spLocks noGrp="1"/>
          </p:cNvSpPr>
          <p:nvPr>
            <p:ph idx="1"/>
          </p:nvPr>
        </p:nvSpPr>
        <p:spPr>
          <a:xfrm>
            <a:off x="7848600" y="2597785"/>
            <a:ext cx="4343400" cy="4351338"/>
          </a:xfrm>
        </p:spPr>
        <p:txBody>
          <a:bodyPr/>
          <a:lstStyle/>
          <a:p>
            <a:r>
              <a:rPr lang="en-US" altLang="zh-CN" dirty="0"/>
              <a:t>T-34-85</a:t>
            </a:r>
            <a:r>
              <a:rPr lang="zh-CN" altLang="en-US" dirty="0"/>
              <a:t>在入射角为</a:t>
            </a:r>
            <a:r>
              <a:rPr lang="en-US" altLang="zh-CN" dirty="0"/>
              <a:t>0</a:t>
            </a:r>
            <a:r>
              <a:rPr lang="zh-CN" altLang="en-US" dirty="0"/>
              <a:t>度和</a:t>
            </a:r>
            <a:r>
              <a:rPr lang="en-US" altLang="zh-CN" dirty="0"/>
              <a:t>30</a:t>
            </a:r>
            <a:r>
              <a:rPr lang="zh-CN" altLang="en-US" dirty="0"/>
              <a:t>度的情况下穿深随距离变化的结果如下。</a:t>
            </a:r>
            <a:endParaRPr lang="en-US" altLang="zh-CN" dirty="0"/>
          </a:p>
          <a:p>
            <a:r>
              <a:rPr lang="zh-CN" altLang="en-US" dirty="0"/>
              <a:t>可以看到随着距离的增加，其穿深逐渐衰减</a:t>
            </a:r>
            <a:endParaRPr lang="en-US" altLang="zh-CN" dirty="0"/>
          </a:p>
          <a:p>
            <a:r>
              <a:rPr lang="zh-CN" altLang="en-US" dirty="0"/>
              <a:t>入射角越大（原始记录以与靶板的夹角为标准）穿深越低</a:t>
            </a:r>
            <a:endParaRPr lang="en-US" altLang="zh-CN" dirty="0"/>
          </a:p>
        </p:txBody>
      </p:sp>
      <p:graphicFrame>
        <p:nvGraphicFramePr>
          <p:cNvPr id="5" name="图表 4">
            <a:extLst>
              <a:ext uri="{FF2B5EF4-FFF2-40B4-BE49-F238E27FC236}">
                <a16:creationId xmlns:a16="http://schemas.microsoft.com/office/drawing/2014/main" id="{58BEFACD-B99D-4B40-954D-84730F29442B}"/>
              </a:ext>
            </a:extLst>
          </p:cNvPr>
          <p:cNvGraphicFramePr>
            <a:graphicFrameLocks/>
          </p:cNvGraphicFramePr>
          <p:nvPr>
            <p:extLst>
              <p:ext uri="{D42A27DB-BD31-4B8C-83A1-F6EECF244321}">
                <p14:modId xmlns:p14="http://schemas.microsoft.com/office/powerpoint/2010/main" val="2814824484"/>
              </p:ext>
            </p:extLst>
          </p:nvPr>
        </p:nvGraphicFramePr>
        <p:xfrm>
          <a:off x="335280" y="2597785"/>
          <a:ext cx="6959600" cy="4163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82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E4D0DB3-1EB0-4952-88CD-BD8E06630EAE}"/>
              </a:ext>
            </a:extLst>
          </p:cNvPr>
          <p:cNvSpPr>
            <a:spLocks noGrp="1"/>
          </p:cNvSpPr>
          <p:nvPr>
            <p:ph idx="1"/>
          </p:nvPr>
        </p:nvSpPr>
        <p:spPr>
          <a:xfrm>
            <a:off x="4805680" y="1825625"/>
            <a:ext cx="6548120" cy="4351338"/>
          </a:xfrm>
        </p:spPr>
        <p:txBody>
          <a:bodyPr/>
          <a:lstStyle/>
          <a:p>
            <a:r>
              <a:rPr lang="zh-CN" altLang="en-US" dirty="0"/>
              <a:t>初速不同时，炮弹的初始穿深显著不同</a:t>
            </a:r>
            <a:endParaRPr lang="en-US" altLang="zh-CN" dirty="0"/>
          </a:p>
          <a:p>
            <a:r>
              <a:rPr lang="zh-CN" altLang="en-US" dirty="0"/>
              <a:t>同时可以看到，小口径高初速的炮弹衰减更快。</a:t>
            </a:r>
            <a:endParaRPr lang="en-US" altLang="zh-CN" dirty="0"/>
          </a:p>
          <a:p>
            <a:r>
              <a:rPr lang="zh-CN" altLang="en-US" dirty="0"/>
              <a:t>应当体现空气阻力对穿深的衰减，即目标距离越远，穿深越低</a:t>
            </a:r>
            <a:endParaRPr lang="en-US" altLang="zh-CN" dirty="0"/>
          </a:p>
          <a:p>
            <a:r>
              <a:rPr lang="zh-CN" altLang="en-US" dirty="0"/>
              <a:t>为了照顾小口径炮弹远程衰减严重的缺点，应当适度提升其近距离的穿深，保障玩家体验</a:t>
            </a:r>
          </a:p>
        </p:txBody>
      </p:sp>
      <p:sp>
        <p:nvSpPr>
          <p:cNvPr id="4" name="标题 1">
            <a:extLst>
              <a:ext uri="{FF2B5EF4-FFF2-40B4-BE49-F238E27FC236}">
                <a16:creationId xmlns:a16="http://schemas.microsoft.com/office/drawing/2014/main" id="{4696482E-5155-4630-BD7F-C16C20489BD2}"/>
              </a:ext>
            </a:extLst>
          </p:cNvPr>
          <p:cNvSpPr txBox="1">
            <a:spLocks/>
          </p:cNvSpPr>
          <p:nvPr/>
        </p:nvSpPr>
        <p:spPr>
          <a:xfrm>
            <a:off x="98044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T34-76 </a:t>
            </a:r>
            <a:r>
              <a:rPr lang="zh-CN" altLang="en-US" dirty="0"/>
              <a:t>在初速为</a:t>
            </a:r>
            <a:r>
              <a:rPr lang="en-US" altLang="zh-CN" dirty="0"/>
              <a:t>1012m/s</a:t>
            </a:r>
          </a:p>
          <a:p>
            <a:r>
              <a:rPr lang="zh-CN" altLang="en-US" dirty="0"/>
              <a:t>和</a:t>
            </a:r>
            <a:r>
              <a:rPr lang="en-US" altLang="zh-CN" dirty="0"/>
              <a:t>662m/s</a:t>
            </a:r>
            <a:r>
              <a:rPr lang="zh-CN" altLang="en-US" dirty="0"/>
              <a:t>时的穿深曲线</a:t>
            </a:r>
          </a:p>
        </p:txBody>
      </p:sp>
      <p:graphicFrame>
        <p:nvGraphicFramePr>
          <p:cNvPr id="5" name="图表 4">
            <a:extLst>
              <a:ext uri="{FF2B5EF4-FFF2-40B4-BE49-F238E27FC236}">
                <a16:creationId xmlns:a16="http://schemas.microsoft.com/office/drawing/2014/main" id="{F18D154D-BBCB-4757-A4EC-7AA6F65DB335}"/>
              </a:ext>
            </a:extLst>
          </p:cNvPr>
          <p:cNvGraphicFramePr>
            <a:graphicFrameLocks/>
          </p:cNvGraphicFramePr>
          <p:nvPr>
            <p:extLst>
              <p:ext uri="{D42A27DB-BD31-4B8C-83A1-F6EECF244321}">
                <p14:modId xmlns:p14="http://schemas.microsoft.com/office/powerpoint/2010/main" val="2977082934"/>
              </p:ext>
            </p:extLst>
          </p:nvPr>
        </p:nvGraphicFramePr>
        <p:xfrm>
          <a:off x="406400" y="4183156"/>
          <a:ext cx="4572000" cy="26748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C677E8DC-1753-4CF2-8407-54B5B49FD970}"/>
              </a:ext>
            </a:extLst>
          </p:cNvPr>
          <p:cNvGraphicFramePr>
            <a:graphicFrameLocks/>
          </p:cNvGraphicFramePr>
          <p:nvPr>
            <p:extLst>
              <p:ext uri="{D42A27DB-BD31-4B8C-83A1-F6EECF244321}">
                <p14:modId xmlns:p14="http://schemas.microsoft.com/office/powerpoint/2010/main" val="970199243"/>
              </p:ext>
            </p:extLst>
          </p:nvPr>
        </p:nvGraphicFramePr>
        <p:xfrm>
          <a:off x="406400" y="1504501"/>
          <a:ext cx="4572000" cy="26786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439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86A4C-8086-429C-A062-AB020D4C8EDB}"/>
              </a:ext>
            </a:extLst>
          </p:cNvPr>
          <p:cNvSpPr>
            <a:spLocks noGrp="1"/>
          </p:cNvSpPr>
          <p:nvPr>
            <p:ph type="title"/>
          </p:nvPr>
        </p:nvSpPr>
        <p:spPr/>
        <p:txBody>
          <a:bodyPr/>
          <a:lstStyle/>
          <a:p>
            <a:r>
              <a:rPr lang="en-US" altLang="zh-CN" dirty="0"/>
              <a:t>4</a:t>
            </a:r>
            <a:r>
              <a:rPr lang="zh-CN" altLang="en-US" dirty="0"/>
              <a:t>号坦克不同弹药，火炮的穿深曲线</a:t>
            </a:r>
          </a:p>
        </p:txBody>
      </p:sp>
      <p:graphicFrame>
        <p:nvGraphicFramePr>
          <p:cNvPr id="4" name="内容占位符 3">
            <a:extLst>
              <a:ext uri="{FF2B5EF4-FFF2-40B4-BE49-F238E27FC236}">
                <a16:creationId xmlns:a16="http://schemas.microsoft.com/office/drawing/2014/main" id="{BA162BC3-3B3A-4138-A7CF-F0AED3FAF037}"/>
              </a:ext>
            </a:extLst>
          </p:cNvPr>
          <p:cNvGraphicFramePr>
            <a:graphicFrameLocks noGrp="1"/>
          </p:cNvGraphicFramePr>
          <p:nvPr>
            <p:ph idx="1"/>
            <p:extLst>
              <p:ext uri="{D42A27DB-BD31-4B8C-83A1-F6EECF244321}">
                <p14:modId xmlns:p14="http://schemas.microsoft.com/office/powerpoint/2010/main" val="684636917"/>
              </p:ext>
            </p:extLst>
          </p:nvPr>
        </p:nvGraphicFramePr>
        <p:xfrm>
          <a:off x="304800" y="1351492"/>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a:extLst>
              <a:ext uri="{FF2B5EF4-FFF2-40B4-BE49-F238E27FC236}">
                <a16:creationId xmlns:a16="http://schemas.microsoft.com/office/drawing/2014/main" id="{8C570163-3871-4E9F-8981-2C768AFE6468}"/>
              </a:ext>
            </a:extLst>
          </p:cNvPr>
          <p:cNvGraphicFramePr>
            <a:graphicFrameLocks noGrp="1"/>
          </p:cNvGraphicFramePr>
          <p:nvPr>
            <p:extLst>
              <p:ext uri="{D42A27DB-BD31-4B8C-83A1-F6EECF244321}">
                <p14:modId xmlns:p14="http://schemas.microsoft.com/office/powerpoint/2010/main" val="1935683059"/>
              </p:ext>
            </p:extLst>
          </p:nvPr>
        </p:nvGraphicFramePr>
        <p:xfrm>
          <a:off x="4743450" y="1813983"/>
          <a:ext cx="5803900" cy="1333500"/>
        </p:xfrm>
        <a:graphic>
          <a:graphicData uri="http://schemas.openxmlformats.org/drawingml/2006/table">
            <a:tbl>
              <a:tblPr>
                <a:tableStyleId>{5C22544A-7EE6-4342-B048-85BDC9FD1C3A}</a:tableStyleId>
              </a:tblPr>
              <a:tblGrid>
                <a:gridCol w="927100">
                  <a:extLst>
                    <a:ext uri="{9D8B030D-6E8A-4147-A177-3AD203B41FA5}">
                      <a16:colId xmlns:a16="http://schemas.microsoft.com/office/drawing/2014/main" val="3645212063"/>
                    </a:ext>
                  </a:extLst>
                </a:gridCol>
                <a:gridCol w="609600">
                  <a:extLst>
                    <a:ext uri="{9D8B030D-6E8A-4147-A177-3AD203B41FA5}">
                      <a16:colId xmlns:a16="http://schemas.microsoft.com/office/drawing/2014/main" val="3152933690"/>
                    </a:ext>
                  </a:extLst>
                </a:gridCol>
                <a:gridCol w="609600">
                  <a:extLst>
                    <a:ext uri="{9D8B030D-6E8A-4147-A177-3AD203B41FA5}">
                      <a16:colId xmlns:a16="http://schemas.microsoft.com/office/drawing/2014/main" val="2462202979"/>
                    </a:ext>
                  </a:extLst>
                </a:gridCol>
                <a:gridCol w="609600">
                  <a:extLst>
                    <a:ext uri="{9D8B030D-6E8A-4147-A177-3AD203B41FA5}">
                      <a16:colId xmlns:a16="http://schemas.microsoft.com/office/drawing/2014/main" val="2410310438"/>
                    </a:ext>
                  </a:extLst>
                </a:gridCol>
                <a:gridCol w="609600">
                  <a:extLst>
                    <a:ext uri="{9D8B030D-6E8A-4147-A177-3AD203B41FA5}">
                      <a16:colId xmlns:a16="http://schemas.microsoft.com/office/drawing/2014/main" val="1802568491"/>
                    </a:ext>
                  </a:extLst>
                </a:gridCol>
                <a:gridCol w="609600">
                  <a:extLst>
                    <a:ext uri="{9D8B030D-6E8A-4147-A177-3AD203B41FA5}">
                      <a16:colId xmlns:a16="http://schemas.microsoft.com/office/drawing/2014/main" val="258061796"/>
                    </a:ext>
                  </a:extLst>
                </a:gridCol>
                <a:gridCol w="609600">
                  <a:extLst>
                    <a:ext uri="{9D8B030D-6E8A-4147-A177-3AD203B41FA5}">
                      <a16:colId xmlns:a16="http://schemas.microsoft.com/office/drawing/2014/main" val="82002939"/>
                    </a:ext>
                  </a:extLst>
                </a:gridCol>
                <a:gridCol w="609600">
                  <a:extLst>
                    <a:ext uri="{9D8B030D-6E8A-4147-A177-3AD203B41FA5}">
                      <a16:colId xmlns:a16="http://schemas.microsoft.com/office/drawing/2014/main" val="270494448"/>
                    </a:ext>
                  </a:extLst>
                </a:gridCol>
                <a:gridCol w="609600">
                  <a:extLst>
                    <a:ext uri="{9D8B030D-6E8A-4147-A177-3AD203B41FA5}">
                      <a16:colId xmlns:a16="http://schemas.microsoft.com/office/drawing/2014/main" val="4281449068"/>
                    </a:ext>
                  </a:extLst>
                </a:gridCol>
              </a:tblGrid>
              <a:tr h="266700">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800" u="none" strike="noStrike">
                          <a:effectLst/>
                        </a:rPr>
                        <a:t>Barrel length</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Ammunition type</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Muzzle velocity</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100 m (330 ft)</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500 m (1,600 ft)</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1,000 m (3,300 ft)</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dirty="0">
                          <a:effectLst/>
                        </a:rPr>
                        <a:t>1,500 m (4,900 ft)</a:t>
                      </a:r>
                      <a:endParaRPr lang="en-US" sz="800" b="1" i="0" u="none" strike="noStrike" dirty="0">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ctr" fontAlgn="ctr"/>
                      <a:r>
                        <a:rPr lang="en-US" sz="800" u="none" strike="noStrike">
                          <a:effectLst/>
                        </a:rPr>
                        <a:t>2,000 m (6,600 ft)</a:t>
                      </a:r>
                      <a:endParaRPr lang="en-US" sz="800" b="1"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972589496"/>
                  </a:ext>
                </a:extLst>
              </a:tr>
              <a:tr h="266700">
                <a:tc>
                  <a:txBody>
                    <a:bodyPr/>
                    <a:lstStyle/>
                    <a:p>
                      <a:pPr algn="l" fontAlgn="ctr"/>
                      <a:r>
                        <a:rPr lang="pl-PL" sz="800" u="none" strike="noStrike">
                          <a:effectLst/>
                        </a:rPr>
                        <a:t>7.5 cm KwK 37 L/24</a:t>
                      </a:r>
                      <a:endParaRPr lang="pl-PL"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1,762.5 mm (69.39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K.Gr.Patr.rot.Pz</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385 m/s (1,260 ft/s)</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41 mm (1.6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39 mm (1.5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35 mm (1.4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33 mm (1.3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30 mm (1.2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2996787960"/>
                  </a:ext>
                </a:extLst>
              </a:tr>
              <a:tr h="266700">
                <a:tc>
                  <a:txBody>
                    <a:bodyPr/>
                    <a:lstStyle/>
                    <a:p>
                      <a:pPr algn="l" fontAlgn="ctr"/>
                      <a:r>
                        <a:rPr lang="nl-NL" sz="800" u="none" strike="noStrike">
                          <a:effectLst/>
                        </a:rPr>
                        <a:t>7.5 cm StuK 40 L/43</a:t>
                      </a:r>
                      <a:endParaRPr lang="nl-NL"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3,281 mm (129.2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Pzgr.Ptr.39</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740 m/s (2,400 ft/s)</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99 mm (3.9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91 mm (3.6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82 mm (3.2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72 mm (2.8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63 mm (2.5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807122157"/>
                  </a:ext>
                </a:extLst>
              </a:tr>
              <a:tr h="266700">
                <a:tc>
                  <a:txBody>
                    <a:bodyPr/>
                    <a:lstStyle/>
                    <a:p>
                      <a:pPr algn="l" fontAlgn="ctr"/>
                      <a:r>
                        <a:rPr lang="pl-PL" sz="800" u="none" strike="noStrike">
                          <a:effectLst/>
                        </a:rPr>
                        <a:t>7.5 cm KwK 40 L/48</a:t>
                      </a:r>
                      <a:endParaRPr lang="pl-PL"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3,615 mm (142.3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Pzgr.Ptr.39</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750 m/s (2,500 ft/s)</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110 mm (4.3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97 mm (3.8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86 mm (3.4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75 mm (3.0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64 mm (2.5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2561369441"/>
                  </a:ext>
                </a:extLst>
              </a:tr>
              <a:tr h="266700">
                <a:tc>
                  <a:txBody>
                    <a:bodyPr/>
                    <a:lstStyle/>
                    <a:p>
                      <a:pPr algn="l" fontAlgn="ctr"/>
                      <a:r>
                        <a:rPr lang="pl-PL" sz="800" u="none" strike="noStrike">
                          <a:effectLst/>
                        </a:rPr>
                        <a:t>7.5 cm KwK 40 L/48</a:t>
                      </a:r>
                      <a:endParaRPr lang="pl-PL"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3,615 mm (142.3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Pzgr.Ptr.40</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930 m/s (3,100 ft/s)</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143 mm (5.6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120 mm (4.7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97 mm</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sz="800" u="none" strike="noStrike">
                          <a:effectLst/>
                        </a:rPr>
                        <a:t>77 mm (3.0 in)</a:t>
                      </a:r>
                      <a:endParaRPr lang="en-US" sz="800" b="0" i="0" u="none" strike="noStrike">
                        <a:solidFill>
                          <a:srgbClr val="202122"/>
                        </a:solidFill>
                        <a:effectLst/>
                        <a:latin typeface="Arial" panose="020B0604020202020204" pitchFamily="34" charset="0"/>
                        <a:ea typeface="等线" panose="02010600030101010101" pitchFamily="2" charset="-122"/>
                      </a:endParaRPr>
                    </a:p>
                  </a:txBody>
                  <a:tcPr marL="7620" marR="7620" marT="7620" marB="0" anchor="ctr"/>
                </a:tc>
                <a:tc>
                  <a:txBody>
                    <a:bodyPr/>
                    <a:lstStyle/>
                    <a:p>
                      <a:pPr algn="l" fontAlgn="ctr"/>
                      <a:r>
                        <a:rPr lang="en-US" altLang="zh-CN" sz="1100" u="none" strike="noStrike" dirty="0">
                          <a:effectLst/>
                        </a:rPr>
                        <a: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26467832"/>
                  </a:ext>
                </a:extLst>
              </a:tr>
            </a:tbl>
          </a:graphicData>
        </a:graphic>
      </p:graphicFrame>
    </p:spTree>
    <p:extLst>
      <p:ext uri="{BB962C8B-B14F-4D97-AF65-F5344CB8AC3E}">
        <p14:creationId xmlns:p14="http://schemas.microsoft.com/office/powerpoint/2010/main" val="3887612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1987</Words>
  <Application>Microsoft Office PowerPoint</Application>
  <PresentationFormat>宽屏</PresentationFormat>
  <Paragraphs>191</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几个关键指标及其含义和作用</vt:lpstr>
      <vt:lpstr>几种常见的炮弹类型和特点——动能弹</vt:lpstr>
      <vt:lpstr>PowerPoint 演示文稿</vt:lpstr>
      <vt:lpstr>典型案例分析 </vt:lpstr>
      <vt:lpstr>PowerPoint 演示文稿</vt:lpstr>
      <vt:lpstr>T34-85 在初速为800m/s时的穿深曲线</vt:lpstr>
      <vt:lpstr>PowerPoint 演示文稿</vt:lpstr>
      <vt:lpstr>4号坦克不同弹药，火炮的穿深曲线</vt:lpstr>
      <vt:lpstr>综合对比和结论</vt:lpstr>
      <vt:lpstr>PowerPoint 演示文稿</vt:lpstr>
      <vt:lpstr>PowerPoint 演示文稿</vt:lpstr>
      <vt:lpstr>低级房的典型弹药</vt:lpstr>
      <vt:lpstr>中级房的典型弹药</vt:lpstr>
      <vt:lpstr>高级房的典型弹药</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tj s</dc:creator>
  <cp:lastModifiedBy>tj s</cp:lastModifiedBy>
  <cp:revision>25</cp:revision>
  <dcterms:created xsi:type="dcterms:W3CDTF">2020-12-29T08:41:03Z</dcterms:created>
  <dcterms:modified xsi:type="dcterms:W3CDTF">2021-01-22T12:32:05Z</dcterms:modified>
</cp:coreProperties>
</file>