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9" r:id="rId5"/>
    <p:sldId id="261" r:id="rId6"/>
    <p:sldId id="266" r:id="rId7"/>
    <p:sldId id="260" r:id="rId8"/>
    <p:sldId id="263" r:id="rId9"/>
    <p:sldId id="262" r:id="rId10"/>
    <p:sldId id="264" r:id="rId11"/>
    <p:sldId id="265" r:id="rId12"/>
    <p:sldId id="258" r:id="rId13"/>
    <p:sldId id="267" r:id="rId14"/>
    <p:sldId id="268" r:id="rId15"/>
    <p:sldId id="269" r:id="rId16"/>
    <p:sldId id="272" r:id="rId17"/>
    <p:sldId id="271" r:id="rId18"/>
    <p:sldId id="273" r:id="rId19"/>
    <p:sldId id="270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DF966-0EED-406C-BCD9-49394FB3F0FD}" v="16" dt="2019-06-11T21:16:29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17516" userId="c63ba700-45cb-49ed-9098-665a4facf927" providerId="ADAL" clId="{1D1DF966-0EED-406C-BCD9-49394FB3F0FD}"/>
    <pc:docChg chg="custSel addSld modSld sldOrd">
      <pc:chgData name="m17516" userId="c63ba700-45cb-49ed-9098-665a4facf927" providerId="ADAL" clId="{1D1DF966-0EED-406C-BCD9-49394FB3F0FD}" dt="2019-06-11T21:19:50.431" v="1376" actId="27636"/>
      <pc:docMkLst>
        <pc:docMk/>
      </pc:docMkLst>
      <pc:sldChg chg="modSp">
        <pc:chgData name="m17516" userId="c63ba700-45cb-49ed-9098-665a4facf927" providerId="ADAL" clId="{1D1DF966-0EED-406C-BCD9-49394FB3F0FD}" dt="2019-06-11T21:13:06.525" v="875" actId="20577"/>
        <pc:sldMkLst>
          <pc:docMk/>
          <pc:sldMk cId="1903022410" sldId="257"/>
        </pc:sldMkLst>
        <pc:spChg chg="mod">
          <ac:chgData name="m17516" userId="c63ba700-45cb-49ed-9098-665a4facf927" providerId="ADAL" clId="{1D1DF966-0EED-406C-BCD9-49394FB3F0FD}" dt="2019-06-11T21:13:06.525" v="875" actId="20577"/>
          <ac:spMkLst>
            <pc:docMk/>
            <pc:sldMk cId="1903022410" sldId="257"/>
            <ac:spMk id="2" creationId="{E62B0313-C2CA-44ED-ACCD-5797BE699EDA}"/>
          </ac:spMkLst>
        </pc:spChg>
        <pc:spChg chg="mod">
          <ac:chgData name="m17516" userId="c63ba700-45cb-49ed-9098-665a4facf927" providerId="ADAL" clId="{1D1DF966-0EED-406C-BCD9-49394FB3F0FD}" dt="2019-06-11T21:01:12.952" v="28" actId="108"/>
          <ac:spMkLst>
            <pc:docMk/>
            <pc:sldMk cId="1903022410" sldId="257"/>
            <ac:spMk id="3" creationId="{BB92B75B-29DB-4348-BFCF-04739149B7EA}"/>
          </ac:spMkLst>
        </pc:spChg>
      </pc:sldChg>
      <pc:sldChg chg="modSp">
        <pc:chgData name="m17516" userId="c63ba700-45cb-49ed-9098-665a4facf927" providerId="ADAL" clId="{1D1DF966-0EED-406C-BCD9-49394FB3F0FD}" dt="2019-06-11T21:19:50.431" v="1376" actId="27636"/>
        <pc:sldMkLst>
          <pc:docMk/>
          <pc:sldMk cId="404542608" sldId="262"/>
        </pc:sldMkLst>
        <pc:spChg chg="mod">
          <ac:chgData name="m17516" userId="c63ba700-45cb-49ed-9098-665a4facf927" providerId="ADAL" clId="{1D1DF966-0EED-406C-BCD9-49394FB3F0FD}" dt="2019-06-11T21:19:50.431" v="1376" actId="27636"/>
          <ac:spMkLst>
            <pc:docMk/>
            <pc:sldMk cId="404542608" sldId="262"/>
            <ac:spMk id="3" creationId="{71E7F2C8-6B1C-4186-8C26-701515BD697A}"/>
          </ac:spMkLst>
        </pc:spChg>
      </pc:sldChg>
      <pc:sldChg chg="modSp">
        <pc:chgData name="m17516" userId="c63ba700-45cb-49ed-9098-665a4facf927" providerId="ADAL" clId="{1D1DF966-0EED-406C-BCD9-49394FB3F0FD}" dt="2019-06-11T20:59:56.994" v="16" actId="113"/>
        <pc:sldMkLst>
          <pc:docMk/>
          <pc:sldMk cId="3262876125" sldId="270"/>
        </pc:sldMkLst>
        <pc:spChg chg="mod">
          <ac:chgData name="m17516" userId="c63ba700-45cb-49ed-9098-665a4facf927" providerId="ADAL" clId="{1D1DF966-0EED-406C-BCD9-49394FB3F0FD}" dt="2019-06-11T20:59:56.994" v="16" actId="113"/>
          <ac:spMkLst>
            <pc:docMk/>
            <pc:sldMk cId="3262876125" sldId="270"/>
            <ac:spMk id="3" creationId="{A8691F23-F7E9-4CE1-AE90-540B016F7E10}"/>
          </ac:spMkLst>
        </pc:spChg>
      </pc:sldChg>
      <pc:sldChg chg="modSp">
        <pc:chgData name="m17516" userId="c63ba700-45cb-49ed-9098-665a4facf927" providerId="ADAL" clId="{1D1DF966-0EED-406C-BCD9-49394FB3F0FD}" dt="2019-06-11T20:59:36.957" v="14" actId="14100"/>
        <pc:sldMkLst>
          <pc:docMk/>
          <pc:sldMk cId="437835624" sldId="273"/>
        </pc:sldMkLst>
        <pc:graphicFrameChg chg="mod modGraphic">
          <ac:chgData name="m17516" userId="c63ba700-45cb-49ed-9098-665a4facf927" providerId="ADAL" clId="{1D1DF966-0EED-406C-BCD9-49394FB3F0FD}" dt="2019-06-11T20:59:36.957" v="14" actId="14100"/>
          <ac:graphicFrameMkLst>
            <pc:docMk/>
            <pc:sldMk cId="437835624" sldId="273"/>
            <ac:graphicFrameMk id="4" creationId="{AF3C2FDA-045F-4A6B-BCE3-3A01FFF23E8C}"/>
          </ac:graphicFrameMkLst>
        </pc:graphicFrameChg>
      </pc:sldChg>
      <pc:sldChg chg="modSp setBg">
        <pc:chgData name="m17516" userId="c63ba700-45cb-49ed-9098-665a4facf927" providerId="ADAL" clId="{1D1DF966-0EED-406C-BCD9-49394FB3F0FD}" dt="2019-06-11T21:12:40.236" v="873" actId="13926"/>
        <pc:sldMkLst>
          <pc:docMk/>
          <pc:sldMk cId="169285008" sldId="274"/>
        </pc:sldMkLst>
        <pc:spChg chg="mod">
          <ac:chgData name="m17516" userId="c63ba700-45cb-49ed-9098-665a4facf927" providerId="ADAL" clId="{1D1DF966-0EED-406C-BCD9-49394FB3F0FD}" dt="2019-06-11T21:02:39.849" v="66" actId="122"/>
          <ac:spMkLst>
            <pc:docMk/>
            <pc:sldMk cId="169285008" sldId="274"/>
            <ac:spMk id="2" creationId="{0359C58F-E6F7-4E59-B7ED-2BB3FEF89DE4}"/>
          </ac:spMkLst>
        </pc:spChg>
        <pc:spChg chg="mod">
          <ac:chgData name="m17516" userId="c63ba700-45cb-49ed-9098-665a4facf927" providerId="ADAL" clId="{1D1DF966-0EED-406C-BCD9-49394FB3F0FD}" dt="2019-06-11T21:12:40.236" v="873" actId="13926"/>
          <ac:spMkLst>
            <pc:docMk/>
            <pc:sldMk cId="169285008" sldId="274"/>
            <ac:spMk id="3" creationId="{33B237F7-0DD3-4F51-A96F-FAFF3757932B}"/>
          </ac:spMkLst>
        </pc:spChg>
      </pc:sldChg>
      <pc:sldChg chg="addSp delSp modSp add ord setBg">
        <pc:chgData name="m17516" userId="c63ba700-45cb-49ed-9098-665a4facf927" providerId="ADAL" clId="{1D1DF966-0EED-406C-BCD9-49394FB3F0FD}" dt="2019-06-11T21:17:23.148" v="1261" actId="20577"/>
        <pc:sldMkLst>
          <pc:docMk/>
          <pc:sldMk cId="2211770697" sldId="275"/>
        </pc:sldMkLst>
        <pc:spChg chg="del mod">
          <ac:chgData name="m17516" userId="c63ba700-45cb-49ed-9098-665a4facf927" providerId="ADAL" clId="{1D1DF966-0EED-406C-BCD9-49394FB3F0FD}" dt="2019-06-11T21:13:20.911" v="878"/>
          <ac:spMkLst>
            <pc:docMk/>
            <pc:sldMk cId="2211770697" sldId="275"/>
            <ac:spMk id="2" creationId="{F0EF8112-02E0-4AC4-8D19-436DC03A2878}"/>
          </ac:spMkLst>
        </pc:spChg>
        <pc:spChg chg="mod">
          <ac:chgData name="m17516" userId="c63ba700-45cb-49ed-9098-665a4facf927" providerId="ADAL" clId="{1D1DF966-0EED-406C-BCD9-49394FB3F0FD}" dt="2019-06-11T21:17:23.148" v="1261" actId="20577"/>
          <ac:spMkLst>
            <pc:docMk/>
            <pc:sldMk cId="2211770697" sldId="275"/>
            <ac:spMk id="3" creationId="{EDE8085D-EE73-4812-912A-515177F94327}"/>
          </ac:spMkLst>
        </pc:spChg>
        <pc:spChg chg="add mod">
          <ac:chgData name="m17516" userId="c63ba700-45cb-49ed-9098-665a4facf927" providerId="ADAL" clId="{1D1DF966-0EED-406C-BCD9-49394FB3F0FD}" dt="2019-06-11T21:13:42.387" v="893" actId="122"/>
          <ac:spMkLst>
            <pc:docMk/>
            <pc:sldMk cId="2211770697" sldId="275"/>
            <ac:spMk id="4" creationId="{7159EE0F-631E-43BB-9FC6-A3DA94A35A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E851-E107-42D0-A797-A179F6B1E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30F97-05F5-4036-8FFD-34FD78016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47030-6255-4D0D-BFA9-5CCDC404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BCF-CCF4-4CBA-BF00-AFB73559F719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5F17-10BE-439E-94EE-68A37FB6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EEDD-D577-47E9-8198-0AE06A1E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9DEA-4A34-4EAC-B435-93773F42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7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D29B-CB46-44E0-91D1-60E96A52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37E8B-DCDD-47CF-96A8-865866F43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3B00-1B19-44B0-A762-8A5B6A86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BCF-CCF4-4CBA-BF00-AFB73559F719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0A0C-9820-4614-82FF-F652A8FC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8C59-6FC5-4499-972B-D8AAAD37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9DEA-4A34-4EAC-B435-93773F42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95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3FFCD-6548-4100-B060-1AEE51BA9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F3420-6475-4409-A498-F723E9DE6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8EC73-0FF0-4262-8674-BD567BBC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BCF-CCF4-4CBA-BF00-AFB73559F719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83F98-8CD2-4498-9337-267054CF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63800-FD0F-4400-B10C-3DA57815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9DEA-4A34-4EAC-B435-93773F42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5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5815-7278-4475-BF4F-201088C6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77B12-D8E0-40DB-95DE-599BA202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01CA4-B34E-4DA2-BD83-1D6DE910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BCF-CCF4-4CBA-BF00-AFB73559F719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37EF-1849-4FBE-9BDF-297A8235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B39D-5D10-4B74-A201-003202D1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9DEA-4A34-4EAC-B435-93773F42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1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28C1-722B-42CD-8487-200ECB24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B7BAB-FE4E-4EE2-90A7-7F0CEFDE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32EF-6BE1-42CA-A389-489CBDCE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BCF-CCF4-4CBA-BF00-AFB73559F719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C985-8161-4B27-B7D2-8C4AAD9C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FAA8-843B-4928-9428-399313C2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9DEA-4A34-4EAC-B435-93773F42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86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A922-E6AC-44BC-85E3-F7AAF1EE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ADD96-B602-43A1-BEF8-B197F82CE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50E41-808A-4F8E-9F9E-7868E5EFC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2869E-1ABA-4C5D-8983-A10E4BD1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BCF-CCF4-4CBA-BF00-AFB73559F719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795F6-7F95-4DAA-BF15-A96BDF48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09173-A3B3-4CB0-B3EB-F0C4007E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9DEA-4A34-4EAC-B435-93773F42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1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7D7A-3598-4F09-A61C-BEA6B8EE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9D3EF-C063-42A9-81DA-5496F13F1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1FC4C-954A-4523-A2FE-3AE1CF47D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7384D-5460-4E47-BBFA-CFE5C7AE3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8DC26-F036-4720-91C6-B135E3CC7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C1251-5413-4E01-B01F-BDE8F39A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BCF-CCF4-4CBA-BF00-AFB73559F719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1617F-EAD7-46A2-A86B-6D6EFB8A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E4348-61CF-4279-ABF3-2258D70A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9DEA-4A34-4EAC-B435-93773F42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0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4E73-8E81-4955-AC7D-BB7BBEE8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FC747-3C98-4B41-B273-B7121E57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BCF-CCF4-4CBA-BF00-AFB73559F719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6C58C-1E95-4506-8D38-2007ECD6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51228-E4A3-40D0-A8BE-3936FC3D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9DEA-4A34-4EAC-B435-93773F42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6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A4EDB-39DE-4766-8E41-68EA9FB1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BCF-CCF4-4CBA-BF00-AFB73559F719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6EA84-6498-4FEF-B635-7ABFD640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C08D1-FA50-4FB2-87DC-D5F7E418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9DEA-4A34-4EAC-B435-93773F42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7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FB22-31A6-4896-8780-B7AA4CEA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BA65-5985-4759-B7AB-162B2AF80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E3728-D88E-4EC3-9C46-151E47038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74CD8-6164-4A37-B609-C2FC1962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BCF-CCF4-4CBA-BF00-AFB73559F719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7625F-4122-49C1-8C41-1464683E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38F7-7DE7-4F6E-A19D-5CF482A1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9DEA-4A34-4EAC-B435-93773F42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7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D63B-BDA7-4266-A574-04E7A24C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B8B87-9A95-4A38-907C-0BAB15EBC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61F11-B34E-4D7F-A736-4784095D3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78E23-9CC2-4575-A1BA-E0A5A9BC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BCF-CCF4-4CBA-BF00-AFB73559F719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59154-2928-4E7C-B9FC-487B41B9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813CA-4A20-4598-B43F-8594D3A5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9DEA-4A34-4EAC-B435-93773F42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9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836D5-C5D7-4239-95FD-9AE79E27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58980-19E2-45C2-8BA9-CA16BACDE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BCF1F-A258-4A28-BDDF-C046F248B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9BCF-CCF4-4CBA-BF00-AFB73559F719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77B1-5CD0-4F7A-B3C9-DCC942CFB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FA7F-EC42-4B86-A590-E856BD97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89DEA-4A34-4EAC-B435-93773F42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4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#cgja42az8smg5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E29542_01/portal.1111/e12041/optplsql.htm#YPMOD42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racle.com/epmos/faces/DocumentDisplay?_afrLoop=204312670071050&amp;id=365156.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#500"/><Relationship Id="rId2" Type="http://schemas.openxmlformats.org/officeDocument/2006/relationships/hyperlink" Target="#400"/><Relationship Id="rId1" Type="http://schemas.openxmlformats.org/officeDocument/2006/relationships/slideLayout" Target="../slideLayouts/slideLayout2.xml"/><Relationship Id="rId6" Type="http://schemas.openxmlformats.org/officeDocument/2006/relationships/hyperlink" Target="#700"/><Relationship Id="rId5" Type="http://schemas.openxmlformats.org/officeDocument/2006/relationships/hyperlink" Target="#600"/><Relationship Id="rId4" Type="http://schemas.openxmlformats.org/officeDocument/2006/relationships/hyperlink" Target="#550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#cgja42az8smg5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9439-948A-45F1-BB30-3DDB61FFC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995" y="256164"/>
            <a:ext cx="9144000" cy="5959810"/>
          </a:xfrm>
        </p:spPr>
        <p:txBody>
          <a:bodyPr>
            <a:normAutofit/>
          </a:bodyPr>
          <a:lstStyle/>
          <a:p>
            <a:r>
              <a:rPr lang="en-GB" altLang="zh-CN" b="1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Tuning Oracle Database Performance via AWR and code changes</a:t>
            </a:r>
            <a:br>
              <a:rPr lang="en-GB" altLang="zh-CN" dirty="0">
                <a:solidFill>
                  <a:srgbClr val="00B050"/>
                </a:solidFill>
              </a:rPr>
            </a:br>
            <a:br>
              <a:rPr lang="en-GB" altLang="zh-CN" dirty="0">
                <a:solidFill>
                  <a:srgbClr val="00B050"/>
                </a:solidFill>
              </a:rPr>
            </a:br>
            <a:r>
              <a:rPr lang="en-GB" altLang="zh-CN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a case study</a:t>
            </a:r>
            <a:endParaRPr lang="zh-CN" altLang="en-US" sz="3200" dirty="0">
              <a:solidFill>
                <a:srgbClr val="00B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730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E046-298E-4765-9BFD-7A75F6D9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379"/>
            <a:ext cx="10515600" cy="5797584"/>
          </a:xfrm>
        </p:spPr>
        <p:txBody>
          <a:bodyPr/>
          <a:lstStyle/>
          <a:p>
            <a:r>
              <a:rPr lang="en-GB" altLang="zh-CN" sz="2400" dirty="0"/>
              <a:t>3. Solution – replace CLOB with varchar when size is below 32,767</a:t>
            </a:r>
          </a:p>
          <a:p>
            <a:pPr marL="0" indent="0">
              <a:buNone/>
            </a:pPr>
            <a:r>
              <a:rPr lang="en-GB" altLang="zh-CN" sz="2400" b="1" i="1" dirty="0"/>
              <a:t>  LV_PAGEDEF           CLOB;</a:t>
            </a:r>
          </a:p>
          <a:p>
            <a:pPr marL="0" indent="0">
              <a:buNone/>
            </a:pPr>
            <a:r>
              <a:rPr lang="en-GB" altLang="zh-CN" sz="2400" b="1" i="1" dirty="0"/>
              <a:t>  LV_PAGEDEF_VC    VARCHAR2(32767</a:t>
            </a:r>
            <a:r>
              <a:rPr lang="en-GB" altLang="zh-CN" sz="2400" b="1" i="1" dirty="0">
                <a:highlight>
                  <a:srgbClr val="C0C0C0"/>
                </a:highlight>
              </a:rPr>
              <a:t>);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C0C0C0"/>
                </a:highlight>
              </a:rPr>
              <a:t>--Added to solve performance issue</a:t>
            </a:r>
            <a:endParaRPr lang="zh-CN" altLang="en-US" sz="2000" b="1" dirty="0">
              <a:solidFill>
                <a:srgbClr val="C00000"/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6EED8-144C-4AD4-BC86-1085FE79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903" y="1819012"/>
            <a:ext cx="9033961" cy="49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7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7218-794D-43A2-AE8C-F5FBABF9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283"/>
            <a:ext cx="10515600" cy="5749124"/>
          </a:xfrm>
        </p:spPr>
        <p:txBody>
          <a:bodyPr/>
          <a:lstStyle/>
          <a:p>
            <a:r>
              <a:rPr lang="en-GB" altLang="zh-CN" dirty="0"/>
              <a:t>3. Result – 99.99% row cache objects wait event gone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>
                <a:latin typeface="Abadi" panose="020B0604020202020204" pitchFamily="34" charset="0"/>
              </a:rPr>
              <a:t>   </a:t>
            </a:r>
            <a:r>
              <a:rPr lang="en-GB" altLang="zh-CN" dirty="0">
                <a:latin typeface="Abadi" panose="020B0604020202020204" pitchFamily="34" charset="0"/>
              </a:rPr>
              <a:t>1) </a:t>
            </a:r>
            <a:r>
              <a:rPr lang="zh-CN" altLang="en-US" dirty="0">
                <a:latin typeface="Abadi" panose="020B0604020202020204" pitchFamily="34" charset="0"/>
              </a:rPr>
              <a:t> </a:t>
            </a:r>
            <a:r>
              <a:rPr lang="en-GB" altLang="zh-CN" dirty="0">
                <a:latin typeface="Abadi" panose="020B0604020202020204" pitchFamily="34" charset="0"/>
              </a:rPr>
              <a:t>Elapsed time for </a:t>
            </a:r>
            <a:r>
              <a:rPr lang="en-GB" altLang="zh-CN" b="1" dirty="0">
                <a:latin typeface="Abadi" panose="020B0604020202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cgja42az8smg5</a:t>
            </a:r>
            <a:r>
              <a:rPr lang="en-GB" altLang="zh-CN" b="1" dirty="0">
                <a:latin typeface="Abadi" panose="020B0604020202020204" pitchFamily="34" charset="0"/>
              </a:rPr>
              <a:t>  changed from 531.96 to 0.95 seconds</a:t>
            </a:r>
          </a:p>
          <a:p>
            <a:pPr marL="0" indent="0">
              <a:buNone/>
            </a:pPr>
            <a:endParaRPr lang="en-GB" altLang="zh-CN" b="1" dirty="0">
              <a:latin typeface="Abadi" panose="020B0604020202020204" pitchFamily="34" charset="0"/>
            </a:endParaRPr>
          </a:p>
          <a:p>
            <a:pPr marL="0" indent="0">
              <a:buNone/>
            </a:pPr>
            <a:r>
              <a:rPr lang="en-GB" altLang="zh-CN" b="1" dirty="0">
                <a:latin typeface="Abadi" panose="020B0604020202020204" pitchFamily="34" charset="0"/>
              </a:rPr>
              <a:t>    2)  Improvement ratio: </a:t>
            </a:r>
            <a:r>
              <a:rPr lang="en-GB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55 , 900 %   !!!</a:t>
            </a:r>
          </a:p>
          <a:p>
            <a:pPr marL="0" indent="0">
              <a:buNone/>
            </a:pPr>
            <a:endParaRPr lang="en-GB" altLang="zh-CN" b="1" dirty="0">
              <a:solidFill>
                <a:srgbClr val="C00000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pPr marL="0" indent="0">
              <a:buNone/>
            </a:pPr>
            <a:r>
              <a:rPr lang="en-GB" altLang="zh-CN" b="1" dirty="0">
                <a:latin typeface="Abadi" panose="020B0604020202020204" pitchFamily="34" charset="0"/>
              </a:rPr>
              <a:t>    3)  Latch: row cache objects waits:  changed from </a:t>
            </a:r>
            <a:r>
              <a:rPr lang="en-GB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12M to 285 </a:t>
            </a:r>
            <a:r>
              <a:rPr lang="en-GB" altLang="zh-CN" b="1" dirty="0">
                <a:latin typeface="Abadi" panose="020B0604020202020204" pitchFamily="34" charset="0"/>
              </a:rPr>
              <a:t>!!!</a:t>
            </a:r>
            <a:endParaRPr lang="en-GB" altLang="zh-CN" dirty="0">
              <a:latin typeface="Abadi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badi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331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F3CC-E471-4A16-9E80-0DBEC948B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865"/>
            <a:ext cx="10515600" cy="1073546"/>
          </a:xfrm>
        </p:spPr>
        <p:txBody>
          <a:bodyPr/>
          <a:lstStyle/>
          <a:p>
            <a:r>
              <a:rPr lang="en-GB" altLang="zh-CN" b="1" dirty="0"/>
              <a:t>1. AWR report – from load test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GB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No     </a:t>
            </a:r>
            <a:r>
              <a:rPr lang="en-GB" altLang="zh-CN" b="1" dirty="0">
                <a:highlight>
                  <a:srgbClr val="FFFF00"/>
                </a:highlight>
              </a:rPr>
              <a:t>PL/SQL coding issue found</a:t>
            </a:r>
            <a:r>
              <a:rPr lang="en-GB" altLang="zh-CN" dirty="0">
                <a:highlight>
                  <a:srgbClr val="FFFF00"/>
                </a:highlight>
              </a:rPr>
              <a:t>. </a:t>
            </a:r>
            <a:r>
              <a:rPr lang="zh-CN" altLang="en-US" dirty="0">
                <a:highlight>
                  <a:srgbClr val="FFFF00"/>
                </a:highlight>
              </a:rPr>
              <a:t>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4CC437-BADB-4D5F-B304-E6026A49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41"/>
            <a:ext cx="10515600" cy="975501"/>
          </a:xfrm>
        </p:spPr>
        <p:txBody>
          <a:bodyPr>
            <a:noAutofit/>
          </a:bodyPr>
          <a:lstStyle/>
          <a:p>
            <a:r>
              <a:rPr lang="en-GB" altLang="zh-CN" sz="4800" b="1" dirty="0"/>
              <a:t>2</a:t>
            </a:r>
            <a:r>
              <a:rPr lang="en-GB" altLang="zh-CN" sz="4800" b="1" baseline="30000" dirty="0"/>
              <a:t>nd</a:t>
            </a:r>
            <a:r>
              <a:rPr lang="en-GB" altLang="zh-CN" sz="4800" b="1" dirty="0"/>
              <a:t> issue – Waits: library cache</a:t>
            </a:r>
            <a:endParaRPr lang="zh-CN" altLang="en-US" sz="4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12C52-BFDD-475E-81D1-CB4D2075E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51" y="2318008"/>
            <a:ext cx="11039038" cy="44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3C3DF8-675E-45F0-AE26-83EEB48C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812"/>
            <a:ext cx="115824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E25B-58A0-459E-B1C0-339DC1EB2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383"/>
            <a:ext cx="10515600" cy="5690580"/>
          </a:xfrm>
        </p:spPr>
        <p:txBody>
          <a:bodyPr>
            <a:normAutofit/>
          </a:bodyPr>
          <a:lstStyle/>
          <a:p>
            <a:r>
              <a:rPr lang="en-GB" altLang="zh-CN" sz="3300" dirty="0"/>
              <a:t>2.  DB looks good, then how about Apache side?</a:t>
            </a:r>
          </a:p>
          <a:p>
            <a:pPr marL="0" indent="0">
              <a:buNone/>
            </a:pPr>
            <a:r>
              <a:rPr lang="en-GB" altLang="zh-CN" sz="2500" dirty="0"/>
              <a:t>   </a:t>
            </a:r>
          </a:p>
          <a:p>
            <a:pPr marL="0" indent="0">
              <a:buNone/>
            </a:pPr>
            <a:r>
              <a:rPr lang="en-GB" altLang="zh-CN" dirty="0"/>
              <a:t> </a:t>
            </a:r>
            <a:r>
              <a:rPr lang="en-GB" altLang="zh-CN" dirty="0">
                <a:highlight>
                  <a:srgbClr val="FFFF00"/>
                </a:highlight>
              </a:rPr>
              <a:t>Error messages found in Apache </a:t>
            </a:r>
            <a:r>
              <a:rPr lang="en-GB" altLang="zh-CN" dirty="0" err="1">
                <a:highlight>
                  <a:srgbClr val="FFFF00"/>
                </a:highlight>
              </a:rPr>
              <a:t>mod_plsql</a:t>
            </a:r>
            <a:r>
              <a:rPr lang="en-GB" altLang="zh-CN" dirty="0">
                <a:highlight>
                  <a:srgbClr val="FFFF00"/>
                </a:highlight>
              </a:rPr>
              <a:t> logging files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1700" dirty="0"/>
              <a:t>……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1600" dirty="0"/>
              <a:t>&lt;</a:t>
            </a:r>
            <a:r>
              <a:rPr lang="en-GB" altLang="zh-CN" sz="1600" b="1" dirty="0"/>
              <a:t>1729</a:t>
            </a:r>
            <a:r>
              <a:rPr lang="en-GB" altLang="zh-CN" sz="1600" b="1" dirty="0">
                <a:solidFill>
                  <a:srgbClr val="C00000"/>
                </a:solidFill>
              </a:rPr>
              <a:t>057634</a:t>
            </a:r>
            <a:r>
              <a:rPr lang="en-GB" altLang="zh-CN" sz="1600" b="1" dirty="0"/>
              <a:t> </a:t>
            </a:r>
            <a:r>
              <a:rPr lang="en-GB" altLang="zh-CN" sz="1600" dirty="0" err="1"/>
              <a:t>ms</a:t>
            </a:r>
            <a:r>
              <a:rPr lang="en-GB" altLang="zh-CN" sz="1600" dirty="0"/>
              <a:t>&gt;</a:t>
            </a:r>
            <a:r>
              <a:rPr lang="en-GB" altLang="zh-CN" sz="1600" dirty="0" err="1"/>
              <a:t>StrArrPosBind</a:t>
            </a:r>
            <a:r>
              <a:rPr lang="en-GB" altLang="zh-CN" sz="1600" dirty="0"/>
              <a:t> </a:t>
            </a:r>
            <a:r>
              <a:rPr lang="en-GB" altLang="zh-CN" sz="1600" dirty="0" err="1"/>
              <a:t>pos</a:t>
            </a:r>
            <a:r>
              <a:rPr lang="en-GB" altLang="zh-CN" sz="1600" dirty="0"/>
              <a:t> 23 Charset Id : 46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1600" dirty="0"/>
              <a:t>&lt;</a:t>
            </a:r>
            <a:r>
              <a:rPr lang="en-GB" altLang="zh-CN" sz="1600" b="1" dirty="0"/>
              <a:t>1729</a:t>
            </a:r>
            <a:r>
              <a:rPr lang="en-GB" altLang="zh-CN" sz="1600" b="1" dirty="0">
                <a:solidFill>
                  <a:srgbClr val="C00000"/>
                </a:solidFill>
              </a:rPr>
              <a:t>184884</a:t>
            </a:r>
            <a:r>
              <a:rPr lang="en-GB" altLang="zh-CN" sz="1600" dirty="0"/>
              <a:t> </a:t>
            </a:r>
            <a:r>
              <a:rPr lang="en-GB" altLang="zh-CN" sz="1600" dirty="0" err="1"/>
              <a:t>ms</a:t>
            </a:r>
            <a:r>
              <a:rPr lang="en-GB" altLang="zh-CN" sz="1600" dirty="0"/>
              <a:t>&gt;Execute: ORA-06550: line 35, column 3: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1600" dirty="0"/>
              <a:t>PLS-00306: wrong number or types of arguments in call to 'SHOWPAGE'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1600" dirty="0"/>
              <a:t>ORA-06550: line 35, column 3: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1600" dirty="0"/>
              <a:t>PL/SQL: Statement ignored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altLang="zh-C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1600" dirty="0"/>
              <a:t>&lt;1729184884 </a:t>
            </a:r>
            <a:r>
              <a:rPr lang="en-GB" altLang="zh-CN" sz="1600" dirty="0" err="1"/>
              <a:t>ms</a:t>
            </a:r>
            <a:r>
              <a:rPr lang="en-GB" altLang="zh-CN" sz="1600" dirty="0"/>
              <a:t>&gt;(wppr.c,638) </a:t>
            </a:r>
            <a:r>
              <a:rPr lang="en-GB" altLang="zh-CN" sz="1600" dirty="0" err="1"/>
              <a:t>Execute:declare</a:t>
            </a:r>
            <a:endParaRPr lang="en-GB" altLang="zh-C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1600" dirty="0"/>
              <a:t>  ……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1600" b="1" dirty="0"/>
              <a:t>Execution time:  184884-57634=127.250 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altLang="zh-C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1600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00"/>
                </a:highlight>
              </a:rPr>
              <a:t>-- 127 seconds execution time spend per call with PLS-00306 thrown at </a:t>
            </a:r>
            <a:r>
              <a:rPr lang="en-GB" altLang="zh-CN" sz="1600" b="1" dirty="0">
                <a:solidFill>
                  <a:srgbClr val="C00000"/>
                </a:solidFill>
                <a:highlight>
                  <a:srgbClr val="FFFF00"/>
                </a:highlight>
              </a:rPr>
              <a:t>1729057634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486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FCB-39EB-41C1-A013-06430A23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06" y="126460"/>
            <a:ext cx="10964694" cy="6498076"/>
          </a:xfrm>
        </p:spPr>
        <p:txBody>
          <a:bodyPr/>
          <a:lstStyle/>
          <a:p>
            <a:r>
              <a:rPr lang="en-GB" altLang="zh-CN" dirty="0"/>
              <a:t>3. Error </a:t>
            </a:r>
          </a:p>
          <a:p>
            <a:pPr marL="0" indent="0">
              <a:buNone/>
            </a:pPr>
            <a:r>
              <a:rPr lang="en-GB" altLang="zh-CN" dirty="0"/>
              <a:t>   1) </a:t>
            </a:r>
            <a:r>
              <a:rPr lang="en-GB" altLang="zh-CN" dirty="0">
                <a:hlinkClick r:id="rId2"/>
              </a:rPr>
              <a:t>MOD_PLSQL overhead issue</a:t>
            </a:r>
            <a:r>
              <a:rPr lang="en-GB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……This works for most cases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but fails </a:t>
            </a:r>
            <a:r>
              <a:rPr lang="en-US" altLang="zh-CN" dirty="0"/>
              <a:t>if there is an attempt to pass a single value for an array parameter or pass multiple values for a scalar. In such cases, the first attempt to execute the PL/SQL </a:t>
            </a:r>
            <a:r>
              <a:rPr lang="en-US" altLang="zh-CN" dirty="0">
                <a:highlight>
                  <a:srgbClr val="FFFF00"/>
                </a:highlight>
              </a:rPr>
              <a:t>procedure fails</a:t>
            </a:r>
            <a:r>
              <a:rPr lang="en-US" altLang="zh-CN" dirty="0"/>
              <a:t>. </a:t>
            </a:r>
            <a:r>
              <a:rPr lang="en-US" altLang="zh-CN" dirty="0" err="1"/>
              <a:t>mod_plsql</a:t>
            </a:r>
            <a:r>
              <a:rPr lang="en-US" altLang="zh-CN" dirty="0"/>
              <a:t> issues a Describe call ……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2) If you define an array type parameter for procedure, but only send one value to it, Oracle </a:t>
            </a:r>
            <a:r>
              <a:rPr lang="en-US" altLang="zh-CN" dirty="0" err="1"/>
              <a:t>mod_plsql</a:t>
            </a:r>
            <a:r>
              <a:rPr lang="en-US" altLang="zh-CN" dirty="0"/>
              <a:t> will trigger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3) What Oracle don’t say is ‘ this procedure will </a:t>
            </a:r>
            <a:r>
              <a:rPr lang="en-US" altLang="zh-CN" b="1" dirty="0"/>
              <a:t>spend 127 seconds </a:t>
            </a:r>
            <a:r>
              <a:rPr lang="en-US" altLang="zh-CN" dirty="0"/>
              <a:t>for just one call’</a:t>
            </a: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93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354E-66B4-44DF-A4F5-4633B39E8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67" y="375384"/>
            <a:ext cx="9923647" cy="712271"/>
          </a:xfrm>
        </p:spPr>
        <p:txBody>
          <a:bodyPr>
            <a:normAutofit/>
          </a:bodyPr>
          <a:lstStyle/>
          <a:p>
            <a:r>
              <a:rPr lang="en-GB" altLang="zh-CN" dirty="0"/>
              <a:t>4. Dirty hard-coding can improve performance – a lot 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33CE4-3501-4C74-A49B-8A9BEA21CC5D}"/>
              </a:ext>
            </a:extLst>
          </p:cNvPr>
          <p:cNvSpPr txBox="1"/>
          <p:nvPr/>
        </p:nvSpPr>
        <p:spPr>
          <a:xfrm>
            <a:off x="346509" y="1087655"/>
            <a:ext cx="5496025" cy="568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altLang="zh-CN" sz="2800" dirty="0">
                <a:highlight>
                  <a:srgbClr val="FFFF00"/>
                </a:highlight>
              </a:rPr>
              <a:t> </a:t>
            </a:r>
            <a:r>
              <a:rPr lang="en-GB" altLang="zh-C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Poor</a:t>
            </a:r>
            <a:r>
              <a:rPr lang="en-GB" altLang="zh-CN" sz="2800" dirty="0">
                <a:highlight>
                  <a:srgbClr val="FFFF00"/>
                </a:highlight>
              </a:rPr>
              <a:t> </a:t>
            </a:r>
            <a:r>
              <a:rPr lang="en-GB" altLang="zh-C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hard-coding</a:t>
            </a:r>
            <a:r>
              <a:rPr lang="en-GB" altLang="zh-CN" sz="2800" dirty="0">
                <a:highlight>
                  <a:srgbClr val="FFFF00"/>
                </a:highlight>
              </a:rPr>
              <a:t> for one  page UOS_PMDM_OOC_5  only, </a:t>
            </a:r>
            <a:r>
              <a:rPr lang="en-GB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save 127s per call</a:t>
            </a:r>
          </a:p>
          <a:p>
            <a:pPr>
              <a:lnSpc>
                <a:spcPct val="120000"/>
              </a:lnSpc>
            </a:pPr>
            <a:endParaRPr lang="en-GB" altLang="zh-CN" sz="800" dirty="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400" dirty="0"/>
              <a:t>  SUBTYPE </a:t>
            </a:r>
            <a:r>
              <a:rPr lang="en-US" altLang="zh-CN" sz="1400" b="1" dirty="0">
                <a:solidFill>
                  <a:srgbClr val="FF0000"/>
                </a:solidFill>
              </a:rPr>
              <a:t>ST_TEX</a:t>
            </a:r>
            <a:r>
              <a:rPr lang="en-US" altLang="zh-CN" sz="1400" dirty="0"/>
              <a:t>T IS VARCHAR2(4000); </a:t>
            </a:r>
          </a:p>
          <a:p>
            <a:pPr>
              <a:lnSpc>
                <a:spcPct val="120000"/>
              </a:lnSpc>
            </a:pPr>
            <a:endParaRPr lang="en-GB" altLang="zh-CN" sz="1400" dirty="0"/>
          </a:p>
          <a:p>
            <a:pPr>
              <a:lnSpc>
                <a:spcPct val="120000"/>
              </a:lnSpc>
            </a:pPr>
            <a:r>
              <a:rPr lang="en-GB" altLang="zh-CN" sz="1400" dirty="0"/>
              <a:t>   PROCEDURE SHOWPAGE3(</a:t>
            </a:r>
          </a:p>
          <a:p>
            <a:pPr>
              <a:lnSpc>
                <a:spcPct val="120000"/>
              </a:lnSpc>
            </a:pPr>
            <a:r>
              <a:rPr lang="en-GB" altLang="zh-CN" sz="1400" dirty="0"/>
              <a:t>      PAGE VARCHAR2</a:t>
            </a:r>
          </a:p>
          <a:p>
            <a:pPr>
              <a:lnSpc>
                <a:spcPct val="120000"/>
              </a:lnSpc>
            </a:pPr>
            <a:r>
              <a:rPr lang="en-GB" altLang="zh-CN" sz="1400" dirty="0"/>
              <a:t>     ,PFROMPAGE VARCHAR2</a:t>
            </a:r>
          </a:p>
          <a:p>
            <a:pPr>
              <a:lnSpc>
                <a:spcPct val="120000"/>
              </a:lnSpc>
            </a:pPr>
            <a:r>
              <a:rPr lang="en-GB" altLang="zh-CN" sz="1400" dirty="0"/>
              <a:t>     ,PSUBMIT VARCHAR2</a:t>
            </a:r>
          </a:p>
          <a:p>
            <a:pPr>
              <a:lnSpc>
                <a:spcPct val="120000"/>
              </a:lnSpc>
            </a:pPr>
            <a:r>
              <a:rPr lang="en-GB" altLang="zh-CN" sz="1400" dirty="0"/>
              <a:t>     ,PFORM VARCHAR2</a:t>
            </a:r>
          </a:p>
          <a:p>
            <a:pPr>
              <a:lnSpc>
                <a:spcPct val="120000"/>
              </a:lnSpc>
            </a:pPr>
            <a:r>
              <a:rPr lang="en-GB" altLang="zh-CN" sz="1400" dirty="0"/>
              <a:t>     ,PQRYCHKSUM VARCHAR2</a:t>
            </a:r>
          </a:p>
          <a:p>
            <a:pPr>
              <a:lnSpc>
                <a:spcPct val="120000"/>
              </a:lnSpc>
            </a:pPr>
            <a:r>
              <a:rPr lang="en-GB" altLang="zh-CN" sz="1400" dirty="0"/>
              <a:t>     ,PDATAITEMS T_QNAMES</a:t>
            </a:r>
          </a:p>
          <a:p>
            <a:pPr>
              <a:lnSpc>
                <a:spcPct val="120000"/>
              </a:lnSpc>
            </a:pPr>
            <a:r>
              <a:rPr lang="en-GB" altLang="zh-CN" sz="1400" dirty="0"/>
              <a:t>     ,C01 </a:t>
            </a:r>
            <a:r>
              <a:rPr lang="en-GB" altLang="zh-CN" sz="1400" b="1" dirty="0">
                <a:solidFill>
                  <a:srgbClr val="FF0000"/>
                </a:solidFill>
              </a:rPr>
              <a:t>ST_TEXT</a:t>
            </a:r>
          </a:p>
          <a:p>
            <a:pPr>
              <a:lnSpc>
                <a:spcPct val="120000"/>
              </a:lnSpc>
            </a:pPr>
            <a:r>
              <a:rPr lang="en-GB" altLang="zh-CN" sz="1400" dirty="0"/>
              <a:t>     ,C02 </a:t>
            </a:r>
            <a:r>
              <a:rPr lang="en-GB" altLang="zh-CN" sz="1400" b="1" dirty="0">
                <a:solidFill>
                  <a:srgbClr val="FF0000"/>
                </a:solidFill>
              </a:rPr>
              <a:t>ST_TEXT</a:t>
            </a:r>
          </a:p>
          <a:p>
            <a:pPr>
              <a:lnSpc>
                <a:spcPct val="120000"/>
              </a:lnSpc>
            </a:pPr>
            <a:r>
              <a:rPr lang="en-GB" altLang="zh-CN" sz="1400" dirty="0"/>
              <a:t>     ,C03 </a:t>
            </a:r>
            <a:r>
              <a:rPr lang="en-GB" altLang="zh-CN" sz="1400" b="1" dirty="0">
                <a:solidFill>
                  <a:srgbClr val="FF0000"/>
                </a:solidFill>
              </a:rPr>
              <a:t>ST_TEXT</a:t>
            </a:r>
          </a:p>
          <a:p>
            <a:pPr>
              <a:lnSpc>
                <a:spcPct val="120000"/>
              </a:lnSpc>
            </a:pPr>
            <a:r>
              <a:rPr lang="en-GB" altLang="zh-CN" sz="1400" dirty="0"/>
              <a:t>   )</a:t>
            </a:r>
            <a:endParaRPr lang="zh-CN" altLang="en-US" sz="1400" dirty="0"/>
          </a:p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03513-50E3-4B8D-8212-E18EA19D67BC}"/>
              </a:ext>
            </a:extLst>
          </p:cNvPr>
          <p:cNvSpPr txBox="1"/>
          <p:nvPr/>
        </p:nvSpPr>
        <p:spPr>
          <a:xfrm>
            <a:off x="6481010" y="1087655"/>
            <a:ext cx="527464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800" b="1" dirty="0">
                <a:highlight>
                  <a:srgbClr val="FFFF00"/>
                </a:highlight>
              </a:rPr>
              <a:t>Beautiful coding with extremely poor performance</a:t>
            </a:r>
          </a:p>
          <a:p>
            <a:endParaRPr lang="en-GB" altLang="zh-CN" sz="2000" dirty="0">
              <a:highlight>
                <a:srgbClr val="FFFF00"/>
              </a:highlight>
            </a:endParaRPr>
          </a:p>
          <a:p>
            <a:r>
              <a:rPr lang="en-US" altLang="zh-CN" sz="1600" dirty="0"/>
              <a:t>TYPE </a:t>
            </a:r>
            <a:r>
              <a:rPr lang="en-US" altLang="zh-CN" sz="1600" b="1" dirty="0">
                <a:solidFill>
                  <a:srgbClr val="FF0000"/>
                </a:solidFill>
              </a:rPr>
              <a:t>T_VARCHARS </a:t>
            </a:r>
            <a:r>
              <a:rPr lang="en-US" altLang="zh-CN" sz="1600" dirty="0"/>
              <a:t>IS TABLE OF ST_TEXT</a:t>
            </a:r>
          </a:p>
          <a:p>
            <a:r>
              <a:rPr lang="en-US" altLang="zh-CN" sz="1600" dirty="0"/>
              <a:t>      INDEX BY BINARY_INTEGER;</a:t>
            </a:r>
          </a:p>
          <a:p>
            <a:endParaRPr lang="en-GB" altLang="zh-CN" sz="1600" dirty="0"/>
          </a:p>
          <a:p>
            <a:r>
              <a:rPr lang="en-GB" altLang="zh-CN" sz="1600" dirty="0"/>
              <a:t> PROCEDURE SHOWPAGE(</a:t>
            </a:r>
          </a:p>
          <a:p>
            <a:r>
              <a:rPr lang="en-GB" altLang="zh-CN" sz="1600" dirty="0"/>
              <a:t>      PAGE VARCHAR2</a:t>
            </a:r>
          </a:p>
          <a:p>
            <a:r>
              <a:rPr lang="en-GB" altLang="zh-CN" sz="1600" dirty="0"/>
              <a:t>……</a:t>
            </a:r>
          </a:p>
          <a:p>
            <a:r>
              <a:rPr lang="en-GB" altLang="zh-CN" sz="1600" dirty="0"/>
              <a:t>     ,C01 </a:t>
            </a:r>
            <a:r>
              <a:rPr lang="en-GB" altLang="zh-CN" sz="1600" b="1" dirty="0">
                <a:solidFill>
                  <a:srgbClr val="FF0000"/>
                </a:solidFill>
              </a:rPr>
              <a:t>T_VARCHARS</a:t>
            </a:r>
          </a:p>
          <a:p>
            <a:r>
              <a:rPr lang="en-GB" altLang="zh-CN" sz="1600" dirty="0"/>
              <a:t>     ,C02 </a:t>
            </a:r>
            <a:r>
              <a:rPr lang="en-GB" altLang="zh-CN" sz="1600" b="1" dirty="0">
                <a:solidFill>
                  <a:srgbClr val="FF0000"/>
                </a:solidFill>
              </a:rPr>
              <a:t>T_VARCHARS</a:t>
            </a:r>
          </a:p>
          <a:p>
            <a:r>
              <a:rPr lang="en-GB" altLang="zh-CN" sz="1600" dirty="0"/>
              <a:t>          ……</a:t>
            </a:r>
          </a:p>
          <a:p>
            <a:r>
              <a:rPr lang="en-GB" altLang="zh-CN" sz="1600" dirty="0"/>
              <a:t>     ,C38 </a:t>
            </a:r>
            <a:r>
              <a:rPr lang="en-GB" altLang="zh-CN" sz="1600" b="1" dirty="0">
                <a:solidFill>
                  <a:srgbClr val="FF0000"/>
                </a:solidFill>
              </a:rPr>
              <a:t>T_VARCHARS</a:t>
            </a:r>
          </a:p>
          <a:p>
            <a:r>
              <a:rPr lang="en-GB" altLang="zh-CN" sz="1600" dirty="0"/>
              <a:t>     ,C39 </a:t>
            </a:r>
            <a:r>
              <a:rPr lang="en-GB" altLang="zh-CN" sz="1600" b="1" dirty="0">
                <a:solidFill>
                  <a:srgbClr val="FF0000"/>
                </a:solidFill>
              </a:rPr>
              <a:t>T_VARCHARS</a:t>
            </a:r>
          </a:p>
          <a:p>
            <a:r>
              <a:rPr lang="en-GB" altLang="zh-CN" sz="1600" dirty="0"/>
              <a:t>     ,C40 </a:t>
            </a:r>
            <a:r>
              <a:rPr lang="en-GB" altLang="zh-CN" sz="1600" b="1" dirty="0">
                <a:solidFill>
                  <a:srgbClr val="FF0000"/>
                </a:solidFill>
              </a:rPr>
              <a:t>T_VARCHARS</a:t>
            </a:r>
          </a:p>
          <a:p>
            <a:r>
              <a:rPr lang="en-GB" altLang="zh-CN" sz="1600" dirty="0"/>
              <a:t>     ,</a:t>
            </a:r>
            <a:r>
              <a:rPr lang="en-GB" altLang="zh-CN" sz="1600" dirty="0" err="1"/>
              <a:t>ml_text_id</a:t>
            </a:r>
            <a:r>
              <a:rPr lang="en-GB" altLang="zh-CN" sz="1600" dirty="0"/>
              <a:t> </a:t>
            </a:r>
            <a:r>
              <a:rPr lang="en-GB" altLang="zh-CN" sz="1600" b="1" dirty="0">
                <a:solidFill>
                  <a:srgbClr val="FF0000"/>
                </a:solidFill>
              </a:rPr>
              <a:t>T_VARCHARS</a:t>
            </a:r>
          </a:p>
          <a:p>
            <a:r>
              <a:rPr lang="en-GB" altLang="zh-CN" sz="1600" dirty="0"/>
              <a:t>     ,</a:t>
            </a:r>
            <a:r>
              <a:rPr lang="en-GB" altLang="zh-CN" sz="1600" dirty="0" err="1"/>
              <a:t>ml_text</a:t>
            </a:r>
            <a:r>
              <a:rPr lang="en-GB" altLang="zh-CN" sz="1600" dirty="0"/>
              <a:t>    </a:t>
            </a:r>
            <a:r>
              <a:rPr lang="en-GB" altLang="zh-CN" sz="1600" b="1" dirty="0">
                <a:solidFill>
                  <a:srgbClr val="FF0000"/>
                </a:solidFill>
              </a:rPr>
              <a:t>T_VARCHARS</a:t>
            </a:r>
          </a:p>
          <a:p>
            <a:r>
              <a:rPr lang="en-GB" altLang="zh-CN" sz="1600" dirty="0"/>
              <a:t>   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846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09760-F647-4E51-8557-6DAB6282E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712116" cy="5049394"/>
          </a:xfrm>
        </p:spPr>
        <p:txBody>
          <a:bodyPr>
            <a:normAutofit lnSpcReduction="10000"/>
          </a:bodyPr>
          <a:lstStyle/>
          <a:p>
            <a:r>
              <a:rPr lang="en-GB" altLang="zh-CN" dirty="0"/>
              <a:t>1. </a:t>
            </a:r>
            <a:r>
              <a:rPr lang="en-GB" altLang="zh-CN" b="1" dirty="0"/>
              <a:t>Classical dilemma </a:t>
            </a:r>
            <a:r>
              <a:rPr lang="en-GB" altLang="zh-CN" dirty="0"/>
              <a:t>– read or write ?</a:t>
            </a:r>
          </a:p>
          <a:p>
            <a:pPr marL="0" indent="0">
              <a:buNone/>
            </a:pPr>
            <a:r>
              <a:rPr lang="en-GB" altLang="zh-CN" sz="800" dirty="0"/>
              <a:t>   </a:t>
            </a:r>
          </a:p>
          <a:p>
            <a:pPr marL="0" indent="0">
              <a:buNone/>
            </a:pPr>
            <a:r>
              <a:rPr lang="en-GB" altLang="zh-CN" dirty="0"/>
              <a:t>  A big table GKRPWRK heavily used in procedure for temporarily store  web page parameter  for each call </a:t>
            </a:r>
          </a:p>
          <a:p>
            <a:pPr marL="0" indent="0">
              <a:buNone/>
            </a:pPr>
            <a:r>
              <a:rPr lang="en-GB" altLang="zh-CN" b="1" dirty="0">
                <a:highlight>
                  <a:srgbClr val="00FF00"/>
                </a:highlight>
              </a:rPr>
              <a:t>          – insert/update/select simultaneously for the </a:t>
            </a:r>
            <a:r>
              <a:rPr lang="en-GB" altLang="zh-CN" b="1" dirty="0">
                <a:solidFill>
                  <a:srgbClr val="FF0000"/>
                </a:solidFill>
                <a:highlight>
                  <a:srgbClr val="00FF00"/>
                </a:highlight>
              </a:rPr>
              <a:t>same</a:t>
            </a:r>
            <a:r>
              <a:rPr lang="en-GB" altLang="zh-CN" b="1" dirty="0">
                <a:highlight>
                  <a:srgbClr val="00FF00"/>
                </a:highlight>
              </a:rPr>
              <a:t> table!!</a:t>
            </a:r>
          </a:p>
          <a:p>
            <a:pPr marL="0" indent="0">
              <a:buNone/>
            </a:pPr>
            <a:r>
              <a:rPr lang="en-GB" altLang="zh-CN" dirty="0"/>
              <a:t>  2 million historical records , for each event, 300,000 rows will be generated.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2. </a:t>
            </a:r>
            <a:r>
              <a:rPr lang="en-GB" altLang="zh-CN" b="1" dirty="0"/>
              <a:t>First reaction </a:t>
            </a:r>
            <a:r>
              <a:rPr lang="en-GB" altLang="zh-CN" dirty="0"/>
              <a:t>– remove historical records, then query &amp; update, insert . However, I got below high watermark issue: 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  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8BF8B8-E099-4FE7-96A8-E8B692D0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41"/>
            <a:ext cx="10515600" cy="975501"/>
          </a:xfrm>
        </p:spPr>
        <p:txBody>
          <a:bodyPr>
            <a:noAutofit/>
          </a:bodyPr>
          <a:lstStyle/>
          <a:p>
            <a:r>
              <a:rPr lang="en-GB" altLang="zh-CN" sz="4800" b="1" dirty="0"/>
              <a:t>3</a:t>
            </a:r>
            <a:r>
              <a:rPr lang="en-GB" altLang="zh-CN" sz="4800" b="1" baseline="30000" dirty="0"/>
              <a:t>rd</a:t>
            </a:r>
            <a:r>
              <a:rPr lang="en-GB" altLang="zh-CN" sz="4800" b="1" dirty="0"/>
              <a:t> issue:  High water mark – DBA time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4037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3C2FDA-045F-4A6B-BCE3-3A01FFF23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92907"/>
              </p:ext>
            </p:extLst>
          </p:nvPr>
        </p:nvGraphicFramePr>
        <p:xfrm>
          <a:off x="368135" y="1252880"/>
          <a:ext cx="10402784" cy="5363555"/>
        </p:xfrm>
        <a:graphic>
          <a:graphicData uri="http://schemas.openxmlformats.org/drawingml/2006/table">
            <a:tbl>
              <a:tblPr/>
              <a:tblGrid>
                <a:gridCol w="3351007">
                  <a:extLst>
                    <a:ext uri="{9D8B030D-6E8A-4147-A177-3AD203B41FA5}">
                      <a16:colId xmlns:a16="http://schemas.microsoft.com/office/drawing/2014/main" val="2406115949"/>
                    </a:ext>
                  </a:extLst>
                </a:gridCol>
                <a:gridCol w="1184291">
                  <a:extLst>
                    <a:ext uri="{9D8B030D-6E8A-4147-A177-3AD203B41FA5}">
                      <a16:colId xmlns:a16="http://schemas.microsoft.com/office/drawing/2014/main" val="459121733"/>
                    </a:ext>
                  </a:extLst>
                </a:gridCol>
                <a:gridCol w="1291954">
                  <a:extLst>
                    <a:ext uri="{9D8B030D-6E8A-4147-A177-3AD203B41FA5}">
                      <a16:colId xmlns:a16="http://schemas.microsoft.com/office/drawing/2014/main" val="1426681189"/>
                    </a:ext>
                  </a:extLst>
                </a:gridCol>
                <a:gridCol w="1238123">
                  <a:extLst>
                    <a:ext uri="{9D8B030D-6E8A-4147-A177-3AD203B41FA5}">
                      <a16:colId xmlns:a16="http://schemas.microsoft.com/office/drawing/2014/main" val="3194946780"/>
                    </a:ext>
                  </a:extLst>
                </a:gridCol>
                <a:gridCol w="1603612">
                  <a:extLst>
                    <a:ext uri="{9D8B030D-6E8A-4147-A177-3AD203B41FA5}">
                      <a16:colId xmlns:a16="http://schemas.microsoft.com/office/drawing/2014/main" val="4004796014"/>
                    </a:ext>
                  </a:extLst>
                </a:gridCol>
                <a:gridCol w="1733797">
                  <a:extLst>
                    <a:ext uri="{9D8B030D-6E8A-4147-A177-3AD203B41FA5}">
                      <a16:colId xmlns:a16="http://schemas.microsoft.com/office/drawing/2014/main" val="3268428820"/>
                    </a:ext>
                  </a:extLst>
                </a:gridCol>
              </a:tblGrid>
              <a:tr h="522649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Event</a:t>
                      </a: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Waits</a:t>
                      </a: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Wait Time (sec)</a:t>
                      </a: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Wait Avg(ms)</a:t>
                      </a: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 DB time</a:t>
                      </a: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Wait Class</a:t>
                      </a: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67086"/>
                  </a:ext>
                </a:extLst>
              </a:tr>
              <a:tr h="545373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enq</a:t>
                      </a:r>
                      <a:r>
                        <a:rPr lang="en-GB" sz="16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: HW - contention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1,637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8012.9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4895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55.7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372308"/>
                  </a:ext>
                </a:extLst>
              </a:tr>
              <a:tr h="779104"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latch: cache buffers chains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2773.5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Concurrency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06303"/>
                  </a:ext>
                </a:extLst>
              </a:tr>
              <a:tr h="545373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resmgr:cpu quantum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7,990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2323.1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Scheduler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046438"/>
                  </a:ext>
                </a:extLst>
              </a:tr>
              <a:tr h="311642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DB CPU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38734"/>
                  </a:ext>
                </a:extLst>
              </a:tr>
              <a:tr h="545373"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buffer busy waits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6,119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Concurrency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80709"/>
                  </a:ext>
                </a:extLst>
              </a:tr>
              <a:tr h="311642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 file sync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307.9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Commit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95014"/>
                  </a:ext>
                </a:extLst>
              </a:tr>
              <a:tr h="41715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latch: In memory undo latch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Concurrency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98494"/>
                  </a:ext>
                </a:extLst>
              </a:tr>
              <a:tr h="427511"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library cache: mutex 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Concurrency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616908"/>
                  </a:ext>
                </a:extLst>
              </a:tr>
              <a:tr h="311642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latch free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9973"/>
                  </a:ext>
                </a:extLst>
              </a:tr>
              <a:tr h="545373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direct path sync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I/O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60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83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1F23-F7E9-4CE1-AE90-540B016F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91" y="385010"/>
            <a:ext cx="11261557" cy="6092791"/>
          </a:xfrm>
        </p:spPr>
        <p:txBody>
          <a:bodyPr>
            <a:normAutofit lnSpcReduction="10000"/>
          </a:bodyPr>
          <a:lstStyle/>
          <a:p>
            <a:r>
              <a:rPr lang="en-GB" altLang="zh-CN" dirty="0"/>
              <a:t>3. Solution:</a:t>
            </a:r>
          </a:p>
          <a:p>
            <a:pPr marL="0" indent="0">
              <a:buNone/>
            </a:pPr>
            <a:r>
              <a:rPr lang="en-GB" altLang="zh-CN" dirty="0"/>
              <a:t>   </a:t>
            </a:r>
            <a:r>
              <a:rPr lang="en-US" altLang="zh-CN" dirty="0">
                <a:hlinkClick r:id="rId2"/>
              </a:rPr>
              <a:t>Change </a:t>
            </a:r>
            <a:r>
              <a:rPr lang="en-US" altLang="zh-CN" dirty="0" err="1">
                <a:hlinkClick r:id="rId2"/>
              </a:rPr>
              <a:t>freelist</a:t>
            </a:r>
            <a:r>
              <a:rPr lang="en-US" altLang="zh-CN" dirty="0">
                <a:hlinkClick r:id="rId2"/>
              </a:rPr>
              <a:t> for LOB segment - Rebuilding LOB </a:t>
            </a:r>
            <a:r>
              <a:rPr lang="en-US" altLang="zh-CN" dirty="0" err="1">
                <a:hlinkClick r:id="rId2"/>
              </a:rPr>
              <a:t>freepools</a:t>
            </a:r>
            <a:r>
              <a:rPr lang="en-US" altLang="zh-CN" dirty="0">
                <a:hlinkClick r:id="rId2"/>
              </a:rPr>
              <a:t> (Doc ID 365156.1)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Move table </a:t>
            </a:r>
            <a:r>
              <a:rPr lang="en-GB" altLang="zh-CN" dirty="0"/>
              <a:t>GKRPWRK to an independent table space TA, change ASM to manually managed table space set </a:t>
            </a:r>
            <a:r>
              <a:rPr lang="en-GB" altLang="zh-CN" dirty="0" err="1"/>
              <a:t>freelist</a:t>
            </a:r>
            <a:r>
              <a:rPr lang="en-GB" altLang="zh-CN" dirty="0"/>
              <a:t> to 96 (maximum allowed value).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  Pro: high watermark wait gone and performance great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  Cons:  Table space will not shrink when data removed……</a:t>
            </a:r>
          </a:p>
          <a:p>
            <a:pPr marL="0" indent="0">
              <a:buNone/>
            </a:pPr>
            <a:r>
              <a:rPr lang="en-GB" altLang="zh-CN" dirty="0"/>
              <a:t>  </a:t>
            </a:r>
          </a:p>
          <a:p>
            <a:pPr marL="0" indent="0">
              <a:buNone/>
            </a:pPr>
            <a:r>
              <a:rPr lang="en-GB" altLang="zh-CN" dirty="0"/>
              <a:t> </a:t>
            </a:r>
            <a:r>
              <a:rPr lang="en-GB" altLang="zh-CN" b="1" dirty="0"/>
              <a:t>==&gt; Create 2</a:t>
            </a:r>
            <a:r>
              <a:rPr lang="en-GB" altLang="zh-CN" b="1" baseline="30000" dirty="0"/>
              <a:t>nd</a:t>
            </a:r>
            <a:r>
              <a:rPr lang="en-GB" altLang="zh-CN" b="1" dirty="0"/>
              <a:t> ASM table space for  table GKRPWRK, move it to ASM table space after black Friday event end ( next weekend).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8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085D-EE73-4812-912A-515177F94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799"/>
          </a:xfrm>
        </p:spPr>
        <p:txBody>
          <a:bodyPr>
            <a:normAutofit/>
          </a:bodyPr>
          <a:lstStyle/>
          <a:p>
            <a:r>
              <a:rPr lang="en-GB" altLang="zh-CN" dirty="0"/>
              <a:t>In this presentation, I will give all of you an example of Oracle DB performance tuning.</a:t>
            </a:r>
          </a:p>
          <a:p>
            <a:endParaRPr lang="en-GB" altLang="zh-CN" dirty="0"/>
          </a:p>
          <a:p>
            <a:r>
              <a:rPr lang="en-GB" altLang="zh-CN" dirty="0"/>
              <a:t>By applying code changes as well as DBA skills, a Oracle database based web system got huge performance gain.</a:t>
            </a:r>
          </a:p>
          <a:p>
            <a:endParaRPr lang="en-GB" altLang="zh-CN" dirty="0"/>
          </a:p>
          <a:p>
            <a:pPr marL="0" indent="0">
              <a:buNone/>
            </a:pPr>
            <a:r>
              <a:rPr lang="en-GB" altLang="zh-CN" sz="3600" dirty="0"/>
              <a:t>  </a:t>
            </a:r>
            <a:r>
              <a:rPr lang="en-GB" altLang="zh-CN" sz="3600" b="1" dirty="0">
                <a:highlight>
                  <a:srgbClr val="00FF00"/>
                </a:highlight>
              </a:rPr>
              <a:t>10 times more </a:t>
            </a:r>
            <a:r>
              <a:rPr lang="en-GB" altLang="zh-CN" sz="3600" dirty="0"/>
              <a:t>concurrent users</a:t>
            </a:r>
          </a:p>
          <a:p>
            <a:pPr marL="0" indent="0">
              <a:buNone/>
            </a:pPr>
            <a:r>
              <a:rPr lang="en-GB" altLang="zh-CN" sz="3600" dirty="0"/>
              <a:t>And </a:t>
            </a:r>
          </a:p>
          <a:p>
            <a:pPr marL="0" indent="0">
              <a:buNone/>
            </a:pPr>
            <a:r>
              <a:rPr lang="en-GB" altLang="zh-CN" sz="3600" dirty="0"/>
              <a:t>  </a:t>
            </a:r>
            <a:r>
              <a:rPr lang="en-GB" altLang="zh-CN" sz="3600" b="1" dirty="0">
                <a:highlight>
                  <a:srgbClr val="00FF00"/>
                </a:highlight>
              </a:rPr>
              <a:t>100+ times reduction </a:t>
            </a:r>
            <a:r>
              <a:rPr lang="en-GB" altLang="zh-CN" sz="3600" dirty="0"/>
              <a:t>of page response time!</a:t>
            </a:r>
            <a:endParaRPr lang="zh-CN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9EE0F-631E-43BB-9FC6-A3DA94A35ADC}"/>
              </a:ext>
            </a:extLst>
          </p:cNvPr>
          <p:cNvSpPr txBox="1"/>
          <p:nvPr/>
        </p:nvSpPr>
        <p:spPr>
          <a:xfrm>
            <a:off x="838200" y="398834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5400" dirty="0"/>
              <a:t>Introduction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1177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C58F-E6F7-4E59-B7ED-2BB3FEF8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zh-CN" sz="4800" dirty="0">
                <a:latin typeface="+mn-lt"/>
                <a:ea typeface="+mn-ea"/>
                <a:cs typeface="+mn-cs"/>
              </a:rPr>
              <a:t>Final Result</a:t>
            </a:r>
            <a:endParaRPr lang="zh-CN" altLang="en-US" sz="4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37F7-0DD3-4F51-A96F-FAFF37579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zh-CN" sz="3200" b="1" dirty="0"/>
              <a:t>1.  Before tuning</a:t>
            </a:r>
          </a:p>
          <a:p>
            <a:pPr marL="0" indent="0">
              <a:buNone/>
            </a:pPr>
            <a:r>
              <a:rPr lang="en-GB" altLang="zh-CN" sz="900" b="1" dirty="0"/>
              <a:t>  </a:t>
            </a:r>
          </a:p>
          <a:p>
            <a:pPr marL="0" indent="0">
              <a:buNone/>
            </a:pPr>
            <a:r>
              <a:rPr lang="en-GB" altLang="zh-CN" b="1" dirty="0"/>
              <a:t>  Page response time </a:t>
            </a:r>
            <a:r>
              <a:rPr lang="en-GB" altLang="zh-CN" dirty="0"/>
              <a:t>(all 5 pages):  </a:t>
            </a:r>
            <a:r>
              <a:rPr lang="en-GB" altLang="zh-CN" b="1" dirty="0">
                <a:highlight>
                  <a:srgbClr val="00FF00"/>
                </a:highlight>
              </a:rPr>
              <a:t>hours</a:t>
            </a:r>
            <a:r>
              <a:rPr lang="en-GB" altLang="zh-CN" dirty="0"/>
              <a:t> (</a:t>
            </a:r>
            <a:r>
              <a:rPr lang="en-GB" altLang="zh-CN" sz="2000" dirty="0"/>
              <a:t>from numerous students’ complain</a:t>
            </a:r>
            <a:r>
              <a:rPr lang="en-GB" altLang="zh-CN" dirty="0"/>
              <a:t>)               </a:t>
            </a:r>
          </a:p>
          <a:p>
            <a:pPr marL="0" indent="0">
              <a:buNone/>
            </a:pPr>
            <a:r>
              <a:rPr lang="en-GB" altLang="zh-CN" b="1" dirty="0"/>
              <a:t>  Concurrent users in queue</a:t>
            </a:r>
            <a:r>
              <a:rPr lang="en-GB" altLang="zh-CN" dirty="0"/>
              <a:t>:  20-40   </a:t>
            </a:r>
          </a:p>
          <a:p>
            <a:pPr marL="0" indent="0">
              <a:buNone/>
            </a:pPr>
            <a:r>
              <a:rPr lang="en-GB" altLang="zh-CN" b="1" dirty="0"/>
              <a:t>  CPU usage: </a:t>
            </a:r>
            <a:r>
              <a:rPr lang="en-GB" altLang="zh-CN" dirty="0"/>
              <a:t>25%</a:t>
            </a:r>
          </a:p>
          <a:p>
            <a:pPr marL="0" indent="0">
              <a:buNone/>
            </a:pPr>
            <a:endParaRPr lang="en-GB" altLang="zh-CN" dirty="0"/>
          </a:p>
          <a:p>
            <a:r>
              <a:rPr lang="en-GB" altLang="zh-CN" sz="3200" b="1" dirty="0"/>
              <a:t>2. After tuning</a:t>
            </a:r>
          </a:p>
          <a:p>
            <a:pPr marL="0" indent="0">
              <a:buNone/>
            </a:pPr>
            <a:r>
              <a:rPr lang="en-GB" altLang="zh-CN" sz="900" b="1" dirty="0"/>
              <a:t>  </a:t>
            </a:r>
          </a:p>
          <a:p>
            <a:pPr marL="0" indent="0">
              <a:buNone/>
            </a:pPr>
            <a:r>
              <a:rPr lang="en-GB" altLang="zh-CN" b="1" dirty="0"/>
              <a:t>  Page response time </a:t>
            </a:r>
            <a:r>
              <a:rPr lang="en-GB" altLang="zh-CN" dirty="0"/>
              <a:t>(each page):     1 -2 </a:t>
            </a:r>
            <a:r>
              <a:rPr lang="en-GB" altLang="zh-CN" b="1" dirty="0">
                <a:highlight>
                  <a:srgbClr val="00FF00"/>
                </a:highlight>
              </a:rPr>
              <a:t>seconds</a:t>
            </a:r>
            <a:r>
              <a:rPr lang="en-GB" altLang="zh-CN" dirty="0"/>
              <a:t>  (Google Analytics)</a:t>
            </a:r>
            <a:endParaRPr lang="en-GB" altLang="zh-CN" b="1" dirty="0"/>
          </a:p>
          <a:p>
            <a:pPr marL="0" indent="0">
              <a:buNone/>
            </a:pPr>
            <a:r>
              <a:rPr lang="en-GB" altLang="zh-CN" b="1" dirty="0"/>
              <a:t>  Concurrent users in queue</a:t>
            </a:r>
            <a:r>
              <a:rPr lang="en-GB" altLang="zh-CN" dirty="0"/>
              <a:t>:  200      </a:t>
            </a:r>
            <a:r>
              <a:rPr lang="en-GB" altLang="zh-CN" b="1" dirty="0"/>
              <a:t> </a:t>
            </a:r>
          </a:p>
          <a:p>
            <a:pPr marL="0" indent="0">
              <a:buNone/>
            </a:pPr>
            <a:r>
              <a:rPr lang="en-GB" altLang="zh-CN" b="1" dirty="0"/>
              <a:t>  CPU usage</a:t>
            </a:r>
            <a:r>
              <a:rPr lang="en-GB" altLang="zh-CN" dirty="0"/>
              <a:t>: below 10%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8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0313-C2CA-44ED-ACCD-5797BE69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44"/>
            <a:ext cx="10515600" cy="1083665"/>
          </a:xfrm>
        </p:spPr>
        <p:txBody>
          <a:bodyPr/>
          <a:lstStyle/>
          <a:p>
            <a:pPr algn="ctr"/>
            <a:r>
              <a:rPr lang="en-GB" altLang="zh-CN" b="1" dirty="0"/>
              <a:t>Background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B75B-29DB-4348-BFCF-04739149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355772"/>
          </a:xfrm>
        </p:spPr>
        <p:txBody>
          <a:bodyPr>
            <a:noAutofit/>
          </a:bodyPr>
          <a:lstStyle/>
          <a:p>
            <a:r>
              <a:rPr lang="en-GB" altLang="zh-CN" dirty="0"/>
              <a:t>1. University  course option choice online – ‘black Friday’ event </a:t>
            </a:r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2. 3,000+ students hit system simultaneously.</a:t>
            </a:r>
          </a:p>
          <a:p>
            <a:endParaRPr lang="en-US" altLang="zh-CN" sz="800" dirty="0"/>
          </a:p>
          <a:p>
            <a:r>
              <a:rPr lang="en-US" altLang="zh-CN" dirty="0"/>
              <a:t>3. Framework: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mod_PLSQL</a:t>
            </a:r>
            <a:r>
              <a:rPr lang="en-US" altLang="zh-CN" sz="2400" dirty="0"/>
              <a:t>  forward web request from Apache to Oracle DB. </a:t>
            </a:r>
          </a:p>
          <a:p>
            <a:endParaRPr lang="en-US" altLang="zh-CN" sz="800" dirty="0"/>
          </a:p>
          <a:p>
            <a:r>
              <a:rPr lang="en-US" altLang="zh-CN" dirty="0"/>
              <a:t>4.  System symptom: </a:t>
            </a:r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altLang="zh-CN" sz="2400" b="1" dirty="0">
                <a:solidFill>
                  <a:srgbClr val="FF0000"/>
                </a:solidFill>
              </a:rPr>
              <a:t>Web page response time </a:t>
            </a:r>
            <a:r>
              <a:rPr lang="en-US" altLang="zh-CN" sz="2400" dirty="0"/>
              <a:t>– extremely high ( hours ) </a:t>
            </a:r>
          </a:p>
          <a:p>
            <a:pPr marL="0" indent="0">
              <a:buNone/>
            </a:pPr>
            <a:r>
              <a:rPr lang="en-US" altLang="zh-CN" sz="2400" dirty="0"/>
              <a:t>       CPU usage – low (around 25%)    </a:t>
            </a:r>
          </a:p>
          <a:p>
            <a:pPr marL="0" indent="0">
              <a:buNone/>
            </a:pPr>
            <a:r>
              <a:rPr lang="en-US" altLang="zh-CN" sz="2400" dirty="0"/>
              <a:t>       Concurrent session – high (up to 2,800)</a:t>
            </a:r>
          </a:p>
          <a:p>
            <a:pPr marL="0" indent="0">
              <a:buNone/>
            </a:pPr>
            <a:r>
              <a:rPr lang="en-US" altLang="zh-CN" sz="2400" dirty="0"/>
              <a:t>       I/O request – high  ( up to 500 per second)</a:t>
            </a:r>
          </a:p>
        </p:txBody>
      </p:sp>
    </p:spTree>
    <p:extLst>
      <p:ext uri="{BB962C8B-B14F-4D97-AF65-F5344CB8AC3E}">
        <p14:creationId xmlns:p14="http://schemas.microsoft.com/office/powerpoint/2010/main" val="19030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6BC226-951F-4D27-AFAB-4E1D08363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4" y="1318658"/>
            <a:ext cx="11683940" cy="43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8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CCCD8C-F769-4494-8431-11D9FB14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538"/>
            <a:ext cx="12192000" cy="55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7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BB3D-CA23-456C-8549-C363C181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zh-CN" sz="3600" b="1" dirty="0"/>
              <a:t>Performance diagnose &amp; tuning methodology</a:t>
            </a:r>
            <a:endParaRPr lang="zh-CN" alt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9CC5-3FCB-4B32-9E06-95F4972D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zh-CN" dirty="0"/>
              <a:t>1. AWR report</a:t>
            </a:r>
          </a:p>
          <a:p>
            <a:pPr marL="0" indent="0">
              <a:buNone/>
            </a:pPr>
            <a:r>
              <a:rPr lang="en-GB" altLang="zh-CN" sz="2000" b="1" dirty="0"/>
              <a:t>       </a:t>
            </a:r>
            <a:r>
              <a:rPr lang="en-US" altLang="zh-CN" sz="2000" b="1" dirty="0"/>
              <a:t>Top 10 Foreground Events by Total Wait Time</a:t>
            </a:r>
            <a:r>
              <a:rPr lang="en-GB" altLang="zh-CN" sz="2000" b="1" dirty="0"/>
              <a:t>     </a:t>
            </a:r>
          </a:p>
          <a:p>
            <a:pPr marL="0" indent="0">
              <a:buNone/>
            </a:pPr>
            <a:r>
              <a:rPr lang="en-GB" altLang="zh-CN" sz="2000" dirty="0"/>
              <a:t>           </a:t>
            </a:r>
          </a:p>
          <a:p>
            <a:pPr marL="0" indent="0">
              <a:buNone/>
            </a:pPr>
            <a:r>
              <a:rPr lang="en-GB" altLang="zh-CN" sz="2000" dirty="0"/>
              <a:t>            ==&gt;  </a:t>
            </a:r>
            <a:r>
              <a:rPr lang="en-GB" altLang="zh-CN" sz="2100" b="1" dirty="0">
                <a:highlight>
                  <a:srgbClr val="FFFF00"/>
                </a:highlight>
              </a:rPr>
              <a:t>Wait Event Histogram</a:t>
            </a:r>
          </a:p>
          <a:p>
            <a:pPr marL="0" indent="0">
              <a:buNone/>
            </a:pPr>
            <a:r>
              <a:rPr lang="en-GB" altLang="zh-CN" sz="2000" dirty="0"/>
              <a:t>           </a:t>
            </a:r>
          </a:p>
          <a:p>
            <a:pPr marL="0" indent="0">
              <a:buNone/>
            </a:pPr>
            <a:r>
              <a:rPr lang="en-GB" altLang="zh-CN" sz="2000" dirty="0"/>
              <a:t>            ==&gt;  </a:t>
            </a:r>
            <a:r>
              <a:rPr lang="en-GB" altLang="zh-CN" sz="2000" b="1" dirty="0">
                <a:highlight>
                  <a:srgbClr val="FFFF00"/>
                </a:highlight>
              </a:rPr>
              <a:t>Segment Statistics</a:t>
            </a:r>
            <a:r>
              <a:rPr lang="en-GB" altLang="zh-CN" sz="2000" b="1" dirty="0"/>
              <a:t>  </a:t>
            </a:r>
          </a:p>
          <a:p>
            <a:pPr marL="0" indent="0">
              <a:buNone/>
            </a:pPr>
            <a:endParaRPr lang="en-GB" altLang="zh-CN" sz="21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altLang="zh-CN" sz="2000" b="1" dirty="0"/>
              <a:t>            ==&gt; </a:t>
            </a:r>
            <a:r>
              <a:rPr lang="en-US" altLang="zh-CN" sz="2100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ordered by Elapsed Time</a:t>
            </a:r>
            <a:endParaRPr lang="en-US" altLang="zh-CN" sz="2100" b="1" dirty="0">
              <a:highlight>
                <a:srgbClr val="FFFF00"/>
              </a:highlight>
            </a:endParaRPr>
          </a:p>
          <a:p>
            <a:pPr marL="1371600" lvl="3" indent="0">
              <a:buNone/>
            </a:pPr>
            <a:r>
              <a:rPr lang="en-US" altLang="zh-CN" sz="2100" b="1" dirty="0">
                <a:highlight>
                  <a:srgbClr val="FFFF00"/>
                </a:highlight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ordered by CPU Time</a:t>
            </a:r>
            <a:endParaRPr lang="en-US" altLang="zh-CN" sz="2100" b="1" dirty="0">
              <a:highlight>
                <a:srgbClr val="FFFF00"/>
              </a:highlight>
            </a:endParaRPr>
          </a:p>
          <a:p>
            <a:pPr marL="1371600" lvl="3" indent="0">
              <a:buNone/>
            </a:pPr>
            <a:r>
              <a:rPr lang="en-US" altLang="zh-CN" sz="2100" b="1" dirty="0">
                <a:highlight>
                  <a:srgbClr val="FFFF00"/>
                </a:highlight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ordered by User I/O Wait Time</a:t>
            </a:r>
            <a:endParaRPr lang="en-US" altLang="zh-CN" sz="2100" b="1" dirty="0">
              <a:highlight>
                <a:srgbClr val="FFFF00"/>
              </a:highlight>
            </a:endParaRPr>
          </a:p>
          <a:p>
            <a:pPr marL="1371600" lvl="3" indent="0">
              <a:buNone/>
            </a:pPr>
            <a:r>
              <a:rPr lang="en-US" altLang="zh-CN" sz="2100" b="1" dirty="0">
                <a:highlight>
                  <a:srgbClr val="FFFF00"/>
                </a:highlight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ordered by Gets</a:t>
            </a:r>
            <a:endParaRPr lang="en-US" altLang="zh-CN" sz="2100" b="1" dirty="0">
              <a:highlight>
                <a:srgbClr val="FFFF00"/>
              </a:highlight>
            </a:endParaRPr>
          </a:p>
          <a:p>
            <a:pPr marL="1371600" lvl="3" indent="0">
              <a:buNone/>
            </a:pPr>
            <a:r>
              <a:rPr lang="en-US" altLang="zh-CN" sz="2100" b="1" dirty="0">
                <a:highlight>
                  <a:srgbClr val="FFFF00"/>
                </a:highlight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ordered by Reads</a:t>
            </a:r>
            <a:endParaRPr lang="en-US" altLang="zh-CN" sz="21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05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42EE-2877-4495-AB59-A58CD811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94"/>
            <a:ext cx="11353800" cy="946317"/>
          </a:xfrm>
        </p:spPr>
        <p:txBody>
          <a:bodyPr>
            <a:normAutofit/>
          </a:bodyPr>
          <a:lstStyle/>
          <a:p>
            <a:r>
              <a:rPr lang="en-GB" altLang="zh-CN" sz="3200" dirty="0"/>
              <a:t>   AWR report</a:t>
            </a:r>
            <a:endParaRPr lang="zh-CN" alt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E2FEF-4B9D-4769-A85D-0F05E3437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155032"/>
            <a:ext cx="11991975" cy="520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5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A4D58D-8195-410A-A026-BDAC48E2B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78101"/>
              </p:ext>
            </p:extLst>
          </p:nvPr>
        </p:nvGraphicFramePr>
        <p:xfrm>
          <a:off x="152396" y="1040860"/>
          <a:ext cx="11710736" cy="1619250"/>
        </p:xfrm>
        <a:graphic>
          <a:graphicData uri="http://schemas.openxmlformats.org/drawingml/2006/table">
            <a:tbl>
              <a:tblPr/>
              <a:tblGrid>
                <a:gridCol w="1463842">
                  <a:extLst>
                    <a:ext uri="{9D8B030D-6E8A-4147-A177-3AD203B41FA5}">
                      <a16:colId xmlns:a16="http://schemas.microsoft.com/office/drawing/2014/main" val="4230796508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1935234250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3923554580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624712043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3286623124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3174134401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3799073948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2484142313"/>
                    </a:ext>
                  </a:extLst>
                </a:gridCol>
              </a:tblGrid>
              <a:tr h="469827"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Elapsed Time (s)</a:t>
                      </a: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Executions</a:t>
                      </a: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Elapsed Time per Exec (s)</a:t>
                      </a: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%Total</a:t>
                      </a: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%CPU</a:t>
                      </a: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%IO</a:t>
                      </a: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SQL Id</a:t>
                      </a: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SQL Module</a:t>
                      </a: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566762"/>
                  </a:ext>
                </a:extLst>
              </a:tr>
              <a:tr h="89258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2,472,551.14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4,648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531.96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80.45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hlinkClick r:id="rId2" action="ppaction://hlinkfile"/>
                        </a:rPr>
                        <a:t>cgja42az8smg5</a:t>
                      </a: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httpd.worker@uos-app00446-vs (TNS V1-V3)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9753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493070-B5D3-4BEB-9B89-191B05EA9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90743"/>
              </p:ext>
            </p:extLst>
          </p:nvPr>
        </p:nvGraphicFramePr>
        <p:xfrm>
          <a:off x="152396" y="2849862"/>
          <a:ext cx="11710734" cy="3901133"/>
        </p:xfrm>
        <a:graphic>
          <a:graphicData uri="http://schemas.openxmlformats.org/drawingml/2006/table">
            <a:tbl>
              <a:tblPr/>
              <a:tblGrid>
                <a:gridCol w="1851500">
                  <a:extLst>
                    <a:ext uri="{9D8B030D-6E8A-4147-A177-3AD203B41FA5}">
                      <a16:colId xmlns:a16="http://schemas.microsoft.com/office/drawing/2014/main" val="3168169886"/>
                    </a:ext>
                  </a:extLst>
                </a:gridCol>
                <a:gridCol w="9859234">
                  <a:extLst>
                    <a:ext uri="{9D8B030D-6E8A-4147-A177-3AD203B41FA5}">
                      <a16:colId xmlns:a16="http://schemas.microsoft.com/office/drawing/2014/main" val="3570484916"/>
                    </a:ext>
                  </a:extLst>
                </a:gridCol>
              </a:tblGrid>
              <a:tr h="3901133"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gja42az8smg5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declare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rc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 number; simple_list__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owa_util.vc_arr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;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complex_list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owa_util.vc_arr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; begin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owa.init_cgi_env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(:n__, :nm__, :v__);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htp.HTBUF_LEN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:= 63; null; null; simple_list__(1) := 'sys.%'; simple_list__(2) := '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dbms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\_%'; simple_list__(3) := '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utl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\_%'; simple_list__(4) := '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owa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\_%'; simple_list__(5) := '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owa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.%'; simple_list__(6) := '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htp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.%'; simple_list__(7) := '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htf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.%'; simple_list__(8) := '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wpg_docload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.%'; simple_list__(9) := '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ctxsys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.%'; simple_list__(10) := '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mdsys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.%'; if ((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owa_match.match_pattern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p_string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=&gt; '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bwkkspgr.showpage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 /* */,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p_simple_pattern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=&gt;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simple_list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 ,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p_complex_pattern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=&gt;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complex_list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 ,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p_use_special_chars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=&gt; false))) then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rc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 := 2; else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twbklist.p_main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; null; </a:t>
                      </a:r>
                      <a:r>
                        <a:rPr lang="en-GB" sz="2400" b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bwkkspgr.showpage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(page=&gt;:page); if (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wpg_docload.is_file_download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then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rc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 := 1;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wpg_docload.get_download_file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(: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doc_info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); null; null; null; commit; else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rc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 := 0; null; null; null; commit;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owa.get_page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(:data__, :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ndata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__); end if; end if; :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rc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 :=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rc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__; end;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4660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6CBC8B-DAA6-43E9-AC12-B1392CAFE705}"/>
              </a:ext>
            </a:extLst>
          </p:cNvPr>
          <p:cNvSpPr txBox="1"/>
          <p:nvPr/>
        </p:nvSpPr>
        <p:spPr>
          <a:xfrm>
            <a:off x="359923" y="233464"/>
            <a:ext cx="6225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SQL ordered by Elapsed Time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636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6B2E-0F1C-4CBA-915B-E8E8B554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4" y="365125"/>
            <a:ext cx="10944726" cy="1325563"/>
          </a:xfrm>
        </p:spPr>
        <p:txBody>
          <a:bodyPr>
            <a:noAutofit/>
          </a:bodyPr>
          <a:lstStyle/>
          <a:p>
            <a:r>
              <a:rPr lang="en-GB" altLang="zh-CN" sz="4800" b="1" dirty="0"/>
              <a:t>1</a:t>
            </a:r>
            <a:r>
              <a:rPr lang="en-GB" altLang="zh-CN" sz="4800" b="1" baseline="30000" dirty="0"/>
              <a:t>st</a:t>
            </a:r>
            <a:r>
              <a:rPr lang="en-GB" altLang="zh-CN" sz="4800" b="1" dirty="0"/>
              <a:t> issue – waits:  </a:t>
            </a:r>
            <a:r>
              <a:rPr lang="en-GB" altLang="zh-CN" sz="4000" b="1" dirty="0"/>
              <a:t>cache: row cache objects</a:t>
            </a:r>
            <a:r>
              <a:rPr lang="en-GB" altLang="zh-CN" sz="4800" b="1" dirty="0"/>
              <a:t> </a:t>
            </a:r>
            <a:endParaRPr lang="zh-CN" alt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7F2C8-6B1C-4186-8C26-701515BD6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5" y="1825625"/>
            <a:ext cx="11129211" cy="5032376"/>
          </a:xfrm>
        </p:spPr>
        <p:txBody>
          <a:bodyPr>
            <a:normAutofit fontScale="77500" lnSpcReduction="20000"/>
          </a:bodyPr>
          <a:lstStyle/>
          <a:p>
            <a:r>
              <a:rPr lang="en-GB" altLang="zh-CN" dirty="0"/>
              <a:t>1. Find suspicious procedure:</a:t>
            </a:r>
          </a:p>
          <a:p>
            <a:pPr marL="0" indent="0">
              <a:buNone/>
            </a:pPr>
            <a:r>
              <a:rPr lang="en-GB" altLang="zh-CN" dirty="0"/>
              <a:t>        </a:t>
            </a:r>
            <a:r>
              <a:rPr lang="en-GB" altLang="zh-CN" b="1" dirty="0" err="1">
                <a:solidFill>
                  <a:srgbClr val="FF0000"/>
                </a:solidFill>
                <a:latin typeface="Arial" panose="020B0604020202020204" pitchFamily="34" charset="0"/>
              </a:rPr>
              <a:t>bwkkspgr.showpage</a:t>
            </a:r>
            <a:r>
              <a:rPr lang="en-GB" altLang="zh-CN" dirty="0"/>
              <a:t> , </a:t>
            </a:r>
          </a:p>
          <a:p>
            <a:pPr marL="0" indent="0">
              <a:buNone/>
            </a:pPr>
            <a:r>
              <a:rPr lang="en-GB" altLang="zh-CN" dirty="0"/>
              <a:t> </a:t>
            </a:r>
          </a:p>
          <a:p>
            <a:pPr marL="0" indent="0">
              <a:buNone/>
            </a:pPr>
            <a:r>
              <a:rPr lang="en-GB" altLang="zh-CN" dirty="0"/>
              <a:t>    Average execution time: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531.96  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seconds</a:t>
            </a:r>
          </a:p>
          <a:p>
            <a:pPr marL="0" indent="0">
              <a:buNone/>
            </a:pPr>
            <a:r>
              <a:rPr lang="en-GB" altLang="zh-CN" dirty="0"/>
              <a:t>    %Total Elapsed Time :  80.45%</a:t>
            </a:r>
          </a:p>
          <a:p>
            <a:pPr marL="0" indent="0">
              <a:buNone/>
            </a:pPr>
            <a:endParaRPr lang="en-GB" altLang="zh-CN" sz="1000" dirty="0"/>
          </a:p>
          <a:p>
            <a:r>
              <a:rPr lang="en-GB" altLang="zh-CN" dirty="0"/>
              <a:t>2. Locate problematic code:</a:t>
            </a:r>
          </a:p>
          <a:p>
            <a:pPr marL="0" indent="0">
              <a:buNone/>
            </a:pPr>
            <a:r>
              <a:rPr lang="en-GB" altLang="zh-CN" sz="1300" dirty="0"/>
              <a:t>    </a:t>
            </a:r>
          </a:p>
          <a:p>
            <a:pPr marL="0" indent="0">
              <a:buNone/>
            </a:pPr>
            <a:r>
              <a:rPr lang="en-GB" altLang="zh-CN" dirty="0"/>
              <a:t>     Function </a:t>
            </a:r>
            <a:r>
              <a:rPr lang="en-GB" altLang="zh-CN" b="1" dirty="0">
                <a:highlight>
                  <a:srgbClr val="FFFF00"/>
                </a:highlight>
              </a:rPr>
              <a:t>INSTR &amp; SUBSTR </a:t>
            </a:r>
            <a:r>
              <a:rPr lang="en-GB" altLang="zh-CN" dirty="0"/>
              <a:t>with </a:t>
            </a:r>
            <a:r>
              <a:rPr lang="en-GB" altLang="zh-CN" b="1" dirty="0">
                <a:solidFill>
                  <a:srgbClr val="C00000"/>
                </a:solidFill>
              </a:rPr>
              <a:t>CLOB</a:t>
            </a:r>
            <a:r>
              <a:rPr lang="en-GB" altLang="zh-CN" dirty="0"/>
              <a:t> variable </a:t>
            </a:r>
            <a:r>
              <a:rPr lang="en-GB" altLang="zh-CN" b="1" i="1" dirty="0"/>
              <a:t>LV_PAGEDEF</a:t>
            </a:r>
            <a:r>
              <a:rPr lang="en-GB" altLang="zh-CN" dirty="0"/>
              <a:t>  executed 3000+ times for one page rending process!</a:t>
            </a:r>
          </a:p>
          <a:p>
            <a:pPr marL="0" indent="0">
              <a:buNone/>
            </a:pPr>
            <a:endParaRPr lang="en-GB" altLang="zh-CN" sz="1300" dirty="0"/>
          </a:p>
          <a:p>
            <a:pPr marL="0" indent="0">
              <a:buNone/>
            </a:pPr>
            <a:r>
              <a:rPr lang="en-GB" altLang="zh-CN" dirty="0"/>
              <a:t>     99% of </a:t>
            </a:r>
            <a:r>
              <a:rPr lang="en-GB" altLang="zh-CN" dirty="0" err="1"/>
              <a:t>showpage</a:t>
            </a:r>
            <a:r>
              <a:rPr lang="en-GB" altLang="zh-CN" dirty="0"/>
              <a:t> execution time spend in this loop</a:t>
            </a:r>
          </a:p>
          <a:p>
            <a:pPr marL="0" indent="0">
              <a:buNone/>
            </a:pPr>
            <a:endParaRPr lang="en-GB" altLang="zh-CN" sz="1000" dirty="0"/>
          </a:p>
          <a:p>
            <a:pPr marL="0" indent="0">
              <a:buNone/>
            </a:pPr>
            <a:r>
              <a:rPr lang="en-GB" altLang="zh-CN" sz="3800" dirty="0">
                <a:highlight>
                  <a:srgbClr val="00FF00"/>
                </a:highlight>
              </a:rPr>
              <a:t>CAN’T find document on this issue, just guess ,tested and proved</a:t>
            </a:r>
          </a:p>
          <a:p>
            <a:pPr marL="0" indent="0">
              <a:buNone/>
            </a:pPr>
            <a:r>
              <a:rPr lang="en-GB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4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1444</Words>
  <Application>Microsoft Office PowerPoint</Application>
  <PresentationFormat>Widescreen</PresentationFormat>
  <Paragraphs>238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Abadi</vt:lpstr>
      <vt:lpstr>Aharoni</vt:lpstr>
      <vt:lpstr>Arial</vt:lpstr>
      <vt:lpstr>Office Theme</vt:lpstr>
      <vt:lpstr>Tuning Oracle Database Performance via AWR and code changes  - a case study</vt:lpstr>
      <vt:lpstr>PowerPoint Presentation</vt:lpstr>
      <vt:lpstr>Background</vt:lpstr>
      <vt:lpstr>PowerPoint Presentation</vt:lpstr>
      <vt:lpstr>PowerPoint Presentation</vt:lpstr>
      <vt:lpstr>Performance diagnose &amp; tuning methodology</vt:lpstr>
      <vt:lpstr>   AWR report</vt:lpstr>
      <vt:lpstr>PowerPoint Presentation</vt:lpstr>
      <vt:lpstr>1st issue – waits:  cache: row cache objects </vt:lpstr>
      <vt:lpstr>PowerPoint Presentation</vt:lpstr>
      <vt:lpstr>PowerPoint Presentation</vt:lpstr>
      <vt:lpstr>2nd issue – Waits: library cache</vt:lpstr>
      <vt:lpstr>PowerPoint Presentation</vt:lpstr>
      <vt:lpstr>PowerPoint Presentation</vt:lpstr>
      <vt:lpstr>PowerPoint Presentation</vt:lpstr>
      <vt:lpstr>PowerPoint Presentation</vt:lpstr>
      <vt:lpstr>3rd issue:  High water mark – DBA time</vt:lpstr>
      <vt:lpstr>PowerPoint Presentation</vt:lpstr>
      <vt:lpstr>PowerPoint Presentation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performance tuning case      - huge improvement via coding and AWR</dc:title>
  <dc:creator>m17516</dc:creator>
  <cp:lastModifiedBy>m17516</cp:lastModifiedBy>
  <cp:revision>96</cp:revision>
  <dcterms:created xsi:type="dcterms:W3CDTF">2019-06-09T06:56:41Z</dcterms:created>
  <dcterms:modified xsi:type="dcterms:W3CDTF">2019-06-11T21:19:52Z</dcterms:modified>
</cp:coreProperties>
</file>