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0" r:id="rId7"/>
    <p:sldId id="259" r:id="rId8"/>
    <p:sldId id="331" r:id="rId9"/>
    <p:sldId id="281" r:id="rId10"/>
    <p:sldId id="325" r:id="rId11"/>
    <p:sldId id="319" r:id="rId12"/>
    <p:sldId id="320" r:id="rId13"/>
    <p:sldId id="324" r:id="rId14"/>
    <p:sldId id="322" r:id="rId15"/>
    <p:sldId id="282" r:id="rId16"/>
    <p:sldId id="284" r:id="rId17"/>
    <p:sldId id="291" r:id="rId18"/>
    <p:sldId id="265" r:id="rId19"/>
    <p:sldId id="330" r:id="rId20"/>
    <p:sldId id="332" r:id="rId21"/>
    <p:sldId id="329" r:id="rId22"/>
    <p:sldId id="266" r:id="rId23"/>
    <p:sldId id="289" r:id="rId24"/>
    <p:sldId id="288" r:id="rId25"/>
    <p:sldId id="336" r:id="rId26"/>
    <p:sldId id="337" r:id="rId27"/>
    <p:sldId id="338" r:id="rId28"/>
    <p:sldId id="339" r:id="rId29"/>
    <p:sldId id="303" r:id="rId30"/>
    <p:sldId id="269" r:id="rId31"/>
    <p:sldId id="301" r:id="rId32"/>
    <p:sldId id="341" r:id="rId33"/>
    <p:sldId id="340" r:id="rId34"/>
    <p:sldId id="276" r:id="rId35"/>
    <p:sldId id="326" r:id="rId36"/>
    <p:sldId id="278" r:id="rId37"/>
    <p:sldId id="279" r:id="rId38"/>
    <p:sldId id="327" r:id="rId39"/>
    <p:sldId id="328" r:id="rId40"/>
    <p:sldId id="306" r:id="rId41"/>
  </p:sldIdLst>
  <p:sldSz cx="9144000" cy="5143500"/>
  <p:notesSz cx="6858000" cy="9144000"/>
  <p:embeddedFontLst>
    <p:embeddedFont>
      <p:font typeface="Raleway" panose="020B0503030101060003"/>
      <p:regular r:id="rId45"/>
    </p:embeddedFont>
    <p:embeddedFont>
      <p:font typeface="Lato" panose="020F0502020204030203"/>
      <p:regular r:id="rId46"/>
    </p:embeddedFont>
    <p:embeddedFont>
      <p:font typeface="Calibri" panose="020F0502020204030204"/>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93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6.fntdata"/><Relationship Id="rId5" Type="http://schemas.openxmlformats.org/officeDocument/2006/relationships/slide" Target="slides/slide2.xml"/><Relationship Id="rId49" Type="http://schemas.openxmlformats.org/officeDocument/2006/relationships/font" Target="fonts/font5.fntdata"/><Relationship Id="rId48" Type="http://schemas.openxmlformats.org/officeDocument/2006/relationships/font" Target="fonts/font4.fntdata"/><Relationship Id="rId47" Type="http://schemas.openxmlformats.org/officeDocument/2006/relationships/font" Target="fonts/font3.fntdata"/><Relationship Id="rId46" Type="http://schemas.openxmlformats.org/officeDocument/2006/relationships/font" Target="fonts/font2.fntdata"/><Relationship Id="rId45" Type="http://schemas.openxmlformats.org/officeDocument/2006/relationships/font" Target="fonts/font1.fntdata"/><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Shape 3"/>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Shape 13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33" name="Shape 13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Shape 16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1" name="Shape 16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a:solidFill>
                  <a:schemeClr val="dk1"/>
                </a:solidFill>
                <a:sym typeface="+mn-ea"/>
              </a:rPr>
              <a:t>some concepts are more easily expressed in Ising than in QUBO, and vice versa, that's why some solutions might be apparent while using Ising but might be exceptionally difiicult to arrive at while using QUBO</a:t>
            </a:r>
            <a:endParaRPr lang="en-US" b="1">
              <a:solidFill>
                <a:schemeClr val="dk1"/>
              </a:solidFill>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Shape 16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1" name="Shape 16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sym typeface="+mn-ea"/>
              </a:rPr>
              <a:t>Always be sure to pay attention to these ranges for weightages.</a:t>
            </a:r>
            <a:endParaRPr lang="en-US">
              <a:sym typeface="+mn-ea"/>
            </a:endParaRPr>
          </a:p>
          <a:p>
            <a:pPr marL="0" lvl="0" indent="0">
              <a:spcBef>
                <a:spcPts val="0"/>
              </a:spcBef>
              <a:spcAft>
                <a:spcPts val="0"/>
              </a:spcAft>
              <a:buNone/>
            </a:pPr>
            <a:r>
              <a:rPr lang="en-US">
                <a:sym typeface="+mn-ea"/>
              </a:rPr>
              <a:t>Always safe to try to model problems in Ising variables. This might take getting used to.</a:t>
            </a:r>
            <a:endParaRPr lang="en-US" b="1">
              <a:solidFill>
                <a:schemeClr val="dk1"/>
              </a:solidFill>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Shape 16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1" name="Shape 16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US" b="1">
              <a:solidFill>
                <a:schemeClr val="dk1"/>
              </a:solidFill>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Shape 21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12" name="Shape 21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Shape 28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87" name="Shape 28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Shape 21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12" name="Shape 21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Everyone here knows Sudkou right? If not I can explain the rules quickly.</a:t>
            </a:r>
            <a:endParaRPr lang="en-US"/>
          </a:p>
          <a:p>
            <a:pPr marL="0" lvl="0" indent="0">
              <a:spcBef>
                <a:spcPts val="0"/>
              </a:spcBef>
              <a:spcAft>
                <a:spcPts val="0"/>
              </a:spcAft>
              <a:buNone/>
            </a:pPr>
            <a:endParaRPr lang="en-US"/>
          </a:p>
          <a:p>
            <a:pPr marL="0" lvl="0" indent="0">
              <a:spcBef>
                <a:spcPts val="0"/>
              </a:spcBef>
              <a:spcAft>
                <a:spcPts val="0"/>
              </a:spcAft>
              <a:buNone/>
            </a:pPr>
            <a:r>
              <a:rPr lang="en-US"/>
              <a:t>Since it is combinatorial, the size of the possible solution space increases rapidly with an increase in the size of the problem.</a:t>
            </a:r>
            <a:endParaRPr lang="en-US"/>
          </a:p>
          <a:p>
            <a:pPr marL="0" lvl="0" indent="0">
              <a:spcBef>
                <a:spcPts val="0"/>
              </a:spcBef>
              <a:spcAft>
                <a:spcPts val="0"/>
              </a:spcAft>
              <a:buNone/>
            </a:pPr>
            <a:endParaRPr lang="en-US"/>
          </a:p>
          <a:p>
            <a:pPr marL="0" lvl="0" indent="0">
              <a:spcBef>
                <a:spcPts val="0"/>
              </a:spcBef>
              <a:spcAft>
                <a:spcPts val="0"/>
              </a:spcAft>
              <a:buNone/>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Shape 20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01" name="Shape 20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Shape 28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87" name="Shape 28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Shape 21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12" name="Shape 21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zero_onehot </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Shape 21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12" name="Shape 21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Everyone here knows Sudkou right? If not I can explain the rules quickly.</a:t>
            </a:r>
            <a:endParaRPr lang="en-US"/>
          </a:p>
          <a:p>
            <a:pPr marL="0" lvl="0" indent="0">
              <a:spcBef>
                <a:spcPts val="0"/>
              </a:spcBef>
              <a:spcAft>
                <a:spcPts val="0"/>
              </a:spcAft>
              <a:buNone/>
            </a:pPr>
            <a:endParaRPr lang="en-US"/>
          </a:p>
          <a:p>
            <a:pPr marL="0" lvl="0" indent="0">
              <a:spcBef>
                <a:spcPts val="0"/>
              </a:spcBef>
              <a:spcAft>
                <a:spcPts val="0"/>
              </a:spcAft>
              <a:buNone/>
            </a:pPr>
            <a:r>
              <a:rPr lang="en-US"/>
              <a:t>Since it is combinatorial, the size of the possible solution space increases rapidly with an increase in the size of the problem.</a:t>
            </a:r>
            <a:endParaRPr lang="en-US"/>
          </a:p>
          <a:p>
            <a:pPr marL="0" lvl="0" indent="0">
              <a:spcBef>
                <a:spcPts val="0"/>
              </a:spcBef>
              <a:spcAft>
                <a:spcPts val="0"/>
              </a:spcAft>
              <a:buNone/>
            </a:pPr>
            <a:endParaRPr lang="en-US"/>
          </a:p>
          <a:p>
            <a:pPr marL="0" lvl="0" indent="0">
              <a:spcBef>
                <a:spcPts val="0"/>
              </a:spcBef>
              <a:spcAft>
                <a:spcPts val="0"/>
              </a:spcAft>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Shape 14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43" name="Shape 14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Shape 20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07" name="Shape 20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Shape 17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75" name="Shape 17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Shape 16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7" name="Shape 16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Shape 16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7" name="Shape 16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Shape 16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7" name="Shape 16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Shape 16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7" name="Shape 16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Shape 16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7" name="Shape 16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Shape 33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37" name="Shape 33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Shape 22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24" name="Shape 22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Shape 29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92" name="Shape 29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D'Wave is the only company making these rn</a:t>
            </a:r>
            <a:endParaRPr lang="en-US"/>
          </a:p>
          <a:p>
            <a:pPr marL="0" lvl="0" indent="0">
              <a:spcBef>
                <a:spcPts val="0"/>
              </a:spcBef>
              <a:spcAft>
                <a:spcPts val="0"/>
              </a:spcAft>
              <a:buNone/>
            </a:pPr>
            <a:endParaRPr lang="en-US"/>
          </a:p>
          <a:p>
            <a:pPr marL="0" lvl="0" indent="0">
              <a:spcBef>
                <a:spcPts val="0"/>
              </a:spcBef>
              <a:spcAft>
                <a:spcPts val="0"/>
              </a:spcAft>
              <a:buNone/>
            </a:pPr>
            <a:endParaRPr lang="en-US"/>
          </a:p>
          <a:p>
            <a:pPr marL="0" lvl="0" indent="0">
              <a:spcBef>
                <a:spcPts val="0"/>
              </a:spcBef>
              <a:spcAft>
                <a:spcPts val="0"/>
              </a:spcAft>
              <a:buNone/>
            </a:pPr>
            <a:r>
              <a:rPr lang="en-US"/>
              <a:t>I did try it on the quantum computer, but I missed my second of use</a:t>
            </a:r>
            <a:endParaRPr lang="en-US"/>
          </a:p>
          <a:p>
            <a:pPr marL="0" lvl="0" indent="0">
              <a:spcBef>
                <a:spcPts val="0"/>
              </a:spcBef>
              <a:spcAft>
                <a:spcPts val="0"/>
              </a:spcAft>
              <a:buNone/>
            </a:pPr>
            <a:endParaRPr lang="en-US"/>
          </a:p>
          <a:p>
            <a:pPr marL="0" lvl="0" indent="0">
              <a:spcBef>
                <a:spcPts val="0"/>
              </a:spcBef>
              <a:spcAft>
                <a:spcPts val="0"/>
              </a:spcAft>
              <a:buNone/>
            </a:pPr>
            <a:endParaRPr lang="en-US"/>
          </a:p>
          <a:p>
            <a:pPr marL="0" lvl="0" indent="0">
              <a:spcBef>
                <a:spcPts val="0"/>
              </a:spcBef>
              <a:spcAft>
                <a:spcPts val="0"/>
              </a:spcAft>
              <a:buNone/>
            </a:pPr>
            <a:r>
              <a:rPr lang="en-US"/>
              <a:t>The difficult ones are, ... well  .... difficult, the errors in measurements are far too great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Shape 148"/>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49" name="Shape 14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Shape 28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87" name="Shape 28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Shape 29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92" name="Shape 29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Shape 29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98" name="Shape 29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Shape 33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32" name="Shape 33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Shape 33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32" name="Shape 33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Shape 33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32" name="Shape 33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Shape 33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32" name="Shape 33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yeh kya padh raha gandu, thank you bola tha</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Shape 16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1" name="Shape 16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Shape 15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54" name="Shape 15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Shape 15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54" name="Shape 15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Shape 16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1" name="Shape 16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Just some rain on all our parades</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Shape 16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1" name="Shape 16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a:solidFill>
                  <a:schemeClr val="dk1"/>
                </a:solidFill>
                <a:sym typeface="+mn-ea"/>
              </a:rPr>
              <a:t>Convex - ML rant</a:t>
            </a:r>
            <a:endParaRPr lang="en-US" b="1">
              <a:solidFill>
                <a:schemeClr val="dk1"/>
              </a:solidFill>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Shape 16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1" name="Shape 16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a:solidFill>
                  <a:schemeClr val="dk1"/>
                </a:solidFill>
                <a:sym typeface="+mn-ea"/>
              </a:rPr>
              <a:t>I might use them interchangeably since they are isomorphic</a:t>
            </a:r>
            <a:endParaRPr lang="en-US" b="1">
              <a:solidFill>
                <a:schemeClr val="dk1"/>
              </a:solidFill>
              <a:sym typeface="+mn-ea"/>
            </a:endParaRPr>
          </a:p>
          <a:p>
            <a:pPr marL="0" lvl="0" indent="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Shape 10"/>
          <p:cNvSpPr txBox="1"/>
          <p:nvPr>
            <p:ph type="ctrTitle"/>
          </p:nvPr>
        </p:nvSpPr>
        <p:spPr>
          <a:xfrm>
            <a:off x="729450" y="1322450"/>
            <a:ext cx="3787800" cy="19881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Shape 11"/>
          <p:cNvSpPr txBox="1"/>
          <p:nvPr>
            <p:ph type="subTitle" idx="1"/>
          </p:nvPr>
        </p:nvSpPr>
        <p:spPr>
          <a:xfrm>
            <a:off x="729595" y="3401500"/>
            <a:ext cx="37878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Shape 1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grpSp>
        <p:nvGrpSpPr>
          <p:cNvPr id="13" name="Shape 13"/>
          <p:cNvGrpSpPr/>
          <p:nvPr/>
        </p:nvGrpSpPr>
        <p:grpSpPr>
          <a:xfrm>
            <a:off x="830392" y="1191256"/>
            <a:ext cx="745763" cy="45826"/>
            <a:chOff x="4580561" y="2589004"/>
            <a:chExt cx="1064464" cy="25200"/>
          </a:xfrm>
        </p:grpSpPr>
        <p:sp>
          <p:nvSpPr>
            <p:cNvPr id="14" name="Shape 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 name="Shape 1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6" name="Shape 16"/>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0" name="Shape 90"/>
        <p:cNvGrpSpPr/>
        <p:nvPr/>
      </p:nvGrpSpPr>
      <p:grpSpPr>
        <a:xfrm>
          <a:off x="0" y="0"/>
          <a:ext cx="0" cy="0"/>
          <a:chOff x="0" y="0"/>
          <a:chExt cx="0" cy="0"/>
        </a:xfrm>
      </p:grpSpPr>
      <p:sp>
        <p:nvSpPr>
          <p:cNvPr id="91" name="Shape 9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92" name="Shape 92"/>
          <p:cNvGrpSpPr/>
          <p:nvPr/>
        </p:nvGrpSpPr>
        <p:grpSpPr>
          <a:xfrm>
            <a:off x="830392" y="1191256"/>
            <a:ext cx="745763" cy="45826"/>
            <a:chOff x="4580561" y="2589004"/>
            <a:chExt cx="1064464" cy="25200"/>
          </a:xfrm>
        </p:grpSpPr>
        <p:sp>
          <p:nvSpPr>
            <p:cNvPr id="93" name="Shape 9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4" name="Shape 9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95" name="Shape 95"/>
          <p:cNvSpPr txBox="1"/>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Shape 96"/>
          <p:cNvSpPr txBox="1"/>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Shape 97"/>
          <p:cNvSpPr txBox="1"/>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Shape 98"/>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99" name="Shape 99"/>
        <p:cNvGrpSpPr/>
        <p:nvPr/>
      </p:nvGrpSpPr>
      <p:grpSpPr>
        <a:xfrm>
          <a:off x="0" y="0"/>
          <a:ext cx="0" cy="0"/>
          <a:chOff x="0" y="0"/>
          <a:chExt cx="0" cy="0"/>
        </a:xfrm>
      </p:grpSpPr>
      <p:pic>
        <p:nvPicPr>
          <p:cNvPr id="100" name="Shape 100" descr="Side view of hands writing in a notebook at a cafe"/>
          <p:cNvPicPr preferRelativeResize="0"/>
          <p:nvPr/>
        </p:nvPicPr>
        <p:blipFill rotWithShape="1">
          <a:blip r:embed="rId2"/>
          <a:srcRect l="9050" t="12064" r="54351" b="26446"/>
          <a:stretch>
            <a:fillRect/>
          </a:stretch>
        </p:blipFill>
        <p:spPr>
          <a:xfrm>
            <a:off x="1" y="-50"/>
            <a:ext cx="4572000" cy="5143501"/>
          </a:xfrm>
          <a:prstGeom prst="rect">
            <a:avLst/>
          </a:prstGeom>
          <a:noFill/>
          <a:ln>
            <a:noFill/>
          </a:ln>
        </p:spPr>
      </p:pic>
      <p:sp>
        <p:nvSpPr>
          <p:cNvPr id="101" name="Shape 101"/>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102" name="Shape 102"/>
          <p:cNvGrpSpPr/>
          <p:nvPr/>
        </p:nvGrpSpPr>
        <p:grpSpPr>
          <a:xfrm>
            <a:off x="830392" y="1191256"/>
            <a:ext cx="745763" cy="45826"/>
            <a:chOff x="4580561" y="2589004"/>
            <a:chExt cx="1064464" cy="25200"/>
          </a:xfrm>
        </p:grpSpPr>
        <p:sp>
          <p:nvSpPr>
            <p:cNvPr id="103" name="Shape 10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4" name="Shape 104"/>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05" name="Shape 105"/>
          <p:cNvSpPr txBox="1"/>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106" name="Shape 106"/>
          <p:cNvSpPr txBox="1"/>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107" name="Shape 107"/>
          <p:cNvSpPr txBox="1"/>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08" name="Shape 108"/>
          <p:cNvSpPr txBox="1"/>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09" name="Shape 109"/>
        <p:cNvGrpSpPr/>
        <p:nvPr/>
      </p:nvGrpSpPr>
      <p:grpSpPr>
        <a:xfrm>
          <a:off x="0" y="0"/>
          <a:ext cx="0" cy="0"/>
          <a:chOff x="0" y="0"/>
          <a:chExt cx="0" cy="0"/>
        </a:xfrm>
      </p:grpSpPr>
      <p:pic>
        <p:nvPicPr>
          <p:cNvPr id="110" name="Shape 110"/>
          <p:cNvPicPr preferRelativeResize="0"/>
          <p:nvPr/>
        </p:nvPicPr>
        <p:blipFill rotWithShape="1">
          <a:blip r:embed="rId2"/>
          <a:srcRect l="31883" t="8096" r="25713"/>
          <a:stretch>
            <a:fillRect/>
          </a:stretch>
        </p:blipFill>
        <p:spPr>
          <a:xfrm>
            <a:off x="0" y="0"/>
            <a:ext cx="4575250" cy="5143500"/>
          </a:xfrm>
          <a:prstGeom prst="rect">
            <a:avLst/>
          </a:prstGeom>
          <a:noFill/>
          <a:ln>
            <a:noFill/>
          </a:ln>
        </p:spPr>
      </p:pic>
      <p:sp>
        <p:nvSpPr>
          <p:cNvPr id="111" name="Shape 111"/>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112" name="Shape 112"/>
          <p:cNvGrpSpPr/>
          <p:nvPr/>
        </p:nvGrpSpPr>
        <p:grpSpPr>
          <a:xfrm>
            <a:off x="830392" y="1191256"/>
            <a:ext cx="745763" cy="45826"/>
            <a:chOff x="4580561" y="2589004"/>
            <a:chExt cx="1064464" cy="25200"/>
          </a:xfrm>
        </p:grpSpPr>
        <p:sp>
          <p:nvSpPr>
            <p:cNvPr id="113" name="Shape 1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4" name="Shape 114"/>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15" name="Shape 115"/>
          <p:cNvSpPr txBox="1"/>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116" name="Shape 116"/>
          <p:cNvSpPr txBox="1"/>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117" name="Shape 117"/>
          <p:cNvSpPr txBox="1"/>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18" name="Shape 118"/>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9" name="Shape 119"/>
        <p:cNvGrpSpPr/>
        <p:nvPr/>
      </p:nvGrpSpPr>
      <p:grpSpPr>
        <a:xfrm>
          <a:off x="0" y="0"/>
          <a:ext cx="0" cy="0"/>
          <a:chOff x="0" y="0"/>
          <a:chExt cx="0" cy="0"/>
        </a:xfrm>
      </p:grpSpPr>
      <p:sp>
        <p:nvSpPr>
          <p:cNvPr id="120" name="Shape 120"/>
          <p:cNvSpPr txBox="1"/>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p:txBody>
      </p:sp>
      <p:sp>
        <p:nvSpPr>
          <p:cNvPr id="121" name="Shape 121"/>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22" name="Shape 122"/>
        <p:cNvGrpSpPr/>
        <p:nvPr/>
      </p:nvGrpSpPr>
      <p:grpSpPr>
        <a:xfrm>
          <a:off x="0" y="0"/>
          <a:ext cx="0" cy="0"/>
          <a:chOff x="0" y="0"/>
          <a:chExt cx="0" cy="0"/>
        </a:xfrm>
      </p:grpSpPr>
      <p:grpSp>
        <p:nvGrpSpPr>
          <p:cNvPr id="123" name="Shape 123"/>
          <p:cNvGrpSpPr/>
          <p:nvPr/>
        </p:nvGrpSpPr>
        <p:grpSpPr>
          <a:xfrm>
            <a:off x="830392" y="4169130"/>
            <a:ext cx="745763" cy="45826"/>
            <a:chOff x="4580561" y="2589004"/>
            <a:chExt cx="1064464" cy="25200"/>
          </a:xfrm>
        </p:grpSpPr>
        <p:sp>
          <p:nvSpPr>
            <p:cNvPr id="124" name="Shape 12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5" name="Shape 12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26" name="Shape 126"/>
          <p:cNvSpPr txBox="1"/>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Shape 127"/>
          <p:cNvSpPr txBox="1"/>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p:txBody>
      </p:sp>
      <p:sp>
        <p:nvSpPr>
          <p:cNvPr id="128" name="Shape 128"/>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9" name="Shape 129"/>
        <p:cNvGrpSpPr/>
        <p:nvPr/>
      </p:nvGrpSpPr>
      <p:grpSpPr>
        <a:xfrm>
          <a:off x="0" y="0"/>
          <a:ext cx="0" cy="0"/>
          <a:chOff x="0" y="0"/>
          <a:chExt cx="0" cy="0"/>
        </a:xfrm>
      </p:grpSpPr>
      <p:sp>
        <p:nvSpPr>
          <p:cNvPr id="130" name="Shape 130"/>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7" name="Shape 17"/>
        <p:cNvGrpSpPr/>
        <p:nvPr/>
      </p:nvGrpSpPr>
      <p:grpSpPr>
        <a:xfrm>
          <a:off x="0" y="0"/>
          <a:ext cx="0" cy="0"/>
          <a:chOff x="0" y="0"/>
          <a:chExt cx="0" cy="0"/>
        </a:xfrm>
      </p:grpSpPr>
      <p:sp>
        <p:nvSpPr>
          <p:cNvPr id="18" name="Shape 18"/>
          <p:cNvSpPr txBox="1"/>
          <p:nvPr>
            <p:ph type="ctrTitle"/>
          </p:nvPr>
        </p:nvSpPr>
        <p:spPr>
          <a:xfrm>
            <a:off x="729450" y="1322450"/>
            <a:ext cx="3787800" cy="19881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9" name="Shape 19"/>
          <p:cNvSpPr txBox="1"/>
          <p:nvPr>
            <p:ph type="subTitle" idx="1"/>
          </p:nvPr>
        </p:nvSpPr>
        <p:spPr>
          <a:xfrm>
            <a:off x="729595" y="3401500"/>
            <a:ext cx="37878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20" name="Shape 20"/>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grpSp>
        <p:nvGrpSpPr>
          <p:cNvPr id="21" name="Shape 21"/>
          <p:cNvGrpSpPr/>
          <p:nvPr/>
        </p:nvGrpSpPr>
        <p:grpSpPr>
          <a:xfrm>
            <a:off x="830392" y="1191256"/>
            <a:ext cx="745763" cy="45826"/>
            <a:chOff x="4580561" y="2589004"/>
            <a:chExt cx="1064464" cy="25200"/>
          </a:xfrm>
        </p:grpSpPr>
        <p:sp>
          <p:nvSpPr>
            <p:cNvPr id="22" name="Shape 2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 name="Shape 2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24" name="Shape 24"/>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25" name="Shape 25"/>
          <p:cNvGrpSpPr/>
          <p:nvPr/>
        </p:nvGrpSpPr>
        <p:grpSpPr>
          <a:xfrm>
            <a:off x="5063224" y="1313339"/>
            <a:ext cx="3459829" cy="2670551"/>
            <a:chOff x="3553042" y="1657806"/>
            <a:chExt cx="3461100" cy="2671532"/>
          </a:xfrm>
        </p:grpSpPr>
        <p:sp>
          <p:nvSpPr>
            <p:cNvPr id="26" name="Shape 26"/>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 name="Shape 27"/>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8" name="Shape 28"/>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9" name="Shape 29"/>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0" name="Shape 30"/>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1" name="Shape 31"/>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2" name="Shape 32"/>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 name="Shape 3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pic>
        <p:nvPicPr>
          <p:cNvPr id="34" name="Shape 34" descr="Component Detail"/>
          <p:cNvPicPr preferRelativeResize="0"/>
          <p:nvPr/>
        </p:nvPicPr>
        <p:blipFill rotWithShape="1">
          <a:blip r:embed="rId2"/>
          <a:srcRect b="25076"/>
          <a:stretch>
            <a:fillRect/>
          </a:stretch>
        </p:blipFill>
        <p:spPr>
          <a:xfrm>
            <a:off x="5161725" y="1399791"/>
            <a:ext cx="3262825" cy="1833425"/>
          </a:xfrm>
          <a:prstGeom prst="rect">
            <a:avLst/>
          </a:prstGeom>
          <a:noFill/>
          <a:ln>
            <a:noFill/>
          </a:ln>
        </p:spPr>
      </p:pic>
      <p:sp>
        <p:nvSpPr>
          <p:cNvPr id="35" name="Shape 35"/>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36" name="Shape 36"/>
          <p:cNvGrpSpPr/>
          <p:nvPr/>
        </p:nvGrpSpPr>
        <p:grpSpPr>
          <a:xfrm>
            <a:off x="7666681" y="2077877"/>
            <a:ext cx="1148179" cy="2282764"/>
            <a:chOff x="7666681" y="2077877"/>
            <a:chExt cx="1148179" cy="2282764"/>
          </a:xfrm>
        </p:grpSpPr>
        <p:grpSp>
          <p:nvGrpSpPr>
            <p:cNvPr id="37" name="Shape 37"/>
            <p:cNvGrpSpPr/>
            <p:nvPr/>
          </p:nvGrpSpPr>
          <p:grpSpPr>
            <a:xfrm>
              <a:off x="7666681" y="2077877"/>
              <a:ext cx="1148179" cy="2282764"/>
              <a:chOff x="3983627" y="1676395"/>
              <a:chExt cx="1449538" cy="2881914"/>
            </a:xfrm>
          </p:grpSpPr>
          <p:sp>
            <p:nvSpPr>
              <p:cNvPr id="38" name="Shape 38"/>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9" name="Shape 39"/>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0" name="Shape 40"/>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pic>
          <p:nvPicPr>
            <p:cNvPr id="41" name="Shape 41" descr="Mobile View"/>
            <p:cNvPicPr preferRelativeResize="0"/>
            <p:nvPr/>
          </p:nvPicPr>
          <p:blipFill rotWithShape="1">
            <a:blip r:embed="rId3"/>
            <a:srcRect t="4362" b="4371"/>
            <a:stretch>
              <a:fillRect/>
            </a:stretch>
          </p:blipFill>
          <p:spPr>
            <a:xfrm>
              <a:off x="7720839" y="2222723"/>
              <a:ext cx="1037555" cy="1833418"/>
            </a:xfrm>
            <a:prstGeom prst="rect">
              <a:avLst/>
            </a:prstGeom>
            <a:noFill/>
            <a:ln>
              <a:noFill/>
            </a:ln>
          </p:spPr>
        </p:pic>
        <p:sp>
          <p:nvSpPr>
            <p:cNvPr id="42" name="Shape 42"/>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43" name="Shape 43"/>
        <p:cNvGrpSpPr/>
        <p:nvPr/>
      </p:nvGrpSpPr>
      <p:grpSpPr>
        <a:xfrm>
          <a:off x="0" y="0"/>
          <a:ext cx="0" cy="0"/>
          <a:chOff x="0" y="0"/>
          <a:chExt cx="0" cy="0"/>
        </a:xfrm>
      </p:grpSpPr>
      <p:grpSp>
        <p:nvGrpSpPr>
          <p:cNvPr id="44" name="Shape 44"/>
          <p:cNvGrpSpPr/>
          <p:nvPr/>
        </p:nvGrpSpPr>
        <p:grpSpPr>
          <a:xfrm>
            <a:off x="830392" y="1191256"/>
            <a:ext cx="745763" cy="45826"/>
            <a:chOff x="4580561" y="2589004"/>
            <a:chExt cx="1064464" cy="25200"/>
          </a:xfrm>
        </p:grpSpPr>
        <p:sp>
          <p:nvSpPr>
            <p:cNvPr id="45" name="Shape 4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6" name="Shape 4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47" name="Shape 47"/>
          <p:cNvSpPr txBox="1"/>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Shape 48"/>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9" name="Shape 49"/>
        <p:cNvGrpSpPr/>
        <p:nvPr/>
      </p:nvGrpSpPr>
      <p:grpSpPr>
        <a:xfrm>
          <a:off x="0" y="0"/>
          <a:ext cx="0" cy="0"/>
          <a:chOff x="0" y="0"/>
          <a:chExt cx="0" cy="0"/>
        </a:xfrm>
      </p:grpSpPr>
      <p:sp>
        <p:nvSpPr>
          <p:cNvPr id="50" name="Shape 5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51" name="Shape 51"/>
          <p:cNvGrpSpPr/>
          <p:nvPr/>
        </p:nvGrpSpPr>
        <p:grpSpPr>
          <a:xfrm>
            <a:off x="830392" y="1191256"/>
            <a:ext cx="745763" cy="45826"/>
            <a:chOff x="4580561" y="2589004"/>
            <a:chExt cx="1064464" cy="25200"/>
          </a:xfrm>
        </p:grpSpPr>
        <p:sp>
          <p:nvSpPr>
            <p:cNvPr id="52" name="Shape 5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3" name="Shape 5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54" name="Shape 54"/>
          <p:cNvSpPr txBox="1"/>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Shape 55"/>
          <p:cNvSpPr txBox="1"/>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6" name="Shape 56"/>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57" name="Shape 57"/>
        <p:cNvGrpSpPr/>
        <p:nvPr/>
      </p:nvGrpSpPr>
      <p:grpSpPr>
        <a:xfrm>
          <a:off x="0" y="0"/>
          <a:ext cx="0" cy="0"/>
          <a:chOff x="0" y="0"/>
          <a:chExt cx="0" cy="0"/>
        </a:xfrm>
      </p:grpSpPr>
      <p:sp>
        <p:nvSpPr>
          <p:cNvPr id="58" name="Shape 5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59" name="Shape 59"/>
          <p:cNvGrpSpPr/>
          <p:nvPr/>
        </p:nvGrpSpPr>
        <p:grpSpPr>
          <a:xfrm>
            <a:off x="830392" y="1191256"/>
            <a:ext cx="745763" cy="45826"/>
            <a:chOff x="4580561" y="2589004"/>
            <a:chExt cx="1064464" cy="25200"/>
          </a:xfrm>
        </p:grpSpPr>
        <p:sp>
          <p:nvSpPr>
            <p:cNvPr id="60" name="Shape 6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1" name="Shape 6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62" name="Shape 62"/>
          <p:cNvSpPr txBox="1"/>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Shape 63"/>
          <p:cNvSpPr txBox="1"/>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4" name="Shape 64"/>
          <p:cNvSpPr txBox="1"/>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5" name="Shape 65"/>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6" name="Shape 66"/>
        <p:cNvGrpSpPr/>
        <p:nvPr/>
      </p:nvGrpSpPr>
      <p:grpSpPr>
        <a:xfrm>
          <a:off x="0" y="0"/>
          <a:ext cx="0" cy="0"/>
          <a:chOff x="0" y="0"/>
          <a:chExt cx="0" cy="0"/>
        </a:xfrm>
      </p:grpSpPr>
      <p:sp>
        <p:nvSpPr>
          <p:cNvPr id="67" name="Shape 6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68" name="Shape 68"/>
          <p:cNvGrpSpPr/>
          <p:nvPr/>
        </p:nvGrpSpPr>
        <p:grpSpPr>
          <a:xfrm>
            <a:off x="830392" y="1191256"/>
            <a:ext cx="745763" cy="45826"/>
            <a:chOff x="4580561" y="2589004"/>
            <a:chExt cx="1064464" cy="25200"/>
          </a:xfrm>
        </p:grpSpPr>
        <p:sp>
          <p:nvSpPr>
            <p:cNvPr id="69" name="Shape 6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0" name="Shape 7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71" name="Shape 71"/>
          <p:cNvSpPr txBox="1"/>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Shape 7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73" name="Shape 73"/>
        <p:cNvGrpSpPr/>
        <p:nvPr/>
      </p:nvGrpSpPr>
      <p:grpSpPr>
        <a:xfrm>
          <a:off x="0" y="0"/>
          <a:ext cx="0" cy="0"/>
          <a:chOff x="0" y="0"/>
          <a:chExt cx="0" cy="0"/>
        </a:xfrm>
      </p:grpSpPr>
      <p:sp>
        <p:nvSpPr>
          <p:cNvPr id="74" name="Shape 7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5" name="Shape 75"/>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6" name="Shape 76"/>
        <p:cNvGrpSpPr/>
        <p:nvPr/>
      </p:nvGrpSpPr>
      <p:grpSpPr>
        <a:xfrm>
          <a:off x="0" y="0"/>
          <a:ext cx="0" cy="0"/>
          <a:chOff x="0" y="0"/>
          <a:chExt cx="0" cy="0"/>
        </a:xfrm>
      </p:grpSpPr>
      <p:sp>
        <p:nvSpPr>
          <p:cNvPr id="77" name="Shape 7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78" name="Shape 78"/>
          <p:cNvGrpSpPr/>
          <p:nvPr/>
        </p:nvGrpSpPr>
        <p:grpSpPr>
          <a:xfrm>
            <a:off x="830392" y="1191256"/>
            <a:ext cx="745763" cy="45826"/>
            <a:chOff x="4580561" y="2589004"/>
            <a:chExt cx="1064464" cy="25200"/>
          </a:xfrm>
        </p:grpSpPr>
        <p:sp>
          <p:nvSpPr>
            <p:cNvPr id="79" name="Shape 7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0" name="Shape 8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81" name="Shape 81"/>
          <p:cNvSpPr txBox="1"/>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Shape 82"/>
          <p:cNvSpPr txBox="1"/>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83" name="Shape 83"/>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84" name="Shape 84"/>
        <p:cNvGrpSpPr/>
        <p:nvPr/>
      </p:nvGrpSpPr>
      <p:grpSpPr>
        <a:xfrm>
          <a:off x="0" y="0"/>
          <a:ext cx="0" cy="0"/>
          <a:chOff x="0" y="0"/>
          <a:chExt cx="0" cy="0"/>
        </a:xfrm>
      </p:grpSpPr>
      <p:grpSp>
        <p:nvGrpSpPr>
          <p:cNvPr id="85" name="Shape 85"/>
          <p:cNvGrpSpPr/>
          <p:nvPr/>
        </p:nvGrpSpPr>
        <p:grpSpPr>
          <a:xfrm>
            <a:off x="830392" y="4169130"/>
            <a:ext cx="745763" cy="45826"/>
            <a:chOff x="4580561" y="2589004"/>
            <a:chExt cx="1064464" cy="25200"/>
          </a:xfrm>
        </p:grpSpPr>
        <p:sp>
          <p:nvSpPr>
            <p:cNvPr id="86" name="Shape 8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7" name="Shape 8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88" name="Shape 88"/>
          <p:cNvSpPr txBox="1"/>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Shape 89"/>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1pPr>
            <a:lvl2pPr lvl="1">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2pPr>
            <a:lvl3pPr lvl="2">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3pPr>
            <a:lvl4pPr lvl="3">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4pPr>
            <a:lvl5pPr lvl="4">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5pPr>
            <a:lvl6pPr lvl="5">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6pPr>
            <a:lvl7pPr lvl="6">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7pPr>
            <a:lvl8pPr lvl="7">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8pPr>
            <a:lvl9pPr lvl="8">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9pPr>
          </a:lstStyle>
          <a:p/>
        </p:txBody>
      </p:sp>
      <p:sp>
        <p:nvSpPr>
          <p:cNvPr id="7" name="Shape 7"/>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Shape 8"/>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slide" Target="slide28.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0.xml"/><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0.xml"/><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8" name="Shape 138"/>
          <p:cNvSpPr txBox="1"/>
          <p:nvPr>
            <p:ph type="ctrTitle"/>
          </p:nvPr>
        </p:nvSpPr>
        <p:spPr>
          <a:xfrm>
            <a:off x="233045" y="1450340"/>
            <a:ext cx="4389120" cy="1900555"/>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ltLang="en-GB"/>
              <a:t>SudoQ        </a:t>
            </a:r>
            <a:br>
              <a:rPr lang="en-US" altLang="en-GB"/>
            </a:br>
            <a:r>
              <a:rPr lang="en-US" altLang="en-GB" sz="2000"/>
              <a:t>A Quantum solver for Sudoku</a:t>
            </a:r>
            <a:endParaRPr lang="en-US" altLang="en-GB" sz="2000"/>
          </a:p>
        </p:txBody>
      </p:sp>
      <p:sp>
        <p:nvSpPr>
          <p:cNvPr id="139" name="Shape 139"/>
          <p:cNvSpPr txBox="1"/>
          <p:nvPr>
            <p:ph type="subTitle" idx="1"/>
          </p:nvPr>
        </p:nvSpPr>
        <p:spPr>
          <a:xfrm>
            <a:off x="262090" y="3528215"/>
            <a:ext cx="3787800" cy="82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a:p>
            <a:pPr marL="0" lvl="0" indent="0">
              <a:spcBef>
                <a:spcPts val="0"/>
              </a:spcBef>
              <a:spcAft>
                <a:spcPts val="0"/>
              </a:spcAft>
              <a:buNone/>
            </a:pPr>
            <a:r>
              <a:rPr lang="en-GB"/>
              <a:t>Ayush Yembarwar</a:t>
            </a:r>
            <a:endParaRPr lang="en-GB"/>
          </a:p>
        </p:txBody>
      </p:sp>
      <p:pic>
        <p:nvPicPr>
          <p:cNvPr id="3" name="Picture 2" descr="2000Q"/>
          <p:cNvPicPr>
            <a:picLocks noChangeAspect="1"/>
          </p:cNvPicPr>
          <p:nvPr/>
        </p:nvPicPr>
        <p:blipFill>
          <a:blip r:embed="rId1"/>
          <a:stretch>
            <a:fillRect/>
          </a:stretch>
        </p:blipFill>
        <p:spPr>
          <a:xfrm>
            <a:off x="4576445" y="548640"/>
            <a:ext cx="3268345" cy="3268345"/>
          </a:xfrm>
          <a:prstGeom prst="rect">
            <a:avLst/>
          </a:prstGeom>
        </p:spPr>
      </p:pic>
      <p:pic>
        <p:nvPicPr>
          <p:cNvPr id="1" name="Picture 0" descr="d-wave_processor_2"/>
          <p:cNvPicPr>
            <a:picLocks noChangeAspect="1"/>
          </p:cNvPicPr>
          <p:nvPr/>
        </p:nvPicPr>
        <p:blipFill>
          <a:blip r:embed="rId2"/>
          <a:srcRect l="8792" r="4116"/>
          <a:stretch>
            <a:fillRect/>
          </a:stretch>
        </p:blipFill>
        <p:spPr>
          <a:xfrm>
            <a:off x="5814060" y="2431415"/>
            <a:ext cx="2956560" cy="22625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Shape 163"/>
          <p:cNvSpPr txBox="1"/>
          <p:nvPr>
            <p:ph type="title"/>
          </p:nvPr>
        </p:nvSpPr>
        <p:spPr>
          <a:xfrm>
            <a:off x="730250" y="1318895"/>
            <a:ext cx="3629660" cy="16871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solidFill>
                  <a:schemeClr val="lt1"/>
                </a:solidFill>
              </a:rPr>
              <a:t>QUBO versus Ising </a:t>
            </a:r>
            <a:r>
              <a:rPr lang="en-US">
                <a:solidFill>
                  <a:schemeClr val="lt1"/>
                </a:solidFill>
                <a:sym typeface="+mn-ea"/>
              </a:rPr>
              <a:t>(02)</a:t>
            </a:r>
            <a:endParaRPr lang="en-US"/>
          </a:p>
        </p:txBody>
      </p:sp>
      <p:graphicFrame>
        <p:nvGraphicFramePr>
          <p:cNvPr id="1" name="Table 0"/>
          <p:cNvGraphicFramePr/>
          <p:nvPr/>
        </p:nvGraphicFramePr>
        <p:xfrm>
          <a:off x="4763770" y="568325"/>
          <a:ext cx="4231640" cy="1920875"/>
        </p:xfrm>
        <a:graphic>
          <a:graphicData uri="http://schemas.openxmlformats.org/drawingml/2006/table">
            <a:tbl>
              <a:tblPr firstRow="1" bandRow="1">
                <a:tableStyleId>{5C22544A-7EE6-4342-B048-85BDC9FD1C3A}</a:tableStyleId>
              </a:tblPr>
              <a:tblGrid>
                <a:gridCol w="1057910"/>
                <a:gridCol w="1057910"/>
                <a:gridCol w="1057910"/>
                <a:gridCol w="1057910"/>
              </a:tblGrid>
              <a:tr h="384175">
                <a:tc>
                  <a:txBody>
                    <a:bodyPr/>
                    <a:p>
                      <a:pPr>
                        <a:buNone/>
                      </a:pPr>
                      <a:r>
                        <a:rPr lang="en-US"/>
                        <a:t>x</a:t>
                      </a:r>
                      <a:endParaRPr lang="en-US"/>
                    </a:p>
                  </a:txBody>
                  <a:tcPr/>
                </a:tc>
                <a:tc>
                  <a:txBody>
                    <a:bodyPr/>
                    <a:p>
                      <a:pPr>
                        <a:buNone/>
                      </a:pPr>
                      <a:r>
                        <a:rPr lang="en-US"/>
                        <a:t>y</a:t>
                      </a:r>
                      <a:endParaRPr lang="en-US"/>
                    </a:p>
                  </a:txBody>
                  <a:tcPr/>
                </a:tc>
                <a:tc>
                  <a:txBody>
                    <a:bodyPr/>
                    <a:p>
                      <a:pPr>
                        <a:buNone/>
                      </a:pPr>
                      <a:r>
                        <a:rPr lang="en-US"/>
                        <a:t>x==y</a:t>
                      </a:r>
                      <a:endParaRPr lang="en-US"/>
                    </a:p>
                  </a:txBody>
                  <a:tcPr/>
                </a:tc>
                <a:tc>
                  <a:txBody>
                    <a:bodyPr/>
                    <a:p>
                      <a:pPr>
                        <a:buNone/>
                      </a:pPr>
                      <a:r>
                        <a:rPr lang="en-US"/>
                        <a:t>xy</a:t>
                      </a:r>
                      <a:endParaRPr lang="en-US"/>
                    </a:p>
                  </a:txBody>
                  <a:tcPr/>
                </a:tc>
              </a:tr>
              <a:tr h="384175">
                <a:tc>
                  <a:txBody>
                    <a:bodyPr/>
                    <a:p>
                      <a:pPr>
                        <a:buNone/>
                      </a:pPr>
                      <a:r>
                        <a:rPr lang="en-US"/>
                        <a:t>1</a:t>
                      </a:r>
                      <a:endParaRPr lang="en-US"/>
                    </a:p>
                  </a:txBody>
                  <a:tcPr/>
                </a:tc>
                <a:tc>
                  <a:txBody>
                    <a:bodyPr/>
                    <a:p>
                      <a:pPr>
                        <a:buNone/>
                      </a:pPr>
                      <a:r>
                        <a:rPr lang="en-US"/>
                        <a:t>1</a:t>
                      </a:r>
                      <a:endParaRPr lang="en-US"/>
                    </a:p>
                  </a:txBody>
                  <a:tcPr/>
                </a:tc>
                <a:tc>
                  <a:txBody>
                    <a:bodyPr/>
                    <a:p>
                      <a:pPr>
                        <a:buNone/>
                      </a:pPr>
                      <a:r>
                        <a:rPr lang="en-US"/>
                        <a:t>TRUE</a:t>
                      </a:r>
                      <a:endParaRPr lang="en-US"/>
                    </a:p>
                  </a:txBody>
                  <a:tcPr/>
                </a:tc>
                <a:tc>
                  <a:txBody>
                    <a:bodyPr/>
                    <a:p>
                      <a:pPr>
                        <a:buNone/>
                      </a:pPr>
                      <a:r>
                        <a:rPr lang="en-US"/>
                        <a:t>1</a:t>
                      </a:r>
                      <a:endParaRPr lang="en-US"/>
                    </a:p>
                  </a:txBody>
                  <a:tcPr/>
                </a:tc>
              </a:tr>
              <a:tr h="384175">
                <a:tc>
                  <a:txBody>
                    <a:bodyPr/>
                    <a:p>
                      <a:pPr>
                        <a:buNone/>
                      </a:pPr>
                      <a:r>
                        <a:rPr lang="en-US"/>
                        <a:t>1</a:t>
                      </a:r>
                      <a:endParaRPr lang="en-US"/>
                    </a:p>
                  </a:txBody>
                  <a:tcPr/>
                </a:tc>
                <a:tc>
                  <a:txBody>
                    <a:bodyPr/>
                    <a:p>
                      <a:pPr>
                        <a:buNone/>
                      </a:pPr>
                      <a:r>
                        <a:rPr lang="en-US"/>
                        <a:t>-1</a:t>
                      </a:r>
                      <a:endParaRPr lang="en-US"/>
                    </a:p>
                  </a:txBody>
                  <a:tcPr/>
                </a:tc>
                <a:tc>
                  <a:txBody>
                    <a:bodyPr/>
                    <a:p>
                      <a:pPr>
                        <a:buNone/>
                      </a:pPr>
                      <a:r>
                        <a:rPr lang="en-US"/>
                        <a:t>FALSE</a:t>
                      </a:r>
                      <a:endParaRPr lang="en-US"/>
                    </a:p>
                  </a:txBody>
                  <a:tcPr/>
                </a:tc>
                <a:tc>
                  <a:txBody>
                    <a:bodyPr/>
                    <a:p>
                      <a:pPr>
                        <a:buNone/>
                      </a:pPr>
                      <a:r>
                        <a:rPr lang="en-US"/>
                        <a:t>-1</a:t>
                      </a:r>
                      <a:endParaRPr lang="en-US"/>
                    </a:p>
                  </a:txBody>
                  <a:tcPr/>
                </a:tc>
              </a:tr>
              <a:tr h="384175">
                <a:tc>
                  <a:txBody>
                    <a:bodyPr/>
                    <a:p>
                      <a:pPr>
                        <a:buNone/>
                      </a:pPr>
                      <a:r>
                        <a:rPr lang="en-US"/>
                        <a:t>-1</a:t>
                      </a:r>
                      <a:endParaRPr lang="en-US"/>
                    </a:p>
                  </a:txBody>
                  <a:tcPr/>
                </a:tc>
                <a:tc>
                  <a:txBody>
                    <a:bodyPr/>
                    <a:p>
                      <a:pPr>
                        <a:buNone/>
                      </a:pPr>
                      <a:r>
                        <a:rPr lang="en-US"/>
                        <a:t>1</a:t>
                      </a:r>
                      <a:endParaRPr lang="en-US"/>
                    </a:p>
                  </a:txBody>
                  <a:tcPr/>
                </a:tc>
                <a:tc>
                  <a:txBody>
                    <a:bodyPr/>
                    <a:p>
                      <a:pPr>
                        <a:buNone/>
                      </a:pPr>
                      <a:r>
                        <a:rPr lang="en-US"/>
                        <a:t>FALSE</a:t>
                      </a:r>
                      <a:endParaRPr lang="en-US"/>
                    </a:p>
                  </a:txBody>
                  <a:tcPr/>
                </a:tc>
                <a:tc>
                  <a:txBody>
                    <a:bodyPr/>
                    <a:p>
                      <a:pPr>
                        <a:buNone/>
                      </a:pPr>
                      <a:r>
                        <a:rPr lang="en-US"/>
                        <a:t>-1</a:t>
                      </a:r>
                      <a:endParaRPr lang="en-US"/>
                    </a:p>
                  </a:txBody>
                  <a:tcPr/>
                </a:tc>
              </a:tr>
              <a:tr h="384175">
                <a:tc>
                  <a:txBody>
                    <a:bodyPr/>
                    <a:p>
                      <a:pPr>
                        <a:buNone/>
                      </a:pPr>
                      <a:r>
                        <a:rPr lang="en-US"/>
                        <a:t>-1</a:t>
                      </a:r>
                      <a:endParaRPr lang="en-US"/>
                    </a:p>
                  </a:txBody>
                  <a:tcPr/>
                </a:tc>
                <a:tc>
                  <a:txBody>
                    <a:bodyPr/>
                    <a:p>
                      <a:pPr>
                        <a:buNone/>
                      </a:pPr>
                      <a:r>
                        <a:rPr lang="en-US"/>
                        <a:t>-1</a:t>
                      </a:r>
                      <a:endParaRPr lang="en-US"/>
                    </a:p>
                  </a:txBody>
                  <a:tcPr/>
                </a:tc>
                <a:tc>
                  <a:txBody>
                    <a:bodyPr/>
                    <a:p>
                      <a:pPr>
                        <a:buNone/>
                      </a:pPr>
                      <a:r>
                        <a:rPr lang="en-US"/>
                        <a:t>TRUE</a:t>
                      </a:r>
                      <a:endParaRPr lang="en-US"/>
                    </a:p>
                  </a:txBody>
                  <a:tcPr/>
                </a:tc>
                <a:tc>
                  <a:txBody>
                    <a:bodyPr/>
                    <a:p>
                      <a:pPr>
                        <a:buNone/>
                      </a:pPr>
                      <a:r>
                        <a:rPr lang="en-US"/>
                        <a:t>1</a:t>
                      </a:r>
                      <a:endParaRPr lang="en-US"/>
                    </a:p>
                  </a:txBody>
                  <a:tcPr/>
                </a:tc>
              </a:tr>
            </a:tbl>
          </a:graphicData>
        </a:graphic>
      </p:graphicFrame>
      <p:sp>
        <p:nvSpPr>
          <p:cNvPr id="164" name="Shape 164"/>
          <p:cNvSpPr txBox="1"/>
          <p:nvPr>
            <p:ph type="body" idx="2"/>
          </p:nvPr>
        </p:nvSpPr>
        <p:spPr>
          <a:xfrm>
            <a:off x="5192325" y="185560"/>
            <a:ext cx="3374400" cy="477210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US"/>
              <a:t>ISING equation for equals operation</a:t>
            </a:r>
            <a:endParaRPr lang="en-US"/>
          </a:p>
          <a:p>
            <a:pPr marL="0" lvl="0" indent="0">
              <a:spcBef>
                <a:spcPts val="1600"/>
              </a:spcBef>
              <a:spcAft>
                <a:spcPts val="1600"/>
              </a:spcAft>
              <a:buNone/>
            </a:pPr>
            <a:endParaRPr lang="en-US"/>
          </a:p>
          <a:p>
            <a:pPr marL="0" lvl="0" indent="0">
              <a:spcBef>
                <a:spcPts val="1600"/>
              </a:spcBef>
              <a:spcAft>
                <a:spcPts val="1600"/>
              </a:spcAft>
              <a:buNone/>
            </a:pPr>
            <a:endParaRPr lang="en-US"/>
          </a:p>
          <a:p>
            <a:pPr marL="0" lvl="0" indent="0">
              <a:spcBef>
                <a:spcPts val="1600"/>
              </a:spcBef>
              <a:spcAft>
                <a:spcPts val="1600"/>
              </a:spcAft>
              <a:buNone/>
            </a:pPr>
            <a:br>
              <a:rPr lang="en-US"/>
            </a:br>
            <a:br>
              <a:rPr lang="en-US"/>
            </a:br>
            <a:r>
              <a:rPr lang="en-US"/>
              <a:t>QUBO equation for equals operation</a:t>
            </a:r>
            <a:endParaRPr lang="en-US"/>
          </a:p>
          <a:p>
            <a:pPr marL="0" lvl="0" indent="0">
              <a:spcBef>
                <a:spcPts val="1600"/>
              </a:spcBef>
              <a:spcAft>
                <a:spcPts val="1600"/>
              </a:spcAft>
              <a:buNone/>
            </a:pPr>
            <a:endParaRPr lang="en-US"/>
          </a:p>
        </p:txBody>
      </p:sp>
      <p:graphicFrame>
        <p:nvGraphicFramePr>
          <p:cNvPr id="2" name="Table 1"/>
          <p:cNvGraphicFramePr/>
          <p:nvPr/>
        </p:nvGraphicFramePr>
        <p:xfrm>
          <a:off x="4763770" y="2970530"/>
          <a:ext cx="4231640" cy="1920875"/>
        </p:xfrm>
        <a:graphic>
          <a:graphicData uri="http://schemas.openxmlformats.org/drawingml/2006/table">
            <a:tbl>
              <a:tblPr firstRow="1" bandRow="1">
                <a:tableStyleId>{5C22544A-7EE6-4342-B048-85BDC9FD1C3A}</a:tableStyleId>
              </a:tblPr>
              <a:tblGrid>
                <a:gridCol w="1057910"/>
                <a:gridCol w="1057910"/>
                <a:gridCol w="1057910"/>
                <a:gridCol w="1057910"/>
              </a:tblGrid>
              <a:tr h="384175">
                <a:tc>
                  <a:txBody>
                    <a:bodyPr/>
                    <a:p>
                      <a:pPr>
                        <a:buNone/>
                      </a:pPr>
                      <a:r>
                        <a:rPr lang="en-US"/>
                        <a:t>x</a:t>
                      </a:r>
                      <a:endParaRPr lang="en-US"/>
                    </a:p>
                  </a:txBody>
                  <a:tcPr/>
                </a:tc>
                <a:tc>
                  <a:txBody>
                    <a:bodyPr/>
                    <a:p>
                      <a:pPr>
                        <a:buNone/>
                      </a:pPr>
                      <a:r>
                        <a:rPr lang="en-US"/>
                        <a:t>y</a:t>
                      </a:r>
                      <a:endParaRPr lang="en-US"/>
                    </a:p>
                  </a:txBody>
                  <a:tcPr/>
                </a:tc>
                <a:tc>
                  <a:txBody>
                    <a:bodyPr/>
                    <a:p>
                      <a:pPr>
                        <a:buNone/>
                      </a:pPr>
                      <a:r>
                        <a:rPr lang="en-US"/>
                        <a:t>x==y</a:t>
                      </a:r>
                      <a:endParaRPr lang="en-US"/>
                    </a:p>
                  </a:txBody>
                  <a:tcPr/>
                </a:tc>
                <a:tc>
                  <a:txBody>
                    <a:bodyPr/>
                    <a:p>
                      <a:pPr>
                        <a:buNone/>
                      </a:pPr>
                      <a:r>
                        <a:rPr lang="en-US"/>
                        <a:t>2xy-x-y</a:t>
                      </a:r>
                      <a:endParaRPr lang="en-US"/>
                    </a:p>
                  </a:txBody>
                  <a:tcPr/>
                </a:tc>
              </a:tr>
              <a:tr h="384175">
                <a:tc>
                  <a:txBody>
                    <a:bodyPr/>
                    <a:p>
                      <a:pPr>
                        <a:buNone/>
                      </a:pPr>
                      <a:r>
                        <a:rPr lang="en-US"/>
                        <a:t>1</a:t>
                      </a:r>
                      <a:endParaRPr lang="en-US"/>
                    </a:p>
                  </a:txBody>
                  <a:tcPr/>
                </a:tc>
                <a:tc>
                  <a:txBody>
                    <a:bodyPr/>
                    <a:p>
                      <a:pPr>
                        <a:buNone/>
                      </a:pPr>
                      <a:r>
                        <a:rPr lang="en-US"/>
                        <a:t>1</a:t>
                      </a:r>
                      <a:endParaRPr lang="en-US"/>
                    </a:p>
                  </a:txBody>
                  <a:tcPr/>
                </a:tc>
                <a:tc>
                  <a:txBody>
                    <a:bodyPr/>
                    <a:p>
                      <a:pPr>
                        <a:buNone/>
                      </a:pPr>
                      <a:r>
                        <a:rPr lang="en-US"/>
                        <a:t>TRUE</a:t>
                      </a:r>
                      <a:endParaRPr lang="en-US"/>
                    </a:p>
                  </a:txBody>
                  <a:tcPr/>
                </a:tc>
                <a:tc>
                  <a:txBody>
                    <a:bodyPr/>
                    <a:p>
                      <a:pPr>
                        <a:buNone/>
                      </a:pPr>
                      <a:r>
                        <a:rPr lang="en-US"/>
                        <a:t>1</a:t>
                      </a:r>
                      <a:endParaRPr lang="en-US"/>
                    </a:p>
                  </a:txBody>
                  <a:tcPr/>
                </a:tc>
              </a:tr>
              <a:tr h="384175">
                <a:tc>
                  <a:txBody>
                    <a:bodyPr/>
                    <a:p>
                      <a:pPr>
                        <a:buNone/>
                      </a:pPr>
                      <a:r>
                        <a:rPr lang="en-US"/>
                        <a:t>1</a:t>
                      </a:r>
                      <a:endParaRPr lang="en-US"/>
                    </a:p>
                  </a:txBody>
                  <a:tcPr/>
                </a:tc>
                <a:tc>
                  <a:txBody>
                    <a:bodyPr/>
                    <a:p>
                      <a:pPr>
                        <a:buNone/>
                      </a:pPr>
                      <a:r>
                        <a:rPr lang="en-US"/>
                        <a:t>0</a:t>
                      </a:r>
                      <a:endParaRPr lang="en-US"/>
                    </a:p>
                  </a:txBody>
                  <a:tcPr/>
                </a:tc>
                <a:tc>
                  <a:txBody>
                    <a:bodyPr/>
                    <a:p>
                      <a:pPr>
                        <a:buNone/>
                      </a:pPr>
                      <a:r>
                        <a:rPr lang="en-US"/>
                        <a:t>FALSE</a:t>
                      </a:r>
                      <a:endParaRPr lang="en-US"/>
                    </a:p>
                  </a:txBody>
                  <a:tcPr/>
                </a:tc>
                <a:tc>
                  <a:txBody>
                    <a:bodyPr/>
                    <a:p>
                      <a:pPr>
                        <a:buNone/>
                      </a:pPr>
                      <a:r>
                        <a:rPr lang="en-US"/>
                        <a:t>0</a:t>
                      </a:r>
                      <a:endParaRPr lang="en-US"/>
                    </a:p>
                  </a:txBody>
                  <a:tcPr/>
                </a:tc>
              </a:tr>
              <a:tr h="384175">
                <a:tc>
                  <a:txBody>
                    <a:bodyPr/>
                    <a:p>
                      <a:pPr>
                        <a:buNone/>
                      </a:pPr>
                      <a:r>
                        <a:rPr lang="en-US"/>
                        <a:t>0</a:t>
                      </a:r>
                      <a:endParaRPr lang="en-US"/>
                    </a:p>
                  </a:txBody>
                  <a:tcPr/>
                </a:tc>
                <a:tc>
                  <a:txBody>
                    <a:bodyPr/>
                    <a:p>
                      <a:pPr>
                        <a:buNone/>
                      </a:pPr>
                      <a:r>
                        <a:rPr lang="en-US"/>
                        <a:t>1</a:t>
                      </a:r>
                      <a:endParaRPr lang="en-US"/>
                    </a:p>
                  </a:txBody>
                  <a:tcPr/>
                </a:tc>
                <a:tc>
                  <a:txBody>
                    <a:bodyPr/>
                    <a:p>
                      <a:pPr>
                        <a:buNone/>
                      </a:pPr>
                      <a:r>
                        <a:rPr lang="en-US"/>
                        <a:t>FALSE</a:t>
                      </a:r>
                      <a:endParaRPr lang="en-US"/>
                    </a:p>
                  </a:txBody>
                  <a:tcPr/>
                </a:tc>
                <a:tc>
                  <a:txBody>
                    <a:bodyPr/>
                    <a:p>
                      <a:pPr>
                        <a:buNone/>
                      </a:pPr>
                      <a:r>
                        <a:rPr lang="en-US"/>
                        <a:t>0</a:t>
                      </a:r>
                      <a:endParaRPr lang="en-US"/>
                    </a:p>
                  </a:txBody>
                  <a:tcPr/>
                </a:tc>
              </a:tr>
              <a:tr h="384175">
                <a:tc>
                  <a:txBody>
                    <a:bodyPr/>
                    <a:p>
                      <a:pPr>
                        <a:buNone/>
                      </a:pPr>
                      <a:r>
                        <a:rPr lang="en-US"/>
                        <a:t>0</a:t>
                      </a:r>
                      <a:endParaRPr lang="en-US"/>
                    </a:p>
                  </a:txBody>
                  <a:tcPr/>
                </a:tc>
                <a:tc>
                  <a:txBody>
                    <a:bodyPr/>
                    <a:p>
                      <a:pPr>
                        <a:buNone/>
                      </a:pPr>
                      <a:r>
                        <a:rPr lang="en-US"/>
                        <a:t>0</a:t>
                      </a:r>
                      <a:endParaRPr lang="en-US"/>
                    </a:p>
                  </a:txBody>
                  <a:tcPr/>
                </a:tc>
                <a:tc>
                  <a:txBody>
                    <a:bodyPr/>
                    <a:p>
                      <a:pPr>
                        <a:buNone/>
                      </a:pPr>
                      <a:r>
                        <a:rPr lang="en-US"/>
                        <a:t>TRUE</a:t>
                      </a:r>
                      <a:endParaRPr lang="en-US"/>
                    </a:p>
                  </a:txBody>
                  <a:tcPr/>
                </a:tc>
                <a:tc>
                  <a:txBody>
                    <a:bodyPr/>
                    <a:p>
                      <a:pPr>
                        <a:buNone/>
                      </a:pPr>
                      <a:r>
                        <a:rPr lang="en-US"/>
                        <a:t>1</a:t>
                      </a:r>
                      <a:endParaRPr 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Shape 163"/>
          <p:cNvSpPr txBox="1"/>
          <p:nvPr>
            <p:ph type="title"/>
          </p:nvPr>
        </p:nvSpPr>
        <p:spPr>
          <a:xfrm>
            <a:off x="730250" y="1318895"/>
            <a:ext cx="3629660" cy="16871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solidFill>
                  <a:schemeClr val="lt1"/>
                </a:solidFill>
              </a:rPr>
              <a:t>QUBO versus Ising </a:t>
            </a:r>
            <a:r>
              <a:rPr lang="en-US">
                <a:solidFill>
                  <a:schemeClr val="lt1"/>
                </a:solidFill>
                <a:sym typeface="+mn-ea"/>
              </a:rPr>
              <a:t>(03)</a:t>
            </a:r>
            <a:endParaRPr lang="en-US"/>
          </a:p>
        </p:txBody>
      </p:sp>
      <p:sp>
        <p:nvSpPr>
          <p:cNvPr id="164" name="Shape 164"/>
          <p:cNvSpPr txBox="1"/>
          <p:nvPr>
            <p:ph type="body" idx="2"/>
          </p:nvPr>
        </p:nvSpPr>
        <p:spPr>
          <a:xfrm>
            <a:off x="5192325" y="185560"/>
            <a:ext cx="3374400" cy="477210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US"/>
              <a:t>Since the D'Wave backend works with Ising, formulating the problem in Ising is useful.</a:t>
            </a:r>
            <a:br>
              <a:rPr lang="en-US"/>
            </a:br>
            <a:br>
              <a:rPr lang="en-US"/>
            </a:br>
            <a:r>
              <a:rPr lang="en-US"/>
              <a:t>The linear weights have a range of [-2,2] and the quadratic weight are limited by [1,1]</a:t>
            </a:r>
            <a:br>
              <a:rPr lang="en-US"/>
            </a:br>
            <a:br>
              <a:rPr lang="en-US"/>
            </a:br>
            <a:r>
              <a:rPr lang="en-US"/>
              <a:t>Converting a problem from QUBO to Ising might turn up coefficients with a large range which might get ignored. For example:</a:t>
            </a:r>
            <a:endParaRPr lang="en-US"/>
          </a:p>
          <a:p>
            <a:pPr marL="0" lvl="0" indent="0">
              <a:spcBef>
                <a:spcPts val="1600"/>
              </a:spcBef>
              <a:spcAft>
                <a:spcPts val="1600"/>
              </a:spcAft>
              <a:buNone/>
            </a:pPr>
            <a:br>
              <a:rPr lang="en-US"/>
            </a:br>
            <a:br>
              <a:rPr lang="en-US"/>
            </a:br>
            <a:br>
              <a:rPr lang="en-US"/>
            </a:br>
            <a:r>
              <a:rPr lang="en-US"/>
              <a:t>This causes problems. Always safe to try to model problems in Ising variables. This might take getting used to</a:t>
            </a:r>
            <a:endParaRPr lang="en-US"/>
          </a:p>
        </p:txBody>
      </p:sp>
      <p:pic>
        <p:nvPicPr>
          <p:cNvPr id="3" name="Picture 2" descr="random"/>
          <p:cNvPicPr>
            <a:picLocks noChangeAspect="1"/>
          </p:cNvPicPr>
          <p:nvPr/>
        </p:nvPicPr>
        <p:blipFill>
          <a:blip r:embed="rId1"/>
          <a:stretch>
            <a:fillRect/>
          </a:stretch>
        </p:blipFill>
        <p:spPr>
          <a:xfrm>
            <a:off x="5375910" y="2765425"/>
            <a:ext cx="3007360" cy="3105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Shape 163"/>
          <p:cNvSpPr txBox="1"/>
          <p:nvPr>
            <p:ph type="title"/>
          </p:nvPr>
        </p:nvSpPr>
        <p:spPr>
          <a:xfrm>
            <a:off x="730250" y="1318895"/>
            <a:ext cx="3629660" cy="16871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solidFill>
                  <a:schemeClr val="lt1"/>
                </a:solidFill>
                <a:sym typeface="+mn-ea"/>
              </a:rPr>
              <a:t>Coverting constraints to </a:t>
            </a:r>
            <a:br>
              <a:rPr lang="en-US">
                <a:solidFill>
                  <a:schemeClr val="lt1"/>
                </a:solidFill>
                <a:sym typeface="+mn-ea"/>
              </a:rPr>
            </a:br>
            <a:r>
              <a:rPr lang="en-US">
                <a:solidFill>
                  <a:schemeClr val="lt1"/>
                </a:solidFill>
                <a:sym typeface="+mn-ea"/>
              </a:rPr>
              <a:t>Loss function</a:t>
            </a:r>
            <a:endParaRPr lang="en-US"/>
          </a:p>
        </p:txBody>
      </p:sp>
      <p:sp>
        <p:nvSpPr>
          <p:cNvPr id="164" name="Shape 164"/>
          <p:cNvSpPr txBox="1"/>
          <p:nvPr>
            <p:ph type="body" idx="2"/>
          </p:nvPr>
        </p:nvSpPr>
        <p:spPr>
          <a:xfrm>
            <a:off x="5192325" y="185560"/>
            <a:ext cx="3374400" cy="477210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US"/>
              <a:t>We wish to convert the constraint of </a:t>
            </a:r>
            <a:br>
              <a:rPr lang="en-US"/>
            </a:br>
            <a:r>
              <a:rPr lang="en-US"/>
              <a:t>	                 x=y</a:t>
            </a:r>
            <a:br>
              <a:rPr lang="en-US"/>
            </a:br>
            <a:r>
              <a:rPr lang="en-US"/>
              <a:t>into a loss function which when minimized would  fulfill the constraint.  </a:t>
            </a:r>
            <a:br>
              <a:rPr lang="en-US"/>
            </a:br>
            <a:r>
              <a:rPr lang="en-US"/>
              <a:t>Let the loss function denoted by H be,</a:t>
            </a:r>
            <a:br>
              <a:rPr lang="en-US"/>
            </a:br>
            <a:r>
              <a:rPr lang="en-US"/>
              <a:t>	          H = (x-y)^2</a:t>
            </a:r>
            <a:endParaRPr lang="en-US"/>
          </a:p>
          <a:p>
            <a:pPr marL="0" lvl="0" indent="0">
              <a:spcBef>
                <a:spcPts val="1600"/>
              </a:spcBef>
              <a:spcAft>
                <a:spcPts val="1600"/>
              </a:spcAft>
              <a:buNone/>
            </a:pPr>
            <a:endParaRPr lang="en-US"/>
          </a:p>
          <a:p>
            <a:pPr marL="0" lvl="0" indent="0">
              <a:spcBef>
                <a:spcPts val="1600"/>
              </a:spcBef>
              <a:spcAft>
                <a:spcPts val="1600"/>
              </a:spcAft>
              <a:buNone/>
            </a:pPr>
            <a:endParaRPr lang="en-US"/>
          </a:p>
          <a:p>
            <a:pPr marL="0" lvl="0" indent="0">
              <a:spcBef>
                <a:spcPts val="1600"/>
              </a:spcBef>
              <a:spcAft>
                <a:spcPts val="1600"/>
              </a:spcAft>
              <a:buNone/>
            </a:pPr>
            <a:br>
              <a:rPr lang="en-US"/>
            </a:br>
            <a:br>
              <a:rPr lang="en-US"/>
            </a:br>
            <a:r>
              <a:rPr lang="en-US"/>
              <a:t>  Thus, when the loss function is minimized,   the constraint is also satisfied. Other constraints can be modelled using  other loss functions</a:t>
            </a:r>
            <a:br>
              <a:rPr lang="en-US"/>
            </a:br>
            <a:r>
              <a:rPr lang="en-US"/>
              <a:t>  Our final H is a summation of all such 'H's</a:t>
            </a:r>
            <a:br>
              <a:rPr lang="en-US"/>
            </a:br>
            <a:endParaRPr lang="en-US"/>
          </a:p>
        </p:txBody>
      </p:sp>
      <p:graphicFrame>
        <p:nvGraphicFramePr>
          <p:cNvPr id="2" name="Table 1"/>
          <p:cNvGraphicFramePr/>
          <p:nvPr/>
        </p:nvGraphicFramePr>
        <p:xfrm>
          <a:off x="4763770" y="1775460"/>
          <a:ext cx="4231640" cy="1920875"/>
        </p:xfrm>
        <a:graphic>
          <a:graphicData uri="http://schemas.openxmlformats.org/drawingml/2006/table">
            <a:tbl>
              <a:tblPr firstRow="1" bandRow="1">
                <a:tableStyleId>{5C22544A-7EE6-4342-B048-85BDC9FD1C3A}</a:tableStyleId>
              </a:tblPr>
              <a:tblGrid>
                <a:gridCol w="1057910"/>
                <a:gridCol w="1057910"/>
                <a:gridCol w="1057910"/>
                <a:gridCol w="1057910"/>
              </a:tblGrid>
              <a:tr h="384175">
                <a:tc>
                  <a:txBody>
                    <a:bodyPr/>
                    <a:p>
                      <a:pPr>
                        <a:buNone/>
                      </a:pPr>
                      <a:r>
                        <a:rPr lang="en-US"/>
                        <a:t>x</a:t>
                      </a:r>
                      <a:endParaRPr lang="en-US"/>
                    </a:p>
                  </a:txBody>
                  <a:tcPr/>
                </a:tc>
                <a:tc>
                  <a:txBody>
                    <a:bodyPr/>
                    <a:p>
                      <a:pPr>
                        <a:buNone/>
                      </a:pPr>
                      <a:r>
                        <a:rPr lang="en-US"/>
                        <a:t>y</a:t>
                      </a:r>
                      <a:endParaRPr lang="en-US"/>
                    </a:p>
                  </a:txBody>
                  <a:tcPr/>
                </a:tc>
                <a:tc>
                  <a:txBody>
                    <a:bodyPr/>
                    <a:p>
                      <a:pPr>
                        <a:buNone/>
                      </a:pPr>
                      <a:r>
                        <a:rPr lang="en-US"/>
                        <a:t>x==y</a:t>
                      </a:r>
                      <a:endParaRPr lang="en-US"/>
                    </a:p>
                  </a:txBody>
                  <a:tcPr/>
                </a:tc>
                <a:tc>
                  <a:txBody>
                    <a:bodyPr/>
                    <a:p>
                      <a:pPr>
                        <a:buNone/>
                      </a:pPr>
                      <a:r>
                        <a:rPr lang="en-US"/>
                        <a:t>H</a:t>
                      </a:r>
                      <a:endParaRPr lang="en-US"/>
                    </a:p>
                  </a:txBody>
                  <a:tcPr/>
                </a:tc>
              </a:tr>
              <a:tr h="384175">
                <a:tc>
                  <a:txBody>
                    <a:bodyPr/>
                    <a:p>
                      <a:pPr>
                        <a:buNone/>
                      </a:pPr>
                      <a:r>
                        <a:rPr lang="en-US"/>
                        <a:t>1</a:t>
                      </a:r>
                      <a:endParaRPr lang="en-US"/>
                    </a:p>
                  </a:txBody>
                  <a:tcPr/>
                </a:tc>
                <a:tc>
                  <a:txBody>
                    <a:bodyPr/>
                    <a:p>
                      <a:pPr>
                        <a:buNone/>
                      </a:pPr>
                      <a:r>
                        <a:rPr lang="en-US"/>
                        <a:t>1</a:t>
                      </a:r>
                      <a:endParaRPr lang="en-US"/>
                    </a:p>
                  </a:txBody>
                  <a:tcPr/>
                </a:tc>
                <a:tc>
                  <a:txBody>
                    <a:bodyPr/>
                    <a:p>
                      <a:pPr>
                        <a:buNone/>
                      </a:pPr>
                      <a:r>
                        <a:rPr lang="en-US"/>
                        <a:t>TRUE</a:t>
                      </a:r>
                      <a:endParaRPr lang="en-US"/>
                    </a:p>
                  </a:txBody>
                  <a:tcPr/>
                </a:tc>
                <a:tc>
                  <a:txBody>
                    <a:bodyPr/>
                    <a:p>
                      <a:pPr>
                        <a:buNone/>
                      </a:pPr>
                      <a:r>
                        <a:rPr lang="en-US"/>
                        <a:t>0</a:t>
                      </a:r>
                      <a:endParaRPr lang="en-US"/>
                    </a:p>
                  </a:txBody>
                  <a:tcPr/>
                </a:tc>
              </a:tr>
              <a:tr h="384175">
                <a:tc>
                  <a:txBody>
                    <a:bodyPr/>
                    <a:p>
                      <a:pPr>
                        <a:buNone/>
                      </a:pPr>
                      <a:r>
                        <a:rPr lang="en-US"/>
                        <a:t>1</a:t>
                      </a:r>
                      <a:endParaRPr lang="en-US"/>
                    </a:p>
                  </a:txBody>
                  <a:tcPr/>
                </a:tc>
                <a:tc>
                  <a:txBody>
                    <a:bodyPr/>
                    <a:p>
                      <a:pPr>
                        <a:buNone/>
                      </a:pPr>
                      <a:r>
                        <a:rPr lang="en-US"/>
                        <a:t>0</a:t>
                      </a:r>
                      <a:endParaRPr lang="en-US"/>
                    </a:p>
                  </a:txBody>
                  <a:tcPr/>
                </a:tc>
                <a:tc>
                  <a:txBody>
                    <a:bodyPr/>
                    <a:p>
                      <a:pPr>
                        <a:buNone/>
                      </a:pPr>
                      <a:r>
                        <a:rPr lang="en-US"/>
                        <a:t>FALSE</a:t>
                      </a:r>
                      <a:endParaRPr lang="en-US"/>
                    </a:p>
                  </a:txBody>
                  <a:tcPr/>
                </a:tc>
                <a:tc>
                  <a:txBody>
                    <a:bodyPr/>
                    <a:p>
                      <a:pPr>
                        <a:buNone/>
                      </a:pPr>
                      <a:r>
                        <a:rPr lang="en-US"/>
                        <a:t>1</a:t>
                      </a:r>
                      <a:endParaRPr lang="en-US"/>
                    </a:p>
                  </a:txBody>
                  <a:tcPr/>
                </a:tc>
              </a:tr>
              <a:tr h="384175">
                <a:tc>
                  <a:txBody>
                    <a:bodyPr/>
                    <a:p>
                      <a:pPr>
                        <a:buNone/>
                      </a:pPr>
                      <a:r>
                        <a:rPr lang="en-US"/>
                        <a:t>0</a:t>
                      </a:r>
                      <a:endParaRPr lang="en-US"/>
                    </a:p>
                  </a:txBody>
                  <a:tcPr/>
                </a:tc>
                <a:tc>
                  <a:txBody>
                    <a:bodyPr/>
                    <a:p>
                      <a:pPr>
                        <a:buNone/>
                      </a:pPr>
                      <a:r>
                        <a:rPr lang="en-US"/>
                        <a:t>1</a:t>
                      </a:r>
                      <a:endParaRPr lang="en-US"/>
                    </a:p>
                  </a:txBody>
                  <a:tcPr/>
                </a:tc>
                <a:tc>
                  <a:txBody>
                    <a:bodyPr/>
                    <a:p>
                      <a:pPr>
                        <a:buNone/>
                      </a:pPr>
                      <a:r>
                        <a:rPr lang="en-US"/>
                        <a:t>FALSE</a:t>
                      </a:r>
                      <a:endParaRPr lang="en-US"/>
                    </a:p>
                  </a:txBody>
                  <a:tcPr/>
                </a:tc>
                <a:tc>
                  <a:txBody>
                    <a:bodyPr/>
                    <a:p>
                      <a:pPr>
                        <a:buNone/>
                      </a:pPr>
                      <a:r>
                        <a:rPr lang="en-US"/>
                        <a:t>1</a:t>
                      </a:r>
                      <a:endParaRPr lang="en-US"/>
                    </a:p>
                  </a:txBody>
                  <a:tcPr/>
                </a:tc>
              </a:tr>
              <a:tr h="384175">
                <a:tc>
                  <a:txBody>
                    <a:bodyPr/>
                    <a:p>
                      <a:pPr>
                        <a:buNone/>
                      </a:pPr>
                      <a:r>
                        <a:rPr lang="en-US"/>
                        <a:t>0</a:t>
                      </a:r>
                      <a:endParaRPr lang="en-US"/>
                    </a:p>
                  </a:txBody>
                  <a:tcPr/>
                </a:tc>
                <a:tc>
                  <a:txBody>
                    <a:bodyPr/>
                    <a:p>
                      <a:pPr>
                        <a:buNone/>
                      </a:pPr>
                      <a:r>
                        <a:rPr lang="en-US"/>
                        <a:t>0</a:t>
                      </a:r>
                      <a:endParaRPr lang="en-US"/>
                    </a:p>
                  </a:txBody>
                  <a:tcPr/>
                </a:tc>
                <a:tc>
                  <a:txBody>
                    <a:bodyPr/>
                    <a:p>
                      <a:pPr>
                        <a:buNone/>
                      </a:pPr>
                      <a:r>
                        <a:rPr lang="en-US"/>
                        <a:t>TRUE</a:t>
                      </a:r>
                      <a:endParaRPr lang="en-US"/>
                    </a:p>
                  </a:txBody>
                  <a:tcPr/>
                </a:tc>
                <a:tc>
                  <a:txBody>
                    <a:bodyPr/>
                    <a:p>
                      <a:pPr>
                        <a:buNone/>
                      </a:pPr>
                      <a:r>
                        <a:rPr lang="en-US"/>
                        <a:t>0</a:t>
                      </a:r>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Shape 214"/>
          <p:cNvSpPr txBox="1"/>
          <p:nvPr>
            <p:ph type="title"/>
          </p:nvPr>
        </p:nvSpPr>
        <p:spPr>
          <a:xfrm>
            <a:off x="727545" y="4931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sym typeface="+mn-ea"/>
              </a:rPr>
              <a:t>Problems we can solve right now</a:t>
            </a:r>
            <a:endParaRPr lang="en-GB"/>
          </a:p>
        </p:txBody>
      </p:sp>
      <p:sp>
        <p:nvSpPr>
          <p:cNvPr id="164" name="Shape 164"/>
          <p:cNvSpPr txBox="1"/>
          <p:nvPr/>
        </p:nvSpPr>
        <p:spPr>
          <a:xfrm>
            <a:off x="727710" y="1217295"/>
            <a:ext cx="7688580" cy="47720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spcBef>
                <a:spcPts val="0"/>
              </a:spcBef>
              <a:spcAft>
                <a:spcPts val="0"/>
              </a:spcAft>
              <a:buNone/>
            </a:pPr>
            <a:r>
              <a:rPr lang="en-US" altLang="en-GB" b="1">
                <a:solidFill>
                  <a:schemeClr val="dk1"/>
                </a:solidFill>
                <a:sym typeface="+mn-ea"/>
              </a:rPr>
              <a:t>Despite these obstacles, we found some graph/network problems that can be solved with quantum computers efficiently</a:t>
            </a:r>
            <a:endParaRPr lang="en-GB">
              <a:sym typeface="+mn-ea"/>
            </a:endParaRPr>
          </a:p>
          <a:p>
            <a:pPr marL="457200" lvl="0" indent="-311150">
              <a:spcBef>
                <a:spcPts val="0"/>
              </a:spcBef>
              <a:spcAft>
                <a:spcPts val="0"/>
              </a:spcAft>
              <a:buSzPts val="1300"/>
              <a:buChar char="➔"/>
            </a:pPr>
            <a:r>
              <a:rPr lang="en-US" altLang="en-GB" b="1"/>
              <a:t>Q</a:t>
            </a:r>
            <a:r>
              <a:rPr lang="en-US" altLang="en-GB"/>
              <a:t>uadratic </a:t>
            </a:r>
            <a:r>
              <a:rPr lang="en-US" altLang="en-GB" b="1"/>
              <a:t>U</a:t>
            </a:r>
            <a:r>
              <a:rPr lang="en-US" altLang="en-GB"/>
              <a:t>nconstrained </a:t>
            </a:r>
            <a:r>
              <a:rPr lang="en-US" altLang="en-GB" b="1"/>
              <a:t>B</a:t>
            </a:r>
            <a:r>
              <a:rPr lang="en-US" altLang="en-GB"/>
              <a:t>inary </a:t>
            </a:r>
            <a:r>
              <a:rPr lang="en-US" altLang="en-GB" b="1"/>
              <a:t>O</a:t>
            </a:r>
            <a:r>
              <a:rPr lang="en-US" altLang="en-GB"/>
              <a:t>ptimization (</a:t>
            </a:r>
            <a:r>
              <a:rPr lang="en-US" altLang="en-GB" b="1"/>
              <a:t>QUBO</a:t>
            </a:r>
            <a:r>
              <a:rPr lang="en-US" altLang="en-GB"/>
              <a:t>) Problems</a:t>
            </a:r>
            <a:endParaRPr lang="en-US" altLang="en-GB"/>
          </a:p>
          <a:p>
            <a:pPr marL="457200" lvl="0" indent="-311150">
              <a:spcBef>
                <a:spcPts val="0"/>
              </a:spcBef>
              <a:spcAft>
                <a:spcPts val="0"/>
              </a:spcAft>
              <a:buSzPts val="1300"/>
              <a:buChar char="➔"/>
            </a:pPr>
            <a:r>
              <a:rPr lang="en-US" altLang="en-GB">
                <a:sym typeface="+mn-ea"/>
              </a:rPr>
              <a:t>21 types of NP Complete graph problems like Max-Cut, Min-Cut, Max Clique finding, graph coloring </a:t>
            </a:r>
            <a:endParaRPr lang="en-US" altLang="en-GB">
              <a:sym typeface="+mn-ea"/>
            </a:endParaRPr>
          </a:p>
        </p:txBody>
      </p:sp>
      <p:pic>
        <p:nvPicPr>
          <p:cNvPr id="15367" name="Picture 15366"/>
          <p:cNvPicPr>
            <a:picLocks noChangeAspect="1"/>
          </p:cNvPicPr>
          <p:nvPr/>
        </p:nvPicPr>
        <p:blipFill>
          <a:blip r:embed="rId1"/>
          <a:stretch>
            <a:fillRect/>
          </a:stretch>
        </p:blipFill>
        <p:spPr>
          <a:xfrm>
            <a:off x="984250" y="2461260"/>
            <a:ext cx="7175500" cy="243268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Shape 289"/>
          <p:cNvSpPr txBox="1"/>
          <p:nvPr>
            <p:ph type="title"/>
          </p:nvPr>
        </p:nvSpPr>
        <p:spPr>
          <a:xfrm>
            <a:off x="727545" y="1330070"/>
            <a:ext cx="7688400" cy="151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Chosen Problem: Sudoku</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Shape 21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The problem - Sudoku</a:t>
            </a:r>
            <a:endParaRPr lang="en-US" altLang="en-GB"/>
          </a:p>
        </p:txBody>
      </p:sp>
      <p:sp>
        <p:nvSpPr>
          <p:cNvPr id="215" name="Shape 21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nSpc>
                <a:spcPct val="150000"/>
              </a:lnSpc>
              <a:spcBef>
                <a:spcPts val="0"/>
              </a:spcBef>
              <a:spcAft>
                <a:spcPts val="1600"/>
              </a:spcAft>
              <a:buNone/>
            </a:pPr>
            <a:r>
              <a:rPr lang="en-US" altLang="en-GB"/>
              <a:t>It's a combinatorial, number placing puzzle</a:t>
            </a:r>
            <a:endParaRPr lang="en-US" altLang="en-GB"/>
          </a:p>
          <a:p>
            <a:pPr marL="0" lvl="0" indent="0">
              <a:lnSpc>
                <a:spcPct val="150000"/>
              </a:lnSpc>
              <a:spcBef>
                <a:spcPts val="0"/>
              </a:spcBef>
              <a:spcAft>
                <a:spcPts val="1600"/>
              </a:spcAft>
              <a:buNone/>
            </a:pPr>
            <a:r>
              <a:rPr lang="en-US" altLang="en-GB"/>
              <a:t>The objective is to place numbers from 1 through 9, exactly once in </a:t>
            </a:r>
            <a:br>
              <a:rPr lang="en-US" altLang="en-GB"/>
            </a:br>
            <a:r>
              <a:rPr lang="en-US" altLang="en-GB"/>
              <a:t>each column, row and 3x3 subgrid</a:t>
            </a:r>
            <a:endParaRPr lang="en-US" altLang="en-GB"/>
          </a:p>
          <a:p>
            <a:pPr marL="0" lvl="0" indent="0">
              <a:lnSpc>
                <a:spcPct val="150000"/>
              </a:lnSpc>
              <a:spcBef>
                <a:spcPts val="0"/>
              </a:spcBef>
              <a:spcAft>
                <a:spcPts val="1600"/>
              </a:spcAft>
              <a:buNone/>
            </a:pPr>
            <a:r>
              <a:rPr lang="en-US" altLang="en-GB"/>
              <a:t>Gets easier as the number of digits already filled </a:t>
            </a:r>
            <a:r>
              <a:rPr lang="en-US" altLang="en-GB">
                <a:sym typeface="+mn-ea"/>
              </a:rPr>
              <a:t>increases</a:t>
            </a:r>
            <a:endParaRPr lang="en-US" altLang="en-GB"/>
          </a:p>
          <a:p>
            <a:pPr marL="0" lvl="0" indent="0">
              <a:lnSpc>
                <a:spcPct val="150000"/>
              </a:lnSpc>
              <a:spcBef>
                <a:spcPts val="0"/>
              </a:spcBef>
              <a:spcAft>
                <a:spcPts val="1600"/>
              </a:spcAft>
              <a:buNone/>
            </a:pPr>
            <a:endParaRPr lang="en-US" altLang="en-GB"/>
          </a:p>
          <a:p>
            <a:pPr marL="0" lvl="0" indent="0">
              <a:lnSpc>
                <a:spcPct val="150000"/>
              </a:lnSpc>
              <a:spcBef>
                <a:spcPts val="0"/>
              </a:spcBef>
              <a:spcAft>
                <a:spcPts val="1600"/>
              </a:spcAft>
              <a:buNone/>
            </a:pPr>
            <a:endParaRPr lang="en-US" altLang="en-GB"/>
          </a:p>
        </p:txBody>
      </p:sp>
      <p:pic>
        <p:nvPicPr>
          <p:cNvPr id="1" name="Picture 0" descr="unsolved sudoku"/>
          <p:cNvPicPr>
            <a:picLocks noChangeAspect="1"/>
          </p:cNvPicPr>
          <p:nvPr/>
        </p:nvPicPr>
        <p:blipFill>
          <a:blip r:embed="rId1"/>
          <a:stretch>
            <a:fillRect/>
          </a:stretch>
        </p:blipFill>
        <p:spPr>
          <a:xfrm>
            <a:off x="6248400" y="2078990"/>
            <a:ext cx="2381250" cy="23812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202" name="Shape 202"/>
        <p:cNvGrpSpPr/>
        <p:nvPr/>
      </p:nvGrpSpPr>
      <p:grpSpPr>
        <a:xfrm>
          <a:off x="0" y="0"/>
          <a:ext cx="0" cy="0"/>
          <a:chOff x="0" y="0"/>
          <a:chExt cx="0" cy="0"/>
        </a:xfrm>
      </p:grpSpPr>
      <p:sp>
        <p:nvSpPr>
          <p:cNvPr id="203" name="Shape 203"/>
          <p:cNvSpPr txBox="1"/>
          <p:nvPr>
            <p:ph type="title"/>
          </p:nvPr>
        </p:nvSpPr>
        <p:spPr>
          <a:xfrm>
            <a:off x="729450" y="864300"/>
            <a:ext cx="7021200" cy="67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Assumptions</a:t>
            </a:r>
            <a:endParaRPr b="0"/>
          </a:p>
        </p:txBody>
      </p:sp>
      <p:sp>
        <p:nvSpPr>
          <p:cNvPr id="204" name="Shape 204"/>
          <p:cNvSpPr txBox="1"/>
          <p:nvPr>
            <p:ph type="title"/>
          </p:nvPr>
        </p:nvSpPr>
        <p:spPr>
          <a:xfrm>
            <a:off x="729450" y="1538706"/>
            <a:ext cx="7021200" cy="221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sz="1600">
                <a:sym typeface="+mn-ea"/>
              </a:rPr>
              <a:t>We have assumed that each puzzle has exactly one solution</a:t>
            </a:r>
            <a:br>
              <a:rPr lang="en-US" altLang="en-GB" sz="1600">
                <a:sym typeface="+mn-ea"/>
              </a:rPr>
            </a:br>
            <a:br>
              <a:rPr lang="en-US" altLang="en-GB" sz="1600">
                <a:sym typeface="+mn-ea"/>
              </a:rPr>
            </a:br>
            <a:r>
              <a:rPr lang="en-US" altLang="en-GB" sz="1600">
                <a:sym typeface="+mn-ea"/>
              </a:rPr>
              <a:t>This way we can use voting for our final answer</a:t>
            </a:r>
            <a:br>
              <a:rPr lang="en-US" altLang="en-GB" sz="1600">
                <a:sym typeface="+mn-ea"/>
              </a:rPr>
            </a:br>
            <a:br>
              <a:rPr lang="en-US" altLang="en-GB" sz="1600">
                <a:sym typeface="+mn-ea"/>
              </a:rPr>
            </a:br>
            <a:endParaRPr lang="en-US" altLang="en-GB" sz="1600" b="0">
              <a:latin typeface="Lato" panose="020F0502020204030203"/>
              <a:ea typeface="Lato" panose="020F0502020204030203"/>
              <a:cs typeface="Lato" panose="020F0502020204030203"/>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Shape 289"/>
          <p:cNvSpPr txBox="1"/>
          <p:nvPr>
            <p:ph type="title"/>
          </p:nvPr>
        </p:nvSpPr>
        <p:spPr>
          <a:xfrm>
            <a:off x="727545" y="1330070"/>
            <a:ext cx="7688400" cy="151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Modelling Sudoku</a:t>
            </a:r>
            <a:endParaRPr lang="en-US" alt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Shape 21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Qubit modelling</a:t>
            </a:r>
            <a:endParaRPr lang="en-US" altLang="en-GB"/>
          </a:p>
        </p:txBody>
      </p:sp>
      <p:sp>
        <p:nvSpPr>
          <p:cNvPr id="215" name="Shape 21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nSpc>
                <a:spcPct val="150000"/>
              </a:lnSpc>
              <a:spcBef>
                <a:spcPts val="0"/>
              </a:spcBef>
              <a:spcAft>
                <a:spcPts val="1600"/>
              </a:spcAft>
              <a:buNone/>
            </a:pPr>
            <a:r>
              <a:rPr lang="en-US" altLang="en-GB">
                <a:sym typeface="+mn-ea"/>
              </a:rPr>
              <a:t>Each square has one digit from 1 through 9. </a:t>
            </a:r>
            <a:br>
              <a:rPr lang="en-US" altLang="en-GB">
                <a:sym typeface="+mn-ea"/>
              </a:rPr>
            </a:br>
            <a:r>
              <a:rPr lang="en-US" altLang="en-GB">
                <a:sym typeface="+mn-ea"/>
              </a:rPr>
              <a:t>We model those 9 numbers with 8 qubits. </a:t>
            </a:r>
            <a:br>
              <a:rPr lang="en-US" altLang="en-GB">
                <a:sym typeface="+mn-ea"/>
              </a:rPr>
            </a:br>
            <a:r>
              <a:rPr lang="en-US" altLang="en-GB">
                <a:sym typeface="+mn-ea"/>
              </a:rPr>
              <a:t>(call it an 8-group)</a:t>
            </a:r>
            <a:br>
              <a:rPr lang="en-US" altLang="en-GB">
                <a:sym typeface="+mn-ea"/>
              </a:rPr>
            </a:br>
            <a:r>
              <a:rPr lang="en-US" altLang="en-GB">
                <a:sym typeface="+mn-ea"/>
              </a:rPr>
              <a:t>This can be called 'one-hot and zero' encoding</a:t>
            </a:r>
            <a:endParaRPr lang="en-US" altLang="en-GB">
              <a:sym typeface="+mn-ea"/>
            </a:endParaRPr>
          </a:p>
          <a:p>
            <a:pPr marL="0" lvl="0" indent="0">
              <a:lnSpc>
                <a:spcPct val="150000"/>
              </a:lnSpc>
              <a:spcBef>
                <a:spcPts val="0"/>
              </a:spcBef>
              <a:spcAft>
                <a:spcPts val="1600"/>
              </a:spcAft>
              <a:buNone/>
            </a:pPr>
            <a:r>
              <a:rPr lang="en-US" altLang="en-GB">
                <a:sym typeface="+mn-ea"/>
              </a:rPr>
              <a:t>That makes 648 such qubits</a:t>
            </a:r>
            <a:endParaRPr lang="en-US" altLang="en-GB">
              <a:sym typeface="+mn-ea"/>
            </a:endParaRPr>
          </a:p>
        </p:txBody>
      </p:sp>
      <p:pic>
        <p:nvPicPr>
          <p:cNvPr id="2" name="Picture 1" descr="Qubit_modelling"/>
          <p:cNvPicPr>
            <a:picLocks noChangeAspect="1"/>
          </p:cNvPicPr>
          <p:nvPr/>
        </p:nvPicPr>
        <p:blipFill>
          <a:blip r:embed="rId1"/>
          <a:stretch>
            <a:fillRect/>
          </a:stretch>
        </p:blipFill>
        <p:spPr>
          <a:xfrm>
            <a:off x="4030980" y="1219200"/>
            <a:ext cx="5011420" cy="33159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Shape 21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Constraints</a:t>
            </a:r>
            <a:endParaRPr lang="en-US" altLang="en-GB"/>
          </a:p>
        </p:txBody>
      </p:sp>
      <p:sp>
        <p:nvSpPr>
          <p:cNvPr id="215" name="Shape 21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nSpc>
                <a:spcPct val="150000"/>
              </a:lnSpc>
              <a:spcBef>
                <a:spcPts val="0"/>
              </a:spcBef>
              <a:spcAft>
                <a:spcPts val="1600"/>
              </a:spcAft>
              <a:buNone/>
            </a:pPr>
            <a:r>
              <a:rPr lang="en-US" altLang="en-GB"/>
              <a:t>1.  </a:t>
            </a:r>
            <a:r>
              <a:rPr lang="en-US" altLang="en-GB">
                <a:sym typeface="+mn-ea"/>
              </a:rPr>
              <a:t>Each 8-group should have at most one qubit in the '1' </a:t>
            </a:r>
            <a:br>
              <a:rPr lang="en-US" altLang="en-GB">
                <a:sym typeface="+mn-ea"/>
              </a:rPr>
            </a:br>
            <a:r>
              <a:rPr lang="en-US" altLang="en-GB">
                <a:sym typeface="+mn-ea"/>
              </a:rPr>
              <a:t>       state,  all the others in '0' state</a:t>
            </a:r>
            <a:br>
              <a:rPr lang="en-US" altLang="en-GB">
                <a:sym typeface="+mn-ea"/>
              </a:rPr>
            </a:br>
            <a:r>
              <a:rPr lang="en-US" altLang="en-GB"/>
              <a:t>2.  </a:t>
            </a:r>
            <a:r>
              <a:rPr lang="en-US" altLang="en-GB">
                <a:sym typeface="+mn-ea"/>
              </a:rPr>
              <a:t>Each row has all 9 digits appearing only once</a:t>
            </a:r>
            <a:br>
              <a:rPr lang="en-US" altLang="en-GB">
                <a:sym typeface="+mn-ea"/>
              </a:rPr>
            </a:br>
            <a:r>
              <a:rPr lang="en-US" altLang="en-GB">
                <a:sym typeface="+mn-ea"/>
              </a:rPr>
              <a:t>3.  </a:t>
            </a:r>
            <a:r>
              <a:rPr lang="en-US" altLang="en-GB">
                <a:sym typeface="+mn-ea"/>
              </a:rPr>
              <a:t>Each column has all 9 digits appearing only once</a:t>
            </a:r>
            <a:br>
              <a:rPr lang="en-US" altLang="en-GB">
                <a:sym typeface="+mn-ea"/>
              </a:rPr>
            </a:br>
            <a:r>
              <a:rPr lang="en-US" altLang="en-GB">
                <a:sym typeface="+mn-ea"/>
              </a:rPr>
              <a:t>4.  </a:t>
            </a:r>
            <a:r>
              <a:rPr lang="en-US" altLang="en-GB">
                <a:sym typeface="+mn-ea"/>
              </a:rPr>
              <a:t>Each 3x3 subgrid has all 9 digits appearing only once</a:t>
            </a:r>
            <a:br>
              <a:rPr lang="en-US" altLang="en-GB">
                <a:sym typeface="+mn-ea"/>
              </a:rPr>
            </a:br>
            <a:r>
              <a:rPr lang="en-US" altLang="en-GB">
                <a:sym typeface="+mn-ea"/>
              </a:rPr>
              <a:t>  </a:t>
            </a:r>
            <a:br>
              <a:rPr lang="en-US" altLang="en-GB">
                <a:sym typeface="+mn-ea"/>
              </a:rPr>
            </a:br>
            <a:endParaRPr lang="en-US" altLang="en-GB">
              <a:sym typeface="+mn-ea"/>
            </a:endParaRPr>
          </a:p>
        </p:txBody>
      </p:sp>
      <p:pic>
        <p:nvPicPr>
          <p:cNvPr id="2" name="Picture 1" descr="Sudoku_stack"/>
          <p:cNvPicPr>
            <a:picLocks noChangeAspect="1"/>
          </p:cNvPicPr>
          <p:nvPr/>
        </p:nvPicPr>
        <p:blipFill>
          <a:blip r:embed="rId1"/>
          <a:stretch>
            <a:fillRect/>
          </a:stretch>
        </p:blipFill>
        <p:spPr>
          <a:xfrm>
            <a:off x="5375910" y="1769745"/>
            <a:ext cx="3453130" cy="28790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44" name="Shape 144"/>
        <p:cNvGrpSpPr/>
        <p:nvPr/>
      </p:nvGrpSpPr>
      <p:grpSpPr>
        <a:xfrm>
          <a:off x="0" y="0"/>
          <a:ext cx="0" cy="0"/>
          <a:chOff x="0" y="0"/>
          <a:chExt cx="0" cy="0"/>
        </a:xfrm>
      </p:grpSpPr>
      <p:sp>
        <p:nvSpPr>
          <p:cNvPr id="145" name="Shape 145"/>
          <p:cNvSpPr txBox="1"/>
          <p:nvPr>
            <p:ph type="title"/>
          </p:nvPr>
        </p:nvSpPr>
        <p:spPr>
          <a:xfrm>
            <a:off x="729450" y="1322450"/>
            <a:ext cx="2859900" cy="151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Outline</a:t>
            </a:r>
            <a:endParaRPr lang="en-GB"/>
          </a:p>
        </p:txBody>
      </p:sp>
      <p:sp>
        <p:nvSpPr>
          <p:cNvPr id="146" name="Shape 146"/>
          <p:cNvSpPr txBox="1"/>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sz="1600" u="sng">
                <a:solidFill>
                  <a:srgbClr val="FFFFFF"/>
                </a:solidFill>
                <a:hlinkClick r:id="rId1" action="ppaction://hlinksldjump"/>
              </a:rPr>
              <a:t>Qubits</a:t>
            </a:r>
            <a:endParaRPr lang="en-US" altLang="en-GB" sz="1600" u="sng">
              <a:solidFill>
                <a:srgbClr val="FFFFFF"/>
              </a:solidFill>
              <a:hlinkClick r:id="rId1" action="ppaction://hlinksldjump"/>
            </a:endParaRPr>
          </a:p>
          <a:p>
            <a:pPr marL="0" lvl="0" indent="0">
              <a:spcBef>
                <a:spcPts val="0"/>
              </a:spcBef>
              <a:spcAft>
                <a:spcPts val="0"/>
              </a:spcAft>
              <a:buNone/>
            </a:pPr>
            <a:r>
              <a:rPr lang="en-US" altLang="en-GB" sz="1600" u="sng">
                <a:solidFill>
                  <a:srgbClr val="FFFFFF"/>
                </a:solidFill>
                <a:hlinkClick r:id="rId1" action="ppaction://hlinksldjump"/>
              </a:rPr>
              <a:t>Why Quantum</a:t>
            </a:r>
            <a:endParaRPr lang="en-US" altLang="en-GB" sz="1600" u="sng">
              <a:solidFill>
                <a:srgbClr val="FFFFFF"/>
              </a:solidFill>
              <a:hlinkClick r:id="rId1" action="ppaction://hlinksldjump"/>
            </a:endParaRPr>
          </a:p>
          <a:p>
            <a:pPr marL="0" lvl="0" indent="0">
              <a:spcBef>
                <a:spcPts val="0"/>
              </a:spcBef>
              <a:spcAft>
                <a:spcPts val="0"/>
              </a:spcAft>
              <a:buNone/>
            </a:pPr>
            <a:r>
              <a:rPr lang="en-US" altLang="en-GB" sz="1600" u="sng">
                <a:solidFill>
                  <a:srgbClr val="FFFFFF"/>
                </a:solidFill>
                <a:hlinkClick r:id="rId1" action="ppaction://hlinksldjump"/>
              </a:rPr>
              <a:t>Quantum Technologies - Near Term</a:t>
            </a:r>
            <a:endParaRPr lang="en-US" altLang="en-GB" sz="1600" u="sng">
              <a:solidFill>
                <a:srgbClr val="FFFFFF"/>
              </a:solidFill>
              <a:hlinkClick r:id="rId1" action="ppaction://hlinksldjump"/>
            </a:endParaRPr>
          </a:p>
          <a:p>
            <a:pPr marL="0" lvl="0" indent="0">
              <a:spcBef>
                <a:spcPts val="0"/>
              </a:spcBef>
              <a:spcAft>
                <a:spcPts val="0"/>
              </a:spcAft>
              <a:buNone/>
            </a:pPr>
            <a:r>
              <a:rPr lang="en-US" altLang="en-GB" sz="1600" u="sng">
                <a:solidFill>
                  <a:srgbClr val="FFFFFF"/>
                </a:solidFill>
                <a:hlinkClick r:id="rId2" action="ppaction://hlinksldjump"/>
              </a:rPr>
              <a:t>Problems</a:t>
            </a:r>
            <a:endParaRPr lang="en-US" altLang="en-GB" sz="1600" u="sng">
              <a:solidFill>
                <a:srgbClr val="FFFFFF"/>
              </a:solidFill>
              <a:hlinkClick r:id="rId2" action="ppaction://hlinksldjump"/>
            </a:endParaRPr>
          </a:p>
          <a:p>
            <a:pPr marL="0" lvl="0" indent="0">
              <a:spcBef>
                <a:spcPts val="0"/>
              </a:spcBef>
              <a:spcAft>
                <a:spcPts val="0"/>
              </a:spcAft>
              <a:buNone/>
            </a:pPr>
            <a:r>
              <a:rPr lang="en-US" altLang="en-GB" sz="1600" u="sng">
                <a:solidFill>
                  <a:srgbClr val="FFFFFF"/>
                </a:solidFill>
                <a:sym typeface="+mn-ea"/>
                <a:hlinkClick r:id="rId2" action="ppaction://hlinksldjump"/>
              </a:rPr>
              <a:t>Solution</a:t>
            </a:r>
            <a:endParaRPr lang="en-US" altLang="en-GB" sz="1600" u="sng">
              <a:solidFill>
                <a:srgbClr val="FFFFFF"/>
              </a:solidFill>
              <a:sym typeface="+mn-ea"/>
              <a:hlinkClick r:id="rId2" action="ppaction://hlinksldjump"/>
            </a:endParaRPr>
          </a:p>
          <a:p>
            <a:pPr marL="0" lvl="0" indent="0">
              <a:spcBef>
                <a:spcPts val="0"/>
              </a:spcBef>
              <a:spcAft>
                <a:spcPts val="0"/>
              </a:spcAft>
              <a:buNone/>
            </a:pPr>
            <a:r>
              <a:rPr lang="en-US" altLang="en-GB" sz="1600" u="sng">
                <a:solidFill>
                  <a:srgbClr val="FFFFFF"/>
                </a:solidFill>
                <a:sym typeface="+mn-ea"/>
                <a:hlinkClick r:id="rId2" action="ppaction://hlinksldjump"/>
              </a:rPr>
              <a:t>Results and Analysis</a:t>
            </a:r>
            <a:endParaRPr lang="en-US" altLang="en-GB" sz="1600" u="sng">
              <a:solidFill>
                <a:srgbClr val="FFFFFF"/>
              </a:solidFill>
              <a:sym typeface="+mn-ea"/>
              <a:hlinkClick r:id="rId2" action="ppaction://hlinksldjump"/>
            </a:endParaRPr>
          </a:p>
          <a:p>
            <a:pPr marL="0" lvl="0" indent="0">
              <a:spcBef>
                <a:spcPts val="0"/>
              </a:spcBef>
              <a:spcAft>
                <a:spcPts val="0"/>
              </a:spcAft>
              <a:buNone/>
            </a:pPr>
            <a:r>
              <a:rPr lang="en-US" altLang="en-GB" sz="1600" u="sng">
                <a:solidFill>
                  <a:srgbClr val="FFFFFF"/>
                </a:solidFill>
                <a:sym typeface="+mn-ea"/>
                <a:hlinkClick r:id="rId2" action="ppaction://hlinksldjump"/>
              </a:rPr>
              <a:t>Next Steps</a:t>
            </a:r>
            <a:endParaRPr lang="en-US" altLang="en-GB" sz="1600" u="sng">
              <a:solidFill>
                <a:srgbClr val="FFFFFF"/>
              </a:solidFill>
              <a:sym typeface="+mn-ea"/>
              <a:hlinkClick r:id="rId2" action="ppaction://hlinksldjump"/>
            </a:endParaRPr>
          </a:p>
          <a:p>
            <a:pPr marL="0" lvl="0" indent="0">
              <a:spcBef>
                <a:spcPts val="0"/>
              </a:spcBef>
              <a:spcAft>
                <a:spcPts val="0"/>
              </a:spcAft>
              <a:buNone/>
            </a:pPr>
            <a:r>
              <a:rPr lang="en-US" altLang="en-GB" sz="1600" u="sng">
                <a:solidFill>
                  <a:srgbClr val="FFFFFF"/>
                </a:solidFill>
                <a:sym typeface="+mn-ea"/>
                <a:hlinkClick r:id="rId2" action="ppaction://hlinksldjump"/>
              </a:rPr>
              <a:t>Questions</a:t>
            </a:r>
            <a:endParaRPr lang="en-US" altLang="en-GB" sz="1600" u="sng">
              <a:solidFill>
                <a:srgbClr val="FFFFFF"/>
              </a:solidFill>
              <a:sym typeface="+mn-ea"/>
              <a:hlinkClick r:id="rId2" action="ppaction://hlinksldjum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Shape 209"/>
          <p:cNvSpPr txBox="1"/>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Solution Proposal</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8" name="Shape 178"/>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sym typeface="+mn-ea"/>
              </a:rPr>
              <a:t>Solution Presented</a:t>
            </a:r>
            <a:endParaRPr lang="en-GB"/>
          </a:p>
          <a:p>
            <a:pPr marL="0" lvl="0" indent="0">
              <a:spcBef>
                <a:spcPts val="0"/>
              </a:spcBef>
              <a:spcAft>
                <a:spcPts val="0"/>
              </a:spcAft>
              <a:buNone/>
            </a:pPr>
            <a:r>
              <a:rPr lang="en-GB" b="0"/>
              <a:t>0</a:t>
            </a:r>
            <a:r>
              <a:rPr lang="en-US" altLang="en-GB" b="0"/>
              <a:t>1</a:t>
            </a:r>
            <a:endParaRPr lang="en-US" altLang="en-GB" b="0"/>
          </a:p>
        </p:txBody>
      </p:sp>
      <p:sp>
        <p:nvSpPr>
          <p:cNvPr id="179" name="Shape 179"/>
          <p:cNvSpPr txBox="1"/>
          <p:nvPr>
            <p:ph type="subTitle" idx="1"/>
          </p:nvPr>
        </p:nvSpPr>
        <p:spPr>
          <a:xfrm>
            <a:off x="724950" y="3313925"/>
            <a:ext cx="3068400" cy="75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300" b="1">
                <a:solidFill>
                  <a:schemeClr val="dk1"/>
                </a:solidFill>
                <a:sym typeface="+mn-ea"/>
              </a:rPr>
              <a:t>High level Algorithm for our solution</a:t>
            </a:r>
            <a:endParaRPr lang="en-US" sz="1300"/>
          </a:p>
          <a:p>
            <a:pPr marL="0" lvl="0" indent="0">
              <a:spcBef>
                <a:spcPts val="0"/>
              </a:spcBef>
              <a:spcAft>
                <a:spcPts val="0"/>
              </a:spcAft>
              <a:buNone/>
            </a:pPr>
            <a:endParaRPr lang="en-US" sz="1300"/>
          </a:p>
        </p:txBody>
      </p:sp>
      <p:sp>
        <p:nvSpPr>
          <p:cNvPr id="164" name="Shape 164"/>
          <p:cNvSpPr txBox="1"/>
          <p:nvPr/>
        </p:nvSpPr>
        <p:spPr>
          <a:xfrm>
            <a:off x="5166925" y="98565"/>
            <a:ext cx="3374400" cy="4772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spcBef>
                <a:spcPts val="0"/>
              </a:spcBef>
              <a:spcAft>
                <a:spcPts val="0"/>
              </a:spcAft>
              <a:buNone/>
            </a:pPr>
            <a:r>
              <a:rPr lang="en-US" altLang="en-GB" b="1">
                <a:solidFill>
                  <a:schemeClr val="dk1"/>
                </a:solidFill>
                <a:sym typeface="+mn-ea"/>
              </a:rPr>
              <a:t>Here is a step-by-step outline of the solution:</a:t>
            </a:r>
            <a:endParaRPr lang="en-US" altLang="en-GB" b="1">
              <a:solidFill>
                <a:schemeClr val="dk1"/>
              </a:solidFill>
              <a:sym typeface="+mn-ea"/>
            </a:endParaRPr>
          </a:p>
          <a:p>
            <a:pPr marL="0" lvl="0" indent="0">
              <a:spcBef>
                <a:spcPts val="0"/>
              </a:spcBef>
              <a:spcAft>
                <a:spcPts val="0"/>
              </a:spcAft>
              <a:buNone/>
            </a:pPr>
            <a:endParaRPr lang="en-US" altLang="en-GB">
              <a:sym typeface="+mn-ea"/>
            </a:endParaRPr>
          </a:p>
          <a:p>
            <a:pPr marL="0" lvl="0" indent="0">
              <a:spcBef>
                <a:spcPts val="0"/>
              </a:spcBef>
              <a:spcAft>
                <a:spcPts val="0"/>
              </a:spcAft>
              <a:buNone/>
            </a:pPr>
            <a:r>
              <a:rPr lang="en-US" altLang="en-GB">
                <a:sym typeface="+mn-ea"/>
              </a:rPr>
              <a:t>1) Formulate problem into mathematical structures</a:t>
            </a:r>
            <a:endParaRPr lang="en-US" altLang="en-GB">
              <a:sym typeface="+mn-ea"/>
            </a:endParaRPr>
          </a:p>
          <a:p>
            <a:pPr marL="0" lvl="0" indent="0">
              <a:spcBef>
                <a:spcPts val="0"/>
              </a:spcBef>
              <a:spcAft>
                <a:spcPts val="0"/>
              </a:spcAft>
              <a:buNone/>
            </a:pPr>
            <a:r>
              <a:rPr lang="en-US" altLang="en-GB">
                <a:sym typeface="+mn-ea"/>
              </a:rPr>
              <a:t> </a:t>
            </a:r>
            <a:endParaRPr lang="en-US" altLang="en-GB">
              <a:sym typeface="+mn-ea"/>
            </a:endParaRPr>
          </a:p>
          <a:p>
            <a:pPr marL="0" lvl="0" indent="0">
              <a:spcBef>
                <a:spcPts val="0"/>
              </a:spcBef>
              <a:spcAft>
                <a:spcPts val="0"/>
              </a:spcAft>
              <a:buNone/>
            </a:pPr>
            <a:r>
              <a:rPr lang="en-US" altLang="en-GB">
                <a:sym typeface="+mn-ea"/>
              </a:rPr>
              <a:t>2) </a:t>
            </a:r>
            <a:r>
              <a:rPr lang="en-US" altLang="en-GB">
                <a:sym typeface="+mn-ea"/>
              </a:rPr>
              <a:t>Identify</a:t>
            </a:r>
            <a:r>
              <a:rPr lang="en-US" altLang="en-GB">
                <a:sym typeface="+mn-ea"/>
              </a:rPr>
              <a:t> the problem constraints</a:t>
            </a:r>
            <a:endParaRPr lang="en-US" altLang="en-GB">
              <a:sym typeface="+mn-ea"/>
            </a:endParaRPr>
          </a:p>
          <a:p>
            <a:pPr marL="0" lvl="0" indent="0">
              <a:spcBef>
                <a:spcPts val="0"/>
              </a:spcBef>
              <a:spcAft>
                <a:spcPts val="0"/>
              </a:spcAft>
              <a:buNone/>
            </a:pPr>
            <a:endParaRPr lang="en-US" altLang="en-GB">
              <a:sym typeface="+mn-ea"/>
            </a:endParaRPr>
          </a:p>
          <a:p>
            <a:pPr marL="0" lvl="0" indent="0">
              <a:spcBef>
                <a:spcPts val="0"/>
              </a:spcBef>
              <a:spcAft>
                <a:spcPts val="0"/>
              </a:spcAft>
              <a:buNone/>
            </a:pPr>
            <a:r>
              <a:rPr lang="en-US" altLang="en-GB">
                <a:sym typeface="+mn-ea"/>
              </a:rPr>
              <a:t>3) Model the loss function taking everything     into account</a:t>
            </a:r>
            <a:endParaRPr lang="en-US" altLang="en-GB">
              <a:sym typeface="+mn-ea"/>
            </a:endParaRPr>
          </a:p>
          <a:p>
            <a:pPr marL="0" lvl="0" indent="0">
              <a:spcBef>
                <a:spcPts val="0"/>
              </a:spcBef>
              <a:spcAft>
                <a:spcPts val="0"/>
              </a:spcAft>
              <a:buNone/>
            </a:pPr>
            <a:endParaRPr lang="en-US" altLang="en-GB">
              <a:sym typeface="+mn-ea"/>
            </a:endParaRPr>
          </a:p>
          <a:p>
            <a:pPr marL="0" lvl="0" indent="0">
              <a:spcBef>
                <a:spcPts val="0"/>
              </a:spcBef>
              <a:spcAft>
                <a:spcPts val="0"/>
              </a:spcAft>
              <a:buNone/>
            </a:pPr>
            <a:r>
              <a:rPr lang="en-US" altLang="en-GB">
                <a:sym typeface="+mn-ea"/>
              </a:rPr>
              <a:t>4) Determine solutions for the loss function</a:t>
            </a:r>
            <a:endParaRPr lang="en-US" altLang="en-GB">
              <a:sym typeface="+mn-ea"/>
            </a:endParaRPr>
          </a:p>
          <a:p>
            <a:pPr marL="0" lvl="0" indent="0">
              <a:spcBef>
                <a:spcPts val="0"/>
              </a:spcBef>
              <a:spcAft>
                <a:spcPts val="0"/>
              </a:spcAft>
              <a:buNone/>
            </a:pPr>
            <a:r>
              <a:rPr lang="en-US" altLang="en-GB">
                <a:sym typeface="+mn-ea"/>
              </a:rPr>
              <a:t> </a:t>
            </a:r>
            <a:endParaRPr lang="en-US" altLang="en-GB">
              <a:sym typeface="+mn-ea"/>
            </a:endParaRPr>
          </a:p>
          <a:p>
            <a:pPr marL="0" lvl="0" indent="0">
              <a:spcBef>
                <a:spcPts val="0"/>
              </a:spcBef>
              <a:spcAft>
                <a:spcPts val="0"/>
              </a:spcAft>
              <a:buNone/>
            </a:pPr>
            <a:r>
              <a:rPr lang="en-US" altLang="en-GB">
                <a:sym typeface="+mn-ea"/>
              </a:rPr>
              <a:t>5) Determmine a vote based final solution</a:t>
            </a:r>
            <a:endParaRPr lang="en-US" altLang="en-GB">
              <a:sym typeface="+mn-ea"/>
            </a:endParaRPr>
          </a:p>
          <a:p>
            <a:pPr marL="0" lvl="0" indent="0">
              <a:spcBef>
                <a:spcPts val="0"/>
              </a:spcBef>
              <a:spcAft>
                <a:spcPts val="0"/>
              </a:spcAft>
              <a:buNone/>
            </a:pPr>
            <a:endParaRPr lang="en-US" altLang="en-GB">
              <a:sym typeface="+mn-ea"/>
            </a:endParaRPr>
          </a:p>
          <a:p>
            <a:pPr marL="0" lvl="0" indent="0">
              <a:spcBef>
                <a:spcPts val="0"/>
              </a:spcBef>
              <a:spcAft>
                <a:spcPts val="0"/>
              </a:spcAft>
              <a:buNone/>
            </a:pPr>
            <a:r>
              <a:rPr lang="en-US" altLang="en-GB">
                <a:sym typeface="+mn-ea"/>
              </a:rPr>
              <a:t>6) Validate and analyze the final answer that you arrived at</a:t>
            </a:r>
            <a:endParaRPr lang="en-US" altLang="en-GB">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Shape 169"/>
          <p:cNvSpPr txBox="1"/>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ctr">
              <a:spcBef>
                <a:spcPts val="0"/>
              </a:spcBef>
              <a:spcAft>
                <a:spcPts val="1000"/>
              </a:spcAft>
              <a:buNone/>
            </a:pPr>
            <a:r>
              <a:rPr lang="en-GB" sz="700" b="1">
                <a:solidFill>
                  <a:schemeClr val="lt1"/>
                </a:solidFill>
              </a:rPr>
              <a:t>1</a:t>
            </a:r>
            <a:endParaRPr sz="700" b="1">
              <a:solidFill>
                <a:schemeClr val="lt1"/>
              </a:solidFill>
            </a:endParaRPr>
          </a:p>
        </p:txBody>
      </p:sp>
      <p:sp>
        <p:nvSpPr>
          <p:cNvPr id="170" name="Shape 170"/>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Solution </a:t>
            </a:r>
            <a:r>
              <a:rPr lang="en-US" altLang="en-GB">
                <a:sym typeface="+mn-ea"/>
              </a:rPr>
              <a:t>Presented</a:t>
            </a:r>
            <a:endParaRPr lang="en-US" altLang="en-GB"/>
          </a:p>
          <a:p>
            <a:pPr marL="0" lvl="0" indent="0">
              <a:spcBef>
                <a:spcPts val="0"/>
              </a:spcBef>
              <a:spcAft>
                <a:spcPts val="0"/>
              </a:spcAft>
              <a:buNone/>
            </a:pPr>
            <a:r>
              <a:rPr lang="en-US" altLang="en-GB" b="0"/>
              <a:t>02</a:t>
            </a:r>
            <a:endParaRPr b="0"/>
          </a:p>
        </p:txBody>
      </p:sp>
      <p:sp>
        <p:nvSpPr>
          <p:cNvPr id="164" name="Shape 164"/>
          <p:cNvSpPr txBox="1"/>
          <p:nvPr/>
        </p:nvSpPr>
        <p:spPr>
          <a:xfrm>
            <a:off x="5173910" y="262395"/>
            <a:ext cx="3374400" cy="4772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spcBef>
                <a:spcPts val="0"/>
              </a:spcBef>
              <a:spcAft>
                <a:spcPts val="0"/>
              </a:spcAft>
              <a:buNone/>
            </a:pPr>
            <a:r>
              <a:rPr lang="en-US" altLang="en-GB" b="1">
                <a:solidFill>
                  <a:schemeClr val="dk1"/>
                </a:solidFill>
                <a:sym typeface="+mn-ea"/>
              </a:rPr>
              <a:t>Each 8-group should have at most one qubit in the '1' state</a:t>
            </a:r>
            <a:endParaRPr lang="en-US" altLang="en-GB" b="1">
              <a:solidFill>
                <a:schemeClr val="dk1"/>
              </a:solidFill>
              <a:sym typeface="+mn-ea"/>
            </a:endParaRPr>
          </a:p>
          <a:p>
            <a:pPr marL="0" lvl="0" indent="0">
              <a:spcBef>
                <a:spcPts val="0"/>
              </a:spcBef>
              <a:spcAft>
                <a:spcPts val="0"/>
              </a:spcAft>
              <a:buNone/>
            </a:pPr>
            <a:endParaRPr lang="en-US" altLang="en-GB" b="1">
              <a:solidFill>
                <a:schemeClr val="dk1"/>
              </a:solidFill>
              <a:sym typeface="+mn-ea"/>
            </a:endParaRPr>
          </a:p>
          <a:p>
            <a:pPr marL="285750" lvl="0" indent="-285750">
              <a:spcBef>
                <a:spcPts val="0"/>
              </a:spcBef>
              <a:spcAft>
                <a:spcPts val="0"/>
              </a:spcAft>
              <a:buFont typeface="Arial" panose="020B0604020202020204" pitchFamily="34" charset="0"/>
              <a:buChar char="•"/>
            </a:pPr>
            <a:r>
              <a:rPr lang="en-US" altLang="en-GB">
                <a:sym typeface="+mn-ea"/>
              </a:rPr>
              <a:t>Therefore, allowed sum of this 8-group qubits should be 1 or 0 </a:t>
            </a:r>
            <a:endParaRPr lang="en-US" altLang="en-GB">
              <a:sym typeface="+mn-ea"/>
            </a:endParaRPr>
          </a:p>
          <a:p>
            <a:pPr marL="0" lvl="0" indent="0">
              <a:spcBef>
                <a:spcPts val="0"/>
              </a:spcBef>
              <a:spcAft>
                <a:spcPts val="0"/>
              </a:spcAft>
              <a:buFont typeface="Arial" panose="020B0604020202020204" pitchFamily="34" charset="0"/>
              <a:buNone/>
            </a:pPr>
            <a:endParaRPr lang="en-US" altLang="en-GB">
              <a:sym typeface="+mn-ea"/>
            </a:endParaRPr>
          </a:p>
          <a:p>
            <a:pPr marL="285750" lvl="0" indent="-285750">
              <a:spcBef>
                <a:spcPts val="0"/>
              </a:spcBef>
              <a:spcAft>
                <a:spcPts val="0"/>
              </a:spcAft>
              <a:buFont typeface="Arial" panose="020B0604020202020204" pitchFamily="34" charset="0"/>
              <a:buChar char="•"/>
            </a:pPr>
            <a:r>
              <a:rPr lang="en-US" altLang="en-GB">
                <a:sym typeface="+mn-ea"/>
              </a:rPr>
              <a:t>The disallowed summation values are: </a:t>
            </a:r>
            <a:br>
              <a:rPr lang="en-US" altLang="en-GB">
                <a:sym typeface="+mn-ea"/>
              </a:rPr>
            </a:br>
            <a:r>
              <a:rPr lang="en-US" altLang="en-GB">
                <a:sym typeface="+mn-ea"/>
              </a:rPr>
              <a:t>2, 3, 4, 5, 6, 7, 8</a:t>
            </a:r>
            <a:br>
              <a:rPr lang="en-US" altLang="en-GB">
                <a:sym typeface="+mn-ea"/>
              </a:rPr>
            </a:br>
            <a:endParaRPr lang="en-US" altLang="en-GB">
              <a:sym typeface="+mn-ea"/>
            </a:endParaRPr>
          </a:p>
          <a:p>
            <a:pPr marL="285750" lvl="0" indent="-285750">
              <a:spcBef>
                <a:spcPts val="0"/>
              </a:spcBef>
              <a:spcAft>
                <a:spcPts val="0"/>
              </a:spcAft>
              <a:buFont typeface="Arial" panose="020B0604020202020204" pitchFamily="34" charset="0"/>
              <a:buChar char="•"/>
            </a:pPr>
            <a:r>
              <a:rPr lang="en-US" altLang="en-GB">
                <a:sym typeface="+mn-ea"/>
              </a:rPr>
              <a:t>Allowed values ensure a minima of the following loss function</a:t>
            </a:r>
            <a:endParaRPr lang="en-US" altLang="en-GB">
              <a:sym typeface="+mn-ea"/>
            </a:endParaRPr>
          </a:p>
          <a:p>
            <a:pPr marL="285750" lvl="0" indent="-285750">
              <a:spcBef>
                <a:spcPts val="0"/>
              </a:spcBef>
              <a:spcAft>
                <a:spcPts val="0"/>
              </a:spcAft>
              <a:buFont typeface="Arial" panose="020B0604020202020204" pitchFamily="34" charset="0"/>
              <a:buChar char="•"/>
            </a:pPr>
            <a:endParaRPr lang="en-US" altLang="en-GB">
              <a:sym typeface="+mn-ea"/>
            </a:endParaRPr>
          </a:p>
          <a:p>
            <a:pPr marL="285750" lvl="0" indent="-285750">
              <a:spcBef>
                <a:spcPts val="0"/>
              </a:spcBef>
              <a:spcAft>
                <a:spcPts val="0"/>
              </a:spcAft>
              <a:buFont typeface="Arial" panose="020B0604020202020204" pitchFamily="34" charset="0"/>
              <a:buChar char="•"/>
            </a:pPr>
            <a:endParaRPr lang="en-US" altLang="en-GB">
              <a:sym typeface="+mn-ea"/>
            </a:endParaRPr>
          </a:p>
          <a:p>
            <a:pPr marL="0" lvl="0" indent="0">
              <a:spcBef>
                <a:spcPts val="0"/>
              </a:spcBef>
              <a:spcAft>
                <a:spcPts val="0"/>
              </a:spcAft>
              <a:buFont typeface="Arial" panose="020B0604020202020204" pitchFamily="34" charset="0"/>
              <a:buNone/>
            </a:pPr>
            <a:br>
              <a:rPr lang="en-US" altLang="en-GB">
                <a:sym typeface="+mn-ea"/>
              </a:rPr>
            </a:br>
            <a:br>
              <a:rPr lang="en-US" altLang="en-GB">
                <a:sym typeface="+mn-ea"/>
              </a:rPr>
            </a:br>
            <a:r>
              <a:rPr lang="en-US" altLang="en-GB">
                <a:sym typeface="+mn-ea"/>
              </a:rPr>
              <a:t>On expansion, this equation becomes</a:t>
            </a:r>
            <a:endParaRPr lang="en-US" altLang="en-GB">
              <a:sym typeface="+mn-ea"/>
            </a:endParaRPr>
          </a:p>
          <a:p>
            <a:pPr marL="285750" lvl="0" indent="-285750">
              <a:spcBef>
                <a:spcPts val="0"/>
              </a:spcBef>
              <a:spcAft>
                <a:spcPts val="0"/>
              </a:spcAft>
              <a:buFont typeface="Arial" panose="020B0604020202020204" pitchFamily="34" charset="0"/>
              <a:buChar char="•"/>
            </a:pPr>
          </a:p>
          <a:p>
            <a:pPr marL="285750" lvl="0" indent="-285750">
              <a:spcBef>
                <a:spcPts val="0"/>
              </a:spcBef>
              <a:spcAft>
                <a:spcPts val="0"/>
              </a:spcAft>
              <a:buFont typeface="Arial" panose="020B0604020202020204" pitchFamily="34" charset="0"/>
              <a:buChar char="•"/>
            </a:pPr>
          </a:p>
        </p:txBody>
      </p:sp>
      <p:sp>
        <p:nvSpPr>
          <p:cNvPr id="3" name="Shape 179"/>
          <p:cNvSpPr txBox="1"/>
          <p:nvPr>
            <p:ph type="subTitle" idx="1"/>
          </p:nvPr>
        </p:nvSpPr>
        <p:spPr>
          <a:xfrm>
            <a:off x="733205" y="3313925"/>
            <a:ext cx="3068400" cy="75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300" b="1">
                <a:solidFill>
                  <a:schemeClr val="dk1"/>
                </a:solidFill>
                <a:sym typeface="+mn-ea"/>
              </a:rPr>
              <a:t>Constraint 1</a:t>
            </a:r>
            <a:endParaRPr lang="en-US" sz="1300" b="1">
              <a:solidFill>
                <a:schemeClr val="dk1"/>
              </a:solidFill>
              <a:sym typeface="+mn-ea"/>
            </a:endParaRPr>
          </a:p>
          <a:p>
            <a:pPr marL="0" lvl="0" indent="0">
              <a:spcBef>
                <a:spcPts val="0"/>
              </a:spcBef>
              <a:spcAft>
                <a:spcPts val="0"/>
              </a:spcAft>
              <a:buNone/>
            </a:pPr>
            <a:endParaRPr lang="en-US" sz="1300"/>
          </a:p>
        </p:txBody>
      </p:sp>
      <p:pic>
        <p:nvPicPr>
          <p:cNvPr id="5" name="Picture 4" descr="H1"/>
          <p:cNvPicPr>
            <a:picLocks noChangeAspect="1"/>
          </p:cNvPicPr>
          <p:nvPr/>
        </p:nvPicPr>
        <p:blipFill>
          <a:blip r:embed="rId1"/>
          <a:stretch>
            <a:fillRect/>
          </a:stretch>
        </p:blipFill>
        <p:spPr>
          <a:xfrm>
            <a:off x="5289550" y="3006090"/>
            <a:ext cx="3143885" cy="683895"/>
          </a:xfrm>
          <a:prstGeom prst="rect">
            <a:avLst/>
          </a:prstGeom>
        </p:spPr>
      </p:pic>
      <p:pic>
        <p:nvPicPr>
          <p:cNvPr id="6" name="Picture 5" descr="H1_2"/>
          <p:cNvPicPr>
            <a:picLocks noChangeAspect="1"/>
          </p:cNvPicPr>
          <p:nvPr/>
        </p:nvPicPr>
        <p:blipFill>
          <a:blip r:embed="rId2"/>
          <a:stretch>
            <a:fillRect/>
          </a:stretch>
        </p:blipFill>
        <p:spPr>
          <a:xfrm>
            <a:off x="5440680" y="4253865"/>
            <a:ext cx="2842260" cy="647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Shape 169"/>
          <p:cNvSpPr txBox="1"/>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ctr">
              <a:spcBef>
                <a:spcPts val="0"/>
              </a:spcBef>
              <a:spcAft>
                <a:spcPts val="1000"/>
              </a:spcAft>
              <a:buNone/>
            </a:pPr>
            <a:r>
              <a:rPr lang="en-GB" sz="700" b="1">
                <a:solidFill>
                  <a:schemeClr val="lt1"/>
                </a:solidFill>
              </a:rPr>
              <a:t>1</a:t>
            </a:r>
            <a:endParaRPr sz="700" b="1">
              <a:solidFill>
                <a:schemeClr val="lt1"/>
              </a:solidFill>
            </a:endParaRPr>
          </a:p>
        </p:txBody>
      </p:sp>
      <p:sp>
        <p:nvSpPr>
          <p:cNvPr id="170" name="Shape 170"/>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Solution </a:t>
            </a:r>
            <a:r>
              <a:rPr lang="en-US" altLang="en-GB">
                <a:sym typeface="+mn-ea"/>
              </a:rPr>
              <a:t>Presented</a:t>
            </a:r>
            <a:endParaRPr lang="en-US" altLang="en-GB"/>
          </a:p>
          <a:p>
            <a:pPr marL="0" lvl="0" indent="0">
              <a:spcBef>
                <a:spcPts val="0"/>
              </a:spcBef>
              <a:spcAft>
                <a:spcPts val="0"/>
              </a:spcAft>
              <a:buNone/>
            </a:pPr>
            <a:r>
              <a:rPr lang="en-US" altLang="en-GB" b="0"/>
              <a:t>03</a:t>
            </a:r>
            <a:endParaRPr b="0"/>
          </a:p>
        </p:txBody>
      </p:sp>
      <p:sp>
        <p:nvSpPr>
          <p:cNvPr id="164" name="Shape 164"/>
          <p:cNvSpPr txBox="1"/>
          <p:nvPr/>
        </p:nvSpPr>
        <p:spPr>
          <a:xfrm>
            <a:off x="5173910" y="262395"/>
            <a:ext cx="3374400" cy="4772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spcBef>
                <a:spcPts val="0"/>
              </a:spcBef>
              <a:spcAft>
                <a:spcPts val="0"/>
              </a:spcAft>
              <a:buNone/>
            </a:pPr>
            <a:r>
              <a:rPr lang="en-US" altLang="en-GB" b="1">
                <a:solidFill>
                  <a:schemeClr val="dk1"/>
                </a:solidFill>
                <a:sym typeface="+mn-ea"/>
              </a:rPr>
              <a:t>Each number appears once in a row</a:t>
            </a:r>
            <a:br>
              <a:rPr lang="en-US" altLang="en-GB" b="1">
                <a:solidFill>
                  <a:schemeClr val="dk1"/>
                </a:solidFill>
                <a:sym typeface="+mn-ea"/>
              </a:rPr>
            </a:br>
            <a:endParaRPr lang="en-US" altLang="en-GB" b="1">
              <a:solidFill>
                <a:schemeClr val="dk1"/>
              </a:solidFill>
              <a:sym typeface="+mn-ea"/>
            </a:endParaRPr>
          </a:p>
          <a:p>
            <a:pPr marL="0" lvl="0" indent="0">
              <a:spcBef>
                <a:spcPts val="0"/>
              </a:spcBef>
              <a:spcAft>
                <a:spcPts val="0"/>
              </a:spcAft>
              <a:buNone/>
            </a:pPr>
            <a:endParaRPr lang="en-US" altLang="en-GB" b="1">
              <a:solidFill>
                <a:schemeClr val="dk1"/>
              </a:solidFill>
              <a:sym typeface="+mn-ea"/>
            </a:endParaRPr>
          </a:p>
          <a:p>
            <a:pPr marL="285750" lvl="0" indent="-285750">
              <a:spcBef>
                <a:spcPts val="0"/>
              </a:spcBef>
              <a:spcAft>
                <a:spcPts val="0"/>
              </a:spcAft>
              <a:buFont typeface="Arial" panose="020B0604020202020204" pitchFamily="34" charset="0"/>
              <a:buChar char="•"/>
            </a:pPr>
            <a:r>
              <a:rPr lang="en-US" altLang="en-GB">
                <a:sym typeface="+mn-ea"/>
              </a:rPr>
              <a:t>Consider a fixed z and x, going over the values of y the sum should be 1 </a:t>
            </a:r>
            <a:endParaRPr lang="en-US" altLang="en-GB">
              <a:sym typeface="+mn-ea"/>
            </a:endParaRPr>
          </a:p>
          <a:p>
            <a:pPr marL="0" lvl="0" indent="0">
              <a:spcBef>
                <a:spcPts val="0"/>
              </a:spcBef>
              <a:spcAft>
                <a:spcPts val="0"/>
              </a:spcAft>
              <a:buFont typeface="Arial" panose="020B0604020202020204" pitchFamily="34" charset="0"/>
              <a:buNone/>
            </a:pPr>
            <a:endParaRPr lang="en-US" altLang="en-GB">
              <a:sym typeface="+mn-ea"/>
            </a:endParaRPr>
          </a:p>
          <a:p>
            <a:pPr marL="0" lvl="0" indent="0">
              <a:spcBef>
                <a:spcPts val="0"/>
              </a:spcBef>
              <a:spcAft>
                <a:spcPts val="0"/>
              </a:spcAft>
              <a:buFont typeface="Arial" panose="020B0604020202020204" pitchFamily="34" charset="0"/>
              <a:buNone/>
            </a:pPr>
            <a:endParaRPr lang="en-US" altLang="en-GB">
              <a:sym typeface="+mn-ea"/>
            </a:endParaRPr>
          </a:p>
          <a:p>
            <a:pPr marL="285750" lvl="0" indent="-285750">
              <a:spcBef>
                <a:spcPts val="0"/>
              </a:spcBef>
              <a:spcAft>
                <a:spcPts val="0"/>
              </a:spcAft>
              <a:buFont typeface="Arial" panose="020B0604020202020204" pitchFamily="34" charset="0"/>
              <a:buChar char="•"/>
            </a:pPr>
            <a:r>
              <a:rPr lang="en-US" altLang="en-GB">
                <a:sym typeface="+mn-ea"/>
              </a:rPr>
              <a:t>The loss function look like so</a:t>
            </a:r>
            <a:br>
              <a:rPr lang="en-US" altLang="en-GB">
                <a:sym typeface="+mn-ea"/>
              </a:rPr>
            </a:br>
            <a:endParaRPr lang="en-US" altLang="en-GB">
              <a:sym typeface="+mn-ea"/>
            </a:endParaRPr>
          </a:p>
          <a:p>
            <a:pPr marL="285750" lvl="0" indent="-285750">
              <a:spcBef>
                <a:spcPts val="0"/>
              </a:spcBef>
              <a:spcAft>
                <a:spcPts val="0"/>
              </a:spcAft>
              <a:buFont typeface="Arial" panose="020B0604020202020204" pitchFamily="34" charset="0"/>
              <a:buChar char="•"/>
            </a:pPr>
            <a:endParaRPr lang="en-US" altLang="en-GB">
              <a:sym typeface="+mn-ea"/>
            </a:endParaRPr>
          </a:p>
          <a:p>
            <a:pPr marL="285750" lvl="0" indent="-285750">
              <a:spcBef>
                <a:spcPts val="0"/>
              </a:spcBef>
              <a:spcAft>
                <a:spcPts val="0"/>
              </a:spcAft>
              <a:buFont typeface="Arial" panose="020B0604020202020204" pitchFamily="34" charset="0"/>
              <a:buChar char="•"/>
            </a:pPr>
            <a:endParaRPr lang="en-US" altLang="en-GB">
              <a:sym typeface="+mn-ea"/>
            </a:endParaRPr>
          </a:p>
          <a:p>
            <a:pPr marL="0" lvl="0" indent="0">
              <a:spcBef>
                <a:spcPts val="0"/>
              </a:spcBef>
              <a:spcAft>
                <a:spcPts val="0"/>
              </a:spcAft>
              <a:buFont typeface="Arial" panose="020B0604020202020204" pitchFamily="34" charset="0"/>
              <a:buNone/>
            </a:pPr>
            <a:br>
              <a:rPr lang="en-US" altLang="en-GB">
                <a:sym typeface="+mn-ea"/>
              </a:rPr>
            </a:br>
            <a:r>
              <a:rPr lang="en-US" altLang="en-GB">
                <a:sym typeface="+mn-ea"/>
              </a:rPr>
              <a:t>On expansion, this equation becomes</a:t>
            </a:r>
            <a:endParaRPr lang="en-US" altLang="en-GB">
              <a:sym typeface="+mn-ea"/>
            </a:endParaRPr>
          </a:p>
          <a:p>
            <a:pPr marL="285750" lvl="0" indent="-285750">
              <a:spcBef>
                <a:spcPts val="0"/>
              </a:spcBef>
              <a:spcAft>
                <a:spcPts val="0"/>
              </a:spcAft>
              <a:buFont typeface="Arial" panose="020B0604020202020204" pitchFamily="34" charset="0"/>
              <a:buChar char="•"/>
            </a:pPr>
          </a:p>
          <a:p>
            <a:pPr marL="285750" lvl="0" indent="-285750">
              <a:spcBef>
                <a:spcPts val="0"/>
              </a:spcBef>
              <a:spcAft>
                <a:spcPts val="0"/>
              </a:spcAft>
              <a:buFont typeface="Arial" panose="020B0604020202020204" pitchFamily="34" charset="0"/>
              <a:buChar char="•"/>
            </a:pPr>
          </a:p>
        </p:txBody>
      </p:sp>
      <p:sp>
        <p:nvSpPr>
          <p:cNvPr id="3" name="Shape 179"/>
          <p:cNvSpPr txBox="1"/>
          <p:nvPr>
            <p:ph type="subTitle" idx="1"/>
          </p:nvPr>
        </p:nvSpPr>
        <p:spPr>
          <a:xfrm>
            <a:off x="733205" y="3313925"/>
            <a:ext cx="3068400" cy="75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300" b="1">
                <a:solidFill>
                  <a:schemeClr val="dk1"/>
                </a:solidFill>
                <a:sym typeface="+mn-ea"/>
              </a:rPr>
              <a:t>Constraint 2 </a:t>
            </a:r>
            <a:endParaRPr lang="en-US" sz="1300" b="1">
              <a:solidFill>
                <a:schemeClr val="dk1"/>
              </a:solidFill>
              <a:sym typeface="+mn-ea"/>
            </a:endParaRPr>
          </a:p>
          <a:p>
            <a:pPr marL="0" lvl="0" indent="0">
              <a:spcBef>
                <a:spcPts val="0"/>
              </a:spcBef>
              <a:spcAft>
                <a:spcPts val="0"/>
              </a:spcAft>
              <a:buNone/>
            </a:pPr>
            <a:endParaRPr lang="en-US" sz="1300"/>
          </a:p>
        </p:txBody>
      </p:sp>
      <p:pic>
        <p:nvPicPr>
          <p:cNvPr id="1" name="Picture 0" descr="H2_2"/>
          <p:cNvPicPr>
            <a:picLocks noChangeAspect="1"/>
          </p:cNvPicPr>
          <p:nvPr/>
        </p:nvPicPr>
        <p:blipFill>
          <a:blip r:embed="rId1"/>
          <a:stretch>
            <a:fillRect/>
          </a:stretch>
        </p:blipFill>
        <p:spPr>
          <a:xfrm>
            <a:off x="5117465" y="3616960"/>
            <a:ext cx="3487420" cy="563880"/>
          </a:xfrm>
          <a:prstGeom prst="rect">
            <a:avLst/>
          </a:prstGeom>
        </p:spPr>
      </p:pic>
      <p:pic>
        <p:nvPicPr>
          <p:cNvPr id="2" name="Picture 1" descr="H2"/>
          <p:cNvPicPr>
            <a:picLocks noChangeAspect="1"/>
          </p:cNvPicPr>
          <p:nvPr/>
        </p:nvPicPr>
        <p:blipFill>
          <a:blip r:embed="rId2"/>
          <a:stretch>
            <a:fillRect/>
          </a:stretch>
        </p:blipFill>
        <p:spPr>
          <a:xfrm>
            <a:off x="5466715" y="2359025"/>
            <a:ext cx="2788920" cy="6718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Shape 169"/>
          <p:cNvSpPr txBox="1"/>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ctr">
              <a:spcBef>
                <a:spcPts val="0"/>
              </a:spcBef>
              <a:spcAft>
                <a:spcPts val="1000"/>
              </a:spcAft>
              <a:buNone/>
            </a:pPr>
            <a:r>
              <a:rPr lang="en-GB" sz="700" b="1">
                <a:solidFill>
                  <a:schemeClr val="lt1"/>
                </a:solidFill>
              </a:rPr>
              <a:t>1</a:t>
            </a:r>
            <a:endParaRPr sz="700" b="1">
              <a:solidFill>
                <a:schemeClr val="lt1"/>
              </a:solidFill>
            </a:endParaRPr>
          </a:p>
        </p:txBody>
      </p:sp>
      <p:sp>
        <p:nvSpPr>
          <p:cNvPr id="170" name="Shape 170"/>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Solution </a:t>
            </a:r>
            <a:r>
              <a:rPr lang="en-US" altLang="en-GB">
                <a:sym typeface="+mn-ea"/>
              </a:rPr>
              <a:t>Presented</a:t>
            </a:r>
            <a:endParaRPr lang="en-US" altLang="en-GB"/>
          </a:p>
          <a:p>
            <a:pPr marL="0" lvl="0" indent="0">
              <a:spcBef>
                <a:spcPts val="0"/>
              </a:spcBef>
              <a:spcAft>
                <a:spcPts val="0"/>
              </a:spcAft>
              <a:buNone/>
            </a:pPr>
            <a:r>
              <a:rPr lang="en-US" altLang="en-GB" b="0"/>
              <a:t>04</a:t>
            </a:r>
            <a:endParaRPr b="0"/>
          </a:p>
        </p:txBody>
      </p:sp>
      <p:sp>
        <p:nvSpPr>
          <p:cNvPr id="164" name="Shape 164"/>
          <p:cNvSpPr txBox="1"/>
          <p:nvPr/>
        </p:nvSpPr>
        <p:spPr>
          <a:xfrm>
            <a:off x="5173910" y="262395"/>
            <a:ext cx="3374400" cy="4772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spcBef>
                <a:spcPts val="0"/>
              </a:spcBef>
              <a:spcAft>
                <a:spcPts val="0"/>
              </a:spcAft>
              <a:buNone/>
            </a:pPr>
            <a:r>
              <a:rPr lang="en-US" altLang="en-GB" b="1">
                <a:solidFill>
                  <a:schemeClr val="dk1"/>
                </a:solidFill>
                <a:sym typeface="+mn-ea"/>
              </a:rPr>
              <a:t>Each number appears once in a column</a:t>
            </a:r>
            <a:br>
              <a:rPr lang="en-US" altLang="en-GB" b="1">
                <a:solidFill>
                  <a:schemeClr val="dk1"/>
                </a:solidFill>
                <a:sym typeface="+mn-ea"/>
              </a:rPr>
            </a:br>
            <a:endParaRPr lang="en-US" altLang="en-GB" b="1">
              <a:solidFill>
                <a:schemeClr val="dk1"/>
              </a:solidFill>
              <a:sym typeface="+mn-ea"/>
            </a:endParaRPr>
          </a:p>
          <a:p>
            <a:pPr marL="0" lvl="0" indent="0">
              <a:spcBef>
                <a:spcPts val="0"/>
              </a:spcBef>
              <a:spcAft>
                <a:spcPts val="0"/>
              </a:spcAft>
              <a:buNone/>
            </a:pPr>
            <a:endParaRPr lang="en-US" altLang="en-GB" b="1">
              <a:solidFill>
                <a:schemeClr val="dk1"/>
              </a:solidFill>
              <a:sym typeface="+mn-ea"/>
            </a:endParaRPr>
          </a:p>
          <a:p>
            <a:pPr marL="285750" lvl="0" indent="-285750">
              <a:spcBef>
                <a:spcPts val="0"/>
              </a:spcBef>
              <a:spcAft>
                <a:spcPts val="0"/>
              </a:spcAft>
              <a:buFont typeface="Arial" panose="020B0604020202020204" pitchFamily="34" charset="0"/>
              <a:buChar char="•"/>
            </a:pPr>
            <a:r>
              <a:rPr lang="en-US" altLang="en-GB">
                <a:sym typeface="+mn-ea"/>
              </a:rPr>
              <a:t>Consider a fixed z and y, going over the values of x the sum should be 1 </a:t>
            </a:r>
            <a:endParaRPr lang="en-US" altLang="en-GB">
              <a:sym typeface="+mn-ea"/>
            </a:endParaRPr>
          </a:p>
          <a:p>
            <a:pPr marL="0" lvl="0" indent="0">
              <a:spcBef>
                <a:spcPts val="0"/>
              </a:spcBef>
              <a:spcAft>
                <a:spcPts val="0"/>
              </a:spcAft>
              <a:buFont typeface="Arial" panose="020B0604020202020204" pitchFamily="34" charset="0"/>
              <a:buNone/>
            </a:pPr>
            <a:endParaRPr lang="en-US" altLang="en-GB">
              <a:sym typeface="+mn-ea"/>
            </a:endParaRPr>
          </a:p>
          <a:p>
            <a:pPr marL="0" lvl="0" indent="0">
              <a:spcBef>
                <a:spcPts val="0"/>
              </a:spcBef>
              <a:spcAft>
                <a:spcPts val="0"/>
              </a:spcAft>
              <a:buFont typeface="Arial" panose="020B0604020202020204" pitchFamily="34" charset="0"/>
              <a:buNone/>
            </a:pPr>
            <a:endParaRPr lang="en-US" altLang="en-GB">
              <a:sym typeface="+mn-ea"/>
            </a:endParaRPr>
          </a:p>
          <a:p>
            <a:pPr marL="285750" lvl="0" indent="-285750">
              <a:spcBef>
                <a:spcPts val="0"/>
              </a:spcBef>
              <a:spcAft>
                <a:spcPts val="0"/>
              </a:spcAft>
              <a:buFont typeface="Arial" panose="020B0604020202020204" pitchFamily="34" charset="0"/>
              <a:buChar char="•"/>
            </a:pPr>
            <a:r>
              <a:rPr lang="en-US" altLang="en-GB">
                <a:sym typeface="+mn-ea"/>
              </a:rPr>
              <a:t>The loss function look like so</a:t>
            </a:r>
            <a:br>
              <a:rPr lang="en-US" altLang="en-GB">
                <a:sym typeface="+mn-ea"/>
              </a:rPr>
            </a:br>
            <a:endParaRPr lang="en-US" altLang="en-GB">
              <a:sym typeface="+mn-ea"/>
            </a:endParaRPr>
          </a:p>
          <a:p>
            <a:pPr marL="285750" lvl="0" indent="-285750">
              <a:spcBef>
                <a:spcPts val="0"/>
              </a:spcBef>
              <a:spcAft>
                <a:spcPts val="0"/>
              </a:spcAft>
              <a:buFont typeface="Arial" panose="020B0604020202020204" pitchFamily="34" charset="0"/>
              <a:buChar char="•"/>
            </a:pPr>
            <a:endParaRPr lang="en-US" altLang="en-GB">
              <a:sym typeface="+mn-ea"/>
            </a:endParaRPr>
          </a:p>
          <a:p>
            <a:pPr marL="285750" lvl="0" indent="-285750">
              <a:spcBef>
                <a:spcPts val="0"/>
              </a:spcBef>
              <a:spcAft>
                <a:spcPts val="0"/>
              </a:spcAft>
              <a:buFont typeface="Arial" panose="020B0604020202020204" pitchFamily="34" charset="0"/>
              <a:buChar char="•"/>
            </a:pPr>
            <a:endParaRPr lang="en-US" altLang="en-GB">
              <a:sym typeface="+mn-ea"/>
            </a:endParaRPr>
          </a:p>
          <a:p>
            <a:pPr marL="0" lvl="0" indent="0">
              <a:spcBef>
                <a:spcPts val="0"/>
              </a:spcBef>
              <a:spcAft>
                <a:spcPts val="0"/>
              </a:spcAft>
              <a:buFont typeface="Arial" panose="020B0604020202020204" pitchFamily="34" charset="0"/>
              <a:buNone/>
            </a:pPr>
            <a:br>
              <a:rPr lang="en-US" altLang="en-GB">
                <a:sym typeface="+mn-ea"/>
              </a:rPr>
            </a:br>
            <a:r>
              <a:rPr lang="en-US" altLang="en-GB">
                <a:sym typeface="+mn-ea"/>
              </a:rPr>
              <a:t>On expansion, this equation becomes</a:t>
            </a:r>
            <a:endParaRPr lang="en-US" altLang="en-GB">
              <a:sym typeface="+mn-ea"/>
            </a:endParaRPr>
          </a:p>
          <a:p>
            <a:pPr marL="285750" lvl="0" indent="-285750">
              <a:spcBef>
                <a:spcPts val="0"/>
              </a:spcBef>
              <a:spcAft>
                <a:spcPts val="0"/>
              </a:spcAft>
              <a:buFont typeface="Arial" panose="020B0604020202020204" pitchFamily="34" charset="0"/>
              <a:buChar char="•"/>
            </a:pPr>
          </a:p>
          <a:p>
            <a:pPr marL="285750" lvl="0" indent="-285750">
              <a:spcBef>
                <a:spcPts val="0"/>
              </a:spcBef>
              <a:spcAft>
                <a:spcPts val="0"/>
              </a:spcAft>
              <a:buFont typeface="Arial" panose="020B0604020202020204" pitchFamily="34" charset="0"/>
              <a:buChar char="•"/>
            </a:pPr>
          </a:p>
        </p:txBody>
      </p:sp>
      <p:sp>
        <p:nvSpPr>
          <p:cNvPr id="3" name="Shape 179"/>
          <p:cNvSpPr txBox="1"/>
          <p:nvPr>
            <p:ph type="subTitle" idx="1"/>
          </p:nvPr>
        </p:nvSpPr>
        <p:spPr>
          <a:xfrm>
            <a:off x="733205" y="3313925"/>
            <a:ext cx="3068400" cy="75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300" b="1">
                <a:solidFill>
                  <a:schemeClr val="dk1"/>
                </a:solidFill>
                <a:sym typeface="+mn-ea"/>
              </a:rPr>
              <a:t>Constraint 3 </a:t>
            </a:r>
            <a:endParaRPr lang="en-US" sz="1300" b="1">
              <a:solidFill>
                <a:schemeClr val="dk1"/>
              </a:solidFill>
              <a:sym typeface="+mn-ea"/>
            </a:endParaRPr>
          </a:p>
          <a:p>
            <a:pPr marL="0" lvl="0" indent="0">
              <a:spcBef>
                <a:spcPts val="0"/>
              </a:spcBef>
              <a:spcAft>
                <a:spcPts val="0"/>
              </a:spcAft>
              <a:buNone/>
            </a:pPr>
            <a:endParaRPr lang="en-US" sz="1300"/>
          </a:p>
        </p:txBody>
      </p:sp>
      <p:pic>
        <p:nvPicPr>
          <p:cNvPr id="4" name="Picture 3" descr="H3"/>
          <p:cNvPicPr>
            <a:picLocks noChangeAspect="1"/>
          </p:cNvPicPr>
          <p:nvPr/>
        </p:nvPicPr>
        <p:blipFill>
          <a:blip r:embed="rId1"/>
          <a:stretch>
            <a:fillRect/>
          </a:stretch>
        </p:blipFill>
        <p:spPr>
          <a:xfrm>
            <a:off x="5476240" y="2346325"/>
            <a:ext cx="2769870" cy="604520"/>
          </a:xfrm>
          <a:prstGeom prst="rect">
            <a:avLst/>
          </a:prstGeom>
        </p:spPr>
      </p:pic>
      <p:pic>
        <p:nvPicPr>
          <p:cNvPr id="5" name="Picture 4" descr="H3_2"/>
          <p:cNvPicPr>
            <a:picLocks noChangeAspect="1"/>
          </p:cNvPicPr>
          <p:nvPr/>
        </p:nvPicPr>
        <p:blipFill>
          <a:blip r:embed="rId2"/>
          <a:stretch>
            <a:fillRect/>
          </a:stretch>
        </p:blipFill>
        <p:spPr>
          <a:xfrm>
            <a:off x="4925060" y="3513455"/>
            <a:ext cx="3872230" cy="6191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Shape 169"/>
          <p:cNvSpPr txBox="1"/>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ctr">
              <a:spcBef>
                <a:spcPts val="0"/>
              </a:spcBef>
              <a:spcAft>
                <a:spcPts val="1000"/>
              </a:spcAft>
              <a:buNone/>
            </a:pPr>
            <a:r>
              <a:rPr lang="en-GB" sz="700" b="1">
                <a:solidFill>
                  <a:schemeClr val="lt1"/>
                </a:solidFill>
              </a:rPr>
              <a:t>1</a:t>
            </a:r>
            <a:endParaRPr sz="700" b="1">
              <a:solidFill>
                <a:schemeClr val="lt1"/>
              </a:solidFill>
            </a:endParaRPr>
          </a:p>
        </p:txBody>
      </p:sp>
      <p:sp>
        <p:nvSpPr>
          <p:cNvPr id="170" name="Shape 170"/>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Solution </a:t>
            </a:r>
            <a:r>
              <a:rPr lang="en-US" altLang="en-GB">
                <a:sym typeface="+mn-ea"/>
              </a:rPr>
              <a:t>Presented</a:t>
            </a:r>
            <a:endParaRPr lang="en-US" altLang="en-GB"/>
          </a:p>
          <a:p>
            <a:pPr marL="0" lvl="0" indent="0">
              <a:spcBef>
                <a:spcPts val="0"/>
              </a:spcBef>
              <a:spcAft>
                <a:spcPts val="0"/>
              </a:spcAft>
              <a:buNone/>
            </a:pPr>
            <a:r>
              <a:rPr lang="en-US" altLang="en-GB" b="0"/>
              <a:t>05</a:t>
            </a:r>
            <a:endParaRPr b="0"/>
          </a:p>
        </p:txBody>
      </p:sp>
      <p:sp>
        <p:nvSpPr>
          <p:cNvPr id="164" name="Shape 164"/>
          <p:cNvSpPr txBox="1"/>
          <p:nvPr/>
        </p:nvSpPr>
        <p:spPr>
          <a:xfrm>
            <a:off x="5173910" y="262395"/>
            <a:ext cx="3374400" cy="4772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spcBef>
                <a:spcPts val="0"/>
              </a:spcBef>
              <a:spcAft>
                <a:spcPts val="0"/>
              </a:spcAft>
              <a:buNone/>
            </a:pPr>
            <a:r>
              <a:rPr lang="en-US" altLang="en-GB" b="1">
                <a:solidFill>
                  <a:schemeClr val="dk1"/>
                </a:solidFill>
                <a:sym typeface="+mn-ea"/>
              </a:rPr>
              <a:t>Each number appears once in a 3x3 subgrid</a:t>
            </a:r>
            <a:br>
              <a:rPr lang="en-US" altLang="en-GB" b="1">
                <a:solidFill>
                  <a:schemeClr val="dk1"/>
                </a:solidFill>
                <a:sym typeface="+mn-ea"/>
              </a:rPr>
            </a:br>
            <a:endParaRPr lang="en-US" altLang="en-GB" b="1">
              <a:solidFill>
                <a:schemeClr val="dk1"/>
              </a:solidFill>
              <a:sym typeface="+mn-ea"/>
            </a:endParaRPr>
          </a:p>
          <a:p>
            <a:pPr marL="0" lvl="0" indent="0">
              <a:spcBef>
                <a:spcPts val="0"/>
              </a:spcBef>
              <a:spcAft>
                <a:spcPts val="0"/>
              </a:spcAft>
              <a:buNone/>
            </a:pPr>
            <a:endParaRPr lang="en-US" altLang="en-GB" b="1">
              <a:solidFill>
                <a:schemeClr val="dk1"/>
              </a:solidFill>
              <a:sym typeface="+mn-ea"/>
            </a:endParaRPr>
          </a:p>
          <a:p>
            <a:pPr marL="285750" lvl="0" indent="-285750">
              <a:spcBef>
                <a:spcPts val="0"/>
              </a:spcBef>
              <a:spcAft>
                <a:spcPts val="0"/>
              </a:spcAft>
              <a:buFont typeface="Arial" panose="020B0604020202020204" pitchFamily="34" charset="0"/>
              <a:buChar char="•"/>
            </a:pPr>
            <a:r>
              <a:rPr lang="en-US" altLang="en-GB">
                <a:sym typeface="+mn-ea"/>
              </a:rPr>
              <a:t>Consider a fixed z , going over the values of x and y in a subgrid, the sum should be 1 </a:t>
            </a:r>
            <a:endParaRPr lang="en-US" altLang="en-GB">
              <a:sym typeface="+mn-ea"/>
            </a:endParaRPr>
          </a:p>
          <a:p>
            <a:pPr marL="0" lvl="0" indent="0">
              <a:spcBef>
                <a:spcPts val="0"/>
              </a:spcBef>
              <a:spcAft>
                <a:spcPts val="0"/>
              </a:spcAft>
              <a:buFont typeface="Arial" panose="020B0604020202020204" pitchFamily="34" charset="0"/>
              <a:buNone/>
            </a:pPr>
            <a:endParaRPr lang="en-US" altLang="en-GB">
              <a:sym typeface="+mn-ea"/>
            </a:endParaRPr>
          </a:p>
          <a:p>
            <a:pPr marL="0" lvl="0" indent="0">
              <a:spcBef>
                <a:spcPts val="0"/>
              </a:spcBef>
              <a:spcAft>
                <a:spcPts val="0"/>
              </a:spcAft>
              <a:buFont typeface="Arial" panose="020B0604020202020204" pitchFamily="34" charset="0"/>
              <a:buNone/>
            </a:pPr>
            <a:endParaRPr lang="en-US" altLang="en-GB">
              <a:sym typeface="+mn-ea"/>
            </a:endParaRPr>
          </a:p>
          <a:p>
            <a:pPr marL="285750" lvl="0" indent="-285750">
              <a:spcBef>
                <a:spcPts val="0"/>
              </a:spcBef>
              <a:spcAft>
                <a:spcPts val="0"/>
              </a:spcAft>
              <a:buFont typeface="Arial" panose="020B0604020202020204" pitchFamily="34" charset="0"/>
              <a:buChar char="•"/>
            </a:pPr>
            <a:r>
              <a:rPr lang="en-US">
                <a:sym typeface="+mn-ea"/>
              </a:rPr>
              <a:t>We can construct a similar Loss function to the ones we've made so far</a:t>
            </a:r>
            <a:endParaRPr lang="en-US"/>
          </a:p>
        </p:txBody>
      </p:sp>
      <p:sp>
        <p:nvSpPr>
          <p:cNvPr id="3" name="Shape 179"/>
          <p:cNvSpPr txBox="1"/>
          <p:nvPr>
            <p:ph type="subTitle" idx="1"/>
          </p:nvPr>
        </p:nvSpPr>
        <p:spPr>
          <a:xfrm>
            <a:off x="733205" y="3313925"/>
            <a:ext cx="3068400" cy="75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300" b="1">
                <a:solidFill>
                  <a:schemeClr val="dk1"/>
                </a:solidFill>
                <a:sym typeface="+mn-ea"/>
              </a:rPr>
              <a:t>Constraint 4 </a:t>
            </a:r>
            <a:endParaRPr lang="en-US" sz="1300" b="1">
              <a:solidFill>
                <a:schemeClr val="dk1"/>
              </a:solidFill>
              <a:sym typeface="+mn-ea"/>
            </a:endParaRPr>
          </a:p>
          <a:p>
            <a:pPr marL="0" lvl="0" indent="0">
              <a:spcBef>
                <a:spcPts val="0"/>
              </a:spcBef>
              <a:spcAft>
                <a:spcPts val="0"/>
              </a:spcAft>
              <a:buNone/>
            </a:pPr>
            <a:endParaRPr lang="en-US" sz="13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Shape 169"/>
          <p:cNvSpPr txBox="1"/>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ctr">
              <a:spcBef>
                <a:spcPts val="0"/>
              </a:spcBef>
              <a:spcAft>
                <a:spcPts val="1000"/>
              </a:spcAft>
              <a:buNone/>
            </a:pPr>
            <a:r>
              <a:rPr lang="en-GB" sz="700" b="1">
                <a:solidFill>
                  <a:schemeClr val="lt1"/>
                </a:solidFill>
              </a:rPr>
              <a:t>1</a:t>
            </a:r>
            <a:endParaRPr sz="700" b="1">
              <a:solidFill>
                <a:schemeClr val="lt1"/>
              </a:solidFill>
            </a:endParaRPr>
          </a:p>
        </p:txBody>
      </p:sp>
      <p:sp>
        <p:nvSpPr>
          <p:cNvPr id="170" name="Shape 170"/>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Solution </a:t>
            </a:r>
            <a:r>
              <a:rPr lang="en-US" altLang="en-GB">
                <a:sym typeface="+mn-ea"/>
              </a:rPr>
              <a:t>Presented</a:t>
            </a:r>
            <a:endParaRPr lang="en-US" altLang="en-GB"/>
          </a:p>
          <a:p>
            <a:pPr marL="0" lvl="0" indent="0">
              <a:spcBef>
                <a:spcPts val="0"/>
              </a:spcBef>
              <a:spcAft>
                <a:spcPts val="0"/>
              </a:spcAft>
              <a:buNone/>
            </a:pPr>
            <a:r>
              <a:rPr lang="en-US" altLang="en-GB" b="0"/>
              <a:t>06</a:t>
            </a:r>
            <a:endParaRPr b="0"/>
          </a:p>
        </p:txBody>
      </p:sp>
      <p:sp>
        <p:nvSpPr>
          <p:cNvPr id="164" name="Shape 164"/>
          <p:cNvSpPr txBox="1"/>
          <p:nvPr/>
        </p:nvSpPr>
        <p:spPr>
          <a:xfrm>
            <a:off x="5173910" y="262395"/>
            <a:ext cx="3374400" cy="4772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spcBef>
                <a:spcPts val="0"/>
              </a:spcBef>
              <a:spcAft>
                <a:spcPts val="0"/>
              </a:spcAft>
              <a:buNone/>
            </a:pPr>
            <a:r>
              <a:rPr lang="en-US" altLang="en-GB" b="1">
                <a:solidFill>
                  <a:schemeClr val="dk1"/>
                </a:solidFill>
                <a:sym typeface="+mn-ea"/>
              </a:rPr>
              <a:t>Summate over the individual loss functions</a:t>
            </a:r>
            <a:br>
              <a:rPr lang="en-US" altLang="en-GB" b="1">
                <a:solidFill>
                  <a:schemeClr val="dk1"/>
                </a:solidFill>
                <a:sym typeface="+mn-ea"/>
              </a:rPr>
            </a:br>
            <a:endParaRPr lang="en-US" altLang="en-GB" b="1">
              <a:solidFill>
                <a:schemeClr val="dk1"/>
              </a:solidFill>
              <a:sym typeface="+mn-ea"/>
            </a:endParaRPr>
          </a:p>
          <a:p>
            <a:pPr marL="0" lvl="0" indent="0">
              <a:spcBef>
                <a:spcPts val="0"/>
              </a:spcBef>
              <a:spcAft>
                <a:spcPts val="0"/>
              </a:spcAft>
              <a:buNone/>
            </a:pPr>
            <a:endParaRPr lang="en-US" altLang="en-GB" b="1">
              <a:solidFill>
                <a:schemeClr val="dk1"/>
              </a:solidFill>
              <a:sym typeface="+mn-ea"/>
            </a:endParaRPr>
          </a:p>
          <a:p>
            <a:pPr marL="0" lvl="0" indent="0">
              <a:spcBef>
                <a:spcPts val="0"/>
              </a:spcBef>
              <a:spcAft>
                <a:spcPts val="0"/>
              </a:spcAft>
              <a:buFont typeface="Arial" panose="020B0604020202020204" pitchFamily="34" charset="0"/>
              <a:buNone/>
            </a:pPr>
            <a:r>
              <a:rPr lang="en-US" altLang="en-GB">
                <a:sym typeface="+mn-ea"/>
              </a:rPr>
              <a:t>We have no other objective function to optimize. We've converted our constraints into individual loss function elements.</a:t>
            </a:r>
            <a:endParaRPr lang="en-US" altLang="en-GB">
              <a:sym typeface="+mn-ea"/>
            </a:endParaRPr>
          </a:p>
          <a:p>
            <a:pPr marL="0" lvl="0" indent="0">
              <a:spcBef>
                <a:spcPts val="0"/>
              </a:spcBef>
              <a:spcAft>
                <a:spcPts val="0"/>
              </a:spcAft>
              <a:buFont typeface="Arial" panose="020B0604020202020204" pitchFamily="34" charset="0"/>
              <a:buNone/>
            </a:pPr>
            <a:endParaRPr lang="en-US"/>
          </a:p>
          <a:p>
            <a:pPr marL="0" lvl="0" indent="0">
              <a:spcBef>
                <a:spcPts val="0"/>
              </a:spcBef>
              <a:spcAft>
                <a:spcPts val="0"/>
              </a:spcAft>
              <a:buFont typeface="Arial" panose="020B0604020202020204" pitchFamily="34" charset="0"/>
              <a:buNone/>
            </a:pPr>
            <a:endParaRPr lang="en-US"/>
          </a:p>
          <a:p>
            <a:pPr marL="0" lvl="0" indent="0">
              <a:spcBef>
                <a:spcPts val="0"/>
              </a:spcBef>
              <a:spcAft>
                <a:spcPts val="0"/>
              </a:spcAft>
              <a:buFont typeface="Arial" panose="020B0604020202020204" pitchFamily="34" charset="0"/>
              <a:buNone/>
            </a:pPr>
            <a:r>
              <a:rPr lang="en-US"/>
              <a:t>The final loss function is given by-</a:t>
            </a:r>
            <a:endParaRPr lang="en-US"/>
          </a:p>
        </p:txBody>
      </p:sp>
      <p:sp>
        <p:nvSpPr>
          <p:cNvPr id="3" name="Shape 179"/>
          <p:cNvSpPr txBox="1"/>
          <p:nvPr>
            <p:ph type="subTitle" idx="1"/>
          </p:nvPr>
        </p:nvSpPr>
        <p:spPr>
          <a:xfrm>
            <a:off x="733205" y="3313925"/>
            <a:ext cx="3068400" cy="75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300" b="1">
                <a:solidFill>
                  <a:schemeClr val="dk1"/>
                </a:solidFill>
                <a:sym typeface="+mn-ea"/>
              </a:rPr>
              <a:t>Final Loss function</a:t>
            </a:r>
            <a:endParaRPr lang="en-US" sz="1300"/>
          </a:p>
        </p:txBody>
      </p:sp>
      <p:pic>
        <p:nvPicPr>
          <p:cNvPr id="1" name="Picture 0" descr="Hfinal"/>
          <p:cNvPicPr>
            <a:picLocks noChangeAspect="1"/>
          </p:cNvPicPr>
          <p:nvPr/>
        </p:nvPicPr>
        <p:blipFill>
          <a:blip r:embed="rId1"/>
          <a:srcRect r="46850"/>
          <a:stretch>
            <a:fillRect/>
          </a:stretch>
        </p:blipFill>
        <p:spPr>
          <a:xfrm>
            <a:off x="4763135" y="3006090"/>
            <a:ext cx="4281170" cy="411480"/>
          </a:xfrm>
          <a:prstGeom prst="rect">
            <a:avLst/>
          </a:prstGeom>
        </p:spPr>
      </p:pic>
      <p:pic>
        <p:nvPicPr>
          <p:cNvPr id="2" name="Picture 1" descr="Hfinal"/>
          <p:cNvPicPr>
            <a:picLocks noChangeAspect="1"/>
          </p:cNvPicPr>
          <p:nvPr/>
        </p:nvPicPr>
        <p:blipFill>
          <a:blip r:embed="rId1"/>
          <a:srcRect l="53239"/>
          <a:stretch>
            <a:fillRect/>
          </a:stretch>
        </p:blipFill>
        <p:spPr>
          <a:xfrm>
            <a:off x="5173980" y="3557905"/>
            <a:ext cx="3797935" cy="4146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sp>
        <p:nvSpPr>
          <p:cNvPr id="339" name="Shape 339"/>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Code </a:t>
            </a:r>
            <a:endParaRPr lang="en-US" altLang="en-GB"/>
          </a:p>
        </p:txBody>
      </p:sp>
      <p:sp>
        <p:nvSpPr>
          <p:cNvPr id="3" name="Shape 340"/>
          <p:cNvSpPr txBox="1"/>
          <p:nvPr/>
        </p:nvSpPr>
        <p:spPr>
          <a:xfrm>
            <a:off x="715645" y="2078990"/>
            <a:ext cx="3858895" cy="22612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spcBef>
                <a:spcPts val="0"/>
              </a:spcBef>
              <a:spcAft>
                <a:spcPts val="0"/>
              </a:spcAft>
              <a:buNone/>
            </a:pPr>
            <a:r>
              <a:rPr lang="en-US" altLang="en-GB" b="1">
                <a:solidFill>
                  <a:schemeClr val="dk1"/>
                </a:solidFill>
                <a:sym typeface="+mn-ea"/>
              </a:rPr>
              <a:t>Language used: </a:t>
            </a:r>
            <a:r>
              <a:rPr lang="en-US" altLang="en-GB">
                <a:sym typeface="+mn-ea"/>
              </a:rPr>
              <a:t>Python 3.5</a:t>
            </a:r>
            <a:endParaRPr lang="en-US" altLang="en-GB" b="1">
              <a:solidFill>
                <a:schemeClr val="dk1"/>
              </a:solidFill>
              <a:sym typeface="+mn-ea"/>
            </a:endParaRPr>
          </a:p>
          <a:p>
            <a:pPr marL="0" lvl="0" indent="0">
              <a:spcBef>
                <a:spcPts val="0"/>
              </a:spcBef>
              <a:spcAft>
                <a:spcPts val="0"/>
              </a:spcAft>
              <a:buNone/>
            </a:pPr>
            <a:endParaRPr lang="en-US" altLang="en-GB" b="1">
              <a:solidFill>
                <a:schemeClr val="dk1"/>
              </a:solidFill>
              <a:sym typeface="+mn-ea"/>
            </a:endParaRPr>
          </a:p>
          <a:p>
            <a:pPr marL="0" lvl="0" indent="0">
              <a:spcBef>
                <a:spcPts val="0"/>
              </a:spcBef>
              <a:spcAft>
                <a:spcPts val="0"/>
              </a:spcAft>
              <a:buNone/>
            </a:pPr>
            <a:r>
              <a:rPr lang="en-US" altLang="en-GB" b="1">
                <a:solidFill>
                  <a:schemeClr val="dk1"/>
                </a:solidFill>
                <a:sym typeface="+mn-ea"/>
              </a:rPr>
              <a:t>Libraries used:  </a:t>
            </a:r>
            <a:r>
              <a:rPr lang="en-US" altLang="en-GB">
                <a:sym typeface="+mn-ea"/>
              </a:rPr>
              <a:t>NumPy</a:t>
            </a:r>
            <a:endParaRPr lang="en-US" altLang="en-GB">
              <a:sym typeface="+mn-ea"/>
            </a:endParaRPr>
          </a:p>
          <a:p>
            <a:pPr marL="0" lvl="0" indent="0">
              <a:spcBef>
                <a:spcPts val="0"/>
              </a:spcBef>
              <a:spcAft>
                <a:spcPts val="0"/>
              </a:spcAft>
              <a:buNone/>
            </a:pPr>
            <a:r>
              <a:rPr lang="en-US" altLang="en-GB" b="1">
                <a:solidFill>
                  <a:schemeClr val="dk1"/>
                </a:solidFill>
                <a:sym typeface="+mn-ea"/>
              </a:rPr>
              <a:t>	       </a:t>
            </a:r>
            <a:r>
              <a:rPr lang="en-US" altLang="en-GB">
                <a:sym typeface="+mn-ea"/>
              </a:rPr>
              <a:t>D'Wave  qbsolv</a:t>
            </a:r>
            <a:endParaRPr lang="en-US" altLang="en-GB">
              <a:sym typeface="+mn-ea"/>
            </a:endParaRPr>
          </a:p>
          <a:p>
            <a:pPr marL="0" lvl="0" indent="0">
              <a:spcBef>
                <a:spcPts val="0"/>
              </a:spcBef>
              <a:spcAft>
                <a:spcPts val="0"/>
              </a:spcAft>
              <a:buNone/>
            </a:pPr>
            <a:r>
              <a:rPr lang="en-US" altLang="en-GB">
                <a:sym typeface="+mn-ea"/>
              </a:rPr>
              <a:t>	       </a:t>
            </a:r>
            <a:r>
              <a:rPr lang="en-US" altLang="en-GB">
                <a:sym typeface="+mn-ea"/>
              </a:rPr>
              <a:t>D'Wave  SAPI</a:t>
            </a:r>
            <a:endParaRPr lang="en-US" altLang="en-GB">
              <a:sym typeface="+mn-ea"/>
            </a:endParaRPr>
          </a:p>
          <a:p>
            <a:pPr marL="0" lvl="0" indent="0">
              <a:spcBef>
                <a:spcPts val="0"/>
              </a:spcBef>
              <a:spcAft>
                <a:spcPts val="0"/>
              </a:spcAft>
              <a:buNone/>
            </a:pPr>
            <a:r>
              <a:rPr lang="en-US" altLang="en-GB">
                <a:sym typeface="+mn-ea"/>
              </a:rPr>
              <a:t>	       OSMnx</a:t>
            </a:r>
            <a:endParaRPr lang="en-US" altLang="en-GB">
              <a:sym typeface="+mn-ea"/>
            </a:endParaRPr>
          </a:p>
          <a:p>
            <a:pPr marL="0" lvl="0" indent="0">
              <a:spcBef>
                <a:spcPts val="0"/>
              </a:spcBef>
              <a:spcAft>
                <a:spcPts val="0"/>
              </a:spcAft>
              <a:buNone/>
            </a:pPr>
            <a:r>
              <a:rPr lang="en-US" altLang="en-GB">
                <a:sym typeface="+mn-ea"/>
              </a:rPr>
              <a:t>	       NetworkX</a:t>
            </a:r>
            <a:endParaRPr lang="en-US" altLang="en-GB">
              <a:sym typeface="+mn-ea"/>
            </a:endParaRPr>
          </a:p>
          <a:p>
            <a:pPr marL="0" lvl="0" indent="0">
              <a:spcBef>
                <a:spcPts val="0"/>
              </a:spcBef>
              <a:spcAft>
                <a:spcPts val="0"/>
              </a:spcAft>
              <a:buNone/>
            </a:pPr>
            <a:r>
              <a:rPr lang="en-US" altLang="en-GB">
                <a:sym typeface="+mn-ea"/>
              </a:rPr>
              <a:t>                                    Seaborn</a:t>
            </a:r>
            <a:endParaRPr lang="en-US" altLang="en-GB">
              <a:sym typeface="+mn-ea"/>
            </a:endParaRPr>
          </a:p>
          <a:p>
            <a:pPr marL="0" lvl="0" indent="0">
              <a:spcBef>
                <a:spcPts val="0"/>
              </a:spcBef>
              <a:spcAft>
                <a:spcPts val="0"/>
              </a:spcAft>
              <a:buNone/>
            </a:pPr>
            <a:r>
              <a:rPr lang="en-US" altLang="en-GB">
                <a:sym typeface="+mn-ea"/>
              </a:rPr>
              <a:t>	       </a:t>
            </a:r>
            <a:endParaRPr lang="en-US" altLang="en-GB">
              <a:sym typeface="+mn-ea"/>
            </a:endParaRPr>
          </a:p>
          <a:p>
            <a:pPr marL="0" lvl="0" indent="0">
              <a:spcBef>
                <a:spcPts val="0"/>
              </a:spcBef>
              <a:spcAft>
                <a:spcPts val="0"/>
              </a:spcAft>
              <a:buNone/>
            </a:pPr>
            <a:r>
              <a:rPr lang="en-US">
                <a:solidFill>
                  <a:schemeClr val="accent5"/>
                </a:solidFill>
              </a:rPr>
              <a:t>	      </a:t>
            </a:r>
            <a:endParaRPr lang="en-US">
              <a:solidFill>
                <a:schemeClr val="accent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Shape 226"/>
          <p:cNvSpPr txBox="1"/>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Analysis of the Quantum</a:t>
            </a:r>
            <a:r>
              <a:rPr lang="en-US" altLang="en-GB"/>
              <a:t> solution</a:t>
            </a:r>
            <a:endParaRPr lang="en-US" alt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Shape 29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Analysis</a:t>
            </a:r>
            <a:endParaRPr lang="en-US" altLang="en-GB"/>
          </a:p>
        </p:txBody>
      </p:sp>
      <p:sp>
        <p:nvSpPr>
          <p:cNvPr id="295" name="Shape 29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SzPts val="1300"/>
              <a:buChar char="➔"/>
            </a:pPr>
            <a:r>
              <a:rPr lang="en-US" altLang="en-GB">
                <a:sym typeface="+mn-ea"/>
              </a:rPr>
              <a:t>The solution is modeled to work on a specific type of quantum computers called Quantum Annealers. Examples include D-Wave's quantum computers.</a:t>
            </a:r>
            <a:endParaRPr lang="en-US" altLang="en-GB"/>
          </a:p>
          <a:p>
            <a:pPr marL="457200" lvl="0" indent="-311150">
              <a:spcBef>
                <a:spcPts val="1000"/>
              </a:spcBef>
              <a:spcAft>
                <a:spcPts val="1000"/>
              </a:spcAft>
              <a:buSzPts val="1300"/>
              <a:buChar char="➔"/>
            </a:pPr>
            <a:r>
              <a:rPr lang="en-US" altLang="en-GB">
                <a:sym typeface="+mn-ea"/>
              </a:rPr>
              <a:t>Since we did not have access to a quantum computer we had to use qbsolv, a simulator for               D-Wave's quantum computers that works on normal classical computers.</a:t>
            </a:r>
            <a:endParaRPr lang="en-US" altLang="en-GB">
              <a:sym typeface="+mn-ea"/>
            </a:endParaRPr>
          </a:p>
          <a:p>
            <a:pPr marL="457200" lvl="0" indent="-311150">
              <a:spcBef>
                <a:spcPts val="1000"/>
              </a:spcBef>
              <a:spcAft>
                <a:spcPts val="1000"/>
              </a:spcAft>
              <a:buSzPts val="1300"/>
              <a:buChar char="➔"/>
            </a:pPr>
            <a:r>
              <a:rPr lang="en-US" altLang="en-GB"/>
              <a:t>Can solve simple Sudoku puzzles </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Shape 151"/>
          <p:cNvSpPr txBox="1"/>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Quantum Computing (1959 - )</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729615" y="1322705"/>
            <a:ext cx="3787775" cy="790575"/>
          </a:xfrm>
        </p:spPr>
        <p:txBody>
          <a:bodyPr/>
          <a:p>
            <a:r>
              <a:rPr lang="en-US">
                <a:sym typeface="+mn-ea"/>
              </a:rPr>
              <a:t>Original Puzzle</a:t>
            </a:r>
            <a:endParaRPr lang="en-US"/>
          </a:p>
        </p:txBody>
      </p:sp>
      <p:sp>
        <p:nvSpPr>
          <p:cNvPr id="3" name="Subtitle 2"/>
          <p:cNvSpPr/>
          <p:nvPr>
            <p:ph type="subTitle" idx="1"/>
          </p:nvPr>
        </p:nvSpPr>
        <p:spPr>
          <a:xfrm>
            <a:off x="729595" y="2798885"/>
            <a:ext cx="3787800" cy="541200"/>
          </a:xfrm>
        </p:spPr>
        <p:txBody>
          <a:bodyPr lIns="0" tIns="0" rIns="0" bIns="0"/>
          <a:p>
            <a:endParaRPr lang="en-US"/>
          </a:p>
        </p:txBody>
      </p:sp>
      <p:graphicFrame>
        <p:nvGraphicFramePr>
          <p:cNvPr id="9" name="Table 8"/>
          <p:cNvGraphicFramePr/>
          <p:nvPr/>
        </p:nvGraphicFramePr>
        <p:xfrm>
          <a:off x="5045710" y="666750"/>
          <a:ext cx="3771900" cy="3879850"/>
        </p:xfrm>
        <a:graphic>
          <a:graphicData uri="http://schemas.openxmlformats.org/drawingml/2006/table">
            <a:tbl>
              <a:tblPr firstRow="1" bandRow="1">
                <a:tableStyleId>{5C22544A-7EE6-4342-B048-85BDC9FD1C3A}</a:tableStyleId>
              </a:tblPr>
              <a:tblGrid>
                <a:gridCol w="419100"/>
                <a:gridCol w="419100"/>
                <a:gridCol w="419100"/>
                <a:gridCol w="419100"/>
                <a:gridCol w="419100"/>
                <a:gridCol w="419100"/>
                <a:gridCol w="419100"/>
                <a:gridCol w="419100"/>
                <a:gridCol w="419100"/>
              </a:tblGrid>
              <a:tr h="387985">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r>
              <a:tr h="387985">
                <a:tc>
                  <a:txBody>
                    <a:bodyPr/>
                    <a:p>
                      <a:pPr>
                        <a:buNone/>
                      </a:pPr>
                      <a:r>
                        <a:rPr lang="en-US"/>
                        <a:t>1</a:t>
                      </a:r>
                      <a:endParaRPr lang="en-US"/>
                    </a:p>
                  </a:txBody>
                  <a:tcPr/>
                </a:tc>
                <a:tc>
                  <a:txBody>
                    <a:bodyPr/>
                    <a:p>
                      <a:pPr>
                        <a:buNone/>
                      </a:pPr>
                      <a:r>
                        <a:rPr lang="en-US"/>
                        <a:t>4</a:t>
                      </a:r>
                      <a:endParaRPr lang="en-US"/>
                    </a:p>
                  </a:txBody>
                  <a:tcPr/>
                </a:tc>
                <a:tc>
                  <a:txBody>
                    <a:bodyPr/>
                    <a:p>
                      <a:pPr>
                        <a:buNone/>
                      </a:pPr>
                      <a:endParaRPr lang="en-US"/>
                    </a:p>
                  </a:txBody>
                  <a:tcPr/>
                </a:tc>
                <a:tc>
                  <a:txBody>
                    <a:bodyPr/>
                    <a:p>
                      <a:pPr>
                        <a:buNone/>
                      </a:pPr>
                      <a:r>
                        <a:rPr lang="en-US"/>
                        <a:t>7</a:t>
                      </a:r>
                      <a:endParaRPr lang="en-US"/>
                    </a:p>
                  </a:txBody>
                  <a:tcPr/>
                </a:tc>
                <a:tc>
                  <a:txBody>
                    <a:bodyPr/>
                    <a:p>
                      <a:pPr>
                        <a:buNone/>
                      </a:pPr>
                      <a:r>
                        <a:rPr lang="en-US"/>
                        <a:t>9</a:t>
                      </a:r>
                      <a:endParaRPr lang="en-US"/>
                    </a:p>
                  </a:txBody>
                  <a:tcPr/>
                </a:tc>
                <a:tc>
                  <a:txBody>
                    <a:bodyPr/>
                    <a:p>
                      <a:pPr>
                        <a:buNone/>
                      </a:pPr>
                      <a:r>
                        <a:rPr lang="en-US"/>
                        <a:t>2</a:t>
                      </a:r>
                      <a:endParaRPr lang="en-US"/>
                    </a:p>
                  </a:txBody>
                  <a:tcPr/>
                </a:tc>
                <a:tc>
                  <a:txBody>
                    <a:bodyPr/>
                    <a:p>
                      <a:pPr>
                        <a:buNone/>
                      </a:pPr>
                      <a:endParaRPr lang="en-US"/>
                    </a:p>
                  </a:txBody>
                  <a:tcPr/>
                </a:tc>
                <a:tc>
                  <a:txBody>
                    <a:bodyPr/>
                    <a:p>
                      <a:pPr>
                        <a:buNone/>
                      </a:pPr>
                      <a:r>
                        <a:rPr lang="en-US"/>
                        <a:t>8</a:t>
                      </a:r>
                      <a:endParaRPr lang="en-US"/>
                    </a:p>
                  </a:txBody>
                  <a:tcPr/>
                </a:tc>
                <a:tc>
                  <a:txBody>
                    <a:bodyPr/>
                    <a:p>
                      <a:pPr>
                        <a:buNone/>
                      </a:pPr>
                      <a:r>
                        <a:rPr lang="en-US"/>
                        <a:t>5</a:t>
                      </a:r>
                      <a:endParaRPr lang="en-US"/>
                    </a:p>
                  </a:txBody>
                  <a:tcPr/>
                </a:tc>
              </a:tr>
              <a:tr h="387985">
                <a:tc>
                  <a:txBody>
                    <a:bodyPr/>
                    <a:p>
                      <a:pPr>
                        <a:buNone/>
                      </a:pPr>
                      <a:r>
                        <a:rPr lang="en-US"/>
                        <a:t>2</a:t>
                      </a:r>
                      <a:endParaRPr lang="en-US"/>
                    </a:p>
                  </a:txBody>
                  <a:tcPr/>
                </a:tc>
                <a:tc>
                  <a:txBody>
                    <a:bodyPr/>
                    <a:p>
                      <a:pPr>
                        <a:buNone/>
                      </a:pPr>
                      <a:endParaRPr lang="en-US"/>
                    </a:p>
                  </a:txBody>
                  <a:tcPr/>
                </a:tc>
                <a:tc>
                  <a:txBody>
                    <a:bodyPr/>
                    <a:p>
                      <a:pPr>
                        <a:buNone/>
                      </a:pPr>
                      <a:r>
                        <a:rPr lang="en-US"/>
                        <a:t>8</a:t>
                      </a:r>
                      <a:endParaRPr lang="en-US"/>
                    </a:p>
                  </a:txBody>
                  <a:tcPr/>
                </a:tc>
                <a:tc>
                  <a:txBody>
                    <a:bodyPr/>
                    <a:p>
                      <a:pPr>
                        <a:buNone/>
                      </a:pPr>
                      <a:r>
                        <a:rPr lang="en-US"/>
                        <a:t>3</a:t>
                      </a:r>
                      <a:endParaRPr lang="en-US"/>
                    </a:p>
                  </a:txBody>
                  <a:tcPr/>
                </a:tc>
                <a:tc>
                  <a:txBody>
                    <a:bodyPr/>
                    <a:p>
                      <a:pPr>
                        <a:buNone/>
                      </a:pPr>
                      <a:r>
                        <a:rPr lang="en-US"/>
                        <a:t>4</a:t>
                      </a:r>
                      <a:endParaRPr lang="en-US"/>
                    </a:p>
                  </a:txBody>
                  <a:tcPr/>
                </a:tc>
                <a:tc>
                  <a:txBody>
                    <a:bodyPr/>
                    <a:p>
                      <a:pPr>
                        <a:buNone/>
                      </a:pPr>
                      <a:r>
                        <a:rPr lang="en-US"/>
                        <a:t>6</a:t>
                      </a:r>
                      <a:endParaRPr lang="en-US"/>
                    </a:p>
                  </a:txBody>
                  <a:tcPr/>
                </a:tc>
                <a:tc>
                  <a:txBody>
                    <a:bodyPr/>
                    <a:p>
                      <a:pPr>
                        <a:buNone/>
                      </a:pPr>
                      <a:r>
                        <a:rPr lang="en-US"/>
                        <a:t>7</a:t>
                      </a:r>
                      <a:endParaRPr lang="en-US"/>
                    </a:p>
                  </a:txBody>
                  <a:tcPr/>
                </a:tc>
                <a:tc>
                  <a:txBody>
                    <a:bodyPr/>
                    <a:p>
                      <a:pPr>
                        <a:buNone/>
                      </a:pPr>
                      <a:r>
                        <a:rPr lang="en-US"/>
                        <a:t>9</a:t>
                      </a:r>
                      <a:endParaRPr lang="en-US"/>
                    </a:p>
                  </a:txBody>
                  <a:tcPr/>
                </a:tc>
                <a:tc>
                  <a:txBody>
                    <a:bodyPr/>
                    <a:p>
                      <a:pPr>
                        <a:buNone/>
                      </a:pPr>
                      <a:r>
                        <a:rPr lang="en-US"/>
                        <a:t>1</a:t>
                      </a:r>
                      <a:endParaRPr lang="en-US"/>
                    </a:p>
                  </a:txBody>
                  <a:tcPr/>
                </a:tc>
              </a:tr>
              <a:tr h="387985">
                <a:tc>
                  <a:txBody>
                    <a:bodyPr/>
                    <a:p>
                      <a:pPr>
                        <a:buNone/>
                      </a:pPr>
                      <a:r>
                        <a:rPr lang="en-US"/>
                        <a:t>3</a:t>
                      </a:r>
                      <a:endParaRPr lang="en-US"/>
                    </a:p>
                  </a:txBody>
                  <a:tcPr/>
                </a:tc>
                <a:tc>
                  <a:txBody>
                    <a:bodyPr/>
                    <a:p>
                      <a:pPr>
                        <a:buNone/>
                      </a:pPr>
                      <a:r>
                        <a:rPr lang="en-US"/>
                        <a:t>7</a:t>
                      </a:r>
                      <a:endParaRPr lang="en-US"/>
                    </a:p>
                  </a:txBody>
                  <a:tcPr/>
                </a:tc>
                <a:tc>
                  <a:txBody>
                    <a:bodyPr/>
                    <a:p>
                      <a:pPr>
                        <a:buNone/>
                      </a:pPr>
                      <a:r>
                        <a:rPr lang="en-US"/>
                        <a:t>9</a:t>
                      </a:r>
                      <a:endParaRPr lang="en-US"/>
                    </a:p>
                  </a:txBody>
                  <a:tcPr/>
                </a:tc>
                <a:tc>
                  <a:txBody>
                    <a:bodyPr/>
                    <a:p>
                      <a:pPr>
                        <a:buNone/>
                      </a:pPr>
                      <a:endParaRPr lang="en-US"/>
                    </a:p>
                  </a:txBody>
                  <a:tcPr/>
                </a:tc>
                <a:tc>
                  <a:txBody>
                    <a:bodyPr/>
                    <a:p>
                      <a:pPr>
                        <a:buNone/>
                      </a:pPr>
                      <a:endParaRPr lang="en-US"/>
                    </a:p>
                  </a:txBody>
                  <a:tcPr/>
                </a:tc>
                <a:tc>
                  <a:txBody>
                    <a:bodyPr/>
                    <a:p>
                      <a:pPr>
                        <a:buNone/>
                      </a:pPr>
                      <a:r>
                        <a:rPr lang="en-US"/>
                        <a:t>1</a:t>
                      </a:r>
                      <a:endParaRPr lang="en-US"/>
                    </a:p>
                  </a:txBody>
                  <a:tcPr/>
                </a:tc>
                <a:tc>
                  <a:txBody>
                    <a:bodyPr/>
                    <a:p>
                      <a:pPr>
                        <a:buNone/>
                      </a:pPr>
                      <a:r>
                        <a:rPr lang="en-US"/>
                        <a:t>4</a:t>
                      </a:r>
                      <a:endParaRPr lang="en-US"/>
                    </a:p>
                  </a:txBody>
                  <a:tcPr/>
                </a:tc>
                <a:tc>
                  <a:txBody>
                    <a:bodyPr/>
                    <a:p>
                      <a:pPr>
                        <a:buNone/>
                      </a:pPr>
                      <a:endParaRPr lang="en-US"/>
                    </a:p>
                  </a:txBody>
                  <a:tcPr/>
                </a:tc>
                <a:tc>
                  <a:txBody>
                    <a:bodyPr/>
                    <a:p>
                      <a:pPr>
                        <a:buNone/>
                      </a:pPr>
                      <a:r>
                        <a:rPr lang="en-US"/>
                        <a:t>2</a:t>
                      </a:r>
                      <a:endParaRPr lang="en-US"/>
                    </a:p>
                  </a:txBody>
                  <a:tcPr/>
                </a:tc>
              </a:tr>
              <a:tr h="387985">
                <a:tc>
                  <a:txBody>
                    <a:bodyPr/>
                    <a:p>
                      <a:pPr>
                        <a:buNone/>
                      </a:pPr>
                      <a:r>
                        <a:rPr lang="en-US"/>
                        <a:t>4</a:t>
                      </a:r>
                      <a:endParaRPr lang="en-US"/>
                    </a:p>
                  </a:txBody>
                  <a:tcPr/>
                </a:tc>
                <a:tc>
                  <a:txBody>
                    <a:bodyPr/>
                    <a:p>
                      <a:pPr>
                        <a:buNone/>
                      </a:pPr>
                      <a:r>
                        <a:rPr lang="en-US"/>
                        <a:t>3</a:t>
                      </a:r>
                      <a:endParaRPr lang="en-US"/>
                    </a:p>
                  </a:txBody>
                  <a:tcPr/>
                </a:tc>
                <a:tc>
                  <a:txBody>
                    <a:bodyPr/>
                    <a:p>
                      <a:pPr>
                        <a:buNone/>
                      </a:pPr>
                      <a:r>
                        <a:rPr lang="en-US"/>
                        <a:t>7</a:t>
                      </a:r>
                      <a:endParaRPr lang="en-US"/>
                    </a:p>
                  </a:txBody>
                  <a:tcPr/>
                </a:tc>
                <a:tc>
                  <a:txBody>
                    <a:bodyPr/>
                    <a:p>
                      <a:pPr>
                        <a:buNone/>
                      </a:pPr>
                      <a:r>
                        <a:rPr lang="en-US"/>
                        <a:t>9</a:t>
                      </a:r>
                      <a:endParaRPr lang="en-US"/>
                    </a:p>
                  </a:txBody>
                  <a:tcPr/>
                </a:tc>
                <a:tc>
                  <a:txBody>
                    <a:bodyPr/>
                    <a:p>
                      <a:pPr>
                        <a:buNone/>
                      </a:pPr>
                      <a:r>
                        <a:rPr lang="en-US"/>
                        <a:t>1</a:t>
                      </a:r>
                      <a:endParaRPr lang="en-US"/>
                    </a:p>
                  </a:txBody>
                  <a:tcPr/>
                </a:tc>
                <a:tc>
                  <a:txBody>
                    <a:bodyPr/>
                    <a:p>
                      <a:pPr>
                        <a:buNone/>
                      </a:pPr>
                      <a:r>
                        <a:rPr lang="en-US"/>
                        <a:t>5</a:t>
                      </a:r>
                      <a:endParaRPr lang="en-US"/>
                    </a:p>
                  </a:txBody>
                  <a:tcPr/>
                </a:tc>
                <a:tc>
                  <a:txBody>
                    <a:bodyPr/>
                    <a:p>
                      <a:pPr>
                        <a:buNone/>
                      </a:pPr>
                      <a:r>
                        <a:rPr lang="en-US"/>
                        <a:t>8</a:t>
                      </a:r>
                      <a:endParaRPr lang="en-US"/>
                    </a:p>
                  </a:txBody>
                  <a:tcPr/>
                </a:tc>
                <a:tc>
                  <a:txBody>
                    <a:bodyPr/>
                    <a:p>
                      <a:pPr>
                        <a:buNone/>
                      </a:pPr>
                      <a:r>
                        <a:rPr lang="en-US"/>
                        <a:t>2</a:t>
                      </a:r>
                      <a:endParaRPr lang="en-US"/>
                    </a:p>
                  </a:txBody>
                  <a:tcPr>
                    <a:solidFill>
                      <a:schemeClr val="tx2"/>
                    </a:solidFill>
                  </a:tcPr>
                </a:tc>
                <a:tc>
                  <a:txBody>
                    <a:bodyPr/>
                    <a:p>
                      <a:pPr>
                        <a:buNone/>
                      </a:pPr>
                      <a:endParaRPr lang="en-US"/>
                    </a:p>
                  </a:txBody>
                  <a:tcPr/>
                </a:tc>
              </a:tr>
              <a:tr h="387985">
                <a:tc>
                  <a:txBody>
                    <a:bodyPr/>
                    <a:p>
                      <a:pPr>
                        <a:buNone/>
                      </a:pPr>
                      <a:r>
                        <a:rPr lang="en-US"/>
                        <a:t>5</a:t>
                      </a:r>
                      <a:endParaRPr lang="en-US"/>
                    </a:p>
                  </a:txBody>
                  <a:tcPr/>
                </a:tc>
                <a:tc>
                  <a:txBody>
                    <a:bodyPr/>
                    <a:p>
                      <a:pPr>
                        <a:buNone/>
                      </a:pPr>
                      <a:endParaRPr lang="en-US"/>
                    </a:p>
                  </a:txBody>
                  <a:tcPr/>
                </a:tc>
                <a:tc>
                  <a:txBody>
                    <a:bodyPr/>
                    <a:p>
                      <a:pPr>
                        <a:buNone/>
                      </a:pPr>
                      <a:r>
                        <a:rPr lang="en-US"/>
                        <a:t>1</a:t>
                      </a:r>
                      <a:endParaRPr lang="en-US"/>
                    </a:p>
                  </a:txBody>
                  <a:tcPr/>
                </a:tc>
                <a:tc>
                  <a:txBody>
                    <a:bodyPr/>
                    <a:p>
                      <a:pPr>
                        <a:buNone/>
                      </a:pPr>
                      <a:r>
                        <a:rPr lang="en-US"/>
                        <a:t>6</a:t>
                      </a:r>
                      <a:endParaRPr lang="en-US"/>
                    </a:p>
                  </a:txBody>
                  <a:tcPr/>
                </a:tc>
                <a:tc>
                  <a:txBody>
                    <a:bodyPr/>
                    <a:p>
                      <a:pPr>
                        <a:buNone/>
                      </a:pPr>
                      <a:endParaRPr lang="en-US"/>
                    </a:p>
                  </a:txBody>
                  <a:tcPr/>
                </a:tc>
                <a:tc>
                  <a:txBody>
                    <a:bodyPr/>
                    <a:p>
                      <a:pPr>
                        <a:buNone/>
                      </a:pPr>
                      <a:r>
                        <a:rPr lang="en-US"/>
                        <a:t>7</a:t>
                      </a:r>
                      <a:endParaRPr lang="en-US"/>
                    </a:p>
                  </a:txBody>
                  <a:tcPr/>
                </a:tc>
                <a:tc>
                  <a:txBody>
                    <a:bodyPr/>
                    <a:p>
                      <a:pPr>
                        <a:buNone/>
                      </a:pPr>
                      <a:r>
                        <a:rPr lang="en-US"/>
                        <a:t>9</a:t>
                      </a:r>
                      <a:endParaRPr lang="en-US"/>
                    </a:p>
                  </a:txBody>
                  <a:tcPr/>
                </a:tc>
                <a:tc>
                  <a:txBody>
                    <a:bodyPr/>
                    <a:p>
                      <a:pPr>
                        <a:buNone/>
                      </a:pPr>
                      <a:r>
                        <a:rPr lang="en-US"/>
                        <a:t>3</a:t>
                      </a:r>
                      <a:endParaRPr lang="en-US"/>
                    </a:p>
                  </a:txBody>
                  <a:tcPr/>
                </a:tc>
                <a:tc>
                  <a:txBody>
                    <a:bodyPr/>
                    <a:p>
                      <a:pPr>
                        <a:buNone/>
                      </a:pPr>
                      <a:r>
                        <a:rPr lang="en-US"/>
                        <a:t>4</a:t>
                      </a:r>
                      <a:endParaRPr lang="en-US"/>
                    </a:p>
                  </a:txBody>
                  <a:tcPr/>
                </a:tc>
              </a:tr>
              <a:tr h="387985">
                <a:tc>
                  <a:txBody>
                    <a:bodyPr/>
                    <a:p>
                      <a:pPr>
                        <a:buNone/>
                      </a:pPr>
                      <a:r>
                        <a:rPr lang="en-US"/>
                        <a:t>6</a:t>
                      </a:r>
                      <a:endParaRPr lang="en-US"/>
                    </a:p>
                  </a:txBody>
                  <a:tcPr/>
                </a:tc>
                <a:tc>
                  <a:txBody>
                    <a:bodyPr/>
                    <a:p>
                      <a:pPr>
                        <a:buNone/>
                      </a:pPr>
                      <a:r>
                        <a:rPr lang="en-US"/>
                        <a:t>9</a:t>
                      </a:r>
                      <a:endParaRPr lang="en-US"/>
                    </a:p>
                  </a:txBody>
                  <a:tcPr/>
                </a:tc>
                <a:tc>
                  <a:txBody>
                    <a:bodyPr/>
                    <a:p>
                      <a:pPr>
                        <a:buNone/>
                      </a:pPr>
                      <a:r>
                        <a:rPr lang="en-US"/>
                        <a:t>2</a:t>
                      </a:r>
                      <a:endParaRPr lang="en-US"/>
                    </a:p>
                  </a:txBody>
                  <a:tcPr/>
                </a:tc>
                <a:tc>
                  <a:txBody>
                    <a:bodyPr/>
                    <a:p>
                      <a:pPr>
                        <a:buNone/>
                      </a:pPr>
                      <a:r>
                        <a:rPr lang="en-US"/>
                        <a:t>4</a:t>
                      </a:r>
                      <a:endParaRPr lang="en-US"/>
                    </a:p>
                  </a:txBody>
                  <a:tcPr/>
                </a:tc>
                <a:tc>
                  <a:txBody>
                    <a:bodyPr/>
                    <a:p>
                      <a:pPr>
                        <a:buNone/>
                      </a:pPr>
                      <a:r>
                        <a:rPr lang="en-US"/>
                        <a:t>3</a:t>
                      </a:r>
                      <a:endParaRPr lang="en-US"/>
                    </a:p>
                  </a:txBody>
                  <a:tcPr/>
                </a:tc>
                <a:tc>
                  <a:txBody>
                    <a:bodyPr/>
                    <a:p>
                      <a:pPr>
                        <a:buNone/>
                      </a:pPr>
                      <a:r>
                        <a:rPr lang="en-US"/>
                        <a:t>8</a:t>
                      </a:r>
                      <a:endParaRPr lang="en-US"/>
                    </a:p>
                  </a:txBody>
                  <a:tcPr/>
                </a:tc>
                <a:tc>
                  <a:txBody>
                    <a:bodyPr/>
                    <a:p>
                      <a:pPr>
                        <a:buNone/>
                      </a:pPr>
                      <a:r>
                        <a:rPr lang="en-US"/>
                        <a:t>1</a:t>
                      </a:r>
                      <a:endParaRPr lang="en-US"/>
                    </a:p>
                  </a:txBody>
                  <a:tcPr/>
                </a:tc>
                <a:tc>
                  <a:txBody>
                    <a:bodyPr/>
                    <a:p>
                      <a:pPr>
                        <a:buNone/>
                      </a:pPr>
                      <a:r>
                        <a:rPr lang="en-US"/>
                        <a:t>5</a:t>
                      </a:r>
                      <a:endParaRPr lang="en-US"/>
                    </a:p>
                  </a:txBody>
                  <a:tcPr/>
                </a:tc>
                <a:tc>
                  <a:txBody>
                    <a:bodyPr/>
                    <a:p>
                      <a:pPr>
                        <a:buNone/>
                      </a:pPr>
                      <a:r>
                        <a:rPr lang="en-US"/>
                        <a:t>7</a:t>
                      </a:r>
                      <a:endParaRPr lang="en-US"/>
                    </a:p>
                  </a:txBody>
                  <a:tcPr/>
                </a:tc>
              </a:tr>
              <a:tr h="387985">
                <a:tc>
                  <a:txBody>
                    <a:bodyPr/>
                    <a:p>
                      <a:pPr>
                        <a:buNone/>
                      </a:pPr>
                      <a:r>
                        <a:rPr lang="en-US"/>
                        <a:t>7</a:t>
                      </a:r>
                      <a:endParaRPr lang="en-US"/>
                    </a:p>
                  </a:txBody>
                  <a:tcPr/>
                </a:tc>
                <a:tc>
                  <a:txBody>
                    <a:bodyPr/>
                    <a:p>
                      <a:pPr>
                        <a:buNone/>
                      </a:pPr>
                      <a:endParaRPr lang="en-US"/>
                    </a:p>
                  </a:txBody>
                  <a:tcPr/>
                </a:tc>
                <a:tc>
                  <a:txBody>
                    <a:bodyPr/>
                    <a:p>
                      <a:pPr>
                        <a:buNone/>
                      </a:pPr>
                      <a:endParaRPr lang="en-US"/>
                    </a:p>
                  </a:txBody>
                  <a:tcPr/>
                </a:tc>
                <a:tc>
                  <a:txBody>
                    <a:bodyPr/>
                    <a:p>
                      <a:pPr>
                        <a:buNone/>
                      </a:pPr>
                      <a:r>
                        <a:rPr lang="en-US"/>
                        <a:t>2</a:t>
                      </a:r>
                      <a:endParaRPr lang="en-US"/>
                    </a:p>
                  </a:txBody>
                  <a:tcPr/>
                </a:tc>
                <a:tc>
                  <a:txBody>
                    <a:bodyPr/>
                    <a:p>
                      <a:pPr>
                        <a:buNone/>
                      </a:pPr>
                      <a:r>
                        <a:rPr lang="en-US"/>
                        <a:t>6</a:t>
                      </a:r>
                      <a:endParaRPr lang="en-US"/>
                    </a:p>
                  </a:txBody>
                  <a:tcPr/>
                </a:tc>
                <a:tc>
                  <a:txBody>
                    <a:bodyPr/>
                    <a:p>
                      <a:pPr>
                        <a:buNone/>
                      </a:pPr>
                      <a:r>
                        <a:rPr lang="en-US"/>
                        <a:t>9</a:t>
                      </a:r>
                      <a:endParaRPr lang="en-US"/>
                    </a:p>
                  </a:txBody>
                  <a:tcPr/>
                </a:tc>
                <a:tc>
                  <a:txBody>
                    <a:bodyPr/>
                    <a:p>
                      <a:pPr>
                        <a:buNone/>
                      </a:pPr>
                      <a:endParaRPr lang="en-US"/>
                    </a:p>
                  </a:txBody>
                  <a:tcPr/>
                </a:tc>
                <a:tc>
                  <a:txBody>
                    <a:bodyPr/>
                    <a:p>
                      <a:pPr>
                        <a:buNone/>
                      </a:pPr>
                      <a:r>
                        <a:rPr lang="en-US"/>
                        <a:t>4</a:t>
                      </a:r>
                      <a:endParaRPr lang="en-US"/>
                    </a:p>
                  </a:txBody>
                  <a:tcPr/>
                </a:tc>
                <a:tc>
                  <a:txBody>
                    <a:bodyPr/>
                    <a:p>
                      <a:pPr>
                        <a:buNone/>
                      </a:pPr>
                      <a:r>
                        <a:rPr lang="en-US"/>
                        <a:t>8</a:t>
                      </a:r>
                      <a:endParaRPr lang="en-US"/>
                    </a:p>
                  </a:txBody>
                  <a:tcPr/>
                </a:tc>
              </a:tr>
              <a:tr h="387985">
                <a:tc>
                  <a:txBody>
                    <a:bodyPr/>
                    <a:p>
                      <a:pPr>
                        <a:buNone/>
                      </a:pPr>
                      <a:r>
                        <a:rPr lang="en-US"/>
                        <a:t>8</a:t>
                      </a:r>
                      <a:endParaRPr lang="en-US"/>
                    </a:p>
                  </a:txBody>
                  <a:tcPr/>
                </a:tc>
                <a:tc>
                  <a:txBody>
                    <a:bodyPr/>
                    <a:p>
                      <a:pPr>
                        <a:buNone/>
                      </a:pPr>
                      <a:r>
                        <a:rPr lang="en-US"/>
                        <a:t>2</a:t>
                      </a:r>
                      <a:endParaRPr lang="en-US"/>
                    </a:p>
                  </a:txBody>
                  <a:tcPr/>
                </a:tc>
                <a:tc>
                  <a:txBody>
                    <a:bodyPr/>
                    <a:p>
                      <a:pPr>
                        <a:buNone/>
                      </a:pPr>
                      <a:r>
                        <a:rPr lang="en-US"/>
                        <a:t>4</a:t>
                      </a:r>
                      <a:endParaRPr lang="en-US"/>
                    </a:p>
                  </a:txBody>
                  <a:tcPr/>
                </a:tc>
                <a:tc>
                  <a:txBody>
                    <a:bodyPr/>
                    <a:p>
                      <a:pPr>
                        <a:buNone/>
                      </a:pPr>
                      <a:r>
                        <a:rPr lang="en-US"/>
                        <a:t>1</a:t>
                      </a:r>
                      <a:endParaRPr lang="en-US"/>
                    </a:p>
                  </a:txBody>
                  <a:tcPr/>
                </a:tc>
                <a:tc>
                  <a:txBody>
                    <a:bodyPr/>
                    <a:p>
                      <a:pPr>
                        <a:buNone/>
                      </a:pPr>
                      <a:r>
                        <a:rPr lang="en-US"/>
                        <a:t>5</a:t>
                      </a:r>
                      <a:endParaRPr lang="en-US"/>
                    </a:p>
                  </a:txBody>
                  <a:tcPr/>
                </a:tc>
                <a:tc>
                  <a:txBody>
                    <a:bodyPr/>
                    <a:p>
                      <a:pPr>
                        <a:buNone/>
                      </a:pPr>
                      <a:r>
                        <a:rPr lang="en-US"/>
                        <a:t>3</a:t>
                      </a:r>
                      <a:endParaRPr lang="en-US"/>
                    </a:p>
                  </a:txBody>
                  <a:tcPr/>
                </a:tc>
                <a:tc>
                  <a:txBody>
                    <a:bodyPr/>
                    <a:p>
                      <a:pPr>
                        <a:buNone/>
                      </a:pPr>
                      <a:r>
                        <a:rPr lang="en-US"/>
                        <a:t>6</a:t>
                      </a:r>
                      <a:endParaRPr lang="en-US"/>
                    </a:p>
                  </a:txBody>
                  <a:tcPr/>
                </a:tc>
                <a:tc>
                  <a:txBody>
                    <a:bodyPr/>
                    <a:p>
                      <a:pPr>
                        <a:buNone/>
                      </a:pPr>
                      <a:r>
                        <a:rPr lang="en-US"/>
                        <a:t>7</a:t>
                      </a:r>
                      <a:endParaRPr lang="en-US"/>
                    </a:p>
                  </a:txBody>
                  <a:tcPr/>
                </a:tc>
                <a:tc>
                  <a:txBody>
                    <a:bodyPr/>
                    <a:p>
                      <a:pPr>
                        <a:buNone/>
                      </a:pPr>
                      <a:r>
                        <a:rPr lang="en-US"/>
                        <a:t>9</a:t>
                      </a:r>
                      <a:endParaRPr lang="en-US"/>
                    </a:p>
                  </a:txBody>
                  <a:tcPr/>
                </a:tc>
              </a:tr>
              <a:tr h="387985">
                <a:tc>
                  <a:txBody>
                    <a:bodyPr/>
                    <a:p>
                      <a:pPr>
                        <a:buNone/>
                      </a:pPr>
                      <a:r>
                        <a:rPr lang="en-US"/>
                        <a:t>9</a:t>
                      </a:r>
                      <a:endParaRPr lang="en-US"/>
                    </a:p>
                  </a:txBody>
                  <a:tcPr/>
                </a:tc>
                <a:tc>
                  <a:txBody>
                    <a:bodyPr/>
                    <a:p>
                      <a:pPr>
                        <a:buNone/>
                      </a:pPr>
                      <a:endParaRPr lang="en-US"/>
                    </a:p>
                  </a:txBody>
                  <a:tcPr/>
                </a:tc>
                <a:tc>
                  <a:txBody>
                    <a:bodyPr/>
                    <a:p>
                      <a:pPr>
                        <a:buNone/>
                      </a:pPr>
                      <a:r>
                        <a:rPr lang="en-US"/>
                        <a:t>5</a:t>
                      </a:r>
                      <a:endParaRPr lang="en-US"/>
                    </a:p>
                  </a:txBody>
                  <a:tcPr/>
                </a:tc>
                <a:tc>
                  <a:txBody>
                    <a:bodyPr/>
                    <a:p>
                      <a:pPr>
                        <a:buNone/>
                      </a:pPr>
                      <a:r>
                        <a:rPr lang="en-US"/>
                        <a:t>8</a:t>
                      </a:r>
                      <a:endParaRPr lang="en-US"/>
                    </a:p>
                  </a:txBody>
                  <a:tcPr/>
                </a:tc>
                <a:tc>
                  <a:txBody>
                    <a:bodyPr/>
                    <a:p>
                      <a:pPr>
                        <a:buNone/>
                      </a:pPr>
                      <a:r>
                        <a:rPr lang="en-US"/>
                        <a:t>7</a:t>
                      </a:r>
                      <a:endParaRPr lang="en-US"/>
                    </a:p>
                  </a:txBody>
                  <a:tcPr/>
                </a:tc>
                <a:tc>
                  <a:txBody>
                    <a:bodyPr/>
                    <a:p>
                      <a:pPr>
                        <a:buNone/>
                      </a:pPr>
                      <a:endParaRPr lang="en-US"/>
                    </a:p>
                  </a:txBody>
                  <a:tcPr/>
                </a:tc>
                <a:tc>
                  <a:txBody>
                    <a:bodyPr/>
                    <a:p>
                      <a:pPr>
                        <a:buNone/>
                      </a:pPr>
                      <a:r>
                        <a:rPr lang="en-US"/>
                        <a:t>2</a:t>
                      </a:r>
                      <a:endParaRPr lang="en-US"/>
                    </a:p>
                  </a:txBody>
                  <a:tcPr/>
                </a:tc>
                <a:tc>
                  <a:txBody>
                    <a:bodyPr/>
                    <a:p>
                      <a:pPr>
                        <a:buNone/>
                      </a:pPr>
                      <a:r>
                        <a:rPr lang="en-US"/>
                        <a:t>1</a:t>
                      </a:r>
                      <a:endParaRPr lang="en-US"/>
                    </a:p>
                  </a:txBody>
                  <a:tcPr/>
                </a:tc>
                <a:tc>
                  <a:txBody>
                    <a:bodyPr/>
                    <a:p>
                      <a:pPr>
                        <a:buNone/>
                      </a:pPr>
                      <a:r>
                        <a:rPr lang="en-US"/>
                        <a:t>3</a:t>
                      </a:r>
                      <a:endParaRPr lang="en-US"/>
                    </a:p>
                  </a:txBody>
                  <a:tcPr/>
                </a:tc>
              </a:tr>
            </a:tbl>
          </a:graphicData>
        </a:graphic>
      </p:graphicFrame>
      <p:sp>
        <p:nvSpPr>
          <p:cNvPr id="10" name="Rectangle 9"/>
          <p:cNvSpPr/>
          <p:nvPr/>
        </p:nvSpPr>
        <p:spPr>
          <a:xfrm>
            <a:off x="4773930" y="557530"/>
            <a:ext cx="4280535" cy="507365"/>
          </a:xfrm>
          <a:prstGeom prst="rect">
            <a:avLst/>
          </a:prstGeom>
          <a:solidFill>
            <a:srgbClr val="E9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729615" y="1322705"/>
            <a:ext cx="3787775" cy="790575"/>
          </a:xfrm>
        </p:spPr>
        <p:txBody>
          <a:bodyPr/>
          <a:p>
            <a:r>
              <a:rPr lang="en-US"/>
              <a:t>Solved Puzzle</a:t>
            </a:r>
            <a:endParaRPr lang="en-US"/>
          </a:p>
        </p:txBody>
      </p:sp>
      <p:sp>
        <p:nvSpPr>
          <p:cNvPr id="3" name="Subtitle 2"/>
          <p:cNvSpPr/>
          <p:nvPr>
            <p:ph type="subTitle" idx="1"/>
          </p:nvPr>
        </p:nvSpPr>
        <p:spPr>
          <a:xfrm>
            <a:off x="729595" y="2798885"/>
            <a:ext cx="3787800" cy="541200"/>
          </a:xfrm>
        </p:spPr>
        <p:txBody>
          <a:bodyPr lIns="0" tIns="0" rIns="0" bIns="0"/>
          <a:p>
            <a:endParaRPr lang="en-US"/>
          </a:p>
        </p:txBody>
      </p:sp>
      <p:graphicFrame>
        <p:nvGraphicFramePr>
          <p:cNvPr id="9" name="Table 8"/>
          <p:cNvGraphicFramePr/>
          <p:nvPr/>
        </p:nvGraphicFramePr>
        <p:xfrm>
          <a:off x="5045710" y="666750"/>
          <a:ext cx="3771900" cy="3879850"/>
        </p:xfrm>
        <a:graphic>
          <a:graphicData uri="http://schemas.openxmlformats.org/drawingml/2006/table">
            <a:tbl>
              <a:tblPr firstRow="1" bandRow="1">
                <a:tableStyleId>{5C22544A-7EE6-4342-B048-85BDC9FD1C3A}</a:tableStyleId>
              </a:tblPr>
              <a:tblGrid>
                <a:gridCol w="419100"/>
                <a:gridCol w="419100"/>
                <a:gridCol w="419100"/>
                <a:gridCol w="419100"/>
                <a:gridCol w="419100"/>
                <a:gridCol w="419100"/>
                <a:gridCol w="419100"/>
                <a:gridCol w="419100"/>
                <a:gridCol w="419100"/>
              </a:tblGrid>
              <a:tr h="387985">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c>
                  <a:txBody>
                    <a:bodyPr/>
                    <a:p>
                      <a:pPr>
                        <a:buNone/>
                      </a:pPr>
                      <a:endParaRPr lang="en-US"/>
                    </a:p>
                  </a:txBody>
                  <a:tcPr>
                    <a:solidFill>
                      <a:schemeClr val="bg1">
                        <a:lumMod val="85000"/>
                      </a:schemeClr>
                    </a:solidFill>
                  </a:tcPr>
                </a:tc>
              </a:tr>
              <a:tr h="387985">
                <a:tc>
                  <a:txBody>
                    <a:bodyPr/>
                    <a:p>
                      <a:pPr>
                        <a:buNone/>
                      </a:pPr>
                      <a:r>
                        <a:rPr lang="en-US"/>
                        <a:t>1</a:t>
                      </a:r>
                      <a:endParaRPr lang="en-US"/>
                    </a:p>
                  </a:txBody>
                  <a:tcPr/>
                </a:tc>
                <a:tc>
                  <a:txBody>
                    <a:bodyPr/>
                    <a:p>
                      <a:pPr>
                        <a:buNone/>
                      </a:pPr>
                      <a:r>
                        <a:rPr lang="en-US"/>
                        <a:t>4</a:t>
                      </a:r>
                      <a:endParaRPr lang="en-US"/>
                    </a:p>
                  </a:txBody>
                  <a:tcPr/>
                </a:tc>
                <a:tc>
                  <a:txBody>
                    <a:bodyPr/>
                    <a:p>
                      <a:pPr>
                        <a:buNone/>
                      </a:pPr>
                      <a:r>
                        <a:rPr lang="en-US"/>
                        <a:t>6</a:t>
                      </a:r>
                      <a:endParaRPr lang="en-US"/>
                    </a:p>
                  </a:txBody>
                  <a:tcPr/>
                </a:tc>
                <a:tc>
                  <a:txBody>
                    <a:bodyPr/>
                    <a:p>
                      <a:pPr>
                        <a:buNone/>
                      </a:pPr>
                      <a:r>
                        <a:rPr lang="en-US"/>
                        <a:t>7</a:t>
                      </a:r>
                      <a:endParaRPr lang="en-US"/>
                    </a:p>
                  </a:txBody>
                  <a:tcPr/>
                </a:tc>
                <a:tc>
                  <a:txBody>
                    <a:bodyPr/>
                    <a:p>
                      <a:pPr>
                        <a:buNone/>
                      </a:pPr>
                      <a:r>
                        <a:rPr lang="en-US"/>
                        <a:t>9</a:t>
                      </a:r>
                      <a:endParaRPr lang="en-US"/>
                    </a:p>
                  </a:txBody>
                  <a:tcPr/>
                </a:tc>
                <a:tc>
                  <a:txBody>
                    <a:bodyPr/>
                    <a:p>
                      <a:pPr>
                        <a:buNone/>
                      </a:pPr>
                      <a:r>
                        <a:rPr lang="en-US"/>
                        <a:t>2</a:t>
                      </a:r>
                      <a:endParaRPr lang="en-US"/>
                    </a:p>
                  </a:txBody>
                  <a:tcPr/>
                </a:tc>
                <a:tc>
                  <a:txBody>
                    <a:bodyPr/>
                    <a:p>
                      <a:pPr>
                        <a:buNone/>
                      </a:pPr>
                      <a:r>
                        <a:rPr lang="en-US"/>
                        <a:t>3</a:t>
                      </a:r>
                      <a:endParaRPr lang="en-US"/>
                    </a:p>
                  </a:txBody>
                  <a:tcPr/>
                </a:tc>
                <a:tc>
                  <a:txBody>
                    <a:bodyPr/>
                    <a:p>
                      <a:pPr>
                        <a:buNone/>
                      </a:pPr>
                      <a:r>
                        <a:rPr lang="en-US"/>
                        <a:t>8</a:t>
                      </a:r>
                      <a:endParaRPr lang="en-US"/>
                    </a:p>
                  </a:txBody>
                  <a:tcPr/>
                </a:tc>
                <a:tc>
                  <a:txBody>
                    <a:bodyPr/>
                    <a:p>
                      <a:pPr>
                        <a:buNone/>
                      </a:pPr>
                      <a:r>
                        <a:rPr lang="en-US"/>
                        <a:t>5</a:t>
                      </a:r>
                      <a:endParaRPr lang="en-US"/>
                    </a:p>
                  </a:txBody>
                  <a:tcPr/>
                </a:tc>
              </a:tr>
              <a:tr h="387985">
                <a:tc>
                  <a:txBody>
                    <a:bodyPr/>
                    <a:p>
                      <a:pPr>
                        <a:buNone/>
                      </a:pPr>
                      <a:r>
                        <a:rPr lang="en-US"/>
                        <a:t>2</a:t>
                      </a:r>
                      <a:endParaRPr lang="en-US"/>
                    </a:p>
                  </a:txBody>
                  <a:tcPr/>
                </a:tc>
                <a:tc>
                  <a:txBody>
                    <a:bodyPr/>
                    <a:p>
                      <a:pPr>
                        <a:buNone/>
                      </a:pPr>
                      <a:r>
                        <a:rPr lang="en-US"/>
                        <a:t>5</a:t>
                      </a:r>
                      <a:endParaRPr lang="en-US"/>
                    </a:p>
                  </a:txBody>
                  <a:tcPr/>
                </a:tc>
                <a:tc>
                  <a:txBody>
                    <a:bodyPr/>
                    <a:p>
                      <a:pPr>
                        <a:buNone/>
                      </a:pPr>
                      <a:r>
                        <a:rPr lang="en-US"/>
                        <a:t>8</a:t>
                      </a:r>
                      <a:endParaRPr lang="en-US"/>
                    </a:p>
                  </a:txBody>
                  <a:tcPr/>
                </a:tc>
                <a:tc>
                  <a:txBody>
                    <a:bodyPr/>
                    <a:p>
                      <a:pPr>
                        <a:buNone/>
                      </a:pPr>
                      <a:r>
                        <a:rPr lang="en-US"/>
                        <a:t>3</a:t>
                      </a:r>
                      <a:endParaRPr lang="en-US"/>
                    </a:p>
                  </a:txBody>
                  <a:tcPr/>
                </a:tc>
                <a:tc>
                  <a:txBody>
                    <a:bodyPr/>
                    <a:p>
                      <a:pPr>
                        <a:buNone/>
                      </a:pPr>
                      <a:r>
                        <a:rPr lang="en-US"/>
                        <a:t>4</a:t>
                      </a:r>
                      <a:endParaRPr lang="en-US"/>
                    </a:p>
                  </a:txBody>
                  <a:tcPr/>
                </a:tc>
                <a:tc>
                  <a:txBody>
                    <a:bodyPr/>
                    <a:p>
                      <a:pPr>
                        <a:buNone/>
                      </a:pPr>
                      <a:r>
                        <a:rPr lang="en-US"/>
                        <a:t>6</a:t>
                      </a:r>
                      <a:endParaRPr lang="en-US"/>
                    </a:p>
                  </a:txBody>
                  <a:tcPr/>
                </a:tc>
                <a:tc>
                  <a:txBody>
                    <a:bodyPr/>
                    <a:p>
                      <a:pPr>
                        <a:buNone/>
                      </a:pPr>
                      <a:r>
                        <a:rPr lang="en-US"/>
                        <a:t>7</a:t>
                      </a:r>
                      <a:endParaRPr lang="en-US"/>
                    </a:p>
                  </a:txBody>
                  <a:tcPr/>
                </a:tc>
                <a:tc>
                  <a:txBody>
                    <a:bodyPr/>
                    <a:p>
                      <a:pPr>
                        <a:buNone/>
                      </a:pPr>
                      <a:r>
                        <a:rPr lang="en-US"/>
                        <a:t>9</a:t>
                      </a:r>
                      <a:endParaRPr lang="en-US"/>
                    </a:p>
                  </a:txBody>
                  <a:tcPr/>
                </a:tc>
                <a:tc>
                  <a:txBody>
                    <a:bodyPr/>
                    <a:p>
                      <a:pPr>
                        <a:buNone/>
                      </a:pPr>
                      <a:r>
                        <a:rPr lang="en-US"/>
                        <a:t>1</a:t>
                      </a:r>
                      <a:endParaRPr lang="en-US"/>
                    </a:p>
                  </a:txBody>
                  <a:tcPr/>
                </a:tc>
              </a:tr>
              <a:tr h="387985">
                <a:tc>
                  <a:txBody>
                    <a:bodyPr/>
                    <a:p>
                      <a:pPr>
                        <a:buNone/>
                      </a:pPr>
                      <a:r>
                        <a:rPr lang="en-US"/>
                        <a:t>3</a:t>
                      </a:r>
                      <a:endParaRPr lang="en-US"/>
                    </a:p>
                  </a:txBody>
                  <a:tcPr/>
                </a:tc>
                <a:tc>
                  <a:txBody>
                    <a:bodyPr/>
                    <a:p>
                      <a:pPr>
                        <a:buNone/>
                      </a:pPr>
                      <a:r>
                        <a:rPr lang="en-US"/>
                        <a:t>7</a:t>
                      </a:r>
                      <a:endParaRPr lang="en-US"/>
                    </a:p>
                  </a:txBody>
                  <a:tcPr/>
                </a:tc>
                <a:tc>
                  <a:txBody>
                    <a:bodyPr/>
                    <a:p>
                      <a:pPr>
                        <a:buNone/>
                      </a:pPr>
                      <a:r>
                        <a:rPr lang="en-US"/>
                        <a:t>9</a:t>
                      </a:r>
                      <a:endParaRPr lang="en-US"/>
                    </a:p>
                  </a:txBody>
                  <a:tcPr/>
                </a:tc>
                <a:tc>
                  <a:txBody>
                    <a:bodyPr/>
                    <a:p>
                      <a:pPr>
                        <a:buNone/>
                      </a:pPr>
                      <a:r>
                        <a:rPr lang="en-US"/>
                        <a:t>5</a:t>
                      </a:r>
                      <a:endParaRPr lang="en-US"/>
                    </a:p>
                  </a:txBody>
                  <a:tcPr/>
                </a:tc>
                <a:tc>
                  <a:txBody>
                    <a:bodyPr/>
                    <a:p>
                      <a:pPr>
                        <a:buNone/>
                      </a:pPr>
                      <a:r>
                        <a:rPr lang="en-US"/>
                        <a:t>8</a:t>
                      </a:r>
                      <a:endParaRPr lang="en-US"/>
                    </a:p>
                  </a:txBody>
                  <a:tcPr/>
                </a:tc>
                <a:tc>
                  <a:txBody>
                    <a:bodyPr/>
                    <a:p>
                      <a:pPr>
                        <a:buNone/>
                      </a:pPr>
                      <a:r>
                        <a:rPr lang="en-US"/>
                        <a:t>1</a:t>
                      </a:r>
                      <a:endParaRPr lang="en-US"/>
                    </a:p>
                  </a:txBody>
                  <a:tcPr/>
                </a:tc>
                <a:tc>
                  <a:txBody>
                    <a:bodyPr/>
                    <a:p>
                      <a:pPr>
                        <a:buNone/>
                      </a:pPr>
                      <a:r>
                        <a:rPr lang="en-US"/>
                        <a:t>4</a:t>
                      </a:r>
                      <a:endParaRPr lang="en-US"/>
                    </a:p>
                  </a:txBody>
                  <a:tcPr/>
                </a:tc>
                <a:tc>
                  <a:txBody>
                    <a:bodyPr/>
                    <a:p>
                      <a:pPr>
                        <a:buNone/>
                      </a:pPr>
                      <a:r>
                        <a:rPr lang="en-US"/>
                        <a:t>6</a:t>
                      </a:r>
                      <a:endParaRPr lang="en-US"/>
                    </a:p>
                  </a:txBody>
                  <a:tcPr/>
                </a:tc>
                <a:tc>
                  <a:txBody>
                    <a:bodyPr/>
                    <a:p>
                      <a:pPr>
                        <a:buNone/>
                      </a:pPr>
                      <a:r>
                        <a:rPr lang="en-US"/>
                        <a:t>2</a:t>
                      </a:r>
                      <a:endParaRPr lang="en-US"/>
                    </a:p>
                  </a:txBody>
                  <a:tcPr/>
                </a:tc>
              </a:tr>
              <a:tr h="387985">
                <a:tc>
                  <a:txBody>
                    <a:bodyPr/>
                    <a:p>
                      <a:pPr>
                        <a:buNone/>
                      </a:pPr>
                      <a:r>
                        <a:rPr lang="en-US"/>
                        <a:t>4</a:t>
                      </a:r>
                      <a:endParaRPr lang="en-US"/>
                    </a:p>
                  </a:txBody>
                  <a:tcPr/>
                </a:tc>
                <a:tc>
                  <a:txBody>
                    <a:bodyPr/>
                    <a:p>
                      <a:pPr>
                        <a:buNone/>
                      </a:pPr>
                      <a:r>
                        <a:rPr lang="en-US"/>
                        <a:t>3</a:t>
                      </a:r>
                      <a:endParaRPr lang="en-US"/>
                    </a:p>
                  </a:txBody>
                  <a:tcPr/>
                </a:tc>
                <a:tc>
                  <a:txBody>
                    <a:bodyPr/>
                    <a:p>
                      <a:pPr>
                        <a:buNone/>
                      </a:pPr>
                      <a:r>
                        <a:rPr lang="en-US"/>
                        <a:t>7</a:t>
                      </a:r>
                      <a:endParaRPr lang="en-US"/>
                    </a:p>
                  </a:txBody>
                  <a:tcPr/>
                </a:tc>
                <a:tc>
                  <a:txBody>
                    <a:bodyPr/>
                    <a:p>
                      <a:pPr>
                        <a:buNone/>
                      </a:pPr>
                      <a:r>
                        <a:rPr lang="en-US"/>
                        <a:t>9</a:t>
                      </a:r>
                      <a:endParaRPr lang="en-US"/>
                    </a:p>
                  </a:txBody>
                  <a:tcPr/>
                </a:tc>
                <a:tc>
                  <a:txBody>
                    <a:bodyPr/>
                    <a:p>
                      <a:pPr>
                        <a:buNone/>
                      </a:pPr>
                      <a:r>
                        <a:rPr lang="en-US"/>
                        <a:t>1</a:t>
                      </a:r>
                      <a:endParaRPr lang="en-US"/>
                    </a:p>
                  </a:txBody>
                  <a:tcPr/>
                </a:tc>
                <a:tc>
                  <a:txBody>
                    <a:bodyPr/>
                    <a:p>
                      <a:pPr>
                        <a:buNone/>
                      </a:pPr>
                      <a:r>
                        <a:rPr lang="en-US"/>
                        <a:t>5</a:t>
                      </a:r>
                      <a:endParaRPr lang="en-US"/>
                    </a:p>
                  </a:txBody>
                  <a:tcPr/>
                </a:tc>
                <a:tc>
                  <a:txBody>
                    <a:bodyPr/>
                    <a:p>
                      <a:pPr>
                        <a:buNone/>
                      </a:pPr>
                      <a:r>
                        <a:rPr lang="en-US"/>
                        <a:t>8</a:t>
                      </a:r>
                      <a:endParaRPr lang="en-US"/>
                    </a:p>
                  </a:txBody>
                  <a:tcPr/>
                </a:tc>
                <a:tc>
                  <a:txBody>
                    <a:bodyPr/>
                    <a:p>
                      <a:pPr>
                        <a:buNone/>
                      </a:pPr>
                      <a:r>
                        <a:rPr lang="en-US"/>
                        <a:t>2</a:t>
                      </a:r>
                      <a:endParaRPr lang="en-US"/>
                    </a:p>
                  </a:txBody>
                  <a:tcPr>
                    <a:solidFill>
                      <a:schemeClr val="tx2"/>
                    </a:solidFill>
                  </a:tcPr>
                </a:tc>
                <a:tc>
                  <a:txBody>
                    <a:bodyPr/>
                    <a:p>
                      <a:pPr>
                        <a:buNone/>
                      </a:pPr>
                      <a:r>
                        <a:rPr lang="en-US"/>
                        <a:t>6</a:t>
                      </a:r>
                      <a:endParaRPr lang="en-US"/>
                    </a:p>
                  </a:txBody>
                  <a:tcPr/>
                </a:tc>
              </a:tr>
              <a:tr h="387985">
                <a:tc>
                  <a:txBody>
                    <a:bodyPr/>
                    <a:p>
                      <a:pPr>
                        <a:buNone/>
                      </a:pPr>
                      <a:r>
                        <a:rPr lang="en-US"/>
                        <a:t>5</a:t>
                      </a:r>
                      <a:endParaRPr lang="en-US"/>
                    </a:p>
                  </a:txBody>
                  <a:tcPr/>
                </a:tc>
                <a:tc>
                  <a:txBody>
                    <a:bodyPr/>
                    <a:p>
                      <a:pPr>
                        <a:buNone/>
                      </a:pPr>
                      <a:r>
                        <a:rPr lang="en-US"/>
                        <a:t>8</a:t>
                      </a:r>
                      <a:endParaRPr lang="en-US"/>
                    </a:p>
                  </a:txBody>
                  <a:tcPr/>
                </a:tc>
                <a:tc>
                  <a:txBody>
                    <a:bodyPr/>
                    <a:p>
                      <a:pPr>
                        <a:buNone/>
                      </a:pPr>
                      <a:r>
                        <a:rPr lang="en-US"/>
                        <a:t>1</a:t>
                      </a:r>
                      <a:endParaRPr lang="en-US"/>
                    </a:p>
                  </a:txBody>
                  <a:tcPr/>
                </a:tc>
                <a:tc>
                  <a:txBody>
                    <a:bodyPr/>
                    <a:p>
                      <a:pPr>
                        <a:buNone/>
                      </a:pPr>
                      <a:r>
                        <a:rPr lang="en-US"/>
                        <a:t>6</a:t>
                      </a:r>
                      <a:endParaRPr lang="en-US"/>
                    </a:p>
                  </a:txBody>
                  <a:tcPr/>
                </a:tc>
                <a:tc>
                  <a:txBody>
                    <a:bodyPr/>
                    <a:p>
                      <a:pPr>
                        <a:buNone/>
                      </a:pPr>
                      <a:r>
                        <a:rPr lang="en-US"/>
                        <a:t>2</a:t>
                      </a:r>
                      <a:endParaRPr lang="en-US"/>
                    </a:p>
                  </a:txBody>
                  <a:tcPr/>
                </a:tc>
                <a:tc>
                  <a:txBody>
                    <a:bodyPr/>
                    <a:p>
                      <a:pPr>
                        <a:buNone/>
                      </a:pPr>
                      <a:r>
                        <a:rPr lang="en-US"/>
                        <a:t>7</a:t>
                      </a:r>
                      <a:endParaRPr lang="en-US"/>
                    </a:p>
                  </a:txBody>
                  <a:tcPr/>
                </a:tc>
                <a:tc>
                  <a:txBody>
                    <a:bodyPr/>
                    <a:p>
                      <a:pPr>
                        <a:buNone/>
                      </a:pPr>
                      <a:r>
                        <a:rPr lang="en-US"/>
                        <a:t>9</a:t>
                      </a:r>
                      <a:endParaRPr lang="en-US"/>
                    </a:p>
                  </a:txBody>
                  <a:tcPr/>
                </a:tc>
                <a:tc>
                  <a:txBody>
                    <a:bodyPr/>
                    <a:p>
                      <a:pPr>
                        <a:buNone/>
                      </a:pPr>
                      <a:r>
                        <a:rPr lang="en-US"/>
                        <a:t>3</a:t>
                      </a:r>
                      <a:endParaRPr lang="en-US"/>
                    </a:p>
                  </a:txBody>
                  <a:tcPr/>
                </a:tc>
                <a:tc>
                  <a:txBody>
                    <a:bodyPr/>
                    <a:p>
                      <a:pPr>
                        <a:buNone/>
                      </a:pPr>
                      <a:r>
                        <a:rPr lang="en-US"/>
                        <a:t>4</a:t>
                      </a:r>
                      <a:endParaRPr lang="en-US"/>
                    </a:p>
                  </a:txBody>
                  <a:tcPr/>
                </a:tc>
              </a:tr>
              <a:tr h="387985">
                <a:tc>
                  <a:txBody>
                    <a:bodyPr/>
                    <a:p>
                      <a:pPr>
                        <a:buNone/>
                      </a:pPr>
                      <a:r>
                        <a:rPr lang="en-US"/>
                        <a:t>6</a:t>
                      </a:r>
                      <a:endParaRPr lang="en-US"/>
                    </a:p>
                  </a:txBody>
                  <a:tcPr/>
                </a:tc>
                <a:tc>
                  <a:txBody>
                    <a:bodyPr/>
                    <a:p>
                      <a:pPr>
                        <a:buNone/>
                      </a:pPr>
                      <a:r>
                        <a:rPr lang="en-US"/>
                        <a:t>9</a:t>
                      </a:r>
                      <a:endParaRPr lang="en-US"/>
                    </a:p>
                  </a:txBody>
                  <a:tcPr/>
                </a:tc>
                <a:tc>
                  <a:txBody>
                    <a:bodyPr/>
                    <a:p>
                      <a:pPr>
                        <a:buNone/>
                      </a:pPr>
                      <a:r>
                        <a:rPr lang="en-US"/>
                        <a:t>2</a:t>
                      </a:r>
                      <a:endParaRPr lang="en-US"/>
                    </a:p>
                  </a:txBody>
                  <a:tcPr/>
                </a:tc>
                <a:tc>
                  <a:txBody>
                    <a:bodyPr/>
                    <a:p>
                      <a:pPr>
                        <a:buNone/>
                      </a:pPr>
                      <a:r>
                        <a:rPr lang="en-US"/>
                        <a:t>4</a:t>
                      </a:r>
                      <a:endParaRPr lang="en-US"/>
                    </a:p>
                  </a:txBody>
                  <a:tcPr/>
                </a:tc>
                <a:tc>
                  <a:txBody>
                    <a:bodyPr/>
                    <a:p>
                      <a:pPr>
                        <a:buNone/>
                      </a:pPr>
                      <a:r>
                        <a:rPr lang="en-US"/>
                        <a:t>3</a:t>
                      </a:r>
                      <a:endParaRPr lang="en-US"/>
                    </a:p>
                  </a:txBody>
                  <a:tcPr/>
                </a:tc>
                <a:tc>
                  <a:txBody>
                    <a:bodyPr/>
                    <a:p>
                      <a:pPr>
                        <a:buNone/>
                      </a:pPr>
                      <a:r>
                        <a:rPr lang="en-US"/>
                        <a:t>8</a:t>
                      </a:r>
                      <a:endParaRPr lang="en-US"/>
                    </a:p>
                  </a:txBody>
                  <a:tcPr/>
                </a:tc>
                <a:tc>
                  <a:txBody>
                    <a:bodyPr/>
                    <a:p>
                      <a:pPr>
                        <a:buNone/>
                      </a:pPr>
                      <a:r>
                        <a:rPr lang="en-US"/>
                        <a:t>1</a:t>
                      </a:r>
                      <a:endParaRPr lang="en-US"/>
                    </a:p>
                  </a:txBody>
                  <a:tcPr/>
                </a:tc>
                <a:tc>
                  <a:txBody>
                    <a:bodyPr/>
                    <a:p>
                      <a:pPr>
                        <a:buNone/>
                      </a:pPr>
                      <a:r>
                        <a:rPr lang="en-US"/>
                        <a:t>5</a:t>
                      </a:r>
                      <a:endParaRPr lang="en-US"/>
                    </a:p>
                  </a:txBody>
                  <a:tcPr/>
                </a:tc>
                <a:tc>
                  <a:txBody>
                    <a:bodyPr/>
                    <a:p>
                      <a:pPr>
                        <a:buNone/>
                      </a:pPr>
                      <a:r>
                        <a:rPr lang="en-US"/>
                        <a:t>7</a:t>
                      </a:r>
                      <a:endParaRPr lang="en-US"/>
                    </a:p>
                  </a:txBody>
                  <a:tcPr/>
                </a:tc>
              </a:tr>
              <a:tr h="387985">
                <a:tc>
                  <a:txBody>
                    <a:bodyPr/>
                    <a:p>
                      <a:pPr>
                        <a:buNone/>
                      </a:pPr>
                      <a:r>
                        <a:rPr lang="en-US"/>
                        <a:t>7</a:t>
                      </a:r>
                      <a:endParaRPr lang="en-US"/>
                    </a:p>
                  </a:txBody>
                  <a:tcPr/>
                </a:tc>
                <a:tc>
                  <a:txBody>
                    <a:bodyPr/>
                    <a:p>
                      <a:pPr>
                        <a:buNone/>
                      </a:pPr>
                      <a:r>
                        <a:rPr lang="en-US"/>
                        <a:t>1</a:t>
                      </a:r>
                      <a:endParaRPr lang="en-US"/>
                    </a:p>
                  </a:txBody>
                  <a:tcPr/>
                </a:tc>
                <a:tc>
                  <a:txBody>
                    <a:bodyPr/>
                    <a:p>
                      <a:pPr>
                        <a:buNone/>
                      </a:pPr>
                      <a:r>
                        <a:rPr lang="en-US"/>
                        <a:t>3</a:t>
                      </a:r>
                      <a:endParaRPr lang="en-US"/>
                    </a:p>
                  </a:txBody>
                  <a:tcPr/>
                </a:tc>
                <a:tc>
                  <a:txBody>
                    <a:bodyPr/>
                    <a:p>
                      <a:pPr>
                        <a:buNone/>
                      </a:pPr>
                      <a:r>
                        <a:rPr lang="en-US"/>
                        <a:t>2</a:t>
                      </a:r>
                      <a:endParaRPr lang="en-US"/>
                    </a:p>
                  </a:txBody>
                  <a:tcPr/>
                </a:tc>
                <a:tc>
                  <a:txBody>
                    <a:bodyPr/>
                    <a:p>
                      <a:pPr>
                        <a:buNone/>
                      </a:pPr>
                      <a:r>
                        <a:rPr lang="en-US"/>
                        <a:t>6</a:t>
                      </a:r>
                      <a:endParaRPr lang="en-US"/>
                    </a:p>
                  </a:txBody>
                  <a:tcPr/>
                </a:tc>
                <a:tc>
                  <a:txBody>
                    <a:bodyPr/>
                    <a:p>
                      <a:pPr>
                        <a:buNone/>
                      </a:pPr>
                      <a:r>
                        <a:rPr lang="en-US"/>
                        <a:t>9</a:t>
                      </a:r>
                      <a:endParaRPr lang="en-US"/>
                    </a:p>
                  </a:txBody>
                  <a:tcPr/>
                </a:tc>
                <a:tc>
                  <a:txBody>
                    <a:bodyPr/>
                    <a:p>
                      <a:pPr>
                        <a:buNone/>
                      </a:pPr>
                      <a:r>
                        <a:rPr lang="en-US"/>
                        <a:t>5</a:t>
                      </a:r>
                      <a:endParaRPr lang="en-US"/>
                    </a:p>
                  </a:txBody>
                  <a:tcPr/>
                </a:tc>
                <a:tc>
                  <a:txBody>
                    <a:bodyPr/>
                    <a:p>
                      <a:pPr>
                        <a:buNone/>
                      </a:pPr>
                      <a:r>
                        <a:rPr lang="en-US"/>
                        <a:t>4</a:t>
                      </a:r>
                      <a:endParaRPr lang="en-US"/>
                    </a:p>
                  </a:txBody>
                  <a:tcPr/>
                </a:tc>
                <a:tc>
                  <a:txBody>
                    <a:bodyPr/>
                    <a:p>
                      <a:pPr>
                        <a:buNone/>
                      </a:pPr>
                      <a:r>
                        <a:rPr lang="en-US"/>
                        <a:t>8</a:t>
                      </a:r>
                      <a:endParaRPr lang="en-US"/>
                    </a:p>
                  </a:txBody>
                  <a:tcPr/>
                </a:tc>
              </a:tr>
              <a:tr h="387985">
                <a:tc>
                  <a:txBody>
                    <a:bodyPr/>
                    <a:p>
                      <a:pPr>
                        <a:buNone/>
                      </a:pPr>
                      <a:r>
                        <a:rPr lang="en-US"/>
                        <a:t>8</a:t>
                      </a:r>
                      <a:endParaRPr lang="en-US"/>
                    </a:p>
                  </a:txBody>
                  <a:tcPr/>
                </a:tc>
                <a:tc>
                  <a:txBody>
                    <a:bodyPr/>
                    <a:p>
                      <a:pPr>
                        <a:buNone/>
                      </a:pPr>
                      <a:r>
                        <a:rPr lang="en-US"/>
                        <a:t>2</a:t>
                      </a:r>
                      <a:endParaRPr lang="en-US"/>
                    </a:p>
                  </a:txBody>
                  <a:tcPr/>
                </a:tc>
                <a:tc>
                  <a:txBody>
                    <a:bodyPr/>
                    <a:p>
                      <a:pPr>
                        <a:buNone/>
                      </a:pPr>
                      <a:r>
                        <a:rPr lang="en-US"/>
                        <a:t>4</a:t>
                      </a:r>
                      <a:endParaRPr lang="en-US"/>
                    </a:p>
                  </a:txBody>
                  <a:tcPr/>
                </a:tc>
                <a:tc>
                  <a:txBody>
                    <a:bodyPr/>
                    <a:p>
                      <a:pPr>
                        <a:buNone/>
                      </a:pPr>
                      <a:r>
                        <a:rPr lang="en-US"/>
                        <a:t>1</a:t>
                      </a:r>
                      <a:endParaRPr lang="en-US"/>
                    </a:p>
                  </a:txBody>
                  <a:tcPr/>
                </a:tc>
                <a:tc>
                  <a:txBody>
                    <a:bodyPr/>
                    <a:p>
                      <a:pPr>
                        <a:buNone/>
                      </a:pPr>
                      <a:r>
                        <a:rPr lang="en-US"/>
                        <a:t>5</a:t>
                      </a:r>
                      <a:endParaRPr lang="en-US"/>
                    </a:p>
                  </a:txBody>
                  <a:tcPr/>
                </a:tc>
                <a:tc>
                  <a:txBody>
                    <a:bodyPr/>
                    <a:p>
                      <a:pPr>
                        <a:buNone/>
                      </a:pPr>
                      <a:r>
                        <a:rPr lang="en-US"/>
                        <a:t>3</a:t>
                      </a:r>
                      <a:endParaRPr lang="en-US"/>
                    </a:p>
                  </a:txBody>
                  <a:tcPr/>
                </a:tc>
                <a:tc>
                  <a:txBody>
                    <a:bodyPr/>
                    <a:p>
                      <a:pPr>
                        <a:buNone/>
                      </a:pPr>
                      <a:r>
                        <a:rPr lang="en-US"/>
                        <a:t>6</a:t>
                      </a:r>
                      <a:endParaRPr lang="en-US"/>
                    </a:p>
                  </a:txBody>
                  <a:tcPr/>
                </a:tc>
                <a:tc>
                  <a:txBody>
                    <a:bodyPr/>
                    <a:p>
                      <a:pPr>
                        <a:buNone/>
                      </a:pPr>
                      <a:r>
                        <a:rPr lang="en-US"/>
                        <a:t>7</a:t>
                      </a:r>
                      <a:endParaRPr lang="en-US"/>
                    </a:p>
                  </a:txBody>
                  <a:tcPr/>
                </a:tc>
                <a:tc>
                  <a:txBody>
                    <a:bodyPr/>
                    <a:p>
                      <a:pPr>
                        <a:buNone/>
                      </a:pPr>
                      <a:r>
                        <a:rPr lang="en-US"/>
                        <a:t>9</a:t>
                      </a:r>
                      <a:endParaRPr lang="en-US"/>
                    </a:p>
                  </a:txBody>
                  <a:tcPr/>
                </a:tc>
              </a:tr>
              <a:tr h="387985">
                <a:tc>
                  <a:txBody>
                    <a:bodyPr/>
                    <a:p>
                      <a:pPr>
                        <a:buNone/>
                      </a:pPr>
                      <a:r>
                        <a:rPr lang="en-US"/>
                        <a:t>9</a:t>
                      </a:r>
                      <a:endParaRPr lang="en-US"/>
                    </a:p>
                  </a:txBody>
                  <a:tcPr/>
                </a:tc>
                <a:tc>
                  <a:txBody>
                    <a:bodyPr/>
                    <a:p>
                      <a:pPr>
                        <a:buNone/>
                      </a:pPr>
                      <a:r>
                        <a:rPr lang="en-US"/>
                        <a:t>6</a:t>
                      </a:r>
                      <a:endParaRPr lang="en-US"/>
                    </a:p>
                  </a:txBody>
                  <a:tcPr/>
                </a:tc>
                <a:tc>
                  <a:txBody>
                    <a:bodyPr/>
                    <a:p>
                      <a:pPr>
                        <a:buNone/>
                      </a:pPr>
                      <a:r>
                        <a:rPr lang="en-US"/>
                        <a:t>5</a:t>
                      </a:r>
                      <a:endParaRPr lang="en-US"/>
                    </a:p>
                  </a:txBody>
                  <a:tcPr/>
                </a:tc>
                <a:tc>
                  <a:txBody>
                    <a:bodyPr/>
                    <a:p>
                      <a:pPr>
                        <a:buNone/>
                      </a:pPr>
                      <a:r>
                        <a:rPr lang="en-US"/>
                        <a:t>8</a:t>
                      </a:r>
                      <a:endParaRPr lang="en-US"/>
                    </a:p>
                  </a:txBody>
                  <a:tcPr/>
                </a:tc>
                <a:tc>
                  <a:txBody>
                    <a:bodyPr/>
                    <a:p>
                      <a:pPr>
                        <a:buNone/>
                      </a:pPr>
                      <a:r>
                        <a:rPr lang="en-US"/>
                        <a:t>7</a:t>
                      </a:r>
                      <a:endParaRPr lang="en-US"/>
                    </a:p>
                  </a:txBody>
                  <a:tcPr/>
                </a:tc>
                <a:tc>
                  <a:txBody>
                    <a:bodyPr/>
                    <a:p>
                      <a:pPr>
                        <a:buNone/>
                      </a:pPr>
                      <a:r>
                        <a:rPr lang="en-US"/>
                        <a:t>4</a:t>
                      </a:r>
                      <a:endParaRPr lang="en-US"/>
                    </a:p>
                  </a:txBody>
                  <a:tcPr/>
                </a:tc>
                <a:tc>
                  <a:txBody>
                    <a:bodyPr/>
                    <a:p>
                      <a:pPr>
                        <a:buNone/>
                      </a:pPr>
                      <a:r>
                        <a:rPr lang="en-US"/>
                        <a:t>2</a:t>
                      </a:r>
                      <a:endParaRPr lang="en-US"/>
                    </a:p>
                  </a:txBody>
                  <a:tcPr/>
                </a:tc>
                <a:tc>
                  <a:txBody>
                    <a:bodyPr/>
                    <a:p>
                      <a:pPr>
                        <a:buNone/>
                      </a:pPr>
                      <a:r>
                        <a:rPr lang="en-US"/>
                        <a:t>1</a:t>
                      </a:r>
                      <a:endParaRPr lang="en-US"/>
                    </a:p>
                  </a:txBody>
                  <a:tcPr/>
                </a:tc>
                <a:tc>
                  <a:txBody>
                    <a:bodyPr/>
                    <a:p>
                      <a:pPr>
                        <a:buNone/>
                      </a:pPr>
                      <a:r>
                        <a:rPr lang="en-US"/>
                        <a:t>3</a:t>
                      </a:r>
                      <a:endParaRPr lang="en-US"/>
                    </a:p>
                  </a:txBody>
                  <a:tcPr/>
                </a:tc>
              </a:tr>
            </a:tbl>
          </a:graphicData>
        </a:graphic>
      </p:graphicFrame>
      <p:sp>
        <p:nvSpPr>
          <p:cNvPr id="10" name="Rectangle 9"/>
          <p:cNvSpPr/>
          <p:nvPr/>
        </p:nvSpPr>
        <p:spPr>
          <a:xfrm>
            <a:off x="4773930" y="557530"/>
            <a:ext cx="4280535" cy="507365"/>
          </a:xfrm>
          <a:prstGeom prst="rect">
            <a:avLst/>
          </a:prstGeom>
          <a:solidFill>
            <a:srgbClr val="E9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Shape 289"/>
          <p:cNvSpPr txBox="1"/>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Next Steps</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Shape 29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Stuff not addressed</a:t>
            </a:r>
            <a:endParaRPr lang="en-US" altLang="en-GB"/>
          </a:p>
        </p:txBody>
      </p:sp>
      <p:sp>
        <p:nvSpPr>
          <p:cNvPr id="295" name="Shape 29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SzPts val="1300"/>
              <a:buChar char="➔"/>
            </a:pPr>
            <a:r>
              <a:rPr lang="en-US" altLang="en-GB"/>
              <a:t>QUBO graph embedding</a:t>
            </a:r>
            <a:endParaRPr lang="en-US" altLang="en-GB"/>
          </a:p>
          <a:p>
            <a:pPr marL="457200" lvl="0" indent="-311150">
              <a:spcBef>
                <a:spcPts val="0"/>
              </a:spcBef>
              <a:spcAft>
                <a:spcPts val="0"/>
              </a:spcAft>
              <a:buSzPts val="1300"/>
              <a:buChar char="➔"/>
            </a:pPr>
            <a:r>
              <a:rPr lang="en-US" altLang="en-GB"/>
              <a:t>Chimera structure</a:t>
            </a:r>
            <a:endParaRPr lang="en-US" altLang="en-GB"/>
          </a:p>
          <a:p>
            <a:pPr marL="457200" lvl="0" indent="-311150">
              <a:spcBef>
                <a:spcPts val="0"/>
              </a:spcBef>
              <a:spcAft>
                <a:spcPts val="0"/>
              </a:spcAft>
              <a:buSzPts val="1300"/>
              <a:buChar char="➔"/>
            </a:pPr>
            <a:r>
              <a:rPr lang="en-US" altLang="en-GB"/>
              <a:t>Fully Connected graphs</a:t>
            </a:r>
            <a:endParaRPr lang="en-US" altLang="en-GB"/>
          </a:p>
          <a:p>
            <a:pPr marL="457200" lvl="0" indent="-311150">
              <a:spcBef>
                <a:spcPts val="0"/>
              </a:spcBef>
              <a:spcAft>
                <a:spcPts val="0"/>
              </a:spcAft>
              <a:buSzPts val="1300"/>
              <a:buChar char="➔"/>
            </a:pPr>
            <a:r>
              <a:rPr lang="en-US" altLang="en-GB"/>
              <a:t>D'wave Ocean Kit Functionality</a:t>
            </a:r>
            <a:endParaRPr lang="en-US" altLang="en-GB"/>
          </a:p>
          <a:p>
            <a:pPr marL="457200" lvl="0" indent="-311150">
              <a:spcBef>
                <a:spcPts val="0"/>
              </a:spcBef>
              <a:spcAft>
                <a:spcPts val="0"/>
              </a:spcAft>
              <a:buSzPts val="1300"/>
              <a:buChar char="➔"/>
            </a:pPr>
            <a:r>
              <a:rPr lang="en-US" altLang="en-GB"/>
              <a:t>Digital Annealers</a:t>
            </a:r>
            <a:endParaRPr lang="en-US" altLang="en-GB"/>
          </a:p>
          <a:p>
            <a:pPr marL="457200" lvl="0" indent="-311150">
              <a:spcBef>
                <a:spcPts val="0"/>
              </a:spcBef>
              <a:spcAft>
                <a:spcPts val="0"/>
              </a:spcAft>
              <a:buSzPts val="1300"/>
              <a:buChar char="➔"/>
            </a:pPr>
            <a:r>
              <a:rPr lang="en-US" altLang="en-GB"/>
              <a:t>Graph Problems that can solved by D'Wave</a:t>
            </a:r>
            <a:endParaRPr lang="en-US" altLang="en-GB"/>
          </a:p>
          <a:p>
            <a:pPr marL="457200" lvl="0" indent="-311150">
              <a:spcBef>
                <a:spcPts val="0"/>
              </a:spcBef>
              <a:spcAft>
                <a:spcPts val="0"/>
              </a:spcAft>
              <a:buSzPts val="1300"/>
              <a:buChar char="➔"/>
            </a:pPr>
            <a:r>
              <a:rPr lang="en-US" altLang="en-GB"/>
              <a:t>How simulated annealing works</a:t>
            </a:r>
            <a:endParaRPr lang="en-US" altLang="en-GB"/>
          </a:p>
          <a:p>
            <a:pPr marL="457200" lvl="0" indent="-311150">
              <a:spcBef>
                <a:spcPts val="0"/>
              </a:spcBef>
              <a:spcAft>
                <a:spcPts val="0"/>
              </a:spcAft>
              <a:buSzPts val="1300"/>
              <a:buChar char="➔"/>
            </a:pPr>
            <a:r>
              <a:rPr lang="en-US" altLang="en-GB"/>
              <a:t>How quantum annealing works</a:t>
            </a:r>
            <a:endParaRPr lang="en-US" altLang="en-GB"/>
          </a:p>
          <a:p>
            <a:pPr marL="146050" lvl="0" indent="0">
              <a:spcBef>
                <a:spcPts val="0"/>
              </a:spcBef>
              <a:spcAft>
                <a:spcPts val="0"/>
              </a:spcAft>
              <a:buSzPts val="1300"/>
              <a:buNone/>
            </a:pPr>
            <a:endParaRPr lang="en-US" alt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99" name="Shape 299"/>
        <p:cNvGrpSpPr/>
        <p:nvPr/>
      </p:nvGrpSpPr>
      <p:grpSpPr>
        <a:xfrm>
          <a:off x="0" y="0"/>
          <a:ext cx="0" cy="0"/>
          <a:chOff x="0" y="0"/>
          <a:chExt cx="0" cy="0"/>
        </a:xfrm>
      </p:grpSpPr>
      <p:cxnSp>
        <p:nvCxnSpPr>
          <p:cNvPr id="300" name="Shape 300"/>
          <p:cNvCxnSpPr/>
          <p:nvPr/>
        </p:nvCxnSpPr>
        <p:spPr>
          <a:xfrm>
            <a:off x="4067669" y="3263604"/>
            <a:ext cx="4650900" cy="0"/>
          </a:xfrm>
          <a:prstGeom prst="straightConnector1">
            <a:avLst/>
          </a:prstGeom>
          <a:noFill/>
          <a:ln w="38100" cap="flat" cmpd="sng">
            <a:solidFill>
              <a:srgbClr val="666666"/>
            </a:solidFill>
            <a:prstDash val="solid"/>
            <a:round/>
            <a:headEnd type="none" w="sm" len="sm"/>
            <a:tailEnd type="none" w="sm" len="sm"/>
          </a:ln>
        </p:spPr>
      </p:cxnSp>
      <p:cxnSp>
        <p:nvCxnSpPr>
          <p:cNvPr id="301" name="Shape 301"/>
          <p:cNvCxnSpPr/>
          <p:nvPr/>
        </p:nvCxnSpPr>
        <p:spPr>
          <a:xfrm>
            <a:off x="662650" y="3263604"/>
            <a:ext cx="3218400" cy="0"/>
          </a:xfrm>
          <a:prstGeom prst="straightConnector1">
            <a:avLst/>
          </a:prstGeom>
          <a:noFill/>
          <a:ln w="38100" cap="flat" cmpd="sng">
            <a:solidFill>
              <a:srgbClr val="B7B7B7"/>
            </a:solidFill>
            <a:prstDash val="solid"/>
            <a:round/>
            <a:headEnd type="none" w="sm" len="sm"/>
            <a:tailEnd type="none" w="sm" len="sm"/>
          </a:ln>
        </p:spPr>
      </p:cxnSp>
      <p:sp>
        <p:nvSpPr>
          <p:cNvPr id="302" name="Shape 302"/>
          <p:cNvSpPr txBox="1"/>
          <p:nvPr>
            <p:ph type="title"/>
          </p:nvPr>
        </p:nvSpPr>
        <p:spPr>
          <a:xfrm>
            <a:off x="727545" y="54585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SudoQ: Problem flow</a:t>
            </a:r>
            <a:endParaRPr lang="en-US" altLang="en-GB"/>
          </a:p>
        </p:txBody>
      </p:sp>
      <p:grpSp>
        <p:nvGrpSpPr>
          <p:cNvPr id="315" name="Shape 315"/>
          <p:cNvGrpSpPr/>
          <p:nvPr/>
        </p:nvGrpSpPr>
        <p:grpSpPr>
          <a:xfrm>
            <a:off x="5661660" y="2678430"/>
            <a:ext cx="2289175" cy="1038860"/>
            <a:chOff x="3062921" y="2678680"/>
            <a:chExt cx="1029028" cy="1039008"/>
          </a:xfrm>
        </p:grpSpPr>
        <p:sp>
          <p:nvSpPr>
            <p:cNvPr id="316" name="Shape 316"/>
            <p:cNvSpPr txBox="1"/>
            <p:nvPr/>
          </p:nvSpPr>
          <p:spPr>
            <a:xfrm>
              <a:off x="3062921" y="2856388"/>
              <a:ext cx="1029000" cy="861300"/>
            </a:xfrm>
            <a:prstGeom prst="rect">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sz="900">
                  <a:solidFill>
                    <a:srgbClr val="FFFFFF"/>
                  </a:solidFill>
                  <a:latin typeface="Lato" panose="020F0502020204030203"/>
                  <a:ea typeface="Lato" panose="020F0502020204030203"/>
                  <a:cs typeface="Lato" panose="020F0502020204030203"/>
                  <a:sym typeface="Lato" panose="020F0502020204030203"/>
                </a:rPr>
                <a:t>Make Python code efficient</a:t>
              </a:r>
              <a:endParaRPr lang="en-US" sz="900">
                <a:solidFill>
                  <a:srgbClr val="FFFFFF"/>
                </a:solidFill>
                <a:latin typeface="Lato" panose="020F0502020204030203"/>
                <a:ea typeface="Lato" panose="020F0502020204030203"/>
                <a:cs typeface="Lato" panose="020F0502020204030203"/>
                <a:sym typeface="Lato" panose="020F0502020204030203"/>
              </a:endParaRPr>
            </a:p>
            <a:p>
              <a:pPr marL="0" lvl="0" indent="0" algn="ctr">
                <a:spcBef>
                  <a:spcPts val="0"/>
                </a:spcBef>
                <a:spcAft>
                  <a:spcPts val="0"/>
                </a:spcAft>
                <a:buNone/>
              </a:pPr>
              <a:endParaRPr lang="en-US" sz="900">
                <a:solidFill>
                  <a:srgbClr val="FFFFFF"/>
                </a:solidFill>
                <a:latin typeface="Lato" panose="020F0502020204030203"/>
                <a:ea typeface="Lato" panose="020F0502020204030203"/>
                <a:cs typeface="Lato" panose="020F0502020204030203"/>
                <a:sym typeface="Lato" panose="020F0502020204030203"/>
              </a:endParaRPr>
            </a:p>
            <a:p>
              <a:pPr marL="0" lvl="0" indent="0" algn="ctr">
                <a:spcBef>
                  <a:spcPts val="0"/>
                </a:spcBef>
                <a:spcAft>
                  <a:spcPts val="0"/>
                </a:spcAft>
                <a:buNone/>
              </a:pPr>
              <a:r>
                <a:rPr lang="en-US" sz="900">
                  <a:solidFill>
                    <a:srgbClr val="FFFFFF"/>
                  </a:solidFill>
                  <a:latin typeface="Lato" panose="020F0502020204030203"/>
                  <a:ea typeface="Lato" panose="020F0502020204030203"/>
                  <a:cs typeface="Lato" panose="020F0502020204030203"/>
                  <a:sym typeface="Lato" panose="020F0502020204030203"/>
                </a:rPr>
                <a:t>Develop heuristics for the relative coefficients between each mini loss function</a:t>
              </a:r>
              <a:endParaRPr lang="en-US" sz="900">
                <a:solidFill>
                  <a:srgbClr val="FFFFFF"/>
                </a:solidFill>
                <a:latin typeface="Lato" panose="020F0502020204030203"/>
                <a:ea typeface="Lato" panose="020F0502020204030203"/>
                <a:cs typeface="Lato" panose="020F0502020204030203"/>
                <a:sym typeface="Lato" panose="020F0502020204030203"/>
              </a:endParaRPr>
            </a:p>
          </p:txBody>
        </p:sp>
        <p:sp>
          <p:nvSpPr>
            <p:cNvPr id="317" name="Shape 317"/>
            <p:cNvSpPr txBox="1"/>
            <p:nvPr/>
          </p:nvSpPr>
          <p:spPr>
            <a:xfrm>
              <a:off x="3062949" y="2678680"/>
              <a:ext cx="1029000" cy="164100"/>
            </a:xfrm>
            <a:prstGeom prst="rect">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altLang="en-GB" sz="700">
                  <a:solidFill>
                    <a:srgbClr val="FFFFFF"/>
                  </a:solidFill>
                  <a:latin typeface="Raleway" panose="020B0503030101060003"/>
                  <a:ea typeface="Raleway" panose="020B0503030101060003"/>
                  <a:cs typeface="Raleway" panose="020B0503030101060003"/>
                  <a:sym typeface="Raleway" panose="020B0503030101060003"/>
                </a:rPr>
                <a:t>Future</a:t>
              </a:r>
              <a:endParaRPr lang="en-US" altLang="en-GB" sz="700">
                <a:solidFill>
                  <a:srgbClr val="FFFFFF"/>
                </a:solidFill>
                <a:latin typeface="Raleway" panose="020B0503030101060003"/>
                <a:ea typeface="Raleway" panose="020B0503030101060003"/>
                <a:cs typeface="Raleway" panose="020B0503030101060003"/>
                <a:sym typeface="Raleway" panose="020B0503030101060003"/>
              </a:endParaRPr>
            </a:p>
          </p:txBody>
        </p:sp>
      </p:grpSp>
      <p:grpSp>
        <p:nvGrpSpPr>
          <p:cNvPr id="318" name="Shape 318"/>
          <p:cNvGrpSpPr/>
          <p:nvPr/>
        </p:nvGrpSpPr>
        <p:grpSpPr>
          <a:xfrm>
            <a:off x="2305050" y="2678430"/>
            <a:ext cx="1310005" cy="1038860"/>
            <a:chOff x="1945500" y="2678680"/>
            <a:chExt cx="1029000" cy="1038995"/>
          </a:xfrm>
        </p:grpSpPr>
        <p:sp>
          <p:nvSpPr>
            <p:cNvPr id="319" name="Shape 319"/>
            <p:cNvSpPr txBox="1"/>
            <p:nvPr/>
          </p:nvSpPr>
          <p:spPr>
            <a:xfrm>
              <a:off x="1945500" y="2856375"/>
              <a:ext cx="1029000" cy="861300"/>
            </a:xfrm>
            <a:prstGeom prst="rect">
              <a:avLst/>
            </a:prstGeom>
            <a:solidFill>
              <a:srgbClr val="B7B7B7"/>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sz="900">
                  <a:solidFill>
                    <a:srgbClr val="FFFFFF"/>
                  </a:solidFill>
                  <a:latin typeface="Lato" panose="020F0502020204030203"/>
                  <a:ea typeface="Lato" panose="020F0502020204030203"/>
                  <a:cs typeface="Lato" panose="020F0502020204030203"/>
                  <a:sym typeface="Lato" panose="020F0502020204030203"/>
                </a:rPr>
                <a:t>Modelling Constraints</a:t>
              </a:r>
              <a:endParaRPr lang="en-US" sz="900">
                <a:solidFill>
                  <a:srgbClr val="FFFFFF"/>
                </a:solidFill>
                <a:latin typeface="Lato" panose="020F0502020204030203"/>
                <a:ea typeface="Lato" panose="020F0502020204030203"/>
                <a:cs typeface="Lato" panose="020F0502020204030203"/>
                <a:sym typeface="Lato" panose="020F0502020204030203"/>
              </a:endParaRPr>
            </a:p>
          </p:txBody>
        </p:sp>
        <p:sp>
          <p:nvSpPr>
            <p:cNvPr id="320" name="Shape 320"/>
            <p:cNvSpPr txBox="1"/>
            <p:nvPr/>
          </p:nvSpPr>
          <p:spPr>
            <a:xfrm>
              <a:off x="1945500" y="2678680"/>
              <a:ext cx="1029000" cy="164100"/>
            </a:xfrm>
            <a:prstGeom prst="rect">
              <a:avLst/>
            </a:prstGeom>
            <a:solidFill>
              <a:srgbClr val="B7B7B7"/>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lang="en-US" altLang="en-GB" sz="700">
                <a:solidFill>
                  <a:srgbClr val="FFFFFF"/>
                </a:solidFill>
                <a:latin typeface="Raleway" panose="020B0503030101060003"/>
                <a:ea typeface="Raleway" panose="020B0503030101060003"/>
                <a:cs typeface="Raleway" panose="020B0503030101060003"/>
                <a:sym typeface="Raleway" panose="020B0503030101060003"/>
              </a:endParaRPr>
            </a:p>
          </p:txBody>
        </p:sp>
      </p:grpSp>
      <p:grpSp>
        <p:nvGrpSpPr>
          <p:cNvPr id="321" name="Shape 321"/>
          <p:cNvGrpSpPr/>
          <p:nvPr/>
        </p:nvGrpSpPr>
        <p:grpSpPr>
          <a:xfrm>
            <a:off x="835025" y="2678430"/>
            <a:ext cx="1250315" cy="1038860"/>
            <a:chOff x="828040" y="2678680"/>
            <a:chExt cx="1029202" cy="1039104"/>
          </a:xfrm>
        </p:grpSpPr>
        <p:sp>
          <p:nvSpPr>
            <p:cNvPr id="322" name="Shape 322"/>
            <p:cNvSpPr txBox="1"/>
            <p:nvPr/>
          </p:nvSpPr>
          <p:spPr>
            <a:xfrm>
              <a:off x="828040" y="2856484"/>
              <a:ext cx="1029000" cy="861300"/>
            </a:xfrm>
            <a:prstGeom prst="rect">
              <a:avLst/>
            </a:prstGeom>
            <a:solidFill>
              <a:srgbClr val="B7B7B7"/>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sz="900">
                  <a:solidFill>
                    <a:srgbClr val="FFFFFF"/>
                  </a:solidFill>
                  <a:latin typeface="Lato" panose="020F0502020204030203"/>
                  <a:ea typeface="Lato" panose="020F0502020204030203"/>
                  <a:cs typeface="Lato" panose="020F0502020204030203"/>
                  <a:sym typeface="Lato" panose="020F0502020204030203"/>
                </a:rPr>
                <a:t>Identifying Constraints</a:t>
              </a:r>
              <a:endParaRPr lang="en-US" sz="900">
                <a:solidFill>
                  <a:srgbClr val="FFFFFF"/>
                </a:solidFill>
                <a:latin typeface="Lato" panose="020F0502020204030203"/>
                <a:ea typeface="Lato" panose="020F0502020204030203"/>
                <a:cs typeface="Lato" panose="020F0502020204030203"/>
                <a:sym typeface="Lato" panose="020F0502020204030203"/>
              </a:endParaRPr>
            </a:p>
          </p:txBody>
        </p:sp>
        <p:sp>
          <p:nvSpPr>
            <p:cNvPr id="323" name="Shape 323"/>
            <p:cNvSpPr txBox="1"/>
            <p:nvPr/>
          </p:nvSpPr>
          <p:spPr>
            <a:xfrm>
              <a:off x="828040" y="2678680"/>
              <a:ext cx="1029202" cy="163868"/>
            </a:xfrm>
            <a:prstGeom prst="rect">
              <a:avLst/>
            </a:prstGeom>
            <a:solidFill>
              <a:srgbClr val="B7B7B7"/>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lang="en-US" altLang="en-GB" sz="700">
                <a:solidFill>
                  <a:srgbClr val="FFFFFF"/>
                </a:solidFill>
                <a:latin typeface="Raleway" panose="020B0503030101060003"/>
                <a:ea typeface="Raleway" panose="020B0503030101060003"/>
                <a:cs typeface="Raleway" panose="020B0503030101060003"/>
                <a:sym typeface="Raleway" panose="020B0503030101060003"/>
              </a:endParaRPr>
            </a:p>
          </p:txBody>
        </p:sp>
      </p:grpSp>
      <p:grpSp>
        <p:nvGrpSpPr>
          <p:cNvPr id="324" name="Shape 324"/>
          <p:cNvGrpSpPr/>
          <p:nvPr/>
        </p:nvGrpSpPr>
        <p:grpSpPr>
          <a:xfrm>
            <a:off x="3915410" y="2020570"/>
            <a:ext cx="2001520" cy="1312545"/>
            <a:chOff x="3588475" y="2010171"/>
            <a:chExt cx="1318664" cy="1265400"/>
          </a:xfrm>
        </p:grpSpPr>
        <p:sp>
          <p:nvSpPr>
            <p:cNvPr id="325" name="Shape 325"/>
            <p:cNvSpPr/>
            <p:nvPr/>
          </p:nvSpPr>
          <p:spPr>
            <a:xfrm>
              <a:off x="3588475" y="2010171"/>
              <a:ext cx="1265400" cy="1265400"/>
            </a:xfrm>
            <a:prstGeom prst="blockArc">
              <a:avLst>
                <a:gd name="adj1" fmla="val 10800000"/>
                <a:gd name="adj2" fmla="val 21145742"/>
                <a:gd name="adj3" fmla="val 4708"/>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26" name="Shape 326"/>
            <p:cNvSpPr/>
            <p:nvPr/>
          </p:nvSpPr>
          <p:spPr>
            <a:xfrm rot="10264840">
              <a:off x="4745726" y="2501027"/>
              <a:ext cx="150925" cy="143128"/>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 name="Shape 318"/>
          <p:cNvGrpSpPr/>
          <p:nvPr/>
        </p:nvGrpSpPr>
        <p:grpSpPr>
          <a:xfrm>
            <a:off x="3795395" y="2678430"/>
            <a:ext cx="1310005" cy="1038860"/>
            <a:chOff x="1945500" y="2678680"/>
            <a:chExt cx="1029000" cy="1038995"/>
          </a:xfrm>
        </p:grpSpPr>
        <p:sp>
          <p:nvSpPr>
            <p:cNvPr id="3" name="Shape 319"/>
            <p:cNvSpPr txBox="1"/>
            <p:nvPr/>
          </p:nvSpPr>
          <p:spPr>
            <a:xfrm>
              <a:off x="1945500" y="2856375"/>
              <a:ext cx="1029000" cy="861300"/>
            </a:xfrm>
            <a:prstGeom prst="rect">
              <a:avLst/>
            </a:prstGeom>
            <a:solidFill>
              <a:srgbClr val="B7B7B7"/>
            </a:solidFill>
            <a:ln>
              <a:noFill/>
            </a:ln>
          </p:spPr>
          <p:txBody>
            <a:bodyPr spcFirstLastPara="1" wrap="square" lIns="91425" tIns="91425" rIns="91425" bIns="91425" anchor="ctr" anchorCtr="0">
              <a:noAutofit/>
            </a:bodyPr>
            <a:p>
              <a:pPr marL="0" lvl="0" indent="0" algn="ctr">
                <a:spcBef>
                  <a:spcPts val="0"/>
                </a:spcBef>
                <a:spcAft>
                  <a:spcPts val="0"/>
                </a:spcAft>
                <a:buNone/>
              </a:pPr>
              <a:r>
                <a:rPr lang="en-US" sz="900">
                  <a:solidFill>
                    <a:srgbClr val="FFFFFF"/>
                  </a:solidFill>
                  <a:latin typeface="Lato" panose="020F0502020204030203"/>
                  <a:ea typeface="Lato" panose="020F0502020204030203"/>
                  <a:cs typeface="Lato" panose="020F0502020204030203"/>
                  <a:sym typeface="Lato" panose="020F0502020204030203"/>
                </a:rPr>
                <a:t>QUBO Formulation</a:t>
              </a:r>
              <a:endParaRPr lang="en-US" sz="900">
                <a:solidFill>
                  <a:srgbClr val="FFFFFF"/>
                </a:solidFill>
                <a:latin typeface="Lato" panose="020F0502020204030203"/>
                <a:ea typeface="Lato" panose="020F0502020204030203"/>
                <a:cs typeface="Lato" panose="020F0502020204030203"/>
                <a:sym typeface="Lato" panose="020F0502020204030203"/>
              </a:endParaRPr>
            </a:p>
          </p:txBody>
        </p:sp>
        <p:sp>
          <p:nvSpPr>
            <p:cNvPr id="4" name="Shape 320"/>
            <p:cNvSpPr txBox="1"/>
            <p:nvPr/>
          </p:nvSpPr>
          <p:spPr>
            <a:xfrm>
              <a:off x="1945500" y="2678680"/>
              <a:ext cx="1029000" cy="164100"/>
            </a:xfrm>
            <a:prstGeom prst="rect">
              <a:avLst/>
            </a:prstGeom>
            <a:solidFill>
              <a:srgbClr val="B7B7B7"/>
            </a:solidFill>
            <a:ln>
              <a:noFill/>
            </a:ln>
          </p:spPr>
          <p:txBody>
            <a:bodyPr spcFirstLastPara="1" wrap="square" lIns="91425" tIns="91425" rIns="91425" bIns="91425" anchor="ctr" anchorCtr="0">
              <a:noAutofit/>
            </a:bodyPr>
            <a:p>
              <a:pPr marL="0" lvl="0" indent="0" algn="ctr">
                <a:spcBef>
                  <a:spcPts val="0"/>
                </a:spcBef>
                <a:spcAft>
                  <a:spcPts val="0"/>
                </a:spcAft>
                <a:buNone/>
              </a:pPr>
              <a:endParaRPr lang="en-US" altLang="en-GB" sz="700">
                <a:solidFill>
                  <a:srgbClr val="FFFFFF"/>
                </a:solidFill>
                <a:latin typeface="Raleway" panose="020B0503030101060003"/>
                <a:ea typeface="Raleway" panose="020B0503030101060003"/>
                <a:cs typeface="Raleway" panose="020B0503030101060003"/>
                <a:sym typeface="Raleway" panose="020B0503030101060003"/>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Shape 334"/>
          <p:cNvSpPr txBox="1"/>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Questions?</a:t>
            </a:r>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Shape 334"/>
          <p:cNvSpPr txBox="1"/>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ltLang="en-GB"/>
              <a:t>Contact Details</a:t>
            </a:r>
            <a:br>
              <a:rPr lang="en-US" altLang="en-GB"/>
            </a:br>
            <a:br>
              <a:rPr lang="en-US" altLang="en-GB"/>
            </a:br>
            <a:r>
              <a:rPr lang="en-US" altLang="en-GB" sz="1600"/>
              <a:t>mail: ayushyembarwar@gmail.com</a:t>
            </a:r>
            <a:br>
              <a:rPr lang="en-US" altLang="en-GB" sz="1600"/>
            </a:br>
            <a:r>
              <a:rPr lang="en-US" altLang="en-GB" sz="1600"/>
              <a:t>          f2016657@pilani.bits-pilani.ac.in</a:t>
            </a:r>
            <a:br>
              <a:rPr lang="en-US" altLang="en-GB" sz="1600"/>
            </a:br>
            <a:endParaRPr lang="en-US" altLang="en-GB"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Shape 334"/>
          <p:cNvSpPr txBox="1"/>
          <p:nvPr>
            <p:ph type="title"/>
          </p:nvPr>
        </p:nvSpPr>
        <p:spPr>
          <a:xfrm>
            <a:off x="729615" y="864235"/>
            <a:ext cx="8161020" cy="2985135"/>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ltLang="en-GB"/>
              <a:t>Links</a:t>
            </a:r>
            <a:br>
              <a:rPr lang="en-US" altLang="en-GB"/>
            </a:br>
            <a:br>
              <a:rPr lang="en-US" altLang="en-GB"/>
            </a:br>
            <a:r>
              <a:rPr lang="en-US" altLang="en-GB" sz="1600"/>
              <a:t>- subwayharearmy.github.io/2019/03/23/sudoq-quantum-sudoku-solver</a:t>
            </a:r>
            <a:br>
              <a:rPr lang="en-US" altLang="en-GB" sz="1600"/>
            </a:br>
            <a:br>
              <a:rPr lang="en-US" altLang="en-GB" sz="1600"/>
            </a:br>
            <a:r>
              <a:rPr lang="en-US" altLang="en-GB" sz="1600"/>
              <a:t>- https://github.com/subwayHareArmy/SudoQ</a:t>
            </a:r>
            <a:endParaRPr lang="en-US" altLang="en-GB"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Shape 334"/>
          <p:cNvSpPr txBox="1"/>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ltLang="en-GB"/>
              <a:t>Thank You</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Shape 163"/>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chemeClr val="lt1"/>
                </a:solidFill>
              </a:rPr>
              <a:t>Why Quantum?</a:t>
            </a:r>
            <a:endParaRPr>
              <a:solidFill>
                <a:schemeClr val="lt1"/>
              </a:solidFill>
            </a:endParaRPr>
          </a:p>
          <a:p>
            <a:pPr marL="0" lvl="0" indent="0">
              <a:spcBef>
                <a:spcPts val="0"/>
              </a:spcBef>
              <a:spcAft>
                <a:spcPts val="0"/>
              </a:spcAft>
              <a:buNone/>
            </a:pPr>
          </a:p>
        </p:txBody>
      </p:sp>
      <p:sp>
        <p:nvSpPr>
          <p:cNvPr id="164" name="Shape 164"/>
          <p:cNvSpPr txBox="1"/>
          <p:nvPr>
            <p:ph type="body" idx="2"/>
          </p:nvPr>
        </p:nvSpPr>
        <p:spPr>
          <a:xfrm>
            <a:off x="5192325" y="175400"/>
            <a:ext cx="3374400" cy="4772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sz="1600" b="1">
                <a:solidFill>
                  <a:schemeClr val="dk1"/>
                </a:solidFill>
              </a:rPr>
              <a:t>Because quantum solutions perform better at certain tasks</a:t>
            </a:r>
            <a:endParaRPr sz="1600" b="1">
              <a:solidFill>
                <a:schemeClr val="dk1"/>
              </a:solidFill>
            </a:endParaRPr>
          </a:p>
          <a:p>
            <a:pPr marL="0" lvl="0" indent="0">
              <a:spcBef>
                <a:spcPts val="1000"/>
              </a:spcBef>
              <a:spcAft>
                <a:spcPts val="0"/>
              </a:spcAft>
              <a:buNone/>
            </a:pPr>
            <a:endParaRPr sz="1600" b="1">
              <a:solidFill>
                <a:schemeClr val="dk1"/>
              </a:solidFill>
            </a:endParaRPr>
          </a:p>
          <a:p>
            <a:pPr marL="0" lvl="0" indent="0">
              <a:spcBef>
                <a:spcPts val="1000"/>
              </a:spcBef>
              <a:spcAft>
                <a:spcPts val="0"/>
              </a:spcAft>
              <a:buNone/>
            </a:pPr>
            <a:r>
              <a:rPr lang="en-GB">
                <a:sym typeface="+mn-ea"/>
              </a:rPr>
              <a:t>Quantum Superposition</a:t>
            </a:r>
            <a:endParaRPr lang="en-GB"/>
          </a:p>
          <a:p>
            <a:pPr marL="0" lvl="0" indent="0">
              <a:spcBef>
                <a:spcPts val="1000"/>
              </a:spcBef>
              <a:spcAft>
                <a:spcPts val="0"/>
              </a:spcAft>
              <a:buNone/>
            </a:pPr>
            <a:r>
              <a:rPr lang="en-GB">
                <a:sym typeface="+mn-ea"/>
              </a:rPr>
              <a:t>Quantum Entanglement</a:t>
            </a:r>
            <a:endParaRPr lang="en-GB"/>
          </a:p>
          <a:p>
            <a:pPr marL="0" lvl="0" indent="0">
              <a:spcBef>
                <a:spcPts val="1000"/>
              </a:spcBef>
              <a:spcAft>
                <a:spcPts val="0"/>
              </a:spcAft>
              <a:buNone/>
            </a:pPr>
            <a:r>
              <a:rPr lang="en-GB"/>
              <a:t>Qubits scale exponentially (2</a:t>
            </a:r>
            <a:r>
              <a:rPr lang="en-GB" baseline="30000"/>
              <a:t>n</a:t>
            </a:r>
            <a:r>
              <a:rPr lang="en-GB"/>
              <a:t>)</a:t>
            </a:r>
            <a:endParaRPr lang="en-GB"/>
          </a:p>
          <a:p>
            <a:pPr marL="0" lvl="0" indent="0">
              <a:spcBef>
                <a:spcPts val="1000"/>
              </a:spcBef>
              <a:spcAft>
                <a:spcPts val="0"/>
              </a:spcAft>
              <a:buNone/>
            </a:pPr>
            <a:r>
              <a:rPr lang="en-GB"/>
              <a:t>Quantum algorithms</a:t>
            </a:r>
            <a:endParaRPr lang="en-GB"/>
          </a:p>
          <a:p>
            <a:pPr marL="0" lvl="0" indent="0">
              <a:spcBef>
                <a:spcPts val="1000"/>
              </a:spcBef>
              <a:spcAft>
                <a:spcPts val="0"/>
              </a:spcAft>
              <a:buNone/>
            </a:pPr>
            <a:r>
              <a:rPr lang="en-US"/>
              <a:t>Moore's Law failing, Neven's law succeeding</a:t>
            </a:r>
            <a:endParaRPr lang="en-GB"/>
          </a:p>
          <a:p>
            <a:pPr marL="0" lvl="0" indent="0">
              <a:spcBef>
                <a:spcPts val="1000"/>
              </a:spcBef>
              <a:spcAft>
                <a:spcPts val="0"/>
              </a:spcAft>
              <a:buNone/>
            </a:pPr>
            <a:r>
              <a:rPr lang="en-US" altLang="en-GB"/>
              <a:t>Success of Rose's Law</a:t>
            </a:r>
            <a:endParaRPr lang="en-US" altLang="en-GB"/>
          </a:p>
          <a:p>
            <a:pPr marL="0" lvl="0" indent="0">
              <a:spcBef>
                <a:spcPts val="1000"/>
              </a:spcBef>
              <a:spcAft>
                <a:spcPts val="0"/>
              </a:spcAft>
              <a:buNone/>
            </a:pPr>
            <a:r>
              <a:rPr lang="en-US" altLang="en-GB"/>
              <a:t>Quantum solutions scale much more easily</a:t>
            </a:r>
            <a:endParaRPr lang="en-US" altLang="en-GB"/>
          </a:p>
          <a:p>
            <a:pPr marL="0" lvl="0" indent="0">
              <a:spcBef>
                <a:spcPts val="1000"/>
              </a:spcBef>
              <a:spcAft>
                <a:spcPts val="0"/>
              </a:spcAft>
              <a:buNone/>
            </a:pPr>
            <a:r>
              <a:rPr lang="en-US" altLang="en-GB"/>
              <a:t>Amount of data is increasing exponentially, classical algorithms cannot keep up</a:t>
            </a:r>
            <a:endParaRPr lang="en-US" altLang="en-GB"/>
          </a:p>
          <a:p>
            <a:pPr marL="0" lvl="0" indent="0">
              <a:spcBef>
                <a:spcPts val="1600"/>
              </a:spcBef>
              <a:spcAft>
                <a:spcPts val="0"/>
              </a:spcAft>
              <a:buNone/>
            </a:pPr>
          </a:p>
          <a:p>
            <a:pPr marL="0" lvl="0" indent="0">
              <a:spcBef>
                <a:spcPts val="1600"/>
              </a:spcBef>
              <a:spcAft>
                <a:spcPts val="16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Shape 156"/>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SMBC Break</a:t>
            </a:r>
            <a:endParaRPr lang="en-US" altLang="en-GB"/>
          </a:p>
        </p:txBody>
      </p:sp>
      <p:sp>
        <p:nvSpPr>
          <p:cNvPr id="157" name="Shape 157"/>
          <p:cNvSpPr txBox="1"/>
          <p:nvPr>
            <p:ph type="body" idx="2"/>
          </p:nvPr>
        </p:nvSpPr>
        <p:spPr>
          <a:xfrm>
            <a:off x="5174225" y="229750"/>
            <a:ext cx="3374400" cy="302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400">
                <a:solidFill>
                  <a:srgbClr val="000000"/>
                </a:solidFill>
                <a:latin typeface="Calibri" panose="020F0502020204030204"/>
                <a:ea typeface="Calibri" panose="020F0502020204030204"/>
                <a:cs typeface="Calibri" panose="020F0502020204030204"/>
                <a:sym typeface="Calibri" panose="020F0502020204030204"/>
              </a:rPr>
              <a:t>Although SMBC tells us not to do exactly this, this is exactly what we're gonna do, we're gonna assume that the quantum computer is working through all the possibilities simultaneously. </a:t>
            </a:r>
            <a:endParaRPr lang="en-US" sz="1400">
              <a:solidFill>
                <a:srgbClr val="000000"/>
              </a:solidFill>
              <a:latin typeface="Calibri" panose="020F0502020204030204"/>
              <a:ea typeface="Calibri" panose="020F0502020204030204"/>
              <a:cs typeface="Calibri" panose="020F0502020204030204"/>
              <a:sym typeface="Calibri" panose="020F0502020204030204"/>
            </a:endParaRPr>
          </a:p>
          <a:p>
            <a:pPr marL="0" lvl="0" indent="0">
              <a:spcBef>
                <a:spcPts val="0"/>
              </a:spcBef>
              <a:spcAft>
                <a:spcPts val="0"/>
              </a:spcAft>
              <a:buNone/>
            </a:pPr>
            <a:endParaRPr sz="1400">
              <a:solidFill>
                <a:srgbClr val="000000"/>
              </a:solidFill>
              <a:latin typeface="Calibri" panose="020F0502020204030204"/>
              <a:ea typeface="Calibri" panose="020F0502020204030204"/>
              <a:cs typeface="Calibri" panose="020F0502020204030204"/>
              <a:sym typeface="Calibri" panose="020F0502020204030204"/>
            </a:endParaRPr>
          </a:p>
          <a:p>
            <a:pPr marL="0" lvl="0" indent="0">
              <a:spcBef>
                <a:spcPts val="1600"/>
              </a:spcBef>
              <a:spcAft>
                <a:spcPts val="1600"/>
              </a:spcAft>
              <a:buNone/>
            </a:pPr>
            <a:endParaRPr sz="140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 name="Picture 0" descr="joke"/>
          <p:cNvPicPr>
            <a:picLocks noChangeAspect="1"/>
          </p:cNvPicPr>
          <p:nvPr/>
        </p:nvPicPr>
        <p:blipFill>
          <a:blip r:embed="rId1"/>
          <a:stretch>
            <a:fillRect/>
          </a:stretch>
        </p:blipFill>
        <p:spPr>
          <a:xfrm>
            <a:off x="5913755" y="2070100"/>
            <a:ext cx="1895475" cy="2409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Shape 156"/>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Qubits	</a:t>
            </a:r>
            <a:endParaRPr lang="en-GB"/>
          </a:p>
        </p:txBody>
      </p:sp>
      <p:sp>
        <p:nvSpPr>
          <p:cNvPr id="157" name="Shape 157"/>
          <p:cNvSpPr txBox="1"/>
          <p:nvPr>
            <p:ph type="body" idx="2"/>
          </p:nvPr>
        </p:nvSpPr>
        <p:spPr>
          <a:xfrm>
            <a:off x="5174225" y="229750"/>
            <a:ext cx="3374400" cy="302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400">
                <a:solidFill>
                  <a:srgbClr val="000000"/>
                </a:solidFill>
                <a:latin typeface="Calibri" panose="020F0502020204030204"/>
                <a:ea typeface="Calibri" panose="020F0502020204030204"/>
                <a:cs typeface="Calibri" panose="020F0502020204030204"/>
                <a:sym typeface="Calibri" panose="020F0502020204030204"/>
              </a:rPr>
              <a:t>Classical bits are either 0 or 1, quantum bits have been described as being 0 and 1</a:t>
            </a:r>
            <a:endParaRPr sz="1400">
              <a:solidFill>
                <a:srgbClr val="000000"/>
              </a:solidFill>
              <a:latin typeface="Calibri" panose="020F0502020204030204"/>
              <a:ea typeface="Calibri" panose="020F0502020204030204"/>
              <a:cs typeface="Calibri" panose="020F0502020204030204"/>
              <a:sym typeface="Calibri" panose="020F0502020204030204"/>
            </a:endParaRPr>
          </a:p>
          <a:p>
            <a:pPr marL="0" lvl="0" indent="0">
              <a:spcBef>
                <a:spcPts val="1600"/>
              </a:spcBef>
              <a:spcAft>
                <a:spcPts val="0"/>
              </a:spcAft>
              <a:buNone/>
            </a:pPr>
            <a:r>
              <a:rPr lang="en-GB" sz="1400">
                <a:solidFill>
                  <a:srgbClr val="000000"/>
                </a:solidFill>
                <a:latin typeface="Calibri" panose="020F0502020204030204"/>
                <a:ea typeface="Calibri" panose="020F0502020204030204"/>
                <a:cs typeface="Calibri" panose="020F0502020204030204"/>
                <a:sym typeface="Calibri" panose="020F0502020204030204"/>
              </a:rPr>
              <a:t>A more mathematical definition would be that the condition of n qubits is like a vector in a 2</a:t>
            </a:r>
            <a:r>
              <a:rPr lang="en-GB" sz="1400" baseline="30000">
                <a:solidFill>
                  <a:srgbClr val="000000"/>
                </a:solidFill>
                <a:latin typeface="Calibri" panose="020F0502020204030204"/>
                <a:ea typeface="Calibri" panose="020F0502020204030204"/>
                <a:cs typeface="Calibri" panose="020F0502020204030204"/>
                <a:sym typeface="Calibri" panose="020F0502020204030204"/>
              </a:rPr>
              <a:t>n </a:t>
            </a:r>
            <a:r>
              <a:rPr lang="en-GB" sz="1400">
                <a:solidFill>
                  <a:srgbClr val="000000"/>
                </a:solidFill>
                <a:latin typeface="Calibri" panose="020F0502020204030204"/>
                <a:ea typeface="Calibri" panose="020F0502020204030204"/>
                <a:cs typeface="Calibri" panose="020F0502020204030204"/>
                <a:sym typeface="Calibri" panose="020F0502020204030204"/>
              </a:rPr>
              <a:t>dimensional Hilbert space</a:t>
            </a:r>
            <a:endParaRPr sz="1400">
              <a:solidFill>
                <a:srgbClr val="000000"/>
              </a:solidFill>
              <a:latin typeface="Calibri" panose="020F0502020204030204"/>
              <a:ea typeface="Calibri" panose="020F0502020204030204"/>
              <a:cs typeface="Calibri" panose="020F0502020204030204"/>
              <a:sym typeface="Calibri" panose="020F0502020204030204"/>
            </a:endParaRPr>
          </a:p>
          <a:p>
            <a:pPr marL="0" lvl="0" indent="0">
              <a:spcBef>
                <a:spcPts val="1600"/>
              </a:spcBef>
              <a:spcAft>
                <a:spcPts val="1600"/>
              </a:spcAft>
              <a:buNone/>
            </a:pPr>
            <a:endParaRPr sz="140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58" name="Shape 158"/>
          <p:cNvPicPr preferRelativeResize="0"/>
          <p:nvPr/>
        </p:nvPicPr>
        <p:blipFill>
          <a:blip r:embed="rId1"/>
          <a:stretch>
            <a:fillRect/>
          </a:stretch>
        </p:blipFill>
        <p:spPr>
          <a:xfrm>
            <a:off x="5623750" y="2312475"/>
            <a:ext cx="2475351" cy="2633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Shape 163"/>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chemeClr val="lt1"/>
                </a:solidFill>
              </a:rPr>
              <a:t>What we can’t do near-term </a:t>
            </a:r>
            <a:endParaRPr>
              <a:solidFill>
                <a:schemeClr val="lt1"/>
              </a:solidFill>
            </a:endParaRPr>
          </a:p>
          <a:p>
            <a:pPr marL="0" lvl="0" indent="0">
              <a:spcBef>
                <a:spcPts val="0"/>
              </a:spcBef>
              <a:spcAft>
                <a:spcPts val="0"/>
              </a:spcAft>
              <a:buNone/>
            </a:pPr>
          </a:p>
        </p:txBody>
      </p:sp>
      <p:sp>
        <p:nvSpPr>
          <p:cNvPr id="164" name="Shape 164"/>
          <p:cNvSpPr txBox="1"/>
          <p:nvPr>
            <p:ph type="body" idx="2"/>
          </p:nvPr>
        </p:nvSpPr>
        <p:spPr>
          <a:xfrm>
            <a:off x="5192325" y="175400"/>
            <a:ext cx="3374400" cy="4772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sz="1600" b="1">
                <a:solidFill>
                  <a:schemeClr val="dk1"/>
                </a:solidFill>
              </a:rPr>
              <a:t>Quantum computing technologies just aren't there yet</a:t>
            </a:r>
            <a:endParaRPr sz="1600" b="1">
              <a:solidFill>
                <a:schemeClr val="dk1"/>
              </a:solidFill>
            </a:endParaRPr>
          </a:p>
          <a:p>
            <a:pPr marL="0" lvl="0" indent="0">
              <a:spcBef>
                <a:spcPts val="1000"/>
              </a:spcBef>
              <a:spcAft>
                <a:spcPts val="0"/>
              </a:spcAft>
              <a:buNone/>
            </a:pPr>
            <a:endParaRPr lang="en-GB">
              <a:sym typeface="+mn-ea"/>
            </a:endParaRPr>
          </a:p>
          <a:p>
            <a:pPr marL="457200" lvl="0" indent="-311150">
              <a:spcBef>
                <a:spcPts val="0"/>
              </a:spcBef>
              <a:spcAft>
                <a:spcPts val="0"/>
              </a:spcAft>
              <a:buSzPts val="1300"/>
              <a:buChar char="➔"/>
            </a:pPr>
            <a:r>
              <a:rPr lang="en-GB">
                <a:sym typeface="+mn-ea"/>
              </a:rPr>
              <a:t>Shor’s algorithm (of order 10</a:t>
            </a:r>
            <a:r>
              <a:rPr lang="en-GB" baseline="30000">
                <a:sym typeface="+mn-ea"/>
              </a:rPr>
              <a:t>8</a:t>
            </a:r>
            <a:r>
              <a:rPr lang="en-GB">
                <a:sym typeface="+mn-ea"/>
              </a:rPr>
              <a:t> qubits c.f. Fowler et al. 1208.0928)</a:t>
            </a:r>
            <a:endParaRPr lang="en-GB">
              <a:sym typeface="+mn-ea"/>
            </a:endParaRPr>
          </a:p>
          <a:p>
            <a:pPr marL="457200" lvl="0" indent="-311150">
              <a:spcBef>
                <a:spcPts val="0"/>
              </a:spcBef>
              <a:spcAft>
                <a:spcPts val="0"/>
              </a:spcAft>
              <a:buSzPts val="1300"/>
              <a:buChar char="➔"/>
            </a:pPr>
            <a:endParaRPr lang="en-GB">
              <a:sym typeface="+mn-ea"/>
            </a:endParaRPr>
          </a:p>
          <a:p>
            <a:pPr marL="457200" lvl="0" indent="-311150">
              <a:spcBef>
                <a:spcPts val="0"/>
              </a:spcBef>
              <a:spcAft>
                <a:spcPts val="0"/>
              </a:spcAft>
              <a:buSzPts val="1300"/>
              <a:buChar char="➔"/>
            </a:pPr>
            <a:r>
              <a:rPr lang="en-GB"/>
              <a:t>Anything with a q</a:t>
            </a:r>
            <a:r>
              <a:rPr lang="en-US" altLang="en-GB"/>
              <a:t>uantum </a:t>
            </a:r>
            <a:r>
              <a:rPr lang="en-GB"/>
              <a:t>RAM</a:t>
            </a:r>
            <a:endParaRPr lang="en-GB"/>
          </a:p>
          <a:p>
            <a:pPr marL="457200" lvl="0" indent="-311150">
              <a:spcBef>
                <a:spcPts val="0"/>
              </a:spcBef>
              <a:spcAft>
                <a:spcPts val="0"/>
              </a:spcAft>
              <a:buSzPts val="1300"/>
              <a:buChar char="➔"/>
            </a:pPr>
            <a:endParaRPr lang="en-GB"/>
          </a:p>
          <a:p>
            <a:pPr marL="457200" lvl="0" indent="-311150">
              <a:spcBef>
                <a:spcPts val="0"/>
              </a:spcBef>
              <a:spcAft>
                <a:spcPts val="0"/>
              </a:spcAft>
              <a:buSzPts val="1300"/>
              <a:buChar char="➔"/>
            </a:pPr>
            <a:r>
              <a:rPr lang="en-GB">
                <a:sym typeface="+mn-ea"/>
              </a:rPr>
              <a:t>Fault-tolerant quantum computation</a:t>
            </a:r>
            <a:endParaRPr lang="en-GB">
              <a:sym typeface="+mn-ea"/>
            </a:endParaRPr>
          </a:p>
          <a:p>
            <a:pPr marL="457200" lvl="0" indent="-311150">
              <a:spcBef>
                <a:spcPts val="0"/>
              </a:spcBef>
              <a:spcAft>
                <a:spcPts val="0"/>
              </a:spcAft>
              <a:buSzPts val="1300"/>
              <a:buChar char="➔"/>
            </a:pPr>
            <a:endParaRPr lang="en-GB">
              <a:sym typeface="+mn-ea"/>
            </a:endParaRPr>
          </a:p>
          <a:p>
            <a:pPr marL="457200" lvl="0" indent="-311150">
              <a:spcBef>
                <a:spcPts val="0"/>
              </a:spcBef>
              <a:spcAft>
                <a:spcPts val="0"/>
              </a:spcAft>
              <a:buSzPts val="1300"/>
              <a:buChar char="➔"/>
            </a:pPr>
            <a:r>
              <a:rPr lang="en-US" altLang="en-GB">
                <a:sym typeface="+mn-ea"/>
              </a:rPr>
              <a:t>Advanced Quantum Algorithms</a:t>
            </a:r>
            <a:endParaRPr lang="en-US" altLang="en-GB">
              <a:sym typeface="+mn-ea"/>
            </a:endParaRPr>
          </a:p>
          <a:p>
            <a:pPr marL="457200" lvl="0" indent="-311150">
              <a:spcBef>
                <a:spcPts val="0"/>
              </a:spcBef>
              <a:spcAft>
                <a:spcPts val="0"/>
              </a:spcAft>
              <a:buSzPts val="1300"/>
              <a:buChar char="➔"/>
            </a:pPr>
            <a:endParaRPr lang="en-US" altLang="en-GB">
              <a:sym typeface="+mn-ea"/>
            </a:endParaRPr>
          </a:p>
          <a:p>
            <a:pPr marL="457200" lvl="0" indent="-311150">
              <a:spcBef>
                <a:spcPts val="0"/>
              </a:spcBef>
              <a:spcAft>
                <a:spcPts val="0"/>
              </a:spcAft>
              <a:buSzPts val="1300"/>
              <a:buChar char="➔"/>
            </a:pPr>
            <a:r>
              <a:rPr lang="en-US" altLang="en-GB">
                <a:sym typeface="+mn-ea"/>
              </a:rPr>
              <a:t>Algorithms requiring large number of Qubits</a:t>
            </a:r>
            <a:endParaRPr lang="en-US" altLang="en-GB">
              <a:sym typeface="+mn-ea"/>
            </a:endParaRPr>
          </a:p>
          <a:p>
            <a:pPr marL="0" lvl="0" indent="0">
              <a:spcBef>
                <a:spcPts val="1600"/>
              </a:spcBef>
              <a:spcAft>
                <a:spcPts val="0"/>
              </a:spcAft>
              <a:buNone/>
            </a:pPr>
          </a:p>
          <a:p>
            <a:pPr marL="0" lvl="0" indent="0">
              <a:spcBef>
                <a:spcPts val="1600"/>
              </a:spcBef>
              <a:spcAft>
                <a:spcPts val="160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Shape 163"/>
          <p:cNvSpPr txBox="1"/>
          <p:nvPr>
            <p:ph type="title"/>
          </p:nvPr>
        </p:nvSpPr>
        <p:spPr>
          <a:xfrm>
            <a:off x="730250" y="1318895"/>
            <a:ext cx="3629660" cy="16871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solidFill>
                  <a:schemeClr val="lt1"/>
                </a:solidFill>
              </a:rPr>
              <a:t>BQM Problem</a:t>
            </a:r>
            <a:endParaRPr lang="en-US"/>
          </a:p>
        </p:txBody>
      </p:sp>
      <p:sp>
        <p:nvSpPr>
          <p:cNvPr id="164" name="Shape 164"/>
          <p:cNvSpPr txBox="1"/>
          <p:nvPr>
            <p:ph type="body" idx="2"/>
          </p:nvPr>
        </p:nvSpPr>
        <p:spPr>
          <a:xfrm>
            <a:off x="5192325" y="185560"/>
            <a:ext cx="3374400" cy="477210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US"/>
              <a:t>BQM stands for </a:t>
            </a:r>
            <a:r>
              <a:rPr lang="en-US" sz="1400" b="1"/>
              <a:t>B</a:t>
            </a:r>
            <a:r>
              <a:rPr lang="en-US"/>
              <a:t>inary </a:t>
            </a:r>
            <a:r>
              <a:rPr lang="en-US" sz="1400" b="1"/>
              <a:t>Q</a:t>
            </a:r>
            <a:r>
              <a:rPr lang="en-US"/>
              <a:t>uadratic </a:t>
            </a:r>
            <a:r>
              <a:rPr lang="en-US" sz="1400" b="1"/>
              <a:t>M</a:t>
            </a:r>
            <a:r>
              <a:rPr lang="en-US"/>
              <a:t>odel.</a:t>
            </a:r>
            <a:br>
              <a:rPr lang="en-US"/>
            </a:br>
            <a:r>
              <a:rPr lang="en-US"/>
              <a:t>	H(x,y) = x + 4y -32xy</a:t>
            </a:r>
            <a:br>
              <a:rPr lang="en-US"/>
            </a:br>
            <a:br>
              <a:rPr lang="en-US"/>
            </a:br>
            <a:br>
              <a:rPr lang="en-US"/>
            </a:br>
            <a:endParaRPr lang="en-US"/>
          </a:p>
          <a:p>
            <a:pPr marL="0" lvl="0" indent="0">
              <a:spcBef>
                <a:spcPts val="1600"/>
              </a:spcBef>
              <a:spcAft>
                <a:spcPts val="1600"/>
              </a:spcAft>
              <a:buNone/>
            </a:pPr>
            <a:br>
              <a:rPr lang="en-US"/>
            </a:br>
            <a:br>
              <a:rPr lang="en-US"/>
            </a:br>
            <a:endParaRPr lang="en-US"/>
          </a:p>
          <a:p>
            <a:pPr marL="0" lvl="0" indent="0">
              <a:spcBef>
                <a:spcPts val="1600"/>
              </a:spcBef>
              <a:spcAft>
                <a:spcPts val="1600"/>
              </a:spcAft>
              <a:buNone/>
            </a:pPr>
            <a:r>
              <a:rPr lang="en-US"/>
              <a:t>Ising:</a:t>
            </a:r>
            <a:endParaRPr lang="en-US"/>
          </a:p>
          <a:p>
            <a:pPr marL="0" lvl="0" indent="0">
              <a:spcBef>
                <a:spcPts val="1600"/>
              </a:spcBef>
              <a:spcAft>
                <a:spcPts val="1600"/>
              </a:spcAft>
              <a:buNone/>
            </a:pPr>
            <a:br>
              <a:rPr lang="en-US"/>
            </a:br>
            <a:r>
              <a:rPr lang="en-US"/>
              <a:t>QUBO:</a:t>
            </a:r>
            <a:endParaRPr lang="en-US"/>
          </a:p>
          <a:p>
            <a:pPr marL="0" lvl="0" indent="0">
              <a:spcBef>
                <a:spcPts val="1600"/>
              </a:spcBef>
              <a:spcAft>
                <a:spcPts val="1600"/>
              </a:spcAft>
              <a:buNone/>
            </a:pPr>
            <a:endParaRPr lang="en-US"/>
          </a:p>
        </p:txBody>
      </p:sp>
      <p:pic>
        <p:nvPicPr>
          <p:cNvPr id="3" name="Picture 2" descr="ISING QUBO photo"/>
          <p:cNvPicPr>
            <a:picLocks noChangeAspect="1"/>
          </p:cNvPicPr>
          <p:nvPr/>
        </p:nvPicPr>
        <p:blipFill>
          <a:blip r:embed="rId1"/>
          <a:srcRect l="3376" t="21604" r="42545" b="61741"/>
          <a:stretch>
            <a:fillRect/>
          </a:stretch>
        </p:blipFill>
        <p:spPr>
          <a:xfrm>
            <a:off x="5269865" y="3331210"/>
            <a:ext cx="3742690" cy="360680"/>
          </a:xfrm>
          <a:prstGeom prst="rect">
            <a:avLst/>
          </a:prstGeom>
        </p:spPr>
      </p:pic>
      <p:pic>
        <p:nvPicPr>
          <p:cNvPr id="4" name="Picture 3" descr="ISING QUBO photo"/>
          <p:cNvPicPr>
            <a:picLocks noChangeAspect="1"/>
          </p:cNvPicPr>
          <p:nvPr/>
        </p:nvPicPr>
        <p:blipFill>
          <a:blip r:embed="rId1"/>
          <a:srcRect l="3527" t="63895" r="47154" b="8981"/>
          <a:stretch>
            <a:fillRect/>
          </a:stretch>
        </p:blipFill>
        <p:spPr>
          <a:xfrm>
            <a:off x="5270500" y="4304665"/>
            <a:ext cx="3793490" cy="652780"/>
          </a:xfrm>
          <a:prstGeom prst="rect">
            <a:avLst/>
          </a:prstGeom>
        </p:spPr>
      </p:pic>
      <p:pic>
        <p:nvPicPr>
          <p:cNvPr id="5" name="Picture 4" descr="MINIMA"/>
          <p:cNvPicPr>
            <a:picLocks noChangeAspect="1"/>
          </p:cNvPicPr>
          <p:nvPr/>
        </p:nvPicPr>
        <p:blipFill>
          <a:blip r:embed="rId2"/>
          <a:stretch>
            <a:fillRect/>
          </a:stretch>
        </p:blipFill>
        <p:spPr>
          <a:xfrm>
            <a:off x="5407660" y="951230"/>
            <a:ext cx="2943225" cy="1974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Shape 163"/>
          <p:cNvSpPr txBox="1"/>
          <p:nvPr>
            <p:ph type="title"/>
          </p:nvPr>
        </p:nvSpPr>
        <p:spPr>
          <a:xfrm>
            <a:off x="730250" y="1318895"/>
            <a:ext cx="3629660" cy="16871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solidFill>
                  <a:schemeClr val="lt1"/>
                </a:solidFill>
              </a:rPr>
              <a:t>QUBO versus Ising (01)</a:t>
            </a:r>
            <a:endParaRPr lang="en-US"/>
          </a:p>
        </p:txBody>
      </p:sp>
      <p:sp>
        <p:nvSpPr>
          <p:cNvPr id="164" name="Shape 164"/>
          <p:cNvSpPr txBox="1"/>
          <p:nvPr>
            <p:ph type="body" idx="2"/>
          </p:nvPr>
        </p:nvSpPr>
        <p:spPr>
          <a:xfrm>
            <a:off x="5192325" y="175400"/>
            <a:ext cx="3374400" cy="47721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r>
              <a:rPr lang="en-US" b="1">
                <a:solidFill>
                  <a:schemeClr val="dk1"/>
                </a:solidFill>
                <a:sym typeface="+mn-ea"/>
              </a:rPr>
              <a:t>Essentially, not very different</a:t>
            </a:r>
            <a:endParaRPr lang="en-US" b="1">
              <a:solidFill>
                <a:schemeClr val="dk1"/>
              </a:solidFill>
              <a:sym typeface="+mn-ea"/>
            </a:endParaRPr>
          </a:p>
          <a:p>
            <a:pPr marL="0" lvl="0" indent="0">
              <a:spcBef>
                <a:spcPts val="1000"/>
              </a:spcBef>
              <a:spcAft>
                <a:spcPts val="0"/>
              </a:spcAft>
              <a:buNone/>
            </a:pPr>
            <a:endParaRPr lang="en-GB">
              <a:sym typeface="+mn-ea"/>
            </a:endParaRPr>
          </a:p>
          <a:p>
            <a:pPr marL="457200" lvl="0" indent="-311150">
              <a:spcBef>
                <a:spcPts val="0"/>
              </a:spcBef>
              <a:spcAft>
                <a:spcPts val="0"/>
              </a:spcAft>
              <a:buSzPts val="1300"/>
              <a:buChar char="➔"/>
            </a:pPr>
            <a:r>
              <a:rPr lang="en-US" altLang="en-GB"/>
              <a:t>Ising uses spin variables (+1, -1) whereas QUBO uses binary variables (1, 0)</a:t>
            </a:r>
            <a:br>
              <a:rPr lang="en-US" altLang="en-GB"/>
            </a:br>
            <a:endParaRPr lang="en-GB">
              <a:sym typeface="+mn-ea"/>
            </a:endParaRPr>
          </a:p>
          <a:p>
            <a:pPr marL="457200" lvl="0" indent="-311150">
              <a:spcBef>
                <a:spcPts val="0"/>
              </a:spcBef>
              <a:spcAft>
                <a:spcPts val="0"/>
              </a:spcAft>
              <a:buSzPts val="1300"/>
              <a:buChar char="➔"/>
            </a:pPr>
            <a:r>
              <a:rPr lang="en-US" altLang="en-GB">
                <a:sym typeface="+mn-ea"/>
              </a:rPr>
              <a:t>They are isomorphic</a:t>
            </a:r>
            <a:br>
              <a:rPr lang="en-US" altLang="en-GB">
                <a:sym typeface="+mn-ea"/>
              </a:rPr>
            </a:br>
            <a:endParaRPr lang="en-US" altLang="en-GB">
              <a:sym typeface="+mn-ea"/>
            </a:endParaRPr>
          </a:p>
          <a:p>
            <a:pPr marL="457200" lvl="0" indent="-311150">
              <a:spcBef>
                <a:spcPts val="0"/>
              </a:spcBef>
              <a:spcAft>
                <a:spcPts val="0"/>
              </a:spcAft>
              <a:buSzPts val="1300"/>
              <a:buChar char="➔"/>
            </a:pPr>
            <a:r>
              <a:rPr lang="en-US" altLang="en-GB">
                <a:sym typeface="+mn-ea"/>
              </a:rPr>
              <a:t>Ising can only be expressed in extended form, not in matrix form</a:t>
            </a:r>
            <a:br>
              <a:rPr lang="en-US" altLang="en-GB">
                <a:sym typeface="+mn-ea"/>
              </a:rPr>
            </a:br>
            <a:endParaRPr lang="en-US" altLang="en-GB">
              <a:sym typeface="+mn-ea"/>
            </a:endParaRPr>
          </a:p>
          <a:p>
            <a:pPr marL="457200" lvl="0" indent="-311150">
              <a:spcBef>
                <a:spcPts val="0"/>
              </a:spcBef>
              <a:spcAft>
                <a:spcPts val="0"/>
              </a:spcAft>
              <a:buSzPts val="1300"/>
              <a:buChar char="➔"/>
            </a:pPr>
            <a:r>
              <a:rPr lang="en-US" altLang="en-GB">
                <a:sym typeface="+mn-ea"/>
              </a:rPr>
              <a:t>QUBO can  be expressed in matrix as well as expanded forms</a:t>
            </a:r>
            <a:br>
              <a:rPr lang="en-US" altLang="en-GB">
                <a:sym typeface="+mn-ea"/>
              </a:rPr>
            </a:br>
            <a:endParaRPr lang="en-US" altLang="en-GB">
              <a:sym typeface="+mn-ea"/>
            </a:endParaRPr>
          </a:p>
          <a:p>
            <a:pPr marL="0" lvl="0" indent="0">
              <a:spcBef>
                <a:spcPts val="1600"/>
              </a:spcBef>
              <a:spcAft>
                <a:spcPts val="1600"/>
              </a:spcAft>
              <a:buNone/>
            </a:p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6822</Words>
  <Application>WPS Presentation</Application>
  <PresentationFormat/>
  <Paragraphs>719</Paragraphs>
  <Slides>38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vt:lpstr>
      <vt:lpstr>SimSun</vt:lpstr>
      <vt:lpstr>Wingdings</vt:lpstr>
      <vt:lpstr>Arial</vt:lpstr>
      <vt:lpstr>Raleway</vt:lpstr>
      <vt:lpstr>Lato</vt:lpstr>
      <vt:lpstr>Calibri</vt:lpstr>
      <vt:lpstr>Microsoft YaHei</vt:lpstr>
      <vt:lpstr>Arial Unicode MS</vt:lpstr>
      <vt:lpstr>Streamline</vt:lpstr>
      <vt:lpstr>SudoQ         A Quantum solver for Sudoku</vt:lpstr>
      <vt:lpstr>Outline</vt:lpstr>
      <vt:lpstr>Quantum Computing (1959 - )</vt:lpstr>
      <vt:lpstr>Why Quantum?</vt:lpstr>
      <vt:lpstr>SMBC Break</vt:lpstr>
      <vt:lpstr>Qubits	</vt:lpstr>
      <vt:lpstr>What we can’t do near-term </vt:lpstr>
      <vt:lpstr>BQM Problem</vt:lpstr>
      <vt:lpstr>QUBO versus Ising (01)</vt:lpstr>
      <vt:lpstr>QUBO versus Ising (02)</vt:lpstr>
      <vt:lpstr>QUBO versus Ising (03)</vt:lpstr>
      <vt:lpstr>Coverting constraints to  Loss function</vt:lpstr>
      <vt:lpstr>Problems we can solve right now</vt:lpstr>
      <vt:lpstr>Chosen Problem: Sudoku</vt:lpstr>
      <vt:lpstr>The problem</vt:lpstr>
      <vt:lpstr>We have assumed that each puzzle has exactly one solution  This way we can use voting for our final answer  </vt:lpstr>
      <vt:lpstr>Modelling Sudoku</vt:lpstr>
      <vt:lpstr>Qubit modelling</vt:lpstr>
      <vt:lpstr>Constraints</vt:lpstr>
      <vt:lpstr>Solution Proposal</vt:lpstr>
      <vt:lpstr>01</vt:lpstr>
      <vt:lpstr>02</vt:lpstr>
      <vt:lpstr>03</vt:lpstr>
      <vt:lpstr>04</vt:lpstr>
      <vt:lpstr>05</vt:lpstr>
      <vt:lpstr>06</vt:lpstr>
      <vt:lpstr>Code </vt:lpstr>
      <vt:lpstr>Analysis of the Quantum solution</vt:lpstr>
      <vt:lpstr>Analysis</vt:lpstr>
      <vt:lpstr>Original Puzzle</vt:lpstr>
      <vt:lpstr>Solved Puzzle</vt:lpstr>
      <vt:lpstr>Next Steps</vt:lpstr>
      <vt:lpstr>Stuff not addressed</vt:lpstr>
      <vt:lpstr>SudoQ: Problem flow</vt:lpstr>
      <vt:lpstr>Questions?</vt:lpstr>
      <vt:lpstr>Contact Details  mail: ayushyembarwar@gmail.com           f2016657@pilani.bits-pilani.ac.in </vt:lpstr>
      <vt:lpstr>Links  - subwayharearmy.github.io/2019/03/23/sudoq-quantum-sudoku-solver  - https://github.com/subwayHareArmy/SudoQ</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 Term Quantum Computing</dc:title>
  <dc:creator/>
  <cp:lastModifiedBy>Ayush</cp:lastModifiedBy>
  <cp:revision>67</cp:revision>
  <dcterms:created xsi:type="dcterms:W3CDTF">2018-07-09T06:15:00Z</dcterms:created>
  <dcterms:modified xsi:type="dcterms:W3CDTF">2019-08-01T14:58:08Z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