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7"/>
  </p:sldMasterIdLst>
  <p:notesMasterIdLst>
    <p:notesMasterId r:id="rId15"/>
  </p:notesMasterIdLst>
  <p:handoutMasterIdLst>
    <p:handoutMasterId r:id="rId16"/>
  </p:handoutMasterIdLst>
  <p:sldIdLst>
    <p:sldId id="264" r:id="rId8"/>
    <p:sldId id="262" r:id="rId9"/>
    <p:sldId id="265" r:id="rId10"/>
    <p:sldId id="266" r:id="rId11"/>
    <p:sldId id="267" r:id="rId12"/>
    <p:sldId id="268" r:id="rId13"/>
    <p:sldId id="269" r:id="rId14"/>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85597" autoAdjust="0"/>
  </p:normalViewPr>
  <p:slideViewPr>
    <p:cSldViewPr>
      <p:cViewPr varScale="1">
        <p:scale>
          <a:sx n="67" d="100"/>
          <a:sy n="67" d="100"/>
        </p:scale>
        <p:origin x="274" y="58"/>
      </p:cViewPr>
      <p:guideLst/>
    </p:cSldViewPr>
  </p:slideViewPr>
  <p:notesTextViewPr>
    <p:cViewPr>
      <p:scale>
        <a:sx n="100" d="100"/>
        <a:sy n="100" d="100"/>
      </p:scale>
      <p:origin x="0" y="0"/>
    </p:cViewPr>
  </p:notesTextViewPr>
  <p:notesViewPr>
    <p:cSldViewPr>
      <p:cViewPr varScale="1">
        <p:scale>
          <a:sx n="51" d="100"/>
          <a:sy n="51" d="100"/>
        </p:scale>
        <p:origin x="262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15/10/2020</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15/10/2020</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1518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Our paper concerns the hot topic</a:t>
            </a:r>
            <a:r>
              <a:rPr lang="en-GB" baseline="0" dirty="0" smtClean="0"/>
              <a:t> of explainable AI: we aim to explain the prediction of a complex machine learning model given the specific values of the features that are used as input to this model</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34074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As an example, we have a learned model</a:t>
            </a:r>
            <a:r>
              <a:rPr lang="en-GB" baseline="0" dirty="0" smtClean="0"/>
              <a:t> predicting bike rental on December third, when it’s 13 degrees Celsius (relatively warm for the type of year), and given some other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14146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Shapley</a:t>
            </a:r>
            <a:r>
              <a:rPr lang="en-GB" baseline="0" dirty="0" smtClean="0"/>
              <a:t> values constitute the most popular generic approach for explaining individual predictions. They are based on an elegant game-theoretic framework and come with various nice-to-have properties. Shapley values decompose each prediction into a base rate and contributions of the individual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21981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However, standard Shapley values completely ignore</a:t>
            </a:r>
            <a:r>
              <a:rPr lang="en-GB" baseline="0" dirty="0" smtClean="0"/>
              <a:t> possible causal relationships between features in the real world. This is a pity, because at the end of the day, an explanation is really meant to capture </a:t>
            </a:r>
            <a:r>
              <a:rPr lang="en-GB" i="1" baseline="0" dirty="0" smtClean="0"/>
              <a:t>why</a:t>
            </a:r>
            <a:r>
              <a:rPr lang="en-GB" baseline="0" dirty="0" smtClean="0"/>
              <a:t> things happen. Our key insight is that by “simply” applying Pearl’s do-calculus, we can incorporate real-world causality into Shapley values.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19471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Our contributions are a definition of Shapley values as a measure of causal</a:t>
            </a:r>
            <a:r>
              <a:rPr lang="nl-NL" baseline="0" dirty="0" smtClean="0"/>
              <a:t> influence, which then can also be decomposed into direct and indirect effects. We extensively compare causal Shapley values with alternative approaches and argue why and when some of them fail. Through a formalization in terms of causal chain graphs, we come up with a practical approach to compute causal Shapley values, which makes them as easy to compute as conditional Shapley values. We illustrate causal Shapley values on simulated and real-world data.</a:t>
            </a:r>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20775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On the same bike rental</a:t>
            </a:r>
            <a:r>
              <a:rPr lang="en-GB" baseline="0" dirty="0" smtClean="0"/>
              <a:t> example, causal Shapley values will give a much more marked explanation of the model’s prediction, emphasizing the negative contribution of season and the positive contribution of the relatively high temperature for the time of year. If you’re curious to hear why this is the better explanation, come and talk to us during the </a:t>
            </a:r>
            <a:r>
              <a:rPr lang="en-GB" baseline="0" smtClean="0"/>
              <a:t>poster session.</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23031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[Vrije tekstregel voor toelichting]</a:t>
            </a:r>
            <a:endParaRPr lang="en-GB" dirty="0"/>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[Eventueel naam van presentator]</a:t>
            </a:r>
            <a:endParaRPr lang="en-GB" dirty="0"/>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[Datum van presentatie]</a:t>
            </a:r>
          </a:p>
          <a:p>
            <a:pPr lvl="0"/>
            <a:r>
              <a:rPr lang="en-GB"/>
              <a:t>JU-LEVEL1=Standaard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a:t>[Titel]</a:t>
            </a:r>
          </a:p>
          <a:p>
            <a:pPr lvl="0"/>
            <a:r>
              <a:rPr lang="en-GB"/>
              <a:t>JU-LEVEL1=Standaard</a:t>
            </a:r>
          </a:p>
          <a:p>
            <a:pPr lvl="1"/>
            <a:r>
              <a:rPr lang="en-GB"/>
              <a:t>JU-LEVEL2=Titel light</a:t>
            </a:r>
            <a:endParaRPr lang="en-GB"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kader (2)">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fbeelding wit vlak">
    <p:spTree>
      <p:nvGrpSpPr>
        <p:cNvPr id="1" name=""/>
        <p:cNvGrpSpPr/>
        <p:nvPr/>
      </p:nvGrpSpPr>
      <p:grpSpPr>
        <a:xfrm>
          <a:off x="0" y="0"/>
          <a:ext cx="0" cy="0"/>
          <a:chOff x="0" y="0"/>
          <a:chExt cx="0" cy="0"/>
        </a:xfrm>
      </p:grpSpPr>
      <p:sp>
        <p:nvSpPr>
          <p:cNvPr id="3" name="Placeholder 1">
            <a:extLst>
              <a:ext uri="{C183D7F6-B498-43B3-948B-1728B52AA6E4}">
                <adec:decorative xmlns="" xmlns:adec="http://schemas.microsoft.com/office/drawing/2017/decorative"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fbeelding rood vlak">
    <p:spTree>
      <p:nvGrpSpPr>
        <p:cNvPr id="1" name=""/>
        <p:cNvGrpSpPr/>
        <p:nvPr/>
      </p:nvGrpSpPr>
      <p:grpSpPr>
        <a:xfrm>
          <a:off x="0" y="0"/>
          <a:ext cx="0" cy="0"/>
          <a:chOff x="0" y="0"/>
          <a:chExt cx="0" cy="0"/>
        </a:xfrm>
      </p:grpSpPr>
      <p:sp>
        <p:nvSpPr>
          <p:cNvPr id="3" name="Placeholder 1">
            <a:extLst>
              <a:ext uri="{C183D7F6-B498-43B3-948B-1728B52AA6E4}">
                <adec:decorative xmlns="" xmlns:adec="http://schemas.microsoft.com/office/drawing/2017/decorative"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wit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rood/zwart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wit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rood/zwart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p>
            <a:r>
              <a:rPr lang="en-GB" noProof="1"/>
              <a:t>[Titel]</a:t>
            </a:r>
          </a:p>
        </p:txBody>
      </p:sp>
      <p:sp>
        <p:nvSpPr>
          <p:cNvPr id="6" name="Date Placeholder 2"/>
          <p:cNvSpPr>
            <a:spLocks noGrp="1" noSelect="1"/>
          </p:cNvSpPr>
          <p:nvPr>
            <p:ph type="dt" sz="half" idx="10"/>
          </p:nvPr>
        </p:nvSpPr>
        <p:spPr/>
        <p:txBody>
          <a:bodyPr/>
          <a:lstStyle/>
          <a:p>
            <a:fld id="{C55B993B-3046-4D80-9DA9-AF3F7D602039}" type="datetime4">
              <a:rPr lang="en-GB" noProof="1" smtClean="0"/>
              <a:t>15 October 2020</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a:t>
            </a:r>
            <a:r>
              <a:rPr lang="en-GB" dirty="0" err="1"/>
              <a:t>kopregel</a:t>
            </a:r>
            <a:r>
              <a:rPr lang="en-GB" dirty="0"/>
              <a:t>]</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dia wit">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ussendia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ussendia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ussendia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ekst 2-kolomsindeling">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15 October 2020</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[Titel]</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4">
            <a:extLst>
              <a:ext uri="{FF2B5EF4-FFF2-40B4-BE49-F238E27FC236}">
                <a16:creationId xmlns:a16="http://schemas.microsoft.com/office/drawing/2014/main" id="{9BDA1F51-3FE3-442D-824C-A417D5EB3EAD}"/>
              </a:ext>
            </a:extLst>
          </p:cNvPr>
          <p:cNvSpPr>
            <a:spLocks noGrp="1"/>
          </p:cNvSpPr>
          <p:nvPr>
            <p:ph type="body" sz="quarter" idx="13"/>
          </p:nvPr>
        </p:nvSpPr>
        <p:spPr>
          <a:xfrm>
            <a:off x="863545" y="512676"/>
            <a:ext cx="10080000" cy="5364596"/>
          </a:xfrm>
        </p:spPr>
        <p:txBody>
          <a:bodyPr/>
          <a:lstStyle/>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pPr>
              <a:lnSpc>
                <a:spcPct val="150000"/>
              </a:lnSpc>
            </a:pPr>
            <a:r>
              <a:rPr lang="en-US" sz="3200" dirty="0" smtClean="0"/>
              <a:t>Causal </a:t>
            </a:r>
            <a:r>
              <a:rPr lang="en-US" sz="3200" dirty="0"/>
              <a:t>Shapley Values: Exploiting Causal Knowledge</a:t>
            </a:r>
          </a:p>
          <a:p>
            <a:pPr>
              <a:lnSpc>
                <a:spcPct val="150000"/>
              </a:lnSpc>
            </a:pPr>
            <a:r>
              <a:rPr lang="en-US" sz="3200" dirty="0"/>
              <a:t>to Explain Individual Predictions of Complex </a:t>
            </a:r>
            <a:r>
              <a:rPr lang="en-US" sz="3200" dirty="0" smtClean="0"/>
              <a:t>Models</a:t>
            </a:r>
          </a:p>
          <a:p>
            <a:pPr>
              <a:lnSpc>
                <a:spcPts val="3200"/>
              </a:lnSpc>
            </a:pPr>
            <a:endParaRPr lang="en-US" sz="3200" dirty="0" smtClean="0"/>
          </a:p>
          <a:p>
            <a:pPr>
              <a:lnSpc>
                <a:spcPts val="3200"/>
              </a:lnSpc>
            </a:pPr>
            <a:endParaRPr lang="en-US" sz="3200" dirty="0"/>
          </a:p>
          <a:p>
            <a:pPr>
              <a:lnSpc>
                <a:spcPts val="3200"/>
              </a:lnSpc>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2000" dirty="0" smtClean="0"/>
              <a:t>Tom Heskes</a:t>
            </a:r>
            <a:r>
              <a:rPr lang="en-US" sz="2000" baseline="30000" dirty="0" smtClean="0"/>
              <a:t>1,2</a:t>
            </a:r>
            <a:r>
              <a:rPr lang="en-US" sz="2000" dirty="0" smtClean="0"/>
              <a:t/>
            </a:r>
            <a:br>
              <a:rPr lang="en-US" sz="2000" dirty="0" smtClean="0"/>
            </a:br>
            <a:r>
              <a:rPr lang="en-US" sz="2000" dirty="0" err="1" smtClean="0"/>
              <a:t>Evi</a:t>
            </a:r>
            <a:r>
              <a:rPr lang="en-US" sz="2000" dirty="0" smtClean="0"/>
              <a:t> Sijben</a:t>
            </a:r>
            <a:r>
              <a:rPr lang="en-US" sz="2000" baseline="30000" dirty="0" smtClean="0"/>
              <a:t>2</a:t>
            </a:r>
            <a:r>
              <a:rPr lang="en-US" sz="2000" dirty="0" smtClean="0"/>
              <a:t/>
            </a:r>
            <a:br>
              <a:rPr lang="en-US" sz="2000" dirty="0" smtClean="0"/>
            </a:br>
            <a:r>
              <a:rPr lang="en-US" sz="2000" dirty="0" smtClean="0"/>
              <a:t>Gabriel Bucur</a:t>
            </a:r>
            <a:r>
              <a:rPr lang="en-US" sz="2000" baseline="30000" dirty="0" smtClean="0"/>
              <a:t>1</a:t>
            </a:r>
            <a:r>
              <a:rPr lang="en-US" sz="2000" dirty="0" smtClean="0"/>
              <a:t>					</a:t>
            </a:r>
            <a:r>
              <a:rPr lang="en-US" sz="2000" baseline="30000" dirty="0" smtClean="0"/>
              <a:t>1</a:t>
            </a:r>
            <a:r>
              <a:rPr lang="en-US" sz="2000" dirty="0" smtClean="0"/>
              <a:t>Radboud University</a:t>
            </a:r>
            <a:br>
              <a:rPr lang="en-US" sz="2000" dirty="0" smtClean="0"/>
            </a:br>
            <a:r>
              <a:rPr lang="en-US" sz="2000" dirty="0" smtClean="0"/>
              <a:t>Tom Claassen</a:t>
            </a:r>
            <a:r>
              <a:rPr lang="en-US" sz="2000" baseline="30000" dirty="0" smtClean="0"/>
              <a:t>1</a:t>
            </a:r>
            <a:r>
              <a:rPr lang="en-US" sz="2000" dirty="0" smtClean="0"/>
              <a:t>					</a:t>
            </a:r>
            <a:r>
              <a:rPr lang="en-US" sz="2000" baseline="30000" dirty="0" smtClean="0"/>
              <a:t>2</a:t>
            </a:r>
            <a:r>
              <a:rPr lang="en-US" sz="2000" dirty="0" smtClean="0"/>
              <a:t>Machine2Learn</a:t>
            </a:r>
            <a:endParaRPr lang="en-GB" sz="2000" baseline="30000" dirty="0"/>
          </a:p>
        </p:txBody>
      </p:sp>
    </p:spTree>
    <p:extLst>
      <p:ext uri="{BB962C8B-B14F-4D97-AF65-F5344CB8AC3E}">
        <p14:creationId xmlns:p14="http://schemas.microsoft.com/office/powerpoint/2010/main" val="37610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Explainable AI</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2927648" y="2996952"/>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27648" y="3203975"/>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27648" y="3410998"/>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27648" y="3618021"/>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27648" y="382504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27648" y="4032067"/>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27648" y="4239090"/>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27648" y="4446113"/>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27648" y="4653136"/>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59496" y="3618021"/>
            <a:ext cx="1008112" cy="276999"/>
          </a:xfrm>
          <a:prstGeom prst="rect">
            <a:avLst/>
          </a:prstGeom>
          <a:noFill/>
        </p:spPr>
        <p:txBody>
          <a:bodyPr wrap="square" lIns="0" tIns="0" rIns="0" bIns="0" rtlCol="0">
            <a:spAutoFit/>
          </a:bodyPr>
          <a:lstStyle/>
          <a:p>
            <a:r>
              <a:rPr lang="nl-NL" sz="1800" dirty="0" smtClean="0"/>
              <a:t>features</a:t>
            </a:r>
            <a:endParaRPr lang="nl-NL" sz="1800" dirty="0" smtClean="0"/>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008112" cy="276999"/>
          </a:xfrm>
          <a:prstGeom prst="rect">
            <a:avLst/>
          </a:prstGeom>
          <a:noFill/>
        </p:spPr>
        <p:txBody>
          <a:bodyPr wrap="square" lIns="0" tIns="0" rIns="0" bIns="0" rtlCol="0">
            <a:spAutoFit/>
          </a:bodyPr>
          <a:lstStyle/>
          <a:p>
            <a:r>
              <a:rPr lang="nl-NL" sz="1800" dirty="0" smtClean="0"/>
              <a:t>prediction</a:t>
            </a:r>
            <a:endParaRPr lang="nl-NL" sz="1800" dirty="0" smtClean="0"/>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45506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Predicting bike rental</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endParaRPr lang="nl-NL" sz="1800" dirty="0" smtClean="0"/>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endParaRPr lang="nl-NL" sz="1800" dirty="0" smtClean="0"/>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7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endParaRPr lang="nl-NL" sz="1800" dirty="0" smtClean="0"/>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endParaRPr lang="nl-NL" sz="1800" dirty="0" smtClean="0"/>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endParaRPr lang="nl-NL" sz="1800" dirty="0" smtClean="0"/>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endParaRPr lang="nl-NL" sz="1800" dirty="0" smtClean="0">
              <a:solidFill>
                <a:schemeClr val="bg1"/>
              </a:solidFill>
            </a:endParaRP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endParaRPr lang="nl-NL" sz="1800" dirty="0" smtClean="0"/>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endParaRPr lang="nl-NL" sz="1800" dirty="0" smtClean="0"/>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endParaRPr lang="nl-NL" sz="1800" dirty="0" smtClean="0"/>
          </a:p>
        </p:txBody>
      </p:sp>
    </p:spTree>
    <p:extLst>
      <p:ext uri="{BB962C8B-B14F-4D97-AF65-F5344CB8AC3E}">
        <p14:creationId xmlns:p14="http://schemas.microsoft.com/office/powerpoint/2010/main" val="246097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sz="quarter" idx="13"/>
          </p:nvPr>
        </p:nvSpPr>
        <p:spPr/>
        <p:txBody>
          <a:bodyPr/>
          <a:lstStyle/>
          <a:p>
            <a:pPr marL="342900" indent="-342900">
              <a:buFont typeface="Arial" panose="020B0604020202020204" pitchFamily="34" charset="0"/>
              <a:buChar char="•"/>
            </a:pPr>
            <a:r>
              <a:rPr lang="nl-NL" sz="2000" dirty="0" smtClean="0">
                <a:solidFill>
                  <a:schemeClr val="tx1"/>
                </a:solidFill>
              </a:rPr>
              <a:t>Explanation is really a </a:t>
            </a:r>
            <a:r>
              <a:rPr lang="nl-NL" sz="2000" dirty="0" smtClean="0">
                <a:solidFill>
                  <a:schemeClr val="accent1"/>
                </a:solidFill>
              </a:rPr>
              <a:t>causal</a:t>
            </a:r>
            <a:r>
              <a:rPr lang="nl-NL" sz="2000" dirty="0" smtClean="0">
                <a:solidFill>
                  <a:schemeClr val="tx1"/>
                </a:solidFill>
              </a:rPr>
              <a:t> concept</a:t>
            </a:r>
          </a:p>
          <a:p>
            <a:pPr marL="342900" indent="-342900">
              <a:buFont typeface="Arial" panose="020B0604020202020204" pitchFamily="34" charset="0"/>
              <a:buChar char="•"/>
            </a:pPr>
            <a:endParaRPr lang="nl-NL" sz="2000" dirty="0" smtClean="0">
              <a:solidFill>
                <a:schemeClr val="tx1"/>
              </a:solidFill>
            </a:endParaRPr>
          </a:p>
          <a:p>
            <a:pPr marL="342900" indent="-342900">
              <a:buFont typeface="Arial" panose="020B0604020202020204" pitchFamily="34" charset="0"/>
              <a:buChar char="•"/>
            </a:pPr>
            <a:r>
              <a:rPr lang="nl-NL" sz="2000" dirty="0" smtClean="0">
                <a:solidFill>
                  <a:schemeClr val="tx1"/>
                </a:solidFill>
              </a:rPr>
              <a:t>Features can be causally related in the real world</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Incorporate causality into Shapley values</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Solution: apply </a:t>
            </a:r>
            <a:r>
              <a:rPr lang="nl-NL" sz="2000" i="1" dirty="0" smtClean="0">
                <a:solidFill>
                  <a:schemeClr val="accent1"/>
                </a:solidFill>
              </a:rPr>
              <a:t>do</a:t>
            </a:r>
            <a:r>
              <a:rPr lang="nl-NL" sz="2000" dirty="0" smtClean="0">
                <a:solidFill>
                  <a:schemeClr val="accent1"/>
                </a:solidFill>
              </a:rPr>
              <a:t>-calculus</a:t>
            </a:r>
            <a:endParaRPr lang="nl-NL" sz="2000" dirty="0">
              <a:solidFill>
                <a:schemeClr val="accent1"/>
              </a:solidFill>
            </a:endParaRPr>
          </a:p>
          <a:p>
            <a:endParaRPr lang="nl-NL" sz="2000" dirty="0"/>
          </a:p>
        </p:txBody>
      </p:sp>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Explanation and causality</a:t>
            </a:r>
            <a:endParaRPr lang="en-GB" dirty="0"/>
          </a:p>
        </p:txBody>
      </p:sp>
      <p:pic>
        <p:nvPicPr>
          <p:cNvPr id="13" name="Picture 12"/>
          <p:cNvPicPr>
            <a:picLocks noChangeAspect="1"/>
          </p:cNvPicPr>
          <p:nvPr/>
        </p:nvPicPr>
        <p:blipFill>
          <a:blip r:embed="rId3"/>
          <a:stretch>
            <a:fillRect/>
          </a:stretch>
        </p:blipFill>
        <p:spPr>
          <a:xfrm>
            <a:off x="7715814" y="1556792"/>
            <a:ext cx="2581338" cy="3862621"/>
          </a:xfrm>
          <a:prstGeom prst="rect">
            <a:avLst/>
          </a:prstGeom>
        </p:spPr>
      </p:pic>
    </p:spTree>
    <p:extLst>
      <p:ext uri="{BB962C8B-B14F-4D97-AF65-F5344CB8AC3E}">
        <p14:creationId xmlns:p14="http://schemas.microsoft.com/office/powerpoint/2010/main" val="157599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17712" y="2215838"/>
            <a:ext cx="10550896" cy="3203575"/>
          </a:xfrm>
        </p:spPr>
        <p:txBody>
          <a:bodyPr/>
          <a:lstStyle/>
          <a:p>
            <a:pPr marL="285750" indent="-285750">
              <a:buFont typeface="Arial" panose="020B0604020202020204" pitchFamily="34" charset="0"/>
              <a:buChar char="•"/>
            </a:pPr>
            <a:r>
              <a:rPr lang="nl-NL" sz="2000" dirty="0" smtClean="0">
                <a:solidFill>
                  <a:schemeClr val="tx1"/>
                </a:solidFill>
              </a:rPr>
              <a:t>Causal Shapley values as a </a:t>
            </a:r>
            <a:r>
              <a:rPr lang="nl-NL" sz="2000" dirty="0" smtClean="0">
                <a:solidFill>
                  <a:schemeClr val="accent1"/>
                </a:solidFill>
              </a:rPr>
              <a:t>measure of influence</a:t>
            </a:r>
            <a:endParaRPr lang="nl-NL" sz="2000" dirty="0" smtClean="0">
              <a:solidFill>
                <a:schemeClr val="tx1"/>
              </a:solidFill>
            </a:endParaRP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Decomposition of Shapley values into </a:t>
            </a:r>
            <a:r>
              <a:rPr lang="nl-NL" sz="2000" dirty="0" smtClean="0">
                <a:solidFill>
                  <a:schemeClr val="accent1"/>
                </a:solidFill>
              </a:rPr>
              <a:t>direct and indirect effects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Comparison with </a:t>
            </a:r>
            <a:r>
              <a:rPr lang="nl-NL" sz="2000" dirty="0" smtClean="0">
                <a:solidFill>
                  <a:schemeClr val="accent1"/>
                </a:solidFill>
              </a:rPr>
              <a:t>alternatives</a:t>
            </a:r>
            <a:r>
              <a:rPr lang="nl-NL" sz="2000" dirty="0" smtClean="0">
                <a:solidFill>
                  <a:schemeClr val="tx1"/>
                </a:solidFill>
              </a:rPr>
              <a:t>: conditional, interventional and asymmetric Shapley values*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Practical approach for computing causal Shapley values based on </a:t>
            </a:r>
            <a:r>
              <a:rPr lang="nl-NL" sz="2000" dirty="0" smtClean="0">
                <a:solidFill>
                  <a:schemeClr val="accent1"/>
                </a:solidFill>
              </a:rPr>
              <a:t>causal chain graphs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Illustrations on simulated and </a:t>
            </a:r>
            <a:r>
              <a:rPr lang="nl-NL" sz="2000" dirty="0" smtClean="0">
                <a:solidFill>
                  <a:schemeClr val="accent1"/>
                </a:solidFill>
              </a:rPr>
              <a:t>real-world data</a:t>
            </a:r>
          </a:p>
          <a:p>
            <a:pPr marL="285750" indent="-285750">
              <a:buFont typeface="Arial" panose="020B0604020202020204" pitchFamily="34" charset="0"/>
              <a:buChar char="•"/>
            </a:pPr>
            <a:endParaRPr lang="nl-NL" sz="2000" dirty="0">
              <a:solidFill>
                <a:schemeClr val="accent1"/>
              </a:solidFill>
            </a:endParaRPr>
          </a:p>
          <a:p>
            <a:pPr algn="r"/>
            <a:r>
              <a:rPr lang="nl-NL" sz="2000" dirty="0" smtClean="0">
                <a:solidFill>
                  <a:schemeClr val="accent1"/>
                </a:solidFill>
              </a:rPr>
              <a:t/>
            </a:r>
            <a:br>
              <a:rPr lang="nl-NL" sz="2000" dirty="0" smtClean="0">
                <a:solidFill>
                  <a:schemeClr val="accent1"/>
                </a:solidFill>
              </a:rPr>
            </a:br>
            <a:r>
              <a:rPr lang="nl-NL" sz="1600" dirty="0" smtClean="0">
                <a:solidFill>
                  <a:schemeClr val="tx1"/>
                </a:solidFill>
              </a:rPr>
              <a:t>*see also this conference!</a:t>
            </a:r>
            <a:endParaRPr lang="nl-NL" sz="1600" dirty="0">
              <a:solidFill>
                <a:schemeClr val="tx1"/>
              </a:solidFill>
            </a:endParaRPr>
          </a:p>
        </p:txBody>
      </p:sp>
      <p:sp>
        <p:nvSpPr>
          <p:cNvPr id="3" name="Title 2"/>
          <p:cNvSpPr>
            <a:spLocks noGrp="1"/>
          </p:cNvSpPr>
          <p:nvPr>
            <p:ph type="title"/>
          </p:nvPr>
        </p:nvSpPr>
        <p:spPr/>
        <p:txBody>
          <a:bodyPr/>
          <a:lstStyle/>
          <a:p>
            <a:r>
              <a:rPr lang="nl-NL" dirty="0" smtClean="0"/>
              <a:t>Our contributions</a:t>
            </a:r>
            <a:endParaRPr lang="nl-NL" dirty="0"/>
          </a:p>
        </p:txBody>
      </p:sp>
    </p:spTree>
    <p:extLst>
      <p:ext uri="{BB962C8B-B14F-4D97-AF65-F5344CB8AC3E}">
        <p14:creationId xmlns:p14="http://schemas.microsoft.com/office/powerpoint/2010/main" val="40702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Causal 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endParaRPr lang="nl-NL" sz="1800" dirty="0" smtClean="0"/>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endParaRPr lang="nl-NL" sz="1800" dirty="0" smtClean="0"/>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371267"/>
            <a:ext cx="1548172" cy="271947"/>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015879" y="2858451"/>
            <a:ext cx="1044995" cy="254885"/>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2876</a:t>
            </a:r>
            <a:endParaRPr lang="nl-NL" sz="1800" dirty="0" smtClean="0"/>
          </a:p>
        </p:txBody>
      </p:sp>
      <p:sp>
        <p:nvSpPr>
          <p:cNvPr id="6" name="TextBox 5"/>
          <p:cNvSpPr txBox="1"/>
          <p:nvPr/>
        </p:nvSpPr>
        <p:spPr>
          <a:xfrm>
            <a:off x="6594681" y="3367878"/>
            <a:ext cx="590189" cy="276999"/>
          </a:xfrm>
          <a:prstGeom prst="rect">
            <a:avLst/>
          </a:prstGeom>
          <a:noFill/>
        </p:spPr>
        <p:txBody>
          <a:bodyPr wrap="square" lIns="0" tIns="0" rIns="0" bIns="0" rtlCol="0">
            <a:spAutoFit/>
          </a:bodyPr>
          <a:lstStyle/>
          <a:p>
            <a:r>
              <a:rPr lang="nl-NL" sz="1800" dirty="0" smtClean="0">
                <a:solidFill>
                  <a:schemeClr val="bg1"/>
                </a:solidFill>
              </a:rPr>
              <a:t>+316</a:t>
            </a:r>
            <a:endParaRPr lang="nl-NL" sz="1800" dirty="0" smtClean="0">
              <a:solidFill>
                <a:schemeClr val="bg1"/>
              </a:solidFill>
            </a:endParaRP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-21</a:t>
            </a:r>
            <a:endParaRPr lang="nl-NL" sz="1800" dirty="0" smtClean="0"/>
          </a:p>
        </p:txBody>
      </p:sp>
      <p:sp>
        <p:nvSpPr>
          <p:cNvPr id="28" name="TextBox 27"/>
          <p:cNvSpPr txBox="1"/>
          <p:nvPr/>
        </p:nvSpPr>
        <p:spPr>
          <a:xfrm>
            <a:off x="5348337" y="2853869"/>
            <a:ext cx="590189" cy="276999"/>
          </a:xfrm>
          <a:prstGeom prst="rect">
            <a:avLst/>
          </a:prstGeom>
          <a:noFill/>
        </p:spPr>
        <p:txBody>
          <a:bodyPr wrap="square" lIns="0" tIns="0" rIns="0" bIns="0" rtlCol="0">
            <a:spAutoFit/>
          </a:bodyPr>
          <a:lstStyle/>
          <a:p>
            <a:r>
              <a:rPr lang="nl-NL" sz="1800" dirty="0" smtClean="0">
                <a:solidFill>
                  <a:schemeClr val="bg1"/>
                </a:solidFill>
              </a:rPr>
              <a:t>-164</a:t>
            </a:r>
            <a:endParaRPr lang="nl-NL" sz="1800" dirty="0" smtClean="0">
              <a:solidFill>
                <a:schemeClr val="bg1"/>
              </a:solidFill>
            </a:endParaRP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+16</a:t>
            </a:r>
            <a:endParaRPr lang="nl-NL" sz="1800" dirty="0" smtClean="0"/>
          </a:p>
        </p:txBody>
      </p:sp>
    </p:spTree>
    <p:extLst>
      <p:ext uri="{BB962C8B-B14F-4D97-AF65-F5344CB8AC3E}">
        <p14:creationId xmlns:p14="http://schemas.microsoft.com/office/powerpoint/2010/main" val="1343813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uisstijl">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juid xmlns="http://www.joulesunlimited.com/juid"/>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juid xmlns="http://www.joulesunlimited.com/juid"/>
</file>

<file path=customXml/itemProps1.xml><?xml version="1.0" encoding="utf-8"?>
<ds:datastoreItem xmlns:ds="http://schemas.openxmlformats.org/officeDocument/2006/customXml" ds:itemID="{65919D97-51AC-44E2-B4DB-46EE1563EEC2}">
  <ds:schemaRefs>
    <ds:schemaRef ds:uri="http://www.joulesunlimited.com/juid"/>
  </ds:schemaRefs>
</ds:datastoreItem>
</file>

<file path=customXml/itemProps2.xml><?xml version="1.0" encoding="utf-8"?>
<ds:datastoreItem xmlns:ds="http://schemas.openxmlformats.org/officeDocument/2006/customXml" ds:itemID="{49B489D0-65FE-4206-AFF4-C06A6DF1A844}">
  <ds:schemaRefs>
    <ds:schemaRef ds:uri="http://www.joulesunlimited.com/juid"/>
  </ds:schemaRefs>
</ds:datastoreItem>
</file>

<file path=customXml/itemProps3.xml><?xml version="1.0" encoding="utf-8"?>
<ds:datastoreItem xmlns:ds="http://schemas.openxmlformats.org/officeDocument/2006/customXml" ds:itemID="{601C3B0B-087E-4744-948E-47445817C688}">
  <ds:schemaRefs>
    <ds:schemaRef ds:uri="http://www.joulesunlimited.com/juid"/>
  </ds:schemaRefs>
</ds:datastoreItem>
</file>

<file path=customXml/itemProps4.xml><?xml version="1.0" encoding="utf-8"?>
<ds:datastoreItem xmlns:ds="http://schemas.openxmlformats.org/officeDocument/2006/customXml" ds:itemID="{5E8D386F-DA8E-4635-ADD4-4E52F91BAA66}">
  <ds:schemaRefs>
    <ds:schemaRef ds:uri="http://www.joulesunlimited.com/juid"/>
  </ds:schemaRefs>
</ds:datastoreItem>
</file>

<file path=customXml/itemProps5.xml><?xml version="1.0" encoding="utf-8"?>
<ds:datastoreItem xmlns:ds="http://schemas.openxmlformats.org/officeDocument/2006/customXml" ds:itemID="{02B10460-7494-489E-93B8-4D49CE66F7B2}">
  <ds:schemaRefs>
    <ds:schemaRef ds:uri="http://www.joulesunlimited.com/juid"/>
  </ds:schemaRefs>
</ds:datastoreItem>
</file>

<file path=customXml/itemProps6.xml><?xml version="1.0" encoding="utf-8"?>
<ds:datastoreItem xmlns:ds="http://schemas.openxmlformats.org/officeDocument/2006/customXml" ds:itemID="{11CFDEC4-653E-424D-81B1-F58AC6D98CC0}">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0</TotalTime>
  <Words>498</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Open Sans SemiBold</vt:lpstr>
      <vt:lpstr>Huisstijl</vt:lpstr>
      <vt:lpstr>PowerPoint Presentation</vt:lpstr>
      <vt:lpstr>Explainable AI</vt:lpstr>
      <vt:lpstr>Predicting bike rental</vt:lpstr>
      <vt:lpstr>Shapley values</vt:lpstr>
      <vt:lpstr>Explanation and causality</vt:lpstr>
      <vt:lpstr>Our contributions</vt:lpstr>
      <vt:lpstr>Causal Shapley values</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Tom Heskes</cp:lastModifiedBy>
  <cp:revision>19</cp:revision>
  <dcterms:created xsi:type="dcterms:W3CDTF">2020-08-27T08:53:08Z</dcterms:created>
  <dcterms:modified xsi:type="dcterms:W3CDTF">2020-10-15T16:46:53Z</dcterms:modified>
  <cp:category/>
</cp:coreProperties>
</file>