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B8C"/>
    <a:srgbClr val="AFBA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94"/>
  </p:normalViewPr>
  <p:slideViewPr>
    <p:cSldViewPr snapToGrid="0" snapToObjects="1">
      <p:cViewPr varScale="1">
        <p:scale>
          <a:sx n="27" d="100"/>
          <a:sy n="27" d="100"/>
        </p:scale>
        <p:origin x="10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72" Type="http://schemas.openxmlformats.org/officeDocument/2006/relationships/image" Target="../media/image103.png"/><Relationship Id="rId80" Type="http://schemas.openxmlformats.org/officeDocument/2006/relationships/image" Target="../media/image111.png"/><Relationship Id="rId3" Type="http://schemas.openxmlformats.org/officeDocument/2006/relationships/image" Target="../media/image2.png"/><Relationship Id="rId68" Type="http://schemas.openxmlformats.org/officeDocument/2006/relationships/image" Target="../media/image99.png"/><Relationship Id="rId76" Type="http://schemas.openxmlformats.org/officeDocument/2006/relationships/image" Target="../media/image107.png"/><Relationship Id="rId7" Type="http://schemas.openxmlformats.org/officeDocument/2006/relationships/image" Target="../media/image6.tif"/><Relationship Id="rId12" Type="http://schemas.openxmlformats.org/officeDocument/2006/relationships/image" Target="../media/image11.png"/><Relationship Id="rId67" Type="http://schemas.openxmlformats.org/officeDocument/2006/relationships/image" Target="../media/image98.png"/><Relationship Id="rId71" Type="http://schemas.openxmlformats.org/officeDocument/2006/relationships/image" Target="../media/image102.png"/><Relationship Id="rId2" Type="http://schemas.openxmlformats.org/officeDocument/2006/relationships/image" Target="../media/image1.png"/><Relationship Id="rId70" Type="http://schemas.openxmlformats.org/officeDocument/2006/relationships/image" Target="../media/image101.png"/><Relationship Id="rId75"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66" Type="http://schemas.openxmlformats.org/officeDocument/2006/relationships/image" Target="../media/image97.png"/><Relationship Id="rId74" Type="http://schemas.openxmlformats.org/officeDocument/2006/relationships/image" Target="../media/image105.png"/><Relationship Id="rId79" Type="http://schemas.openxmlformats.org/officeDocument/2006/relationships/image" Target="../media/image110.png"/><Relationship Id="rId5" Type="http://schemas.openxmlformats.org/officeDocument/2006/relationships/image" Target="../media/image4.png"/><Relationship Id="rId10" Type="http://schemas.openxmlformats.org/officeDocument/2006/relationships/image" Target="../media/image9.jpeg"/><Relationship Id="rId65" Type="http://schemas.openxmlformats.org/officeDocument/2006/relationships/image" Target="../media/image96.png"/><Relationship Id="rId73" Type="http://schemas.openxmlformats.org/officeDocument/2006/relationships/image" Target="../media/image104.png"/><Relationship Id="rId78" Type="http://schemas.openxmlformats.org/officeDocument/2006/relationships/image" Target="../media/image109.png"/><Relationship Id="rId81" Type="http://schemas.openxmlformats.org/officeDocument/2006/relationships/image" Target="../media/image112.png"/><Relationship Id="rId4" Type="http://schemas.openxmlformats.org/officeDocument/2006/relationships/image" Target="../media/image3.png"/><Relationship Id="rId9" Type="http://schemas.openxmlformats.org/officeDocument/2006/relationships/image" Target="../media/image8.png"/><Relationship Id="rId64" Type="http://schemas.openxmlformats.org/officeDocument/2006/relationships/image" Target="../media/image95.png"/><Relationship Id="rId69" Type="http://schemas.openxmlformats.org/officeDocument/2006/relationships/image" Target="../media/image100.png"/><Relationship Id="rId77" Type="http://schemas.openxmlformats.org/officeDocument/2006/relationships/image" Target="../media/image10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6.tif"/><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6" Type="http://schemas.openxmlformats.org/officeDocument/2006/relationships/image" Target="../media/image48.png"/><Relationship Id="rId18" Type="http://schemas.openxmlformats.org/officeDocument/2006/relationships/image" Target="../media/image40.png"/><Relationship Id="rId21" Type="http://schemas.openxmlformats.org/officeDocument/2006/relationships/image" Target="../media/image43.png"/><Relationship Id="rId25" Type="http://schemas.openxmlformats.org/officeDocument/2006/relationships/image" Target="../media/image47.png"/><Relationship Id="rId17" Type="http://schemas.openxmlformats.org/officeDocument/2006/relationships/image" Target="../media/image39.png"/><Relationship Id="rId33" Type="http://schemas.openxmlformats.org/officeDocument/2006/relationships/image" Target="../media/image55.png"/><Relationship Id="rId29" Type="http://schemas.openxmlformats.org/officeDocument/2006/relationships/image" Target="../media/image51.png"/><Relationship Id="rId1" Type="http://schemas.openxmlformats.org/officeDocument/2006/relationships/slideLayout" Target="../slideLayouts/slideLayout2.xml"/><Relationship Id="rId24" Type="http://schemas.openxmlformats.org/officeDocument/2006/relationships/image" Target="../media/image46.png"/><Relationship Id="rId32" Type="http://schemas.openxmlformats.org/officeDocument/2006/relationships/image" Target="../media/image54.png"/><Relationship Id="rId23" Type="http://schemas.openxmlformats.org/officeDocument/2006/relationships/image" Target="../media/image45.png"/><Relationship Id="rId15" Type="http://schemas.openxmlformats.org/officeDocument/2006/relationships/image" Target="../media/image37.png"/><Relationship Id="rId28" Type="http://schemas.openxmlformats.org/officeDocument/2006/relationships/image" Target="../media/image50.png"/><Relationship Id="rId31" Type="http://schemas.openxmlformats.org/officeDocument/2006/relationships/image" Target="../media/image53.png"/><Relationship Id="rId19" Type="http://schemas.openxmlformats.org/officeDocument/2006/relationships/image" Target="../media/image41.png"/><Relationship Id="rId22" Type="http://schemas.openxmlformats.org/officeDocument/2006/relationships/image" Target="../media/image44.png"/><Relationship Id="rId14" Type="http://schemas.openxmlformats.org/officeDocument/2006/relationships/image" Target="../media/image36.png"/><Relationship Id="rId27" Type="http://schemas.openxmlformats.org/officeDocument/2006/relationships/image" Target="../media/image49.png"/><Relationship Id="rId30"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1"/>
          <p:cNvSpPr txBox="1"/>
          <p:nvPr/>
        </p:nvSpPr>
        <p:spPr>
          <a:xfrm>
            <a:off x="22905719" y="17285928"/>
            <a:ext cx="7396803" cy="324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smtClean="0"/>
              <a:t>[1] Scott Lundberg </a:t>
            </a:r>
            <a:r>
              <a:rPr lang="en-US" dirty="0"/>
              <a:t>and Su-In </a:t>
            </a:r>
            <a:r>
              <a:rPr lang="en-US" dirty="0" smtClean="0"/>
              <a:t>Lee (2017). </a:t>
            </a:r>
            <a:r>
              <a:rPr lang="en-US" dirty="0"/>
              <a:t>A unified approach to interpreting model predictions. </a:t>
            </a:r>
            <a:r>
              <a:rPr lang="en-US" dirty="0" smtClean="0">
                <a:solidFill>
                  <a:srgbClr val="677B8C"/>
                </a:solidFill>
              </a:rPr>
              <a:t>In: Advances </a:t>
            </a:r>
            <a:r>
              <a:rPr lang="en-US" dirty="0">
                <a:solidFill>
                  <a:srgbClr val="677B8C"/>
                </a:solidFill>
              </a:rPr>
              <a:t>in Neural Information Processing Systems, </a:t>
            </a:r>
            <a:r>
              <a:rPr lang="en-US" dirty="0" smtClean="0">
                <a:solidFill>
                  <a:srgbClr val="677B8C"/>
                </a:solidFill>
              </a:rPr>
              <a:t>pp. 4765–4774.</a:t>
            </a:r>
            <a:endParaRPr lang="nl-NL" dirty="0" smtClean="0">
              <a:solidFill>
                <a:srgbClr val="677B8C"/>
              </a:solidFill>
            </a:endParaRPr>
          </a:p>
          <a:p>
            <a:pPr>
              <a:lnSpc>
                <a:spcPct val="120000"/>
              </a:lnSpc>
              <a:spcBef>
                <a:spcPts val="600"/>
              </a:spcBef>
              <a:defRPr sz="1400">
                <a:latin typeface="Arial"/>
                <a:ea typeface="Arial"/>
                <a:cs typeface="Arial"/>
                <a:sym typeface="Arial"/>
              </a:defRPr>
            </a:pPr>
            <a:r>
              <a:rPr lang="en-US" sz="1400" dirty="0" smtClean="0">
                <a:sym typeface="Arial"/>
              </a:rPr>
              <a:t>[2] Judea Pearl (2012). </a:t>
            </a:r>
            <a:r>
              <a:rPr lang="en-US" sz="1400" dirty="0">
                <a:solidFill>
                  <a:schemeClr val="tx1"/>
                </a:solidFill>
                <a:sym typeface="Arial"/>
              </a:rPr>
              <a:t>The do-calculus revisited. </a:t>
            </a:r>
            <a:r>
              <a:rPr lang="en-US" sz="1400" dirty="0" smtClean="0">
                <a:solidFill>
                  <a:srgbClr val="677B8C"/>
                </a:solidFill>
                <a:sym typeface="Arial"/>
              </a:rPr>
              <a:t>arXiv:1210.4852.</a:t>
            </a:r>
            <a:endParaRPr dirty="0">
              <a:solidFill>
                <a:srgbClr val="677B8C"/>
              </a:solidFill>
            </a:endParaRPr>
          </a:p>
          <a:p>
            <a:pPr>
              <a:lnSpc>
                <a:spcPct val="120000"/>
              </a:lnSpc>
              <a:spcBef>
                <a:spcPts val="600"/>
              </a:spcBef>
              <a:defRPr sz="1400">
                <a:latin typeface="Arial"/>
                <a:ea typeface="Arial"/>
                <a:cs typeface="Arial"/>
                <a:sym typeface="Arial"/>
              </a:defRPr>
            </a:pPr>
            <a:r>
              <a:rPr lang="nl-NL" dirty="0" smtClean="0"/>
              <a:t>[3] </a:t>
            </a:r>
            <a:r>
              <a:rPr lang="en-US" dirty="0" err="1"/>
              <a:t>Kjersti</a:t>
            </a:r>
            <a:r>
              <a:rPr lang="en-US" dirty="0"/>
              <a:t> </a:t>
            </a:r>
            <a:r>
              <a:rPr lang="en-US" dirty="0" err="1"/>
              <a:t>Aas</a:t>
            </a:r>
            <a:r>
              <a:rPr lang="en-US" dirty="0"/>
              <a:t>, Martin </a:t>
            </a:r>
            <a:r>
              <a:rPr lang="en-US" dirty="0" err="1"/>
              <a:t>Jullum</a:t>
            </a:r>
            <a:r>
              <a:rPr lang="en-US" dirty="0"/>
              <a:t>, and Anders </a:t>
            </a:r>
            <a:r>
              <a:rPr lang="en-US" dirty="0" err="1" smtClean="0"/>
              <a:t>Løland</a:t>
            </a:r>
            <a:r>
              <a:rPr lang="en-US" dirty="0" smtClean="0"/>
              <a:t> (2019). </a:t>
            </a:r>
            <a:r>
              <a:rPr lang="en-US" dirty="0">
                <a:solidFill>
                  <a:schemeClr val="tx1"/>
                </a:solidFill>
              </a:rPr>
              <a:t>Explaining individual predictions </a:t>
            </a:r>
            <a:r>
              <a:rPr lang="en-US" dirty="0" smtClean="0">
                <a:solidFill>
                  <a:schemeClr val="tx1"/>
                </a:solidFill>
              </a:rPr>
              <a:t>when features </a:t>
            </a:r>
            <a:r>
              <a:rPr lang="en-US" dirty="0">
                <a:solidFill>
                  <a:schemeClr val="tx1"/>
                </a:solidFill>
              </a:rPr>
              <a:t>are dependent: More accurate approximations to Shapley values. </a:t>
            </a:r>
            <a:r>
              <a:rPr lang="en-US" dirty="0" smtClean="0">
                <a:solidFill>
                  <a:srgbClr val="677B8C"/>
                </a:solidFill>
              </a:rPr>
              <a:t>arXiv:1903.10464.</a:t>
            </a:r>
          </a:p>
          <a:p>
            <a:pPr>
              <a:lnSpc>
                <a:spcPct val="120000"/>
              </a:lnSpc>
              <a:spcBef>
                <a:spcPts val="600"/>
              </a:spcBef>
              <a:defRPr sz="1400">
                <a:latin typeface="Arial"/>
                <a:ea typeface="Arial"/>
                <a:cs typeface="Arial"/>
                <a:sym typeface="Arial"/>
              </a:defRPr>
            </a:pPr>
            <a:r>
              <a:rPr lang="nl-NL" dirty="0" smtClean="0"/>
              <a:t>[4] Christopher </a:t>
            </a:r>
            <a:r>
              <a:rPr lang="nl-NL" dirty="0"/>
              <a:t>Frye, Ilya Feige, and Colin </a:t>
            </a:r>
            <a:r>
              <a:rPr lang="nl-NL" dirty="0" smtClean="0"/>
              <a:t>Rowat (2019). </a:t>
            </a:r>
            <a:r>
              <a:rPr lang="nl-NL" dirty="0"/>
              <a:t>Asymmetric Shapley values: </a:t>
            </a:r>
            <a:r>
              <a:rPr lang="nl-NL" dirty="0" smtClean="0"/>
              <a:t>Incorporating causal </a:t>
            </a:r>
            <a:r>
              <a:rPr lang="nl-NL" dirty="0"/>
              <a:t>knowledge into model-agnostic explainability. </a:t>
            </a:r>
            <a:r>
              <a:rPr lang="nl-NL" dirty="0" smtClean="0">
                <a:solidFill>
                  <a:srgbClr val="677B8C"/>
                </a:solidFill>
              </a:rPr>
              <a:t>arXiv:1910.06358.</a:t>
            </a:r>
          </a:p>
          <a:p>
            <a:pPr>
              <a:lnSpc>
                <a:spcPct val="120000"/>
              </a:lnSpc>
              <a:spcBef>
                <a:spcPts val="600"/>
              </a:spcBef>
              <a:defRPr sz="1400">
                <a:latin typeface="Arial"/>
                <a:ea typeface="Arial"/>
                <a:cs typeface="Arial"/>
                <a:sym typeface="Arial"/>
              </a:defRPr>
            </a:pPr>
            <a:r>
              <a:rPr lang="nl-NL" dirty="0" smtClean="0"/>
              <a:t>[5] </a:t>
            </a:r>
            <a:r>
              <a:rPr lang="en-US" dirty="0" smtClean="0"/>
              <a:t>Steffen </a:t>
            </a:r>
            <a:r>
              <a:rPr lang="en-US" dirty="0" err="1" smtClean="0"/>
              <a:t>Lauritzen</a:t>
            </a:r>
            <a:r>
              <a:rPr lang="en-US" dirty="0" smtClean="0"/>
              <a:t> </a:t>
            </a:r>
            <a:r>
              <a:rPr lang="en-US" dirty="0"/>
              <a:t>and </a:t>
            </a:r>
            <a:r>
              <a:rPr lang="en-US" dirty="0" smtClean="0"/>
              <a:t>Thomas Richardson (2002). </a:t>
            </a:r>
            <a:r>
              <a:rPr lang="en-US" dirty="0"/>
              <a:t>Chain graph models and their causal </a:t>
            </a:r>
            <a:r>
              <a:rPr lang="en-US" dirty="0" smtClean="0"/>
              <a:t>interpretations. </a:t>
            </a:r>
            <a:r>
              <a:rPr lang="en-US" dirty="0" smtClean="0">
                <a:solidFill>
                  <a:srgbClr val="677B8C"/>
                </a:solidFill>
              </a:rPr>
              <a:t>Journal </a:t>
            </a:r>
            <a:r>
              <a:rPr lang="en-US" dirty="0">
                <a:solidFill>
                  <a:srgbClr val="677B8C"/>
                </a:solidFill>
              </a:rPr>
              <a:t>of the Royal Statistical Society: Series B (Statistical Methodology</a:t>
            </a:r>
            <a:r>
              <a:rPr lang="en-US" dirty="0" smtClean="0">
                <a:solidFill>
                  <a:srgbClr val="677B8C"/>
                </a:solidFill>
              </a:rPr>
              <a:t>), 64(3</a:t>
            </a:r>
            <a:r>
              <a:rPr lang="en-US" dirty="0">
                <a:solidFill>
                  <a:srgbClr val="677B8C"/>
                </a:solidFill>
              </a:rPr>
              <a:t>):</a:t>
            </a:r>
            <a:r>
              <a:rPr lang="en-US" dirty="0" smtClean="0">
                <a:solidFill>
                  <a:srgbClr val="677B8C"/>
                </a:solidFill>
              </a:rPr>
              <a:t>321–348.</a:t>
            </a:r>
            <a:endParaRPr dirty="0">
              <a:solidFill>
                <a:srgbClr val="677B8C"/>
              </a:solidFill>
            </a:endParaRPr>
          </a:p>
        </p:txBody>
      </p:sp>
      <p:sp>
        <p:nvSpPr>
          <p:cNvPr id="106" name="TextBox 39"/>
          <p:cNvSpPr txBox="1"/>
          <p:nvPr/>
        </p:nvSpPr>
        <p:spPr>
          <a:xfrm>
            <a:off x="22918782" y="4444081"/>
            <a:ext cx="9064534" cy="4745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nl-NL" dirty="0" smtClean="0"/>
              <a:t>We trained an XGBoost model on the bike rental data set, with</a:t>
            </a:r>
            <a:r>
              <a:rPr lang="en-US" dirty="0" smtClean="0"/>
              <a:t> b</a:t>
            </a:r>
            <a:r>
              <a:rPr lang="en-US" dirty="0" smtClean="0"/>
              <a:t>ike </a:t>
            </a:r>
            <a:r>
              <a:rPr lang="en-US" dirty="0"/>
              <a:t>shares in Washington, D.C. in </a:t>
            </a:r>
            <a:r>
              <a:rPr lang="en-US" dirty="0" smtClean="0"/>
              <a:t>2011-2012 and features </a:t>
            </a:r>
            <a:r>
              <a:rPr lang="en-US" dirty="0"/>
              <a:t>the number of days since January 2011 (</a:t>
            </a:r>
            <a:r>
              <a:rPr lang="en-US" i="1" dirty="0"/>
              <a:t>trend</a:t>
            </a:r>
            <a:r>
              <a:rPr lang="en-US" dirty="0"/>
              <a:t>), </a:t>
            </a:r>
            <a:r>
              <a:rPr lang="en-US" dirty="0" smtClean="0"/>
              <a:t>two cyclical </a:t>
            </a:r>
            <a:r>
              <a:rPr lang="en-US" dirty="0"/>
              <a:t>variables to represent season (</a:t>
            </a:r>
            <a:r>
              <a:rPr lang="en-US" i="1" dirty="0" err="1"/>
              <a:t>cosyear</a:t>
            </a:r>
            <a:r>
              <a:rPr lang="en-US" dirty="0"/>
              <a:t>, </a:t>
            </a:r>
            <a:r>
              <a:rPr lang="en-US" i="1" dirty="0" err="1"/>
              <a:t>sinyear</a:t>
            </a:r>
            <a:r>
              <a:rPr lang="en-US" dirty="0"/>
              <a:t>), the temperature (</a:t>
            </a:r>
            <a:r>
              <a:rPr lang="en-US" i="1" dirty="0"/>
              <a:t>temp</a:t>
            </a:r>
            <a:r>
              <a:rPr lang="en-US" dirty="0"/>
              <a:t>), feeling </a:t>
            </a:r>
            <a:r>
              <a:rPr lang="en-US" dirty="0" smtClean="0"/>
              <a:t>temperature (</a:t>
            </a:r>
            <a:r>
              <a:rPr lang="en-US" i="1" dirty="0" err="1" smtClean="0"/>
              <a:t>atemp</a:t>
            </a:r>
            <a:r>
              <a:rPr lang="en-US" dirty="0"/>
              <a:t>), wind speed (</a:t>
            </a:r>
            <a:r>
              <a:rPr lang="en-US" i="1" dirty="0" err="1"/>
              <a:t>windspeed</a:t>
            </a:r>
            <a:r>
              <a:rPr lang="en-US" dirty="0"/>
              <a:t>), and humidity (</a:t>
            </a:r>
            <a:r>
              <a:rPr lang="en-US" i="1" dirty="0"/>
              <a:t>hum</a:t>
            </a:r>
            <a:r>
              <a:rPr lang="en-US" dirty="0"/>
              <a:t>).</a:t>
            </a:r>
            <a:r>
              <a:rPr lang="en-US" dirty="0" smtClean="0"/>
              <a:t> To compute the causal Shapley values, we chose </a:t>
            </a:r>
            <a:r>
              <a:rPr lang="en-US" dirty="0"/>
              <a:t>the partial </a:t>
            </a:r>
            <a:r>
              <a:rPr lang="en-US" dirty="0" smtClean="0"/>
              <a:t>order ({trend}; {</a:t>
            </a:r>
            <a:r>
              <a:rPr lang="en-US" dirty="0" err="1" smtClean="0"/>
              <a:t>cosyear</a:t>
            </a:r>
            <a:r>
              <a:rPr lang="en-US" dirty="0"/>
              <a:t>; </a:t>
            </a:r>
            <a:r>
              <a:rPr lang="en-US" dirty="0" err="1" smtClean="0"/>
              <a:t>sinyear</a:t>
            </a:r>
            <a:r>
              <a:rPr lang="en-US" dirty="0" smtClean="0"/>
              <a:t>}; {all </a:t>
            </a:r>
            <a:r>
              <a:rPr lang="en-US" dirty="0"/>
              <a:t>weather </a:t>
            </a:r>
            <a:r>
              <a:rPr lang="en-US" dirty="0" smtClean="0"/>
              <a:t>variables}), </a:t>
            </a:r>
            <a:r>
              <a:rPr lang="en-US" dirty="0"/>
              <a:t>with confounding for the second </a:t>
            </a:r>
            <a:r>
              <a:rPr lang="en-US" dirty="0" smtClean="0"/>
              <a:t>component and mutual interaction </a:t>
            </a:r>
            <a:r>
              <a:rPr lang="en-US" dirty="0"/>
              <a:t>for the </a:t>
            </a:r>
            <a:r>
              <a:rPr lang="en-US" dirty="0" smtClean="0"/>
              <a:t>third. There is an obvious causal link between season and temperature. Standard, marginal Shapley values (MSVs) assign hardly any credit to season, focusing almost solely on temperature as an explanation for the predicted bike rental. Symmetric causal Shapley values (CSVs) give credit to both season and temperature.</a:t>
            </a:r>
            <a:endParaRPr lang="nl-NL" dirty="0" smtClean="0"/>
          </a:p>
        </p:txBody>
      </p:sp>
      <p:sp>
        <p:nvSpPr>
          <p:cNvPr id="30" name="TextBox 35"/>
          <p:cNvSpPr txBox="1"/>
          <p:nvPr/>
        </p:nvSpPr>
        <p:spPr>
          <a:xfrm>
            <a:off x="968275" y="784521"/>
            <a:ext cx="17003202" cy="1785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r>
              <a:rPr lang="en-US" dirty="0"/>
              <a:t>Causal Shapley Values: Exploiting Causal Knowledge</a:t>
            </a:r>
          </a:p>
          <a:p>
            <a:r>
              <a:rPr lang="en-US" dirty="0"/>
              <a:t>to Explain Individual Predictions of Complex Models</a:t>
            </a:r>
            <a:endParaRPr dirty="0"/>
          </a:p>
        </p:txBody>
      </p:sp>
      <p:sp>
        <p:nvSpPr>
          <p:cNvPr id="33" name="TextBox 38"/>
          <p:cNvSpPr txBox="1"/>
          <p:nvPr/>
        </p:nvSpPr>
        <p:spPr>
          <a:xfrm>
            <a:off x="986246" y="358056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nl-NL" dirty="0" smtClean="0"/>
              <a:t>Motivation</a:t>
            </a:r>
          </a:p>
        </p:txBody>
      </p:sp>
      <p:sp>
        <p:nvSpPr>
          <p:cNvPr id="34" name="TextBox 39"/>
          <p:cNvSpPr txBox="1"/>
          <p:nvPr/>
        </p:nvSpPr>
        <p:spPr>
          <a:xfrm>
            <a:off x="986246" y="4444081"/>
            <a:ext cx="9064534" cy="319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nl-NL" dirty="0" smtClean="0"/>
              <a:t>Explanation is really a causal concept: we aim to explain </a:t>
            </a:r>
            <a:r>
              <a:rPr lang="nl-NL" i="1" dirty="0" smtClean="0"/>
              <a:t>why</a:t>
            </a:r>
            <a:r>
              <a:rPr lang="nl-NL" dirty="0" smtClean="0"/>
              <a:t> things happen. Shapley values underly the nowadays most popular model-agnostic approach for explaining individual predictions of complex models like random forests and (deep) neural </a:t>
            </a:r>
            <a:r>
              <a:rPr lang="nl-NL" dirty="0" smtClean="0"/>
              <a:t>networks [1]. </a:t>
            </a:r>
            <a:r>
              <a:rPr lang="nl-NL" dirty="0" smtClean="0"/>
              <a:t>However, standard Shapley values fail to incorporate any notion of causality, e.g., that if you change the value of one of the model inputs, this may in reality also have an effect on the values of the other input features. How can we incorporate real-world causality into Shapley values</a:t>
            </a:r>
            <a:r>
              <a:rPr lang="nl-NL" dirty="0" smtClean="0"/>
              <a:t>?</a:t>
            </a:r>
            <a:endParaRPr dirty="0"/>
          </a:p>
        </p:txBody>
      </p:sp>
      <p:sp>
        <p:nvSpPr>
          <p:cNvPr id="37" name="TextBox 43"/>
          <p:cNvSpPr txBox="1"/>
          <p:nvPr/>
        </p:nvSpPr>
        <p:spPr>
          <a:xfrm>
            <a:off x="11880670" y="3580560"/>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nl-NL" dirty="0" smtClean="0"/>
              <a:t>Comparing Shapley values on linear models</a:t>
            </a:r>
            <a:endParaRPr dirty="0"/>
          </a:p>
        </p:txBody>
      </p:sp>
      <p:sp>
        <p:nvSpPr>
          <p:cNvPr id="39" name="TextBox 45"/>
          <p:cNvSpPr txBox="1"/>
          <p:nvPr/>
        </p:nvSpPr>
        <p:spPr>
          <a:xfrm>
            <a:off x="986246" y="8493916"/>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nl-NL" dirty="0" smtClean="0"/>
              <a:t>Causal Shapley </a:t>
            </a:r>
            <a:r>
              <a:rPr lang="nl-NL" dirty="0" smtClean="0"/>
              <a:t>values</a:t>
            </a:r>
          </a:p>
        </p:txBody>
      </p:sp>
      <mc:AlternateContent xmlns:mc="http://schemas.openxmlformats.org/markup-compatibility/2006">
        <mc:Choice xmlns:a14="http://schemas.microsoft.com/office/drawing/2010/main" Requires="a14">
          <p:sp>
            <p:nvSpPr>
              <p:cNvPr id="41" name="TextBox 47"/>
              <p:cNvSpPr txBox="1"/>
              <p:nvPr/>
            </p:nvSpPr>
            <p:spPr>
              <a:xfrm>
                <a:off x="986246" y="9363983"/>
                <a:ext cx="9064534" cy="1028608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smtClean="0"/>
                  <a:t>Given a particular </a:t>
                </a:r>
                <a:r>
                  <a:rPr lang="en-US" dirty="0" smtClean="0">
                    <a:latin typeface="Arial" panose="020B0604020202020204" pitchFamily="34" charset="0"/>
                    <a:cs typeface="Arial" panose="020B0604020202020204" pitchFamily="34" charset="0"/>
                  </a:rPr>
                  <a:t>ordering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smtClean="0">
                    <a:latin typeface="Arial" panose="020B0604020202020204" pitchFamily="34" charset="0"/>
                    <a:cs typeface="Arial" panose="020B0604020202020204" pitchFamily="34" charset="0"/>
                  </a:rPr>
                  <a:t> of the input </a:t>
                </a:r>
                <a:r>
                  <a:rPr lang="en-US" dirty="0" smtClean="0"/>
                  <a:t>features, the contribution of feature </a:t>
                </a:r>
                <a14:m>
                  <m:oMath xmlns:m="http://schemas.openxmlformats.org/officeDocument/2006/math">
                    <m:r>
                      <a:rPr lang="nl-NL" b="0" i="1" smtClean="0">
                        <a:latin typeface="Cambria Math" panose="02040503050406030204" pitchFamily="18" charset="0"/>
                      </a:rPr>
                      <m:t>𝑖</m:t>
                    </m:r>
                  </m:oMath>
                </a14:m>
                <a:r>
                  <a:rPr lang="en-US" dirty="0" smtClean="0"/>
                  <a:t> is defined as the difference in expected model output before and after setting this feature to its actual value:</a:t>
                </a:r>
              </a:p>
              <a:p>
                <a:pPr>
                  <a:lnSpc>
                    <a:spcPts val="1020"/>
                  </a:lnSpc>
                </a:pPr>
                <a:endParaRPr lang="en-US"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nl-NL" b="0" i="1" smtClean="0">
                              <a:latin typeface="Cambria Math" panose="02040503050406030204" pitchFamily="18" charset="0"/>
                              <a:ea typeface="Cambria Math" panose="02040503050406030204" pitchFamily="18" charset="0"/>
                            </a:rPr>
                            <m:t>𝑖</m:t>
                          </m:r>
                        </m:sub>
                      </m:sSub>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𝜋</m:t>
                          </m:r>
                        </m:e>
                      </m:d>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𝑆</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𝑖</m:t>
                          </m:r>
                        </m:e>
                      </m:d>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𝑆</m:t>
                          </m:r>
                        </m:e>
                      </m:d>
                      <m:r>
                        <a:rPr lang="nl-NL" b="0" i="1" smtClean="0">
                          <a:latin typeface="Cambria Math" panose="02040503050406030204" pitchFamily="18" charset="0"/>
                          <a:ea typeface="Cambria Math" panose="02040503050406030204" pitchFamily="18" charset="0"/>
                        </a:rPr>
                        <m:t> ,</m:t>
                      </m:r>
                    </m:oMath>
                  </m:oMathPara>
                </a14:m>
                <a:endParaRPr lang="en-US" dirty="0" smtClean="0"/>
              </a:p>
              <a:p>
                <a:pPr>
                  <a:lnSpc>
                    <a:spcPts val="1020"/>
                  </a:lnSpc>
                </a:pPr>
                <a:endParaRPr lang="en-US" dirty="0"/>
              </a:p>
              <a:p>
                <a:r>
                  <a:rPr lang="en-US" dirty="0" smtClean="0"/>
                  <a:t>where </a:t>
                </a:r>
                <a14:m>
                  <m:oMath xmlns:m="http://schemas.openxmlformats.org/officeDocument/2006/math">
                    <m:r>
                      <a:rPr lang="nl-NL" b="0" i="1" smtClean="0">
                        <a:latin typeface="Cambria Math" panose="02040503050406030204" pitchFamily="18" charset="0"/>
                      </a:rPr>
                      <m:t>𝑆</m:t>
                    </m:r>
                  </m:oMath>
                </a14:m>
                <a:r>
                  <a:rPr lang="en-US" i="1" dirty="0" smtClean="0"/>
                  <a:t> </a:t>
                </a:r>
                <a:r>
                  <a:rPr lang="en-US" dirty="0" smtClean="0"/>
                  <a:t>includes all features that precede </a:t>
                </a:r>
                <a14:m>
                  <m:oMath xmlns:m="http://schemas.openxmlformats.org/officeDocument/2006/math">
                    <m:r>
                      <a:rPr lang="nl-NL" b="0" i="1" smtClean="0">
                        <a:latin typeface="Cambria Math" panose="02040503050406030204" pitchFamily="18" charset="0"/>
                      </a:rPr>
                      <m:t>𝑖</m:t>
                    </m:r>
                  </m:oMath>
                </a14:m>
                <a:r>
                  <a:rPr lang="en-US" i="1" dirty="0" smtClean="0"/>
                  <a:t> </a:t>
                </a:r>
                <a:r>
                  <a:rPr lang="en-US" dirty="0" smtClean="0"/>
                  <a:t>in the ordering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smtClean="0"/>
                  <a:t>. The value function </a:t>
                </a:r>
                <a14:m>
                  <m:oMath xmlns:m="http://schemas.openxmlformats.org/officeDocument/2006/math">
                    <m:r>
                      <a:rPr lang="nl-NL" i="1">
                        <a:latin typeface="Cambria Math" panose="02040503050406030204" pitchFamily="18" charset="0"/>
                        <a:ea typeface="Cambria Math" panose="02040503050406030204" pitchFamily="18" charset="0"/>
                      </a:rPr>
                      <m:t>𝑣</m:t>
                    </m:r>
                    <m:d>
                      <m:dPr>
                        <m:ctrlPr>
                          <a:rPr lang="nl-NL" i="1">
                            <a:latin typeface="Cambria Math" panose="02040503050406030204" pitchFamily="18" charset="0"/>
                            <a:ea typeface="Cambria Math" panose="02040503050406030204" pitchFamily="18" charset="0"/>
                          </a:rPr>
                        </m:ctrlPr>
                      </m:dPr>
                      <m:e>
                        <m:r>
                          <a:rPr lang="nl-NL" i="1">
                            <a:latin typeface="Cambria Math" panose="02040503050406030204" pitchFamily="18" charset="0"/>
                            <a:ea typeface="Cambria Math" panose="02040503050406030204" pitchFamily="18" charset="0"/>
                          </a:rPr>
                          <m:t>𝑆</m:t>
                        </m:r>
                      </m:e>
                    </m:d>
                  </m:oMath>
                </a14:m>
                <a:r>
                  <a:rPr lang="en-US" dirty="0" smtClean="0"/>
                  <a:t> corresponds to the expected model output with all ‘in-coalition’ features within </a:t>
                </a:r>
                <a14:m>
                  <m:oMath xmlns:m="http://schemas.openxmlformats.org/officeDocument/2006/math">
                    <m:r>
                      <a:rPr lang="nl-NL" i="1">
                        <a:latin typeface="Cambria Math" panose="02040503050406030204" pitchFamily="18" charset="0"/>
                      </a:rPr>
                      <m:t>𝑆</m:t>
                    </m:r>
                    <m:r>
                      <a:rPr lang="nl-NL" i="1">
                        <a:latin typeface="Cambria Math" panose="02040503050406030204" pitchFamily="18" charset="0"/>
                      </a:rPr>
                      <m:t> </m:t>
                    </m:r>
                  </m:oMath>
                </a14:m>
                <a:r>
                  <a:rPr lang="en-US" dirty="0" smtClean="0"/>
                  <a:t>set to their actual values, and then necessarily averaging over the remaining ‘out-of-coalition’ features within the complement </a:t>
                </a:r>
                <a14:m>
                  <m:oMath xmlns:m="http://schemas.openxmlformats.org/officeDocument/2006/math">
                    <m:acc>
                      <m:accPr>
                        <m:chr m:val="̅"/>
                        <m:ctrlPr>
                          <a:rPr lang="en-US" i="1" smtClean="0">
                            <a:latin typeface="Cambria Math" panose="02040503050406030204" pitchFamily="18" charset="0"/>
                          </a:rPr>
                        </m:ctrlPr>
                      </m:accPr>
                      <m:e>
                        <m:r>
                          <a:rPr lang="nl-NL" b="0" i="1" smtClean="0">
                            <a:latin typeface="Cambria Math" panose="02040503050406030204" pitchFamily="18" charset="0"/>
                          </a:rPr>
                          <m:t>𝑆</m:t>
                        </m:r>
                      </m:e>
                    </m:acc>
                  </m:oMath>
                </a14:m>
                <a:r>
                  <a:rPr lang="en-US" dirty="0" smtClean="0"/>
                  <a:t>. For </a:t>
                </a:r>
                <a:r>
                  <a:rPr lang="en-US" i="1" dirty="0" smtClean="0"/>
                  <a:t>causal</a:t>
                </a:r>
                <a:r>
                  <a:rPr lang="en-US" dirty="0" smtClean="0"/>
                  <a:t> Shapley values we propose</a:t>
                </a:r>
                <a:endParaRPr lang="nl-NL"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𝑣</m:t>
                      </m:r>
                      <m:d>
                        <m:dPr>
                          <m:ctrlPr>
                            <a:rPr lang="nl-NL" b="0" i="1" smtClean="0">
                              <a:latin typeface="Cambria Math" panose="02040503050406030204" pitchFamily="18" charset="0"/>
                            </a:rPr>
                          </m:ctrlPr>
                        </m:dPr>
                        <m:e>
                          <m:r>
                            <a:rPr lang="nl-NL" b="0" i="1" smtClean="0">
                              <a:latin typeface="Cambria Math" panose="02040503050406030204" pitchFamily="18" charset="0"/>
                            </a:rPr>
                            <m:t>𝑆</m:t>
                          </m:r>
                        </m:e>
                      </m:d>
                      <m:r>
                        <a:rPr lang="nl-NL" b="0" i="1" smtClean="0">
                          <a:latin typeface="Cambria Math" panose="02040503050406030204" pitchFamily="18" charset="0"/>
                        </a:rPr>
                        <m:t>=</m:t>
                      </m:r>
                      <m:r>
                        <m:rPr>
                          <m:nor/>
                        </m:rPr>
                        <a:rPr lang="nl-NL"/>
                        <m:t>𝔼</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𝑓</m:t>
                          </m:r>
                          <m:d>
                            <m:dPr>
                              <m:ctrlPr>
                                <a:rPr lang="nl-NL" b="0" i="1" smtClean="0">
                                  <a:latin typeface="Cambria Math" panose="02040503050406030204" pitchFamily="18" charset="0"/>
                                </a:rPr>
                              </m:ctrlPr>
                            </m:dPr>
                            <m:e>
                              <m:r>
                                <a:rPr lang="nl-NL" b="1" i="0" smtClean="0">
                                  <a:latin typeface="Cambria Math" panose="02040503050406030204" pitchFamily="18" charset="0"/>
                                </a:rPr>
                                <m:t>𝐗</m:t>
                              </m:r>
                            </m:e>
                          </m:d>
                          <m:d>
                            <m:dPr>
                              <m:begChr m:val="|"/>
                              <m:endChr m:val=""/>
                              <m:ctrlPr>
                                <a:rPr lang="nl-NL" b="0" i="1" smtClean="0">
                                  <a:latin typeface="Cambria Math" panose="02040503050406030204" pitchFamily="18" charset="0"/>
                                </a:rPr>
                              </m:ctrlPr>
                            </m:dPr>
                            <m:e>
                              <m:r>
                                <a:rPr lang="nl-NL" i="1">
                                  <a:latin typeface="Cambria Math" panose="02040503050406030204" pitchFamily="18" charset="0"/>
                                </a:rPr>
                                <m:t>𝑑𝑜</m:t>
                              </m:r>
                              <m:d>
                                <m:dPr>
                                  <m:ctrlPr>
                                    <a:rPr lang="nl-NL" i="1">
                                      <a:latin typeface="Cambria Math" panose="02040503050406030204" pitchFamily="18" charset="0"/>
                                    </a:rPr>
                                  </m:ctrlPr>
                                </m:dPr>
                                <m:e>
                                  <m:sSub>
                                    <m:sSubPr>
                                      <m:ctrlPr>
                                        <a:rPr lang="nl-NL" i="1">
                                          <a:latin typeface="Cambria Math" panose="02040503050406030204" pitchFamily="18" charset="0"/>
                                        </a:rPr>
                                      </m:ctrlPr>
                                    </m:sSubPr>
                                    <m:e>
                                      <m:r>
                                        <a:rPr lang="nl-NL" b="1">
                                          <a:latin typeface="Cambria Math" panose="02040503050406030204" pitchFamily="18" charset="0"/>
                                        </a:rPr>
                                        <m:t>𝐗</m:t>
                                      </m:r>
                                    </m:e>
                                    <m:sub>
                                      <m:r>
                                        <a:rPr lang="nl-NL" i="1">
                                          <a:latin typeface="Cambria Math" panose="02040503050406030204" pitchFamily="18" charset="0"/>
                                        </a:rPr>
                                        <m:t>𝑆</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1">
                                          <a:latin typeface="Cambria Math" panose="02040503050406030204" pitchFamily="18" charset="0"/>
                                        </a:rPr>
                                        <m:t>𝐱</m:t>
                                      </m:r>
                                    </m:e>
                                    <m:sub>
                                      <m:r>
                                        <a:rPr lang="nl-NL" i="1">
                                          <a:latin typeface="Cambria Math" panose="02040503050406030204" pitchFamily="18" charset="0"/>
                                        </a:rPr>
                                        <m:t>𝑆</m:t>
                                      </m:r>
                                    </m:sub>
                                  </m:sSub>
                                </m:e>
                              </m:d>
                            </m:e>
                          </m:d>
                        </m:e>
                      </m:d>
                      <m:r>
                        <a:rPr lang="nl-NL" b="0" i="1" smtClean="0">
                          <a:latin typeface="Cambria Math" panose="02040503050406030204" pitchFamily="18" charset="0"/>
                        </a:rPr>
                        <m:t>=</m:t>
                      </m:r>
                      <m:nary>
                        <m:naryPr>
                          <m:limLoc m:val="undOvr"/>
                          <m:subHide m:val="on"/>
                          <m:supHide m:val="on"/>
                          <m:ctrlPr>
                            <a:rPr lang="nl-NL" b="0" i="1" smtClean="0">
                              <a:latin typeface="Cambria Math" panose="02040503050406030204" pitchFamily="18" charset="0"/>
                            </a:rPr>
                          </m:ctrlPr>
                        </m:naryPr>
                        <m:sub/>
                        <m:sup/>
                        <m:e>
                          <m:r>
                            <a:rPr lang="nl-NL" b="0" i="1" smtClean="0">
                              <a:latin typeface="Cambria Math" panose="02040503050406030204" pitchFamily="18" charset="0"/>
                            </a:rPr>
                            <m:t>𝑑</m:t>
                          </m:r>
                          <m:sSub>
                            <m:sSubPr>
                              <m:ctrlPr>
                                <a:rPr lang="nl-NL" i="1">
                                  <a:latin typeface="Cambria Math" panose="02040503050406030204" pitchFamily="18" charset="0"/>
                                </a:rPr>
                              </m:ctrlPr>
                            </m:sSubPr>
                            <m:e>
                              <m:r>
                                <a:rPr lang="nl-NL" b="1">
                                  <a:latin typeface="Cambria Math" panose="02040503050406030204" pitchFamily="18" charset="0"/>
                                </a:rPr>
                                <m:t>𝐗</m:t>
                              </m:r>
                            </m:e>
                            <m:sub>
                              <m:acc>
                                <m:accPr>
                                  <m:chr m:val="̅"/>
                                  <m:ctrlPr>
                                    <a:rPr lang="en-US" i="1">
                                      <a:latin typeface="Cambria Math" panose="02040503050406030204" pitchFamily="18" charset="0"/>
                                    </a:rPr>
                                  </m:ctrlPr>
                                </m:accPr>
                                <m:e>
                                  <m:r>
                                    <a:rPr lang="nl-NL" i="1">
                                      <a:latin typeface="Cambria Math" panose="02040503050406030204" pitchFamily="18" charset="0"/>
                                    </a:rPr>
                                    <m:t>𝑆</m:t>
                                  </m:r>
                                </m:e>
                              </m:acc>
                            </m:sub>
                          </m:sSub>
                          <m:r>
                            <a:rPr lang="nl-NL" b="0" i="1" smtClean="0">
                              <a:latin typeface="Cambria Math" panose="02040503050406030204" pitchFamily="18" charset="0"/>
                            </a:rPr>
                            <m:t> </m:t>
                          </m:r>
                          <m:r>
                            <a:rPr lang="nl-NL" b="0" i="1" smtClean="0">
                              <a:latin typeface="Cambria Math" panose="02040503050406030204" pitchFamily="18" charset="0"/>
                            </a:rPr>
                            <m:t>𝑃</m:t>
                          </m:r>
                          <m:d>
                            <m:dPr>
                              <m:ctrlPr>
                                <a:rPr lang="nl-NL" b="0" i="1" smtClean="0">
                                  <a:latin typeface="Cambria Math" panose="02040503050406030204" pitchFamily="18" charset="0"/>
                                </a:rPr>
                              </m:ctrlPr>
                            </m:dPr>
                            <m:e>
                              <m:sSub>
                                <m:sSubPr>
                                  <m:ctrlPr>
                                    <a:rPr lang="nl-NL" i="1">
                                      <a:latin typeface="Cambria Math" panose="02040503050406030204" pitchFamily="18" charset="0"/>
                                    </a:rPr>
                                  </m:ctrlPr>
                                </m:sSubPr>
                                <m:e>
                                  <m:r>
                                    <a:rPr lang="nl-NL" b="1">
                                      <a:latin typeface="Cambria Math" panose="02040503050406030204" pitchFamily="18" charset="0"/>
                                    </a:rPr>
                                    <m:t>𝐗</m:t>
                                  </m:r>
                                </m:e>
                                <m:sub>
                                  <m:acc>
                                    <m:accPr>
                                      <m:chr m:val="̅"/>
                                      <m:ctrlPr>
                                        <a:rPr lang="en-US" i="1">
                                          <a:latin typeface="Cambria Math" panose="02040503050406030204" pitchFamily="18" charset="0"/>
                                        </a:rPr>
                                      </m:ctrlPr>
                                    </m:accPr>
                                    <m:e>
                                      <m:r>
                                        <a:rPr lang="nl-NL" i="1">
                                          <a:latin typeface="Cambria Math" panose="02040503050406030204" pitchFamily="18" charset="0"/>
                                        </a:rPr>
                                        <m:t>𝑆</m:t>
                                      </m:r>
                                    </m:e>
                                  </m:acc>
                                </m:sub>
                              </m:sSub>
                              <m:d>
                                <m:dPr>
                                  <m:begChr m:val="|"/>
                                  <m:endChr m:val=""/>
                                  <m:ctrlPr>
                                    <a:rPr lang="nl-NL" i="1">
                                      <a:latin typeface="Cambria Math" panose="02040503050406030204" pitchFamily="18" charset="0"/>
                                    </a:rPr>
                                  </m:ctrlPr>
                                </m:dPr>
                                <m:e>
                                  <m:r>
                                    <a:rPr lang="nl-NL" i="1">
                                      <a:latin typeface="Cambria Math" panose="02040503050406030204" pitchFamily="18" charset="0"/>
                                    </a:rPr>
                                    <m:t>𝑑𝑜</m:t>
                                  </m:r>
                                  <m:d>
                                    <m:dPr>
                                      <m:ctrlPr>
                                        <a:rPr lang="nl-NL" i="1">
                                          <a:latin typeface="Cambria Math" panose="02040503050406030204" pitchFamily="18" charset="0"/>
                                        </a:rPr>
                                      </m:ctrlPr>
                                    </m:dPr>
                                    <m:e>
                                      <m:sSub>
                                        <m:sSubPr>
                                          <m:ctrlPr>
                                            <a:rPr lang="nl-NL" i="1">
                                              <a:latin typeface="Cambria Math" panose="02040503050406030204" pitchFamily="18" charset="0"/>
                                            </a:rPr>
                                          </m:ctrlPr>
                                        </m:sSubPr>
                                        <m:e>
                                          <m:r>
                                            <a:rPr lang="nl-NL" b="1">
                                              <a:latin typeface="Cambria Math" panose="02040503050406030204" pitchFamily="18" charset="0"/>
                                            </a:rPr>
                                            <m:t>𝐗</m:t>
                                          </m:r>
                                        </m:e>
                                        <m:sub>
                                          <m:r>
                                            <a:rPr lang="nl-NL" i="1">
                                              <a:latin typeface="Cambria Math" panose="02040503050406030204" pitchFamily="18" charset="0"/>
                                            </a:rPr>
                                            <m:t>𝑆</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1">
                                              <a:latin typeface="Cambria Math" panose="02040503050406030204" pitchFamily="18" charset="0"/>
                                            </a:rPr>
                                            <m:t>𝐱</m:t>
                                          </m:r>
                                        </m:e>
                                        <m:sub>
                                          <m:r>
                                            <a:rPr lang="nl-NL" i="1">
                                              <a:latin typeface="Cambria Math" panose="02040503050406030204" pitchFamily="18" charset="0"/>
                                            </a:rPr>
                                            <m:t>𝑆</m:t>
                                          </m:r>
                                        </m:sub>
                                      </m:sSub>
                                    </m:e>
                                  </m:d>
                                </m:e>
                              </m:d>
                            </m:e>
                          </m:d>
                        </m:e>
                      </m:nary>
                      <m:r>
                        <a:rPr lang="nl-NL" b="0" i="1" smtClean="0">
                          <a:latin typeface="Cambria Math" panose="02040503050406030204" pitchFamily="18" charset="0"/>
                        </a:rPr>
                        <m:t> </m:t>
                      </m:r>
                      <m:r>
                        <a:rPr lang="nl-NL" b="0" i="1" smtClean="0">
                          <a:latin typeface="Cambria Math" panose="02040503050406030204" pitchFamily="18" charset="0"/>
                        </a:rPr>
                        <m:t>𝑓</m:t>
                      </m:r>
                      <m:d>
                        <m:dPr>
                          <m:ctrlPr>
                            <a:rPr lang="nl-NL" b="0" i="1" smtClean="0">
                              <a:latin typeface="Cambria Math" panose="02040503050406030204" pitchFamily="18" charset="0"/>
                            </a:rPr>
                          </m:ctrlPr>
                        </m:dPr>
                        <m:e>
                          <m:sSub>
                            <m:sSubPr>
                              <m:ctrlPr>
                                <a:rPr lang="nl-NL" i="1">
                                  <a:latin typeface="Cambria Math" panose="02040503050406030204" pitchFamily="18" charset="0"/>
                                </a:rPr>
                              </m:ctrlPr>
                            </m:sSubPr>
                            <m:e>
                              <m:r>
                                <a:rPr lang="nl-NL" b="1">
                                  <a:latin typeface="Cambria Math" panose="02040503050406030204" pitchFamily="18" charset="0"/>
                                </a:rPr>
                                <m:t>𝐗</m:t>
                              </m:r>
                            </m:e>
                            <m:sub>
                              <m:acc>
                                <m:accPr>
                                  <m:chr m:val="̅"/>
                                  <m:ctrlPr>
                                    <a:rPr lang="en-US" i="1">
                                      <a:latin typeface="Cambria Math" panose="02040503050406030204" pitchFamily="18" charset="0"/>
                                    </a:rPr>
                                  </m:ctrlPr>
                                </m:accPr>
                                <m:e>
                                  <m:r>
                                    <a:rPr lang="nl-NL" i="1">
                                      <a:latin typeface="Cambria Math" panose="02040503050406030204" pitchFamily="18" charset="0"/>
                                    </a:rPr>
                                    <m:t>𝑆</m:t>
                                  </m:r>
                                </m:e>
                              </m:acc>
                            </m:sub>
                          </m:sSub>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b="1">
                                  <a:latin typeface="Cambria Math" panose="02040503050406030204" pitchFamily="18" charset="0"/>
                                </a:rPr>
                                <m:t>𝐱</m:t>
                              </m:r>
                            </m:e>
                            <m:sub>
                              <m:r>
                                <a:rPr lang="nl-NL" i="1">
                                  <a:latin typeface="Cambria Math" panose="02040503050406030204" pitchFamily="18" charset="0"/>
                                </a:rPr>
                                <m:t>𝑆</m:t>
                              </m:r>
                            </m:sub>
                          </m:sSub>
                        </m:e>
                      </m:d>
                      <m:r>
                        <a:rPr lang="nl-NL" b="0" i="1" smtClean="0">
                          <a:latin typeface="Cambria Math" panose="02040503050406030204" pitchFamily="18" charset="0"/>
                        </a:rPr>
                        <m:t>       (1)</m:t>
                      </m:r>
                    </m:oMath>
                  </m:oMathPara>
                </a14:m>
                <a:endParaRPr lang="en-US" dirty="0" smtClean="0"/>
              </a:p>
              <a:p>
                <a:r>
                  <a:rPr lang="en-US" dirty="0" smtClean="0"/>
                  <a:t>where </a:t>
                </a:r>
                <a14:m>
                  <m:oMath xmlns:m="http://schemas.openxmlformats.org/officeDocument/2006/math">
                    <m:r>
                      <a:rPr lang="nl-NL" i="1">
                        <a:latin typeface="Cambria Math" panose="02040503050406030204" pitchFamily="18" charset="0"/>
                      </a:rPr>
                      <m:t>𝑓</m:t>
                    </m:r>
                    <m:d>
                      <m:dPr>
                        <m:ctrlPr>
                          <a:rPr lang="nl-NL" i="1">
                            <a:latin typeface="Cambria Math" panose="02040503050406030204" pitchFamily="18" charset="0"/>
                          </a:rPr>
                        </m:ctrlPr>
                      </m:dPr>
                      <m:e>
                        <m:r>
                          <a:rPr lang="nl-NL" b="1">
                            <a:latin typeface="Cambria Math" panose="02040503050406030204" pitchFamily="18" charset="0"/>
                          </a:rPr>
                          <m:t>𝐗</m:t>
                        </m:r>
                      </m:e>
                    </m:d>
                  </m:oMath>
                </a14:m>
                <a:r>
                  <a:rPr lang="en-US" dirty="0" smtClean="0"/>
                  <a:t> is the model prediction on input</a:t>
                </a:r>
                <a14:m>
                  <m:oMath xmlns:m="http://schemas.openxmlformats.org/officeDocument/2006/math">
                    <m:r>
                      <a:rPr lang="nl-NL" b="0" i="0" smtClean="0">
                        <a:latin typeface="Cambria Math" panose="02040503050406030204" pitchFamily="18" charset="0"/>
                      </a:rPr>
                      <m:t> </m:t>
                    </m:r>
                    <m:r>
                      <a:rPr lang="nl-NL" b="1">
                        <a:latin typeface="Cambria Math" panose="02040503050406030204" pitchFamily="18" charset="0"/>
                      </a:rPr>
                      <m:t>𝐗</m:t>
                    </m:r>
                  </m:oMath>
                </a14:m>
                <a:r>
                  <a:rPr lang="en-US" dirty="0" smtClean="0"/>
                  <a:t> and where we compute the expectation over the out-of-coalition features through conditioning ‘</a:t>
                </a:r>
                <a:r>
                  <a:rPr lang="en-US" i="1" dirty="0" smtClean="0"/>
                  <a:t>by intervention</a:t>
                </a:r>
                <a:r>
                  <a:rPr lang="en-US" dirty="0" smtClean="0"/>
                  <a:t>’ on the in-coalition features, for which we resort to Pearl’s </a:t>
                </a:r>
                <a:r>
                  <a:rPr lang="en-US" i="1" dirty="0" smtClean="0"/>
                  <a:t>do</a:t>
                </a:r>
                <a:r>
                  <a:rPr lang="en-US" dirty="0" smtClean="0"/>
                  <a:t>-calculus </a:t>
                </a:r>
                <a:r>
                  <a:rPr lang="en-US" dirty="0" smtClean="0"/>
                  <a:t>[2]. </a:t>
                </a:r>
                <a:r>
                  <a:rPr lang="en-US" dirty="0" smtClean="0"/>
                  <a:t>Shapley values now follow by averaging the contributions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nl-NL" i="1">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𝜋</m:t>
                        </m:r>
                      </m:e>
                    </m:d>
                  </m:oMath>
                </a14:m>
                <a:r>
                  <a:rPr lang="en-US" dirty="0" smtClean="0"/>
                  <a:t> over all possible permutations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smtClean="0"/>
                  <a:t>. They (still) satisfy all desiderata efficiency, linearity, null player (dummy), and symmetry that make Shapley values so popular.</a:t>
                </a:r>
              </a:p>
              <a:p>
                <a:endParaRPr lang="en-US" dirty="0"/>
              </a:p>
              <a:p>
                <a:r>
                  <a:rPr lang="en-US" dirty="0" smtClean="0"/>
                  <a:t>So-called </a:t>
                </a:r>
                <a:r>
                  <a:rPr lang="en-US" i="1" dirty="0" smtClean="0"/>
                  <a:t>conditional</a:t>
                </a:r>
                <a:r>
                  <a:rPr lang="en-US" dirty="0" smtClean="0"/>
                  <a:t> Shapley values </a:t>
                </a:r>
                <a:r>
                  <a:rPr lang="en-US" dirty="0" smtClean="0"/>
                  <a:t>[3] </a:t>
                </a:r>
                <a:r>
                  <a:rPr lang="en-US" dirty="0" smtClean="0"/>
                  <a:t>are obtained when conditioning by intervention in (1) is replaced by conditioning by observation, standard </a:t>
                </a:r>
                <a:r>
                  <a:rPr lang="en-US" i="1" dirty="0" smtClean="0"/>
                  <a:t>marginal</a:t>
                </a:r>
                <a:r>
                  <a:rPr lang="en-US" dirty="0" smtClean="0"/>
                  <a:t> or interventional Shapley values </a:t>
                </a:r>
                <a:r>
                  <a:rPr lang="en-US" dirty="0" smtClean="0"/>
                  <a:t>[1] follow </a:t>
                </a:r>
                <a:r>
                  <a:rPr lang="en-US" dirty="0" smtClean="0"/>
                  <a:t>when not conditioning at all. </a:t>
                </a:r>
                <a:r>
                  <a:rPr lang="en-US" i="1" dirty="0" smtClean="0"/>
                  <a:t>Asymmetric</a:t>
                </a:r>
                <a:r>
                  <a:rPr lang="en-US" dirty="0" smtClean="0"/>
                  <a:t> Shapley values </a:t>
                </a:r>
                <a:r>
                  <a:rPr lang="en-US" dirty="0" smtClean="0"/>
                  <a:t>[4] </a:t>
                </a:r>
                <a:r>
                  <a:rPr lang="en-US" dirty="0" smtClean="0"/>
                  <a:t>only average over permutations that are consistent with a presumed causal ordering, which can be interpreted as an orthogonal concept that can be combined with both types of conditioning.</a:t>
                </a:r>
                <a:endParaRPr lang="en-US" dirty="0"/>
              </a:p>
            </p:txBody>
          </p:sp>
        </mc:Choice>
        <mc:Fallback>
          <p:sp>
            <p:nvSpPr>
              <p:cNvPr id="41" name="TextBox 47"/>
              <p:cNvSpPr txBox="1">
                <a:spLocks noRot="1" noChangeAspect="1" noMove="1" noResize="1" noEditPoints="1" noAdjustHandles="1" noChangeArrowheads="1" noChangeShapeType="1" noTextEdit="1"/>
              </p:cNvSpPr>
              <p:nvPr/>
            </p:nvSpPr>
            <p:spPr>
              <a:xfrm>
                <a:off x="986246" y="9363983"/>
                <a:ext cx="9064534" cy="10286086"/>
              </a:xfrm>
              <a:prstGeom prst="rect">
                <a:avLst/>
              </a:prstGeom>
              <a:blipFill>
                <a:blip r:embed="rId2"/>
                <a:stretch>
                  <a:fillRect l="-1345" t="-119" r="-208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nl-NL">
                    <a:noFill/>
                  </a:rPr>
                  <a:t> </a:t>
                </a:r>
              </a:p>
            </p:txBody>
          </p:sp>
        </mc:Fallback>
      </mc:AlternateContent>
      <p:grpSp>
        <p:nvGrpSpPr>
          <p:cNvPr id="16" name="Group 15"/>
          <p:cNvGrpSpPr/>
          <p:nvPr/>
        </p:nvGrpSpPr>
        <p:grpSpPr>
          <a:xfrm>
            <a:off x="22928580" y="9614133"/>
            <a:ext cx="9445465" cy="5116935"/>
            <a:chOff x="22928580" y="12021672"/>
            <a:chExt cx="9445465" cy="5116935"/>
          </a:xfrm>
        </p:grpSpPr>
        <p:grpSp>
          <p:nvGrpSpPr>
            <p:cNvPr id="15" name="Group 14"/>
            <p:cNvGrpSpPr/>
            <p:nvPr/>
          </p:nvGrpSpPr>
          <p:grpSpPr>
            <a:xfrm>
              <a:off x="22928580" y="12021672"/>
              <a:ext cx="9445465" cy="5116935"/>
              <a:chOff x="22748965" y="8229995"/>
              <a:chExt cx="9445465" cy="5116935"/>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8965" y="11518359"/>
                <a:ext cx="4571429" cy="182857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48965" y="10664293"/>
                <a:ext cx="4571429" cy="91428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25274" y="8229995"/>
                <a:ext cx="4769156" cy="476915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8965" y="8533298"/>
                <a:ext cx="4114286" cy="1828571"/>
              </a:xfrm>
              <a:prstGeom prst="rect">
                <a:avLst/>
              </a:prstGeom>
            </p:spPr>
          </p:pic>
        </p:grpSp>
        <p:sp>
          <p:nvSpPr>
            <p:cNvPr id="44" name="TextBox 53"/>
            <p:cNvSpPr txBox="1"/>
            <p:nvPr/>
          </p:nvSpPr>
          <p:spPr>
            <a:xfrm>
              <a:off x="29311941" y="16672645"/>
              <a:ext cx="2984614" cy="360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nl-NL" sz="1600" dirty="0" smtClean="0"/>
                <a:t>Causal Shapley values</a:t>
              </a:r>
              <a:endParaRPr sz="1600" dirty="0"/>
            </a:p>
          </p:txBody>
        </p:sp>
      </p:grpSp>
      <p:sp>
        <p:nvSpPr>
          <p:cNvPr id="48" name="TextBox 60"/>
          <p:cNvSpPr txBox="1"/>
          <p:nvPr/>
        </p:nvSpPr>
        <p:spPr>
          <a:xfrm>
            <a:off x="22905719" y="16732019"/>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50" name="TextBox 37"/>
          <p:cNvSpPr txBox="1"/>
          <p:nvPr/>
        </p:nvSpPr>
        <p:spPr>
          <a:xfrm>
            <a:off x="18995633" y="784521"/>
            <a:ext cx="6052723" cy="9961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spcBef>
                <a:spcPts val="1000"/>
              </a:spcBef>
              <a:defRPr sz="2100">
                <a:latin typeface="Arial"/>
                <a:ea typeface="Arial"/>
                <a:cs typeface="Arial"/>
                <a:sym typeface="Arial"/>
              </a:defRPr>
            </a:pPr>
            <a:r>
              <a:rPr lang="nl-NL" dirty="0" smtClean="0"/>
              <a:t>Tom Heskes, Evi Sijben,</a:t>
            </a:r>
          </a:p>
          <a:p>
            <a:pPr>
              <a:lnSpc>
                <a:spcPct val="120000"/>
              </a:lnSpc>
              <a:spcBef>
                <a:spcPts val="1000"/>
              </a:spcBef>
              <a:defRPr sz="2100">
                <a:latin typeface="Arial"/>
                <a:ea typeface="Arial"/>
                <a:cs typeface="Arial"/>
                <a:sym typeface="Arial"/>
              </a:defRPr>
            </a:pPr>
            <a:r>
              <a:rPr lang="nl-NL" dirty="0" smtClean="0"/>
              <a:t>Gabriel Bucur, Tom Claassen</a:t>
            </a:r>
            <a:endParaRPr dirty="0"/>
          </a:p>
        </p:txBody>
      </p:sp>
      <p:pic>
        <p:nvPicPr>
          <p:cNvPr id="51" name="Image" descr="Image"/>
          <p:cNvPicPr>
            <a:picLocks noChangeAspect="1"/>
          </p:cNvPicPr>
          <p:nvPr/>
        </p:nvPicPr>
        <p:blipFill>
          <a:blip r:embed="rId7"/>
          <a:srcRect l="11281" b="11572"/>
          <a:stretch>
            <a:fillRect/>
          </a:stretch>
        </p:blipFill>
        <p:spPr>
          <a:xfrm>
            <a:off x="30639512" y="19418089"/>
            <a:ext cx="2166058" cy="2158938"/>
          </a:xfrm>
          <a:prstGeom prst="rect">
            <a:avLst/>
          </a:prstGeom>
          <a:ln w="12700">
            <a:miter lim="400000"/>
          </a:ln>
        </p:spPr>
      </p:pic>
      <p:pic>
        <p:nvPicPr>
          <p:cNvPr id="54" name="neurips_logo.pdf" descr="neurips_logo.pdf"/>
          <p:cNvPicPr>
            <a:picLocks noChangeAspect="1"/>
          </p:cNvPicPr>
          <p:nvPr/>
        </p:nvPicPr>
        <p:blipFill>
          <a:blip r:embed="rId8"/>
          <a:stretch>
            <a:fillRect/>
          </a:stretch>
        </p:blipFill>
        <p:spPr>
          <a:xfrm>
            <a:off x="27437816" y="588942"/>
            <a:ext cx="4797779" cy="2159001"/>
          </a:xfrm>
          <a:prstGeom prst="rect">
            <a:avLst/>
          </a:prstGeom>
          <a:ln w="12700">
            <a:miter lim="400000"/>
          </a:ln>
        </p:spPr>
      </p:pic>
      <p:pic>
        <p:nvPicPr>
          <p:cNvPr id="1026" name="Picture 2" descr="Machine2Learn B.V. | FM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683676" y="1085574"/>
            <a:ext cx="1693219" cy="11183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s Radboud Universiteit - Radboud Universitei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062008" y="1936230"/>
            <a:ext cx="4047239" cy="8576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5" name="TextBox 39"/>
              <p:cNvSpPr txBox="1"/>
              <p:nvPr/>
            </p:nvSpPr>
            <p:spPr>
              <a:xfrm>
                <a:off x="11854541" y="4444081"/>
                <a:ext cx="9064534" cy="1177623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nl-NL" dirty="0" smtClean="0"/>
                  <a:t>We show how Shapley values can be decomposed into direct and indirect effects. As an illustration, we consider different types of Shapley values on a simple linear model </a:t>
                </a:r>
                <a14:m>
                  <m:oMath xmlns:m="http://schemas.openxmlformats.org/officeDocument/2006/math">
                    <m:r>
                      <a:rPr lang="nl-NL" b="0" i="1" smtClean="0">
                        <a:latin typeface="Cambria Math" panose="02040503050406030204" pitchFamily="18" charset="0"/>
                      </a:rPr>
                      <m:t>𝑓</m:t>
                    </m:r>
                    <m:d>
                      <m:dPr>
                        <m:ctrlPr>
                          <a:rPr lang="nl-NL" b="0" i="1" smtClean="0">
                            <a:latin typeface="Cambria Math" panose="02040503050406030204" pitchFamily="18" charset="0"/>
                          </a:rPr>
                        </m:ctrlPr>
                      </m:dPr>
                      <m:e>
                        <m:sSub>
                          <m:sSubPr>
                            <m:ctrlPr>
                              <a:rPr lang="nl-NL" i="1">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1</m:t>
                            </m:r>
                          </m:sub>
                        </m:sSub>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e>
                    </m:d>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𝛽</m:t>
                    </m:r>
                    <m:sSub>
                      <m:sSubPr>
                        <m:ctrlPr>
                          <a:rPr lang="nl-NL" i="1">
                            <a:latin typeface="Cambria Math" panose="02040503050406030204" pitchFamily="18" charset="0"/>
                          </a:rPr>
                        </m:ctrlPr>
                      </m:sSubPr>
                      <m:e>
                        <m:r>
                          <a:rPr lang="nl-NL" i="1">
                            <a:latin typeface="Cambria Math" panose="02040503050406030204" pitchFamily="18" charset="0"/>
                          </a:rPr>
                          <m:t>𝑥</m:t>
                        </m:r>
                      </m:e>
                      <m:sub>
                        <m:r>
                          <a:rPr lang="nl-NL" i="1">
                            <a:latin typeface="Cambria Math" panose="02040503050406030204" pitchFamily="18" charset="0"/>
                          </a:rPr>
                          <m:t>2</m:t>
                        </m:r>
                      </m:sub>
                    </m:sSub>
                  </m:oMath>
                </a14:m>
                <a:r>
                  <a:rPr lang="nl-NL" dirty="0" smtClean="0"/>
                  <a:t> for four causal models with the same observational distribution </a:t>
                </a:r>
                <a14:m>
                  <m:oMath xmlns:m="http://schemas.openxmlformats.org/officeDocument/2006/math">
                    <m:r>
                      <m:rPr>
                        <m:nor/>
                      </m:rPr>
                      <a:rPr lang="nl-NL"/>
                      <m:t>𝔼</m:t>
                    </m:r>
                    <m:d>
                      <m:dPr>
                        <m:begChr m:val="["/>
                        <m:endChr m:val="]"/>
                        <m:ctrlPr>
                          <a:rPr lang="nl-NL" i="1">
                            <a:latin typeface="Cambria Math" panose="02040503050406030204" pitchFamily="18" charset="0"/>
                          </a:rPr>
                        </m:ctrlPr>
                      </m:dPr>
                      <m:e>
                        <m:sSub>
                          <m:sSubPr>
                            <m:ctrlPr>
                              <a:rPr lang="nl-NL" i="1" smtClean="0">
                                <a:latin typeface="Cambria Math" panose="02040503050406030204" pitchFamily="18" charset="0"/>
                              </a:rPr>
                            </m:ctrlPr>
                          </m:sSubPr>
                          <m:e>
                            <m:r>
                              <a:rPr lang="nl-NL" b="0" i="1" smtClean="0">
                                <a:latin typeface="Cambria Math" panose="02040503050406030204" pitchFamily="18" charset="0"/>
                              </a:rPr>
                              <m:t>𝑋</m:t>
                            </m:r>
                          </m:e>
                          <m:sub>
                            <m:r>
                              <a:rPr lang="nl-NL" b="0" i="1" smtClean="0">
                                <a:latin typeface="Cambria Math" panose="02040503050406030204" pitchFamily="18" charset="0"/>
                              </a:rPr>
                              <m:t>1</m:t>
                            </m:r>
                          </m:sub>
                        </m:sSub>
                      </m:e>
                    </m:d>
                    <m:r>
                      <a:rPr lang="nl-NL" b="0" i="1" smtClean="0">
                        <a:latin typeface="Cambria Math" panose="02040503050406030204" pitchFamily="18" charset="0"/>
                      </a:rPr>
                      <m:t>=</m:t>
                    </m:r>
                    <m:r>
                      <m:rPr>
                        <m:nor/>
                      </m:rPr>
                      <a:rPr lang="nl-NL"/>
                      <m:t>𝔼</m:t>
                    </m:r>
                    <m:d>
                      <m:dPr>
                        <m:begChr m:val="["/>
                        <m:endChr m:val="]"/>
                        <m:ctrlPr>
                          <a:rPr lang="nl-NL" i="1">
                            <a:latin typeface="Cambria Math" panose="02040503050406030204" pitchFamily="18" charset="0"/>
                          </a:rPr>
                        </m:ctrlPr>
                      </m:dPr>
                      <m:e>
                        <m:sSub>
                          <m:sSubPr>
                            <m:ctrlPr>
                              <a:rPr lang="nl-NL" i="1">
                                <a:latin typeface="Cambria Math" panose="02040503050406030204" pitchFamily="18" charset="0"/>
                              </a:rPr>
                            </m:ctrlPr>
                          </m:sSubPr>
                          <m:e>
                            <m:r>
                              <a:rPr lang="nl-NL" i="1">
                                <a:latin typeface="Cambria Math" panose="02040503050406030204" pitchFamily="18" charset="0"/>
                              </a:rPr>
                              <m:t>𝑋</m:t>
                            </m:r>
                          </m:e>
                          <m:sub>
                            <m:r>
                              <a:rPr lang="nl-NL" b="0" i="1" smtClean="0">
                                <a:latin typeface="Cambria Math" panose="02040503050406030204" pitchFamily="18" charset="0"/>
                              </a:rPr>
                              <m:t>2</m:t>
                            </m:r>
                          </m:sub>
                        </m:sSub>
                      </m:e>
                    </m:d>
                    <m:r>
                      <a:rPr lang="nl-NL" b="0" i="1" smtClean="0">
                        <a:latin typeface="Cambria Math" panose="02040503050406030204" pitchFamily="18" charset="0"/>
                      </a:rPr>
                      <m:t>=0</m:t>
                    </m:r>
                  </m:oMath>
                </a14:m>
                <a:r>
                  <a:rPr lang="nl-NL" dirty="0" smtClean="0"/>
                  <a:t> and </a:t>
                </a:r>
                <a14:m>
                  <m:oMath xmlns:m="http://schemas.openxmlformats.org/officeDocument/2006/math">
                    <m:r>
                      <m:rPr>
                        <m:nor/>
                      </m:rPr>
                      <a:rPr lang="nl-NL"/>
                      <m:t>𝔼</m:t>
                    </m:r>
                    <m:d>
                      <m:dPr>
                        <m:begChr m:val="["/>
                        <m:endChr m:val="]"/>
                        <m:ctrlPr>
                          <a:rPr lang="nl-NL" i="1">
                            <a:latin typeface="Cambria Math" panose="02040503050406030204" pitchFamily="18" charset="0"/>
                          </a:rPr>
                        </m:ctrlPr>
                      </m:dPr>
                      <m:e>
                        <m:sSub>
                          <m:sSubPr>
                            <m:ctrlPr>
                              <a:rPr lang="nl-NL" i="1">
                                <a:latin typeface="Cambria Math" panose="02040503050406030204" pitchFamily="18" charset="0"/>
                              </a:rPr>
                            </m:ctrlPr>
                          </m:sSubPr>
                          <m:e>
                            <m:r>
                              <a:rPr lang="nl-NL" i="1">
                                <a:latin typeface="Cambria Math" panose="02040503050406030204" pitchFamily="18" charset="0"/>
                              </a:rPr>
                              <m:t>𝑋</m:t>
                            </m:r>
                          </m:e>
                          <m:sub>
                            <m:r>
                              <a:rPr lang="nl-NL" b="0" i="1" smtClean="0">
                                <a:latin typeface="Cambria Math" panose="02040503050406030204" pitchFamily="18" charset="0"/>
                              </a:rPr>
                              <m:t>2</m:t>
                            </m:r>
                          </m:sub>
                        </m:sSub>
                        <m:d>
                          <m:dPr>
                            <m:begChr m:val="|"/>
                            <m:endChr m:val=""/>
                            <m:ctrlPr>
                              <a:rPr lang="nl-NL" i="1" smtClean="0">
                                <a:latin typeface="Cambria Math" panose="02040503050406030204" pitchFamily="18" charset="0"/>
                              </a:rPr>
                            </m:ctrlPr>
                          </m:dPr>
                          <m:e>
                            <m:sSub>
                              <m:sSubPr>
                                <m:ctrlPr>
                                  <a:rPr lang="nl-NL" i="1">
                                    <a:latin typeface="Cambria Math" panose="02040503050406030204" pitchFamily="18" charset="0"/>
                                    <a:ea typeface="Cambria Math" panose="02040503050406030204" pitchFamily="18" charset="0"/>
                                  </a:rPr>
                                </m:ctrlPr>
                              </m:sSubPr>
                              <m:e>
                                <m:r>
                                  <a:rPr lang="nl-NL" i="1">
                                    <a:latin typeface="Cambria Math" panose="02040503050406030204" pitchFamily="18" charset="0"/>
                                    <a:ea typeface="Cambria Math" panose="02040503050406030204" pitchFamily="18" charset="0"/>
                                  </a:rPr>
                                  <m:t>𝑥</m:t>
                                </m:r>
                              </m:e>
                              <m:sub>
                                <m:r>
                                  <a:rPr lang="nl-NL" i="1">
                                    <a:latin typeface="Cambria Math" panose="02040503050406030204" pitchFamily="18" charset="0"/>
                                    <a:ea typeface="Cambria Math" panose="02040503050406030204" pitchFamily="18" charset="0"/>
                                  </a:rPr>
                                  <m:t>1</m:t>
                                </m:r>
                              </m:sub>
                            </m:sSub>
                          </m:e>
                        </m:d>
                      </m:e>
                    </m:d>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𝛼</m:t>
                    </m:r>
                    <m:sSub>
                      <m:sSubPr>
                        <m:ctrlPr>
                          <a:rPr lang="nl-NL" b="0" i="1" smtClean="0">
                            <a:latin typeface="Cambria Math" panose="02040503050406030204" pitchFamily="18" charset="0"/>
                            <a:ea typeface="Cambria Math" panose="02040503050406030204" pitchFamily="18" charset="0"/>
                          </a:rPr>
                        </m:ctrlPr>
                      </m:sSubPr>
                      <m:e>
                        <m:r>
                          <a:rPr lang="nl-NL" b="0" i="1" smtClean="0">
                            <a:latin typeface="Cambria Math" panose="02040503050406030204" pitchFamily="18" charset="0"/>
                            <a:ea typeface="Cambria Math" panose="02040503050406030204" pitchFamily="18" charset="0"/>
                          </a:rPr>
                          <m:t>𝑥</m:t>
                        </m:r>
                      </m:e>
                      <m:sub>
                        <m:r>
                          <a:rPr lang="nl-NL" b="0" i="1" smtClean="0">
                            <a:latin typeface="Cambria Math" panose="02040503050406030204" pitchFamily="18" charset="0"/>
                            <a:ea typeface="Cambria Math" panose="02040503050406030204" pitchFamily="18" charset="0"/>
                          </a:rPr>
                          <m:t>1</m:t>
                        </m:r>
                      </m:sub>
                    </m:sSub>
                  </m:oMath>
                </a14:m>
                <a:r>
                  <a:rPr lang="nl-NL" dirty="0" smtClean="0"/>
                  <a:t>.</a:t>
                </a:r>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a:p>
              <a:p>
                <a:r>
                  <a:rPr lang="nl-NL" dirty="0" smtClean="0"/>
                  <a:t>Each </a:t>
                </a:r>
                <a:r>
                  <a:rPr lang="en-US" dirty="0" smtClean="0"/>
                  <a:t>letter </a:t>
                </a:r>
                <a:r>
                  <a:rPr lang="en-US" dirty="0"/>
                  <a:t>in the bottom table corresponds to one of the patterns of direct and indirect effects </a:t>
                </a:r>
                <a:r>
                  <a:rPr lang="en-US" dirty="0" smtClean="0"/>
                  <a:t>detailed in </a:t>
                </a:r>
                <a:r>
                  <a:rPr lang="en-US" dirty="0"/>
                  <a:t>the top table: ‘direct’ (</a:t>
                </a:r>
                <a:r>
                  <a:rPr lang="en-US" b="1" i="1" dirty="0"/>
                  <a:t>D</a:t>
                </a:r>
                <a:r>
                  <a:rPr lang="en-US" dirty="0"/>
                  <a:t>, only direct effects), ‘evenly split’ (</a:t>
                </a:r>
                <a:r>
                  <a:rPr lang="en-US" b="1" i="1" dirty="0"/>
                  <a:t>E</a:t>
                </a:r>
                <a:r>
                  <a:rPr lang="en-US" dirty="0"/>
                  <a:t>, credit for an indirect effect </a:t>
                </a:r>
                <a:r>
                  <a:rPr lang="en-US" dirty="0" smtClean="0"/>
                  <a:t>split evenly </a:t>
                </a:r>
                <a:r>
                  <a:rPr lang="en-US" dirty="0"/>
                  <a:t>between the features), and ‘root cause’ (</a:t>
                </a:r>
                <a:r>
                  <a:rPr lang="en-US" b="1" i="1" dirty="0">
                    <a:solidFill>
                      <a:schemeClr val="accent6">
                        <a:lumMod val="50000"/>
                      </a:schemeClr>
                    </a:solidFill>
                  </a:rPr>
                  <a:t>R</a:t>
                </a:r>
                <a:r>
                  <a:rPr lang="en-US" dirty="0"/>
                  <a:t>, all credit for the indirect effect goes to the </a:t>
                </a:r>
                <a:r>
                  <a:rPr lang="en-US" dirty="0" smtClean="0"/>
                  <a:t>root cause</a:t>
                </a:r>
                <a:r>
                  <a:rPr lang="en-US" dirty="0"/>
                  <a:t>). Shapley values </a:t>
                </a:r>
                <a:r>
                  <a:rPr lang="en-US" dirty="0" smtClean="0"/>
                  <a:t>that make no sense as a causal </a:t>
                </a:r>
                <a:r>
                  <a:rPr lang="en-US" dirty="0"/>
                  <a:t>explanation, are underlined </a:t>
                </a:r>
                <a:r>
                  <a:rPr lang="en-US" dirty="0" smtClean="0"/>
                  <a:t>and indicated </a:t>
                </a:r>
                <a:r>
                  <a:rPr lang="en-US" dirty="0" err="1" smtClean="0"/>
                  <a:t>i</a:t>
                </a:r>
                <a:r>
                  <a:rPr lang="nl-NL" dirty="0" smtClean="0"/>
                  <a:t>n </a:t>
                </a:r>
                <a:r>
                  <a:rPr lang="nl-NL" dirty="0"/>
                  <a:t>red</a:t>
                </a:r>
                <a:r>
                  <a:rPr lang="nl-NL" dirty="0" smtClean="0"/>
                  <a:t>. Only the causal Shapley values correctly handle all cases. Asymmetric Shapley values may be preferable when causality derives from a clear temporal order, but, unlike symmetric Shapley values, are sensitive to the insertion of zero strength causal </a:t>
                </a:r>
                <a:r>
                  <a:rPr lang="nl-NL" dirty="0" smtClean="0"/>
                  <a:t>links.</a:t>
                </a:r>
              </a:p>
            </p:txBody>
          </p:sp>
        </mc:Choice>
        <mc:Fallback>
          <p:sp>
            <p:nvSpPr>
              <p:cNvPr id="55" name="TextBox 39"/>
              <p:cNvSpPr txBox="1">
                <a:spLocks noRot="1" noChangeAspect="1" noMove="1" noResize="1" noEditPoints="1" noAdjustHandles="1" noChangeArrowheads="1" noChangeShapeType="1" noTextEdit="1"/>
              </p:cNvSpPr>
              <p:nvPr/>
            </p:nvSpPr>
            <p:spPr>
              <a:xfrm>
                <a:off x="11854541" y="4444081"/>
                <a:ext cx="9064534" cy="11776237"/>
              </a:xfrm>
              <a:prstGeom prst="rect">
                <a:avLst/>
              </a:prstGeom>
              <a:blipFill>
                <a:blip r:embed="rId11"/>
                <a:stretch>
                  <a:fillRect l="-1345" t="-104" r="-208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nl-NL">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926919665"/>
                  </p:ext>
                </p:extLst>
              </p:nvPr>
            </p:nvGraphicFramePr>
            <p:xfrm>
              <a:off x="12571308" y="6368094"/>
              <a:ext cx="7098562" cy="1605680"/>
            </p:xfrm>
            <a:graphic>
              <a:graphicData uri="http://schemas.openxmlformats.org/drawingml/2006/table">
                <a:tbl>
                  <a:tblPr firstCol="1" bandCol="1">
                    <a:tableStyleId>{5202B0CA-FC54-4496-8BCA-5EF66A818D29}</a:tableStyleId>
                  </a:tblPr>
                  <a:tblGrid>
                    <a:gridCol w="474562">
                      <a:extLst>
                        <a:ext uri="{9D8B030D-6E8A-4147-A177-3AD203B41FA5}">
                          <a16:colId xmlns:a16="http://schemas.microsoft.com/office/drawing/2014/main" val="2746166574"/>
                        </a:ext>
                      </a:extLst>
                    </a:gridCol>
                    <a:gridCol w="900000">
                      <a:extLst>
                        <a:ext uri="{9D8B030D-6E8A-4147-A177-3AD203B41FA5}">
                          <a16:colId xmlns:a16="http://schemas.microsoft.com/office/drawing/2014/main" val="2009304381"/>
                        </a:ext>
                      </a:extLst>
                    </a:gridCol>
                    <a:gridCol w="900000">
                      <a:extLst>
                        <a:ext uri="{9D8B030D-6E8A-4147-A177-3AD203B41FA5}">
                          <a16:colId xmlns:a16="http://schemas.microsoft.com/office/drawing/2014/main" val="3293258568"/>
                        </a:ext>
                      </a:extLst>
                    </a:gridCol>
                    <a:gridCol w="1512000">
                      <a:extLst>
                        <a:ext uri="{9D8B030D-6E8A-4147-A177-3AD203B41FA5}">
                          <a16:colId xmlns:a16="http://schemas.microsoft.com/office/drawing/2014/main" val="763090761"/>
                        </a:ext>
                      </a:extLst>
                    </a:gridCol>
                    <a:gridCol w="900000">
                      <a:extLst>
                        <a:ext uri="{9D8B030D-6E8A-4147-A177-3AD203B41FA5}">
                          <a16:colId xmlns:a16="http://schemas.microsoft.com/office/drawing/2014/main" val="1459868314"/>
                        </a:ext>
                      </a:extLst>
                    </a:gridCol>
                    <a:gridCol w="1512000">
                      <a:extLst>
                        <a:ext uri="{9D8B030D-6E8A-4147-A177-3AD203B41FA5}">
                          <a16:colId xmlns:a16="http://schemas.microsoft.com/office/drawing/2014/main" val="4000648551"/>
                        </a:ext>
                      </a:extLst>
                    </a:gridCol>
                    <a:gridCol w="900000">
                      <a:extLst>
                        <a:ext uri="{9D8B030D-6E8A-4147-A177-3AD203B41FA5}">
                          <a16:colId xmlns:a16="http://schemas.microsoft.com/office/drawing/2014/main" val="1515051044"/>
                        </a:ext>
                      </a:extLst>
                    </a:gridCol>
                  </a:tblGrid>
                  <a:tr h="370840">
                    <a:tc>
                      <a:txBody>
                        <a:bodyPr/>
                        <a:lstStyle/>
                        <a:p>
                          <a:endParaRPr lang="nl-NL" dirty="0"/>
                        </a:p>
                      </a:txBody>
                      <a:tcPr anchor="ctr">
                        <a:lnR w="19050" cap="flat" cmpd="sng" algn="ctr">
                          <a:solidFill>
                            <a:schemeClr val="tx1"/>
                          </a:solidFill>
                          <a:prstDash val="solid"/>
                          <a:round/>
                          <a:headEnd type="none" w="med" len="med"/>
                          <a:tailEnd type="none" w="med" len="med"/>
                        </a:lnR>
                        <a:noFill/>
                      </a:tcPr>
                    </a:tc>
                    <a:tc gridSpan="2">
                      <a:txBody>
                        <a:bodyPr/>
                        <a:lstStyle/>
                        <a:p>
                          <a:pPr algn="ctr"/>
                          <a:r>
                            <a:rPr lang="nl-NL" sz="1800" b="1" i="1" dirty="0" smtClean="0"/>
                            <a:t>D</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1800" b="1" i="1" dirty="0" smtClean="0"/>
                            <a:t>E</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1800" b="1" i="1" dirty="0" smtClean="0"/>
                            <a:t>R</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46724"/>
                      </a:ext>
                    </a:extLst>
                  </a:tr>
                  <a:tr h="370840">
                    <a:tc>
                      <a:txBody>
                        <a:bodyPr/>
                        <a:lstStyle/>
                        <a:p>
                          <a:endParaRPr lang="nl-NL" dirty="0"/>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583065"/>
                      </a:ext>
                    </a:extLst>
                  </a:tr>
                  <a:tr h="432000">
                    <a:tc>
                      <a:txBody>
                        <a:bodyPr/>
                        <a:lstStyle/>
                        <a:p>
                          <a:pPr algn="r"/>
                          <a14:m>
                            <m:oMathPara xmlns:m="http://schemas.openxmlformats.org/officeDocument/2006/math">
                              <m:oMathParaPr>
                                <m:jc m:val="centerGroup"/>
                              </m:oMathParaPr>
                              <m:oMath xmlns:m="http://schemas.openxmlformats.org/officeDocument/2006/math">
                                <m:sSub>
                                  <m:sSubPr>
                                    <m:ctrlPr>
                                      <a:rPr lang="nl-NL" sz="1800" b="0" i="1" smtClean="0">
                                        <a:latin typeface="Cambria Math" panose="02040503050406030204" pitchFamily="18" charset="0"/>
                                      </a:rPr>
                                    </m:ctrlPr>
                                  </m:sSubPr>
                                  <m:e>
                                    <m:r>
                                      <a:rPr lang="nl-NL" sz="1800" b="0" i="1" smtClean="0">
                                        <a:latin typeface="Cambria Math" panose="02040503050406030204" pitchFamily="18" charset="0"/>
                                      </a:rPr>
                                      <m:t>𝜑</m:t>
                                    </m:r>
                                  </m:e>
                                  <m:sub>
                                    <m:r>
                                      <a:rPr lang="nl-NL" sz="1800" b="0" i="1" smtClean="0">
                                        <a:latin typeface="Cambria Math" panose="02040503050406030204" pitchFamily="18" charset="0"/>
                                      </a:rPr>
                                      <m:t>1</m:t>
                                    </m:r>
                                  </m:sub>
                                </m:sSub>
                              </m:oMath>
                            </m:oMathPara>
                          </a14:m>
                          <a:endParaRPr lang="nl-NL" sz="1800" b="0" i="1" dirty="0"/>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nl-NL" sz="1800" i="1" smtClean="0">
                                    <a:latin typeface="Cambria Math" panose="02040503050406030204" pitchFamily="18" charset="0"/>
                                  </a:rPr>
                                  <m:t>½</m:t>
                                </m:r>
                                <m:r>
                                  <a:rPr lang="nl-NL" sz="1800" smtClean="0">
                                    <a:latin typeface="Cambria Math" panose="02040503050406030204" pitchFamily="18" charset="0"/>
                                  </a:rPr>
                                  <m:t>𝛽𝛼</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1</m:t>
                                    </m:r>
                                  </m:sub>
                                </m:sSub>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𝛽𝛼</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1</m:t>
                                    </m:r>
                                  </m:sub>
                                </m:sSub>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28026859"/>
                      </a:ext>
                    </a:extLst>
                  </a:tr>
                  <a:tr h="432000">
                    <a:tc>
                      <a:txBody>
                        <a:bodyPr/>
                        <a:lstStyle/>
                        <a:p>
                          <a:pPr algn="r"/>
                          <a14:m>
                            <m:oMathPara xmlns:m="http://schemas.openxmlformats.org/officeDocument/2006/math">
                              <m:oMathParaPr>
                                <m:jc m:val="centerGroup"/>
                              </m:oMathParaPr>
                              <m:oMath xmlns:m="http://schemas.openxmlformats.org/officeDocument/2006/math">
                                <m:sSub>
                                  <m:sSubPr>
                                    <m:ctrlPr>
                                      <a:rPr kumimoji="0" lang="nl-NL" sz="1800" b="0" i="1" u="none" strike="noStrike" kern="0" cap="none" spc="0" normalizeH="0" baseline="0" noProof="0" smtClean="0">
                                        <a:ln>
                                          <a:noFill/>
                                        </a:ln>
                                        <a:effectLst/>
                                        <a:uLnTx/>
                                        <a:uFillTx/>
                                        <a:latin typeface="Cambria Math" panose="02040503050406030204" pitchFamily="18" charset="0"/>
                                        <a:sym typeface="Calibri"/>
                                      </a:rPr>
                                    </m:ctrlPr>
                                  </m:sSubPr>
                                  <m:e>
                                    <m:r>
                                      <a:rPr kumimoji="0" lang="nl-NL" sz="1800" b="0" i="1" u="none" strike="noStrike" kern="0" cap="none" spc="0" normalizeH="0" baseline="0" noProof="0" smtClean="0">
                                        <a:ln>
                                          <a:noFill/>
                                        </a:ln>
                                        <a:effectLst/>
                                        <a:uLnTx/>
                                        <a:uFillTx/>
                                        <a:latin typeface="Cambria Math" panose="02040503050406030204" pitchFamily="18" charset="0"/>
                                        <a:sym typeface="Calibri"/>
                                      </a:rPr>
                                      <m:t>𝜑</m:t>
                                    </m:r>
                                  </m:e>
                                  <m:sub>
                                    <m:r>
                                      <a:rPr kumimoji="0" lang="nl-NL" sz="1800" b="0" i="1" u="none" strike="noStrike" kern="0" cap="none" spc="0" normalizeH="0" baseline="0" noProof="0" smtClean="0">
                                        <a:ln>
                                          <a:noFill/>
                                        </a:ln>
                                        <a:effectLst/>
                                        <a:uLnTx/>
                                        <a:uFillTx/>
                                        <a:latin typeface="Cambria Math" panose="02040503050406030204" pitchFamily="18" charset="0"/>
                                        <a:sym typeface="Calibri"/>
                                      </a:rPr>
                                      <m:t>2</m:t>
                                    </m:r>
                                  </m:sub>
                                </m:sSub>
                              </m:oMath>
                            </m:oMathPara>
                          </a14:m>
                          <a:endParaRPr lang="nl-NL" sz="1050" b="0" i="1" dirty="0"/>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𝛽</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2</m:t>
                                    </m:r>
                                  </m:sub>
                                </m:sSub>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𝛽</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2</m:t>
                                    </m:r>
                                  </m:sub>
                                </m:sSub>
                                <m:r>
                                  <a:rPr lang="nl-NL" sz="1800" smtClean="0">
                                    <a:latin typeface="Cambria Math" panose="02040503050406030204" pitchFamily="18" charset="0"/>
                                  </a:rPr>
                                  <m:t>−</m:t>
                                </m:r>
                                <m:r>
                                  <a:rPr lang="nl-NL" sz="1800" i="1" smtClean="0">
                                    <a:latin typeface="Cambria Math" panose="02040503050406030204" pitchFamily="18" charset="0"/>
                                  </a:rPr>
                                  <m:t>½</m:t>
                                </m:r>
                                <m:r>
                                  <a:rPr lang="nl-NL" sz="1800" smtClean="0">
                                    <a:latin typeface="Cambria Math" panose="02040503050406030204" pitchFamily="18" charset="0"/>
                                  </a:rPr>
                                  <m:t>𝛽𝛼</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1</m:t>
                                    </m:r>
                                  </m:sub>
                                </m:sSub>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𝛽</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2</m:t>
                                    </m:r>
                                  </m:sub>
                                </m:sSub>
                                <m:r>
                                  <a:rPr lang="nl-NL" sz="1800" smtClean="0">
                                    <a:latin typeface="Cambria Math" panose="02040503050406030204" pitchFamily="18" charset="0"/>
                                  </a:rPr>
                                  <m:t>−</m:t>
                                </m:r>
                                <m:r>
                                  <a:rPr lang="nl-NL" sz="1800" smtClean="0">
                                    <a:latin typeface="Cambria Math" panose="02040503050406030204" pitchFamily="18" charset="0"/>
                                  </a:rPr>
                                  <m:t>𝛽𝛼</m:t>
                                </m:r>
                                <m:sSub>
                                  <m:sSubPr>
                                    <m:ctrlPr>
                                      <a:rPr lang="nl-NL" sz="1800" i="1" smtClean="0">
                                        <a:latin typeface="Cambria Math" panose="02040503050406030204" pitchFamily="18" charset="0"/>
                                      </a:rPr>
                                    </m:ctrlPr>
                                  </m:sSubPr>
                                  <m:e>
                                    <m:r>
                                      <a:rPr lang="nl-NL" sz="1800" smtClean="0">
                                        <a:latin typeface="Cambria Math" panose="02040503050406030204" pitchFamily="18" charset="0"/>
                                      </a:rPr>
                                      <m:t>𝑥</m:t>
                                    </m:r>
                                  </m:e>
                                  <m:sub>
                                    <m:r>
                                      <a:rPr lang="nl-NL" sz="1800" smtClean="0">
                                        <a:latin typeface="Cambria Math" panose="02040503050406030204" pitchFamily="18" charset="0"/>
                                      </a:rPr>
                                      <m:t>1</m:t>
                                    </m:r>
                                  </m:sub>
                                </m:sSub>
                              </m:oMath>
                            </m:oMathPara>
                          </a14:m>
                          <a:endParaRPr lang="nl-NL" sz="1800" dirty="0">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nl-NL" sz="1800" smtClean="0">
                                    <a:latin typeface="Cambria Math" panose="02040503050406030204" pitchFamily="18" charset="0"/>
                                  </a:rPr>
                                  <m:t>0</m:t>
                                </m:r>
                              </m:oMath>
                            </m:oMathPara>
                          </a14:m>
                          <a:endParaRPr lang="nl-NL" sz="1800" dirty="0">
                            <a:latin typeface="Arial" panose="020B0604020202020204" pitchFamily="34" charset="0"/>
                            <a:cs typeface="Arial" panose="020B0604020202020204" pitchFamily="34" charset="0"/>
                          </a:endParaRPr>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5176395"/>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926919665"/>
                  </p:ext>
                </p:extLst>
              </p:nvPr>
            </p:nvGraphicFramePr>
            <p:xfrm>
              <a:off x="12571308" y="6368094"/>
              <a:ext cx="7098562" cy="1605680"/>
            </p:xfrm>
            <a:graphic>
              <a:graphicData uri="http://schemas.openxmlformats.org/drawingml/2006/table">
                <a:tbl>
                  <a:tblPr firstCol="1" bandCol="1">
                    <a:tableStyleId>{5202B0CA-FC54-4496-8BCA-5EF66A818D29}</a:tableStyleId>
                  </a:tblPr>
                  <a:tblGrid>
                    <a:gridCol w="474562">
                      <a:extLst>
                        <a:ext uri="{9D8B030D-6E8A-4147-A177-3AD203B41FA5}">
                          <a16:colId xmlns:a16="http://schemas.microsoft.com/office/drawing/2014/main" val="2746166574"/>
                        </a:ext>
                      </a:extLst>
                    </a:gridCol>
                    <a:gridCol w="900000">
                      <a:extLst>
                        <a:ext uri="{9D8B030D-6E8A-4147-A177-3AD203B41FA5}">
                          <a16:colId xmlns:a16="http://schemas.microsoft.com/office/drawing/2014/main" val="2009304381"/>
                        </a:ext>
                      </a:extLst>
                    </a:gridCol>
                    <a:gridCol w="900000">
                      <a:extLst>
                        <a:ext uri="{9D8B030D-6E8A-4147-A177-3AD203B41FA5}">
                          <a16:colId xmlns:a16="http://schemas.microsoft.com/office/drawing/2014/main" val="3293258568"/>
                        </a:ext>
                      </a:extLst>
                    </a:gridCol>
                    <a:gridCol w="1512000">
                      <a:extLst>
                        <a:ext uri="{9D8B030D-6E8A-4147-A177-3AD203B41FA5}">
                          <a16:colId xmlns:a16="http://schemas.microsoft.com/office/drawing/2014/main" val="763090761"/>
                        </a:ext>
                      </a:extLst>
                    </a:gridCol>
                    <a:gridCol w="900000">
                      <a:extLst>
                        <a:ext uri="{9D8B030D-6E8A-4147-A177-3AD203B41FA5}">
                          <a16:colId xmlns:a16="http://schemas.microsoft.com/office/drawing/2014/main" val="1459868314"/>
                        </a:ext>
                      </a:extLst>
                    </a:gridCol>
                    <a:gridCol w="1512000">
                      <a:extLst>
                        <a:ext uri="{9D8B030D-6E8A-4147-A177-3AD203B41FA5}">
                          <a16:colId xmlns:a16="http://schemas.microsoft.com/office/drawing/2014/main" val="4000648551"/>
                        </a:ext>
                      </a:extLst>
                    </a:gridCol>
                    <a:gridCol w="900000">
                      <a:extLst>
                        <a:ext uri="{9D8B030D-6E8A-4147-A177-3AD203B41FA5}">
                          <a16:colId xmlns:a16="http://schemas.microsoft.com/office/drawing/2014/main" val="1515051044"/>
                        </a:ext>
                      </a:extLst>
                    </a:gridCol>
                  </a:tblGrid>
                  <a:tr h="370840">
                    <a:tc>
                      <a:txBody>
                        <a:bodyPr/>
                        <a:lstStyle/>
                        <a:p>
                          <a:endParaRPr lang="nl-NL" dirty="0"/>
                        </a:p>
                      </a:txBody>
                      <a:tcPr anchor="ctr">
                        <a:lnR w="19050" cap="flat" cmpd="sng" algn="ctr">
                          <a:solidFill>
                            <a:schemeClr val="tx1"/>
                          </a:solidFill>
                          <a:prstDash val="solid"/>
                          <a:round/>
                          <a:headEnd type="none" w="med" len="med"/>
                          <a:tailEnd type="none" w="med" len="med"/>
                        </a:lnR>
                        <a:noFill/>
                      </a:tcPr>
                    </a:tc>
                    <a:tc gridSpan="2">
                      <a:txBody>
                        <a:bodyPr/>
                        <a:lstStyle/>
                        <a:p>
                          <a:pPr algn="ctr"/>
                          <a:r>
                            <a:rPr lang="nl-NL" sz="1800" b="1" i="1" dirty="0" smtClean="0"/>
                            <a:t>D</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1800" b="1" i="1" dirty="0" smtClean="0"/>
                            <a:t>E</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1800" b="1" i="1" dirty="0" smtClean="0"/>
                            <a:t>R</a:t>
                          </a:r>
                          <a:endParaRPr lang="nl-NL" sz="1800" b="1" i="1"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hMerge="1">
                      <a:txBody>
                        <a:bodyPr/>
                        <a:lstStyle/>
                        <a:p>
                          <a:endParaRPr lang="nl-NL" sz="2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46724"/>
                      </a:ext>
                    </a:extLst>
                  </a:tr>
                  <a:tr h="370840">
                    <a:tc>
                      <a:txBody>
                        <a:bodyPr/>
                        <a:lstStyle/>
                        <a:p>
                          <a:endParaRPr lang="nl-NL" dirty="0"/>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nl-NL" sz="1800" dirty="0" smtClean="0"/>
                            <a:t>direct</a:t>
                          </a:r>
                          <a:endParaRPr lang="nl-NL" sz="1800" dirty="0">
                            <a:latin typeface="Arial" panose="020B0604020202020204" pitchFamily="34" charset="0"/>
                            <a:cs typeface="Arial" panose="020B0604020202020204"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nl-NL" sz="1800" dirty="0" smtClean="0"/>
                            <a:t>indirect</a:t>
                          </a:r>
                          <a:endParaRPr lang="nl-NL" sz="1800" dirty="0">
                            <a:latin typeface="Arial" panose="020B0604020202020204" pitchFamily="34" charset="0"/>
                            <a:cs typeface="Arial" panose="020B0604020202020204"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583065"/>
                      </a:ext>
                    </a:extLst>
                  </a:tr>
                  <a:tr h="432000">
                    <a:tc>
                      <a:txBody>
                        <a:bodyPr/>
                        <a:lstStyle/>
                        <a:p>
                          <a:endParaRPr lang="nl-NL"/>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a:blip r:embed="rId12"/>
                          <a:stretch>
                            <a:fillRect l="-2564" t="-175000" r="-1397436" b="-102778"/>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blipFill>
                          <a:blip r:embed="rId12"/>
                          <a:stretch>
                            <a:fillRect l="-54054" t="-175000" r="-636486" b="-102778"/>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a:blip r:embed="rId12"/>
                          <a:stretch>
                            <a:fillRect l="-155102" t="-175000" r="-540816" b="-102778"/>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blipFill>
                          <a:blip r:embed="rId12"/>
                          <a:stretch>
                            <a:fillRect l="-151210" t="-175000" r="-220565" b="-102778"/>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a:blip r:embed="rId12"/>
                          <a:stretch>
                            <a:fillRect l="-420946" t="-175000" r="-269595" b="-102778"/>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blipFill>
                          <a:blip r:embed="rId12"/>
                          <a:stretch>
                            <a:fillRect l="-310887" t="-175000" r="-60887" b="-102778"/>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blipFill>
                          <a:blip r:embed="rId12"/>
                          <a:stretch>
                            <a:fillRect l="-688514" t="-175000" r="-2027" b="-102778"/>
                          </a:stretch>
                        </a:blipFill>
                      </a:tcPr>
                    </a:tc>
                    <a:extLst>
                      <a:ext uri="{0D108BD9-81ED-4DB2-BD59-A6C34878D82A}">
                        <a16:rowId xmlns:a16="http://schemas.microsoft.com/office/drawing/2014/main" val="1528026859"/>
                      </a:ext>
                    </a:extLst>
                  </a:tr>
                  <a:tr h="432000">
                    <a:tc>
                      <a:txBody>
                        <a:bodyPr/>
                        <a:lstStyle/>
                        <a:p>
                          <a:endParaRPr lang="nl-NL"/>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12"/>
                          <a:stretch>
                            <a:fillRect l="-2564" t="-278873" r="-1397436" b="-4225"/>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blipFill>
                          <a:blip r:embed="rId12"/>
                          <a:stretch>
                            <a:fillRect l="-54054" t="-278873" r="-636486" b="-4225"/>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12"/>
                          <a:stretch>
                            <a:fillRect l="-155102" t="-278873" r="-540816" b="-4225"/>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blipFill>
                          <a:blip r:embed="rId12"/>
                          <a:stretch>
                            <a:fillRect l="-151210" t="-278873" r="-220565" b="-4225"/>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12"/>
                          <a:stretch>
                            <a:fillRect l="-420946" t="-278873" r="-269595" b="-4225"/>
                          </a:stretch>
                        </a:blipFill>
                      </a:tcPr>
                    </a:tc>
                    <a:tc>
                      <a:txBody>
                        <a:bodyPr/>
                        <a:lstStyle/>
                        <a:p>
                          <a:endParaRPr lang="nl-NL"/>
                        </a:p>
                      </a:txBody>
                      <a:tcPr marL="0" marR="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blipFill>
                          <a:blip r:embed="rId12"/>
                          <a:stretch>
                            <a:fillRect l="-310887" t="-278873" r="-60887" b="-4225"/>
                          </a:stretch>
                        </a:blipFill>
                      </a:tcPr>
                    </a:tc>
                    <a:tc>
                      <a:txBody>
                        <a:bodyPr/>
                        <a:lstStyle/>
                        <a:p>
                          <a:endParaRPr lang="nl-NL"/>
                        </a:p>
                      </a:txBody>
                      <a:tcPr marL="0" marR="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12"/>
                          <a:stretch>
                            <a:fillRect l="-688514" t="-278873" r="-2027" b="-4225"/>
                          </a:stretch>
                        </a:blipFill>
                      </a:tcPr>
                    </a:tc>
                    <a:extLst>
                      <a:ext uri="{0D108BD9-81ED-4DB2-BD59-A6C34878D82A}">
                        <a16:rowId xmlns:a16="http://schemas.microsoft.com/office/drawing/2014/main" val="3355176395"/>
                      </a:ext>
                    </a:extLst>
                  </a:tr>
                </a:tbl>
              </a:graphicData>
            </a:graphic>
          </p:graphicFrame>
        </mc:Fallback>
      </mc:AlternateContent>
      <p:grpSp>
        <p:nvGrpSpPr>
          <p:cNvPr id="125" name="Group 124"/>
          <p:cNvGrpSpPr>
            <a:grpSpLocks noChangeAspect="1"/>
          </p:cNvGrpSpPr>
          <p:nvPr/>
        </p:nvGrpSpPr>
        <p:grpSpPr>
          <a:xfrm>
            <a:off x="11927222" y="8653235"/>
            <a:ext cx="3727973" cy="2811125"/>
            <a:chOff x="8797219" y="8286139"/>
            <a:chExt cx="4373133" cy="3297616"/>
          </a:xfrm>
        </p:grpSpPr>
        <mc:AlternateContent xmlns:mc="http://schemas.openxmlformats.org/markup-compatibility/2006" xmlns:a14="http://schemas.microsoft.com/office/drawing/2010/main">
          <mc:Choice Requires="a14">
            <p:sp>
              <p:nvSpPr>
                <p:cNvPr id="126" name="TextBox 125"/>
                <p:cNvSpPr txBox="1"/>
                <p:nvPr/>
              </p:nvSpPr>
              <p:spPr>
                <a:xfrm>
                  <a:off x="9212985" y="9449006"/>
                  <a:ext cx="1676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𝛼</m:t>
                        </m:r>
                      </m:oMath>
                    </m:oMathPara>
                  </a14:m>
                  <a:endParaRPr kumimoji="0" lang="nl-NL" sz="1800" b="0" i="0" u="none" strike="noStrike" cap="none" spc="0" normalizeH="0" baseline="0" dirty="0">
                    <a:ln>
                      <a:noFill/>
                    </a:ln>
                    <a:solidFill>
                      <a:srgbClr val="000000"/>
                    </a:solidFill>
                    <a:effectLst/>
                    <a:uFillTx/>
                    <a:sym typeface="Calibri"/>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9212985" y="9449006"/>
                  <a:ext cx="167640" cy="369330"/>
                </a:xfrm>
                <a:prstGeom prst="rect">
                  <a:avLst/>
                </a:prstGeom>
                <a:blipFill>
                  <a:blip r:embed="rId64"/>
                  <a:stretch>
                    <a:fillRect l="-13043" r="-73913" b="-1961"/>
                  </a:stretch>
                </a:blipFill>
                <a:ln w="12700" cap="flat">
                  <a:noFill/>
                  <a:miter lim="400000"/>
                </a:ln>
                <a:effectLst/>
              </p:spPr>
              <p:txBody>
                <a:bodyPr/>
                <a:lstStyle/>
                <a:p>
                  <a:r>
                    <a:rPr lang="nl-NL">
                      <a:noFill/>
                    </a:rPr>
                    <a:t> </a:t>
                  </a:r>
                </a:p>
              </p:txBody>
            </p:sp>
          </mc:Fallback>
        </mc:AlternateContent>
        <p:grpSp>
          <p:nvGrpSpPr>
            <p:cNvPr id="127" name="Group 126"/>
            <p:cNvGrpSpPr/>
            <p:nvPr/>
          </p:nvGrpSpPr>
          <p:grpSpPr>
            <a:xfrm>
              <a:off x="9898731" y="8884508"/>
              <a:ext cx="618470" cy="2699247"/>
              <a:chOff x="9915901" y="8884508"/>
              <a:chExt cx="618470" cy="2699247"/>
            </a:xfrm>
          </p:grpSpPr>
          <p:grpSp>
            <p:nvGrpSpPr>
              <p:cNvPr id="180" name="Group 179"/>
              <p:cNvGrpSpPr/>
              <p:nvPr/>
            </p:nvGrpSpPr>
            <p:grpSpPr>
              <a:xfrm>
                <a:off x="9915901" y="8884508"/>
                <a:ext cx="618470" cy="2699247"/>
                <a:chOff x="12181581" y="8875256"/>
                <a:chExt cx="618470" cy="2699247"/>
              </a:xfrm>
            </p:grpSpPr>
            <p:grpSp>
              <p:nvGrpSpPr>
                <p:cNvPr id="182" name="Group 181"/>
                <p:cNvGrpSpPr/>
                <p:nvPr/>
              </p:nvGrpSpPr>
              <p:grpSpPr>
                <a:xfrm>
                  <a:off x="12332051" y="8875256"/>
                  <a:ext cx="468000" cy="519348"/>
                  <a:chOff x="12338613" y="8875256"/>
                  <a:chExt cx="468000" cy="519348"/>
                </a:xfrm>
                <a:noFill/>
              </p:grpSpPr>
              <mc:AlternateContent xmlns:mc="http://schemas.openxmlformats.org/markup-compatibility/2006" xmlns:a14="http://schemas.microsoft.com/office/drawing/2010/main">
                <mc:Choice Requires="a14">
                  <p:sp>
                    <p:nvSpPr>
                      <p:cNvPr id="192" name="TextBox 191"/>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92" name="TextBox 191"/>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65"/>
                        <a:stretch>
                          <a:fillRect l="-12500" r="-14583" b="-17647"/>
                        </a:stretch>
                      </a:blipFill>
                      <a:ln w="12700" cap="flat">
                        <a:noFill/>
                        <a:miter lim="400000"/>
                      </a:ln>
                      <a:effectLst/>
                    </p:spPr>
                    <p:txBody>
                      <a:bodyPr/>
                      <a:lstStyle/>
                      <a:p>
                        <a:r>
                          <a:rPr lang="nl-NL">
                            <a:noFill/>
                          </a:rPr>
                          <a:t> </a:t>
                        </a:r>
                      </a:p>
                    </p:txBody>
                  </p:sp>
                </mc:Fallback>
              </mc:AlternateContent>
              <p:sp>
                <p:nvSpPr>
                  <p:cNvPr id="193" name="Oval 192"/>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83" name="Group 182"/>
                <p:cNvGrpSpPr/>
                <p:nvPr/>
              </p:nvGrpSpPr>
              <p:grpSpPr>
                <a:xfrm>
                  <a:off x="12332051" y="9965206"/>
                  <a:ext cx="468000" cy="519348"/>
                  <a:chOff x="12338613" y="8875256"/>
                  <a:chExt cx="468000" cy="519348"/>
                </a:xfrm>
                <a:noFill/>
              </p:grpSpPr>
              <mc:AlternateContent xmlns:mc="http://schemas.openxmlformats.org/markup-compatibility/2006" xmlns:a14="http://schemas.microsoft.com/office/drawing/2010/main">
                <mc:Choice Requires="a14">
                  <p:sp>
                    <p:nvSpPr>
                      <p:cNvPr id="190" name="TextBox 189"/>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90" name="TextBox 189"/>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66"/>
                        <a:stretch>
                          <a:fillRect l="-12500" r="-16667" b="-15385"/>
                        </a:stretch>
                      </a:blipFill>
                      <a:ln w="12700" cap="flat">
                        <a:noFill/>
                        <a:miter lim="400000"/>
                      </a:ln>
                      <a:effectLst/>
                    </p:spPr>
                    <p:txBody>
                      <a:bodyPr/>
                      <a:lstStyle/>
                      <a:p>
                        <a:r>
                          <a:rPr lang="nl-NL">
                            <a:noFill/>
                          </a:rPr>
                          <a:t> </a:t>
                        </a:r>
                      </a:p>
                    </p:txBody>
                  </p:sp>
                </mc:Fallback>
              </mc:AlternateContent>
              <p:sp>
                <p:nvSpPr>
                  <p:cNvPr id="191" name="Oval 190"/>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84" name="Group 183"/>
                <p:cNvGrpSpPr/>
                <p:nvPr/>
              </p:nvGrpSpPr>
              <p:grpSpPr>
                <a:xfrm>
                  <a:off x="12332051" y="11055155"/>
                  <a:ext cx="468000" cy="519348"/>
                  <a:chOff x="12338613" y="8875256"/>
                  <a:chExt cx="468000" cy="519348"/>
                </a:xfrm>
                <a:noFill/>
              </p:grpSpPr>
              <mc:AlternateContent xmlns:mc="http://schemas.openxmlformats.org/markup-compatibility/2006" xmlns:a14="http://schemas.microsoft.com/office/drawing/2010/main">
                <mc:Choice Requires="a14">
                  <p:sp>
                    <p:nvSpPr>
                      <p:cNvPr id="188" name="TextBox 187"/>
                      <p:cNvSpPr txBox="1"/>
                      <p:nvPr/>
                    </p:nvSpPr>
                    <p:spPr>
                      <a:xfrm>
                        <a:off x="12410568" y="893050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88" name="TextBox 187"/>
                      <p:cNvSpPr txBox="1">
                        <a:spLocks noRot="1" noChangeAspect="1" noMove="1" noResize="1" noEditPoints="1" noAdjustHandles="1" noChangeArrowheads="1" noChangeShapeType="1" noTextEdit="1"/>
                      </p:cNvSpPr>
                      <p:nvPr/>
                    </p:nvSpPr>
                    <p:spPr>
                      <a:xfrm>
                        <a:off x="12410568" y="8930502"/>
                        <a:ext cx="347240" cy="369330"/>
                      </a:xfrm>
                      <a:prstGeom prst="rect">
                        <a:avLst/>
                      </a:prstGeom>
                      <a:blipFill>
                        <a:blip r:embed="rId67"/>
                        <a:stretch>
                          <a:fillRect l="-2083" r="-2083" b="-7692"/>
                        </a:stretch>
                      </a:blipFill>
                      <a:ln w="12700" cap="flat">
                        <a:noFill/>
                        <a:miter lim="400000"/>
                      </a:ln>
                      <a:effectLst/>
                    </p:spPr>
                    <p:txBody>
                      <a:bodyPr/>
                      <a:lstStyle/>
                      <a:p>
                        <a:r>
                          <a:rPr lang="nl-NL">
                            <a:noFill/>
                          </a:rPr>
                          <a:t> </a:t>
                        </a:r>
                      </a:p>
                    </p:txBody>
                  </p:sp>
                </mc:Fallback>
              </mc:AlternateContent>
              <p:sp>
                <p:nvSpPr>
                  <p:cNvPr id="189" name="Oval 188"/>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cxnSp>
              <p:nvCxnSpPr>
                <p:cNvPr id="185" name="Straight Arrow Connector 184"/>
                <p:cNvCxnSpPr/>
                <p:nvPr/>
              </p:nvCxnSpPr>
              <p:spPr>
                <a:xfrm flipV="1">
                  <a:off x="12566051" y="9368930"/>
                  <a:ext cx="11575" cy="631202"/>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6" name="Straight Arrow Connector 185"/>
                <p:cNvCxnSpPr>
                  <a:stCxn id="191" idx="4"/>
                  <a:endCxn id="189" idx="0"/>
                </p:cNvCxnSpPr>
                <p:nvPr/>
              </p:nvCxnSpPr>
              <p:spPr>
                <a:xfrm>
                  <a:off x="12566051" y="10484554"/>
                  <a:ext cx="0" cy="57060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87" name="Freeform 186"/>
                <p:cNvSpPr/>
                <p:nvPr/>
              </p:nvSpPr>
              <p:spPr>
                <a:xfrm>
                  <a:off x="12181581" y="9336528"/>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mc:AlternateContent xmlns:mc="http://schemas.openxmlformats.org/markup-compatibility/2006" xmlns:a14="http://schemas.microsoft.com/office/drawing/2010/main">
            <mc:Choice Requires="a14">
              <p:sp>
                <p:nvSpPr>
                  <p:cNvPr id="181" name="TextBox 180"/>
                  <p:cNvSpPr txBox="1"/>
                  <p:nvPr/>
                </p:nvSpPr>
                <p:spPr>
                  <a:xfrm>
                    <a:off x="10339338" y="10556088"/>
                    <a:ext cx="1676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1800" b="0" i="0" u="none" strike="noStrike" cap="none" spc="0" normalizeH="0" baseline="0" dirty="0">
                      <a:ln>
                        <a:noFill/>
                      </a:ln>
                      <a:solidFill>
                        <a:srgbClr val="000000"/>
                      </a:solidFill>
                      <a:effectLst/>
                      <a:uFillTx/>
                      <a:sym typeface="Calibri"/>
                    </a:endParaRPr>
                  </a:p>
                </p:txBody>
              </p:sp>
            </mc:Choice>
            <mc:Fallback xmlns="">
              <p:sp>
                <p:nvSpPr>
                  <p:cNvPr id="181" name="TextBox 180"/>
                  <p:cNvSpPr txBox="1">
                    <a:spLocks noRot="1" noChangeAspect="1" noMove="1" noResize="1" noEditPoints="1" noAdjustHandles="1" noChangeArrowheads="1" noChangeShapeType="1" noTextEdit="1"/>
                  </p:cNvSpPr>
                  <p:nvPr/>
                </p:nvSpPr>
                <p:spPr>
                  <a:xfrm>
                    <a:off x="10339338" y="10556088"/>
                    <a:ext cx="167640" cy="369330"/>
                  </a:xfrm>
                  <a:prstGeom prst="rect">
                    <a:avLst/>
                  </a:prstGeom>
                  <a:blipFill>
                    <a:blip r:embed="rId68"/>
                    <a:stretch>
                      <a:fillRect l="-47826" r="-108696" b="-32692"/>
                    </a:stretch>
                  </a:blipFill>
                  <a:ln w="12700" cap="flat">
                    <a:noFill/>
                    <a:miter lim="400000"/>
                  </a:ln>
                  <a:effectLst/>
                </p:spPr>
                <p:txBody>
                  <a:bodyPr/>
                  <a:lstStyle/>
                  <a:p>
                    <a:r>
                      <a:rPr lang="nl-NL">
                        <a:noFill/>
                      </a:rPr>
                      <a:t> </a:t>
                    </a:r>
                  </a:p>
                </p:txBody>
              </p:sp>
            </mc:Fallback>
          </mc:AlternateContent>
        </p:grpSp>
        <p:grpSp>
          <p:nvGrpSpPr>
            <p:cNvPr id="128" name="Group 127"/>
            <p:cNvGrpSpPr/>
            <p:nvPr/>
          </p:nvGrpSpPr>
          <p:grpSpPr>
            <a:xfrm>
              <a:off x="8797219" y="8884508"/>
              <a:ext cx="618470" cy="2699247"/>
              <a:chOff x="9915901" y="8884508"/>
              <a:chExt cx="618470" cy="2699247"/>
            </a:xfrm>
          </p:grpSpPr>
          <p:grpSp>
            <p:nvGrpSpPr>
              <p:cNvPr id="166" name="Group 165"/>
              <p:cNvGrpSpPr/>
              <p:nvPr/>
            </p:nvGrpSpPr>
            <p:grpSpPr>
              <a:xfrm>
                <a:off x="9915901" y="8884508"/>
                <a:ext cx="618470" cy="2699247"/>
                <a:chOff x="12181581" y="8875256"/>
                <a:chExt cx="618470" cy="2699247"/>
              </a:xfrm>
            </p:grpSpPr>
            <p:grpSp>
              <p:nvGrpSpPr>
                <p:cNvPr id="168" name="Group 167"/>
                <p:cNvGrpSpPr/>
                <p:nvPr/>
              </p:nvGrpSpPr>
              <p:grpSpPr>
                <a:xfrm>
                  <a:off x="12332051" y="8875256"/>
                  <a:ext cx="468000" cy="519348"/>
                  <a:chOff x="12338613" y="8875256"/>
                  <a:chExt cx="468000" cy="519348"/>
                </a:xfrm>
                <a:noFill/>
              </p:grpSpPr>
              <mc:AlternateContent xmlns:mc="http://schemas.openxmlformats.org/markup-compatibility/2006" xmlns:a14="http://schemas.microsoft.com/office/drawing/2010/main">
                <mc:Choice Requires="a14">
                  <p:sp>
                    <p:nvSpPr>
                      <p:cNvPr id="178" name="TextBox 177"/>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78" name="TextBox 177"/>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69"/>
                        <a:stretch>
                          <a:fillRect l="-12500" r="-14583" b="-17647"/>
                        </a:stretch>
                      </a:blipFill>
                      <a:ln w="12700" cap="flat">
                        <a:noFill/>
                        <a:miter lim="400000"/>
                      </a:ln>
                      <a:effectLst/>
                    </p:spPr>
                    <p:txBody>
                      <a:bodyPr/>
                      <a:lstStyle/>
                      <a:p>
                        <a:r>
                          <a:rPr lang="nl-NL">
                            <a:noFill/>
                          </a:rPr>
                          <a:t> </a:t>
                        </a:r>
                      </a:p>
                    </p:txBody>
                  </p:sp>
                </mc:Fallback>
              </mc:AlternateContent>
              <p:sp>
                <p:nvSpPr>
                  <p:cNvPr id="179" name="Oval 178"/>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69" name="Group 168"/>
                <p:cNvGrpSpPr/>
                <p:nvPr/>
              </p:nvGrpSpPr>
              <p:grpSpPr>
                <a:xfrm>
                  <a:off x="12332051" y="9965206"/>
                  <a:ext cx="468000" cy="519348"/>
                  <a:chOff x="12338613" y="8875256"/>
                  <a:chExt cx="468000" cy="519348"/>
                </a:xfrm>
                <a:noFill/>
              </p:grpSpPr>
              <mc:AlternateContent xmlns:mc="http://schemas.openxmlformats.org/markup-compatibility/2006" xmlns:a14="http://schemas.microsoft.com/office/drawing/2010/main">
                <mc:Choice Requires="a14">
                  <p:sp>
                    <p:nvSpPr>
                      <p:cNvPr id="176" name="TextBox 175"/>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76" name="TextBox 175"/>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70"/>
                        <a:stretch>
                          <a:fillRect l="-12500" r="-16667" b="-15385"/>
                        </a:stretch>
                      </a:blipFill>
                      <a:ln w="12700" cap="flat">
                        <a:noFill/>
                        <a:miter lim="400000"/>
                      </a:ln>
                      <a:effectLst/>
                    </p:spPr>
                    <p:txBody>
                      <a:bodyPr/>
                      <a:lstStyle/>
                      <a:p>
                        <a:r>
                          <a:rPr lang="nl-NL">
                            <a:noFill/>
                          </a:rPr>
                          <a:t> </a:t>
                        </a:r>
                      </a:p>
                    </p:txBody>
                  </p:sp>
                </mc:Fallback>
              </mc:AlternateContent>
              <p:sp>
                <p:nvSpPr>
                  <p:cNvPr id="177" name="Oval 176"/>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70" name="Group 169"/>
                <p:cNvGrpSpPr/>
                <p:nvPr/>
              </p:nvGrpSpPr>
              <p:grpSpPr>
                <a:xfrm>
                  <a:off x="12332051" y="11055155"/>
                  <a:ext cx="468000" cy="519348"/>
                  <a:chOff x="12338613" y="8875256"/>
                  <a:chExt cx="468000" cy="519348"/>
                </a:xfrm>
                <a:noFill/>
              </p:grpSpPr>
              <mc:AlternateContent xmlns:mc="http://schemas.openxmlformats.org/markup-compatibility/2006" xmlns:a14="http://schemas.microsoft.com/office/drawing/2010/main">
                <mc:Choice Requires="a14">
                  <p:sp>
                    <p:nvSpPr>
                      <p:cNvPr id="174" name="TextBox 173"/>
                      <p:cNvSpPr txBox="1"/>
                      <p:nvPr/>
                    </p:nvSpPr>
                    <p:spPr>
                      <a:xfrm>
                        <a:off x="12410568" y="893050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74" name="TextBox 173"/>
                      <p:cNvSpPr txBox="1">
                        <a:spLocks noRot="1" noChangeAspect="1" noMove="1" noResize="1" noEditPoints="1" noAdjustHandles="1" noChangeArrowheads="1" noChangeShapeType="1" noTextEdit="1"/>
                      </p:cNvSpPr>
                      <p:nvPr/>
                    </p:nvSpPr>
                    <p:spPr>
                      <a:xfrm>
                        <a:off x="12410568" y="8930502"/>
                        <a:ext cx="347240" cy="369330"/>
                      </a:xfrm>
                      <a:prstGeom prst="rect">
                        <a:avLst/>
                      </a:prstGeom>
                      <a:blipFill>
                        <a:blip r:embed="rId71"/>
                        <a:stretch>
                          <a:fillRect l="-2083" r="-2083" b="-7692"/>
                        </a:stretch>
                      </a:blipFill>
                      <a:ln w="12700" cap="flat">
                        <a:noFill/>
                        <a:miter lim="400000"/>
                      </a:ln>
                      <a:effectLst/>
                    </p:spPr>
                    <p:txBody>
                      <a:bodyPr/>
                      <a:lstStyle/>
                      <a:p>
                        <a:r>
                          <a:rPr lang="nl-NL">
                            <a:noFill/>
                          </a:rPr>
                          <a:t> </a:t>
                        </a:r>
                      </a:p>
                    </p:txBody>
                  </p:sp>
                </mc:Fallback>
              </mc:AlternateContent>
              <p:sp>
                <p:nvSpPr>
                  <p:cNvPr id="175" name="Oval 174"/>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cxnSp>
              <p:nvCxnSpPr>
                <p:cNvPr id="171" name="Straight Arrow Connector 170"/>
                <p:cNvCxnSpPr>
                  <a:stCxn id="179" idx="4"/>
                  <a:endCxn id="176" idx="0"/>
                </p:cNvCxnSpPr>
                <p:nvPr/>
              </p:nvCxnSpPr>
              <p:spPr>
                <a:xfrm>
                  <a:off x="12566051" y="9394604"/>
                  <a:ext cx="11575" cy="605528"/>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2" name="Straight Arrow Connector 171"/>
                <p:cNvCxnSpPr>
                  <a:stCxn id="177" idx="4"/>
                  <a:endCxn id="175" idx="0"/>
                </p:cNvCxnSpPr>
                <p:nvPr/>
              </p:nvCxnSpPr>
              <p:spPr>
                <a:xfrm>
                  <a:off x="12566051" y="10484554"/>
                  <a:ext cx="0" cy="57060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73" name="Freeform 172"/>
                <p:cNvSpPr/>
                <p:nvPr/>
              </p:nvSpPr>
              <p:spPr>
                <a:xfrm>
                  <a:off x="12181581" y="9336528"/>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mc:AlternateContent xmlns:mc="http://schemas.openxmlformats.org/markup-compatibility/2006" xmlns:a14="http://schemas.microsoft.com/office/drawing/2010/main">
            <mc:Choice Requires="a14">
              <p:sp>
                <p:nvSpPr>
                  <p:cNvPr id="167" name="TextBox 166"/>
                  <p:cNvSpPr txBox="1"/>
                  <p:nvPr/>
                </p:nvSpPr>
                <p:spPr>
                  <a:xfrm>
                    <a:off x="10339338" y="10556088"/>
                    <a:ext cx="1676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1800" b="0" i="0" u="none" strike="noStrike" cap="none" spc="0" normalizeH="0" baseline="0" dirty="0">
                      <a:ln>
                        <a:noFill/>
                      </a:ln>
                      <a:solidFill>
                        <a:srgbClr val="000000"/>
                      </a:solidFill>
                      <a:effectLst/>
                      <a:uFillTx/>
                      <a:sym typeface="Calibri"/>
                    </a:endParaRPr>
                  </a:p>
                </p:txBody>
              </p:sp>
            </mc:Choice>
            <mc:Fallback xmlns="">
              <p:sp>
                <p:nvSpPr>
                  <p:cNvPr id="167" name="TextBox 166"/>
                  <p:cNvSpPr txBox="1">
                    <a:spLocks noRot="1" noChangeAspect="1" noMove="1" noResize="1" noEditPoints="1" noAdjustHandles="1" noChangeArrowheads="1" noChangeShapeType="1" noTextEdit="1"/>
                  </p:cNvSpPr>
                  <p:nvPr/>
                </p:nvSpPr>
                <p:spPr>
                  <a:xfrm>
                    <a:off x="10339338" y="10556088"/>
                    <a:ext cx="167640" cy="369330"/>
                  </a:xfrm>
                  <a:prstGeom prst="rect">
                    <a:avLst/>
                  </a:prstGeom>
                  <a:blipFill>
                    <a:blip r:embed="rId72"/>
                    <a:stretch>
                      <a:fillRect l="-47826" r="-108696" b="-32692"/>
                    </a:stretch>
                  </a:blipFill>
                  <a:ln w="12700" cap="flat">
                    <a:noFill/>
                    <a:miter lim="400000"/>
                  </a:ln>
                  <a:effectLst/>
                </p:spPr>
                <p:txBody>
                  <a:bodyPr/>
                  <a:lstStyle/>
                  <a:p>
                    <a:r>
                      <a:rPr lang="nl-NL">
                        <a:noFill/>
                      </a:rPr>
                      <a:t> </a:t>
                    </a:r>
                  </a:p>
                </p:txBody>
              </p:sp>
            </mc:Fallback>
          </mc:AlternateContent>
        </p:grpSp>
        <p:grpSp>
          <p:nvGrpSpPr>
            <p:cNvPr id="129" name="Group 128"/>
            <p:cNvGrpSpPr/>
            <p:nvPr/>
          </p:nvGrpSpPr>
          <p:grpSpPr>
            <a:xfrm>
              <a:off x="11000243" y="8884508"/>
              <a:ext cx="1034604" cy="2699247"/>
              <a:chOff x="11000243" y="8884508"/>
              <a:chExt cx="1034604" cy="2699247"/>
            </a:xfrm>
          </p:grpSpPr>
          <p:grpSp>
            <p:nvGrpSpPr>
              <p:cNvPr id="149" name="Group 148"/>
              <p:cNvGrpSpPr/>
              <p:nvPr/>
            </p:nvGrpSpPr>
            <p:grpSpPr>
              <a:xfrm>
                <a:off x="11150713" y="8884508"/>
                <a:ext cx="468000" cy="519348"/>
                <a:chOff x="12338613" y="8875256"/>
                <a:chExt cx="468000" cy="519348"/>
              </a:xfrm>
              <a:noFill/>
            </p:grpSpPr>
            <mc:AlternateContent xmlns:mc="http://schemas.openxmlformats.org/markup-compatibility/2006" xmlns:a14="http://schemas.microsoft.com/office/drawing/2010/main">
              <mc:Choice Requires="a14">
                <p:sp>
                  <p:nvSpPr>
                    <p:cNvPr id="164" name="TextBox 163"/>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73"/>
                      <a:stretch>
                        <a:fillRect l="-12500" r="-14583" b="-17647"/>
                      </a:stretch>
                    </a:blipFill>
                    <a:ln w="12700" cap="flat">
                      <a:noFill/>
                      <a:miter lim="400000"/>
                    </a:ln>
                    <a:effectLst/>
                  </p:spPr>
                  <p:txBody>
                    <a:bodyPr/>
                    <a:lstStyle/>
                    <a:p>
                      <a:r>
                        <a:rPr lang="nl-NL">
                          <a:noFill/>
                        </a:rPr>
                        <a:t> </a:t>
                      </a:r>
                    </a:p>
                  </p:txBody>
                </p:sp>
              </mc:Fallback>
            </mc:AlternateContent>
            <p:sp>
              <p:nvSpPr>
                <p:cNvPr id="165" name="Oval 164"/>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50" name="Group 149"/>
              <p:cNvGrpSpPr/>
              <p:nvPr/>
            </p:nvGrpSpPr>
            <p:grpSpPr>
              <a:xfrm>
                <a:off x="11150713" y="9974458"/>
                <a:ext cx="468000" cy="519348"/>
                <a:chOff x="12338613" y="8875256"/>
                <a:chExt cx="468000" cy="519348"/>
              </a:xfrm>
              <a:noFill/>
            </p:grpSpPr>
            <mc:AlternateContent xmlns:mc="http://schemas.openxmlformats.org/markup-compatibility/2006" xmlns:a14="http://schemas.microsoft.com/office/drawing/2010/main">
              <mc:Choice Requires="a14">
                <p:sp>
                  <p:nvSpPr>
                    <p:cNvPr id="162" name="TextBox 161"/>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74"/>
                      <a:stretch>
                        <a:fillRect l="-12500" r="-16667" b="-15385"/>
                      </a:stretch>
                    </a:blipFill>
                    <a:ln w="12700" cap="flat">
                      <a:noFill/>
                      <a:miter lim="400000"/>
                    </a:ln>
                    <a:effectLst/>
                  </p:spPr>
                  <p:txBody>
                    <a:bodyPr/>
                    <a:lstStyle/>
                    <a:p>
                      <a:r>
                        <a:rPr lang="nl-NL">
                          <a:noFill/>
                        </a:rPr>
                        <a:t> </a:t>
                      </a:r>
                    </a:p>
                  </p:txBody>
                </p:sp>
              </mc:Fallback>
            </mc:AlternateContent>
            <p:sp>
              <p:nvSpPr>
                <p:cNvPr id="163" name="Oval 162"/>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51" name="Group 150"/>
              <p:cNvGrpSpPr/>
              <p:nvPr/>
            </p:nvGrpSpPr>
            <p:grpSpPr>
              <a:xfrm>
                <a:off x="11150713" y="11064407"/>
                <a:ext cx="468000" cy="519348"/>
                <a:chOff x="12338613" y="8875256"/>
                <a:chExt cx="468000" cy="519348"/>
              </a:xfrm>
              <a:noFill/>
            </p:grpSpPr>
            <mc:AlternateContent xmlns:mc="http://schemas.openxmlformats.org/markup-compatibility/2006" xmlns:a14="http://schemas.microsoft.com/office/drawing/2010/main">
              <mc:Choice Requires="a14">
                <p:sp>
                  <p:nvSpPr>
                    <p:cNvPr id="160" name="TextBox 159"/>
                    <p:cNvSpPr txBox="1"/>
                    <p:nvPr/>
                  </p:nvSpPr>
                  <p:spPr>
                    <a:xfrm>
                      <a:off x="12410568" y="893050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60" name="TextBox 159"/>
                    <p:cNvSpPr txBox="1">
                      <a:spLocks noRot="1" noChangeAspect="1" noMove="1" noResize="1" noEditPoints="1" noAdjustHandles="1" noChangeArrowheads="1" noChangeShapeType="1" noTextEdit="1"/>
                    </p:cNvSpPr>
                    <p:nvPr/>
                  </p:nvSpPr>
                  <p:spPr>
                    <a:xfrm>
                      <a:off x="12410568" y="8930502"/>
                      <a:ext cx="347240" cy="369330"/>
                    </a:xfrm>
                    <a:prstGeom prst="rect">
                      <a:avLst/>
                    </a:prstGeom>
                    <a:blipFill>
                      <a:blip r:embed="rId75"/>
                      <a:stretch>
                        <a:fillRect l="-2083" r="-2083" b="-7692"/>
                      </a:stretch>
                    </a:blipFill>
                    <a:ln w="12700" cap="flat">
                      <a:noFill/>
                      <a:miter lim="400000"/>
                    </a:ln>
                    <a:effectLst/>
                  </p:spPr>
                  <p:txBody>
                    <a:bodyPr/>
                    <a:lstStyle/>
                    <a:p>
                      <a:r>
                        <a:rPr lang="nl-NL">
                          <a:noFill/>
                        </a:rPr>
                        <a:t> </a:t>
                      </a:r>
                    </a:p>
                  </p:txBody>
                </p:sp>
              </mc:Fallback>
            </mc:AlternateContent>
            <p:sp>
              <p:nvSpPr>
                <p:cNvPr id="161" name="Oval 160"/>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cxnSp>
            <p:nvCxnSpPr>
              <p:cNvPr id="152" name="Straight Arrow Connector 151"/>
              <p:cNvCxnSpPr>
                <a:stCxn id="159" idx="1"/>
                <a:endCxn id="165" idx="5"/>
              </p:cNvCxnSpPr>
              <p:nvPr/>
            </p:nvCxnSpPr>
            <p:spPr>
              <a:xfrm flipH="1" flipV="1">
                <a:off x="11550176" y="9327799"/>
                <a:ext cx="85208" cy="17774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3" name="Straight Arrow Connector 152"/>
              <p:cNvCxnSpPr>
                <a:stCxn id="163" idx="4"/>
                <a:endCxn id="161" idx="0"/>
              </p:cNvCxnSpPr>
              <p:nvPr/>
            </p:nvCxnSpPr>
            <p:spPr>
              <a:xfrm>
                <a:off x="11384713" y="10493806"/>
                <a:ext cx="0" cy="57060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4" name="Freeform 153"/>
              <p:cNvSpPr/>
              <p:nvPr/>
            </p:nvSpPr>
            <p:spPr>
              <a:xfrm>
                <a:off x="11000243" y="9345780"/>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155" name="TextBox 154"/>
                  <p:cNvSpPr txBox="1"/>
                  <p:nvPr/>
                </p:nvSpPr>
                <p:spPr>
                  <a:xfrm>
                    <a:off x="11423680" y="10556088"/>
                    <a:ext cx="1676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1800" b="0" i="0" u="none" strike="noStrike" cap="none" spc="0" normalizeH="0" baseline="0" dirty="0">
                      <a:ln>
                        <a:noFill/>
                      </a:ln>
                      <a:solidFill>
                        <a:srgbClr val="000000"/>
                      </a:solidFill>
                      <a:effectLst/>
                      <a:uFillTx/>
                      <a:sym typeface="Calibri"/>
                    </a:endParaRPr>
                  </a:p>
                </p:txBody>
              </p:sp>
            </mc:Choice>
            <mc:Fallback xmlns="">
              <p:sp>
                <p:nvSpPr>
                  <p:cNvPr id="155" name="TextBox 154"/>
                  <p:cNvSpPr txBox="1">
                    <a:spLocks noRot="1" noChangeAspect="1" noMove="1" noResize="1" noEditPoints="1" noAdjustHandles="1" noChangeArrowheads="1" noChangeShapeType="1" noTextEdit="1"/>
                  </p:cNvSpPr>
                  <p:nvPr/>
                </p:nvSpPr>
                <p:spPr>
                  <a:xfrm>
                    <a:off x="11423680" y="10556088"/>
                    <a:ext cx="167640" cy="369330"/>
                  </a:xfrm>
                  <a:prstGeom prst="rect">
                    <a:avLst/>
                  </a:prstGeom>
                  <a:blipFill>
                    <a:blip r:embed="rId76"/>
                    <a:stretch>
                      <a:fillRect l="-47826" r="-108696" b="-32692"/>
                    </a:stretch>
                  </a:blipFill>
                  <a:ln w="12700" cap="flat">
                    <a:noFill/>
                    <a:miter lim="400000"/>
                  </a:ln>
                  <a:effectLst/>
                </p:spPr>
                <p:txBody>
                  <a:bodyPr/>
                  <a:lstStyle/>
                  <a:p>
                    <a:r>
                      <a:rPr lang="nl-NL">
                        <a:noFill/>
                      </a:rPr>
                      <a:t> </a:t>
                    </a:r>
                  </a:p>
                </p:txBody>
              </p:sp>
            </mc:Fallback>
          </mc:AlternateContent>
          <p:grpSp>
            <p:nvGrpSpPr>
              <p:cNvPr id="156" name="Group 155"/>
              <p:cNvGrpSpPr/>
              <p:nvPr/>
            </p:nvGrpSpPr>
            <p:grpSpPr>
              <a:xfrm>
                <a:off x="11566847" y="9429483"/>
                <a:ext cx="468000" cy="519348"/>
                <a:chOff x="12338613" y="8875256"/>
                <a:chExt cx="468000" cy="519348"/>
              </a:xfrm>
              <a:noFill/>
            </p:grpSpPr>
            <mc:AlternateContent xmlns:mc="http://schemas.openxmlformats.org/markup-compatibility/2006" xmlns:a14="http://schemas.microsoft.com/office/drawing/2010/main">
              <mc:Choice Requires="a14">
                <p:sp>
                  <p:nvSpPr>
                    <p:cNvPr id="158" name="TextBox 157"/>
                    <p:cNvSpPr txBox="1"/>
                    <p:nvPr/>
                  </p:nvSpPr>
                  <p:spPr>
                    <a:xfrm>
                      <a:off x="12410568" y="893050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𝑍</m:t>
                            </m:r>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58" name="TextBox 157"/>
                    <p:cNvSpPr txBox="1">
                      <a:spLocks noRot="1" noChangeAspect="1" noMove="1" noResize="1" noEditPoints="1" noAdjustHandles="1" noChangeArrowheads="1" noChangeShapeType="1" noTextEdit="1"/>
                    </p:cNvSpPr>
                    <p:nvPr/>
                  </p:nvSpPr>
                  <p:spPr>
                    <a:xfrm>
                      <a:off x="12410568" y="8930502"/>
                      <a:ext cx="347240" cy="369330"/>
                    </a:xfrm>
                    <a:prstGeom prst="rect">
                      <a:avLst/>
                    </a:prstGeom>
                    <a:blipFill>
                      <a:blip r:embed="rId77"/>
                      <a:stretch>
                        <a:fillRect l="-2083" r="-2083" b="-9804"/>
                      </a:stretch>
                    </a:blipFill>
                    <a:ln w="12700" cap="flat">
                      <a:noFill/>
                      <a:miter lim="400000"/>
                    </a:ln>
                    <a:effectLst/>
                  </p:spPr>
                  <p:txBody>
                    <a:bodyPr/>
                    <a:lstStyle/>
                    <a:p>
                      <a:r>
                        <a:rPr lang="nl-NL">
                          <a:noFill/>
                        </a:rPr>
                        <a:t> </a:t>
                      </a:r>
                    </a:p>
                  </p:txBody>
                </p:sp>
              </mc:Fallback>
            </mc:AlternateContent>
            <p:sp>
              <p:nvSpPr>
                <p:cNvPr id="159" name="Oval 158"/>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cxnSp>
            <p:nvCxnSpPr>
              <p:cNvPr id="157" name="Straight Arrow Connector 156"/>
              <p:cNvCxnSpPr>
                <a:stCxn id="159" idx="3"/>
                <a:endCxn id="163" idx="7"/>
              </p:cNvCxnSpPr>
              <p:nvPr/>
            </p:nvCxnSpPr>
            <p:spPr>
              <a:xfrm flipH="1">
                <a:off x="11550176" y="9872774"/>
                <a:ext cx="85208" cy="17774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130" name="Group 129"/>
            <p:cNvGrpSpPr/>
            <p:nvPr/>
          </p:nvGrpSpPr>
          <p:grpSpPr>
            <a:xfrm>
              <a:off x="12101755" y="8884508"/>
              <a:ext cx="618470" cy="2699247"/>
              <a:chOff x="12101755" y="8884508"/>
              <a:chExt cx="618470" cy="2699247"/>
            </a:xfrm>
          </p:grpSpPr>
          <p:grpSp>
            <p:nvGrpSpPr>
              <p:cNvPr id="135" name="Group 134"/>
              <p:cNvGrpSpPr/>
              <p:nvPr/>
            </p:nvGrpSpPr>
            <p:grpSpPr>
              <a:xfrm>
                <a:off x="12252225" y="8884508"/>
                <a:ext cx="468000" cy="519348"/>
                <a:chOff x="12338613" y="8875256"/>
                <a:chExt cx="468000" cy="519348"/>
              </a:xfrm>
              <a:noFill/>
            </p:grpSpPr>
            <mc:AlternateContent xmlns:mc="http://schemas.openxmlformats.org/markup-compatibility/2006" xmlns:a14="http://schemas.microsoft.com/office/drawing/2010/main">
              <mc:Choice Requires="a14">
                <p:sp>
                  <p:nvSpPr>
                    <p:cNvPr id="147" name="TextBox 146"/>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47" name="TextBox 146"/>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78"/>
                      <a:stretch>
                        <a:fillRect l="-12500" r="-14583" b="-17647"/>
                      </a:stretch>
                    </a:blipFill>
                    <a:ln w="12700" cap="flat">
                      <a:noFill/>
                      <a:miter lim="400000"/>
                    </a:ln>
                    <a:effectLst/>
                  </p:spPr>
                  <p:txBody>
                    <a:bodyPr/>
                    <a:lstStyle/>
                    <a:p>
                      <a:r>
                        <a:rPr lang="nl-NL">
                          <a:noFill/>
                        </a:rPr>
                        <a:t> </a:t>
                      </a:r>
                    </a:p>
                  </p:txBody>
                </p:sp>
              </mc:Fallback>
            </mc:AlternateContent>
            <p:sp>
              <p:nvSpPr>
                <p:cNvPr id="148" name="Oval 147"/>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36" name="Group 135"/>
              <p:cNvGrpSpPr/>
              <p:nvPr/>
            </p:nvGrpSpPr>
            <p:grpSpPr>
              <a:xfrm>
                <a:off x="12252225" y="9974458"/>
                <a:ext cx="468000" cy="519348"/>
                <a:chOff x="12338613" y="8875256"/>
                <a:chExt cx="468000" cy="519348"/>
              </a:xfrm>
              <a:noFill/>
            </p:grpSpPr>
            <mc:AlternateContent xmlns:mc="http://schemas.openxmlformats.org/markup-compatibility/2006" xmlns:a14="http://schemas.microsoft.com/office/drawing/2010/main">
              <mc:Choice Requires="a14">
                <p:sp>
                  <p:nvSpPr>
                    <p:cNvPr id="145" name="TextBox 144"/>
                    <p:cNvSpPr txBox="1"/>
                    <p:nvPr/>
                  </p:nvSpPr>
                  <p:spPr>
                    <a:xfrm>
                      <a:off x="12410568" y="891018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45" name="TextBox 144"/>
                    <p:cNvSpPr txBox="1">
                      <a:spLocks noRot="1" noChangeAspect="1" noMove="1" noResize="1" noEditPoints="1" noAdjustHandles="1" noChangeArrowheads="1" noChangeShapeType="1" noTextEdit="1"/>
                    </p:cNvSpPr>
                    <p:nvPr/>
                  </p:nvSpPr>
                  <p:spPr>
                    <a:xfrm>
                      <a:off x="12410568" y="8910182"/>
                      <a:ext cx="347240" cy="369330"/>
                    </a:xfrm>
                    <a:prstGeom prst="rect">
                      <a:avLst/>
                    </a:prstGeom>
                    <a:blipFill>
                      <a:blip r:embed="rId79"/>
                      <a:stretch>
                        <a:fillRect l="-12500" r="-16667" b="-15385"/>
                      </a:stretch>
                    </a:blipFill>
                    <a:ln w="12700" cap="flat">
                      <a:noFill/>
                      <a:miter lim="400000"/>
                    </a:ln>
                    <a:effectLst/>
                  </p:spPr>
                  <p:txBody>
                    <a:bodyPr/>
                    <a:lstStyle/>
                    <a:p>
                      <a:r>
                        <a:rPr lang="nl-NL">
                          <a:noFill/>
                        </a:rPr>
                        <a:t> </a:t>
                      </a:r>
                    </a:p>
                  </p:txBody>
                </p:sp>
              </mc:Fallback>
            </mc:AlternateContent>
            <p:sp>
              <p:nvSpPr>
                <p:cNvPr id="146" name="Oval 145"/>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37" name="Group 136"/>
              <p:cNvGrpSpPr/>
              <p:nvPr/>
            </p:nvGrpSpPr>
            <p:grpSpPr>
              <a:xfrm>
                <a:off x="12252225" y="11064407"/>
                <a:ext cx="468000" cy="519348"/>
                <a:chOff x="12338613" y="8875256"/>
                <a:chExt cx="468000" cy="519348"/>
              </a:xfrm>
              <a:noFill/>
            </p:grpSpPr>
            <mc:AlternateContent xmlns:mc="http://schemas.openxmlformats.org/markup-compatibility/2006" xmlns:a14="http://schemas.microsoft.com/office/drawing/2010/main">
              <mc:Choice Requires="a14">
                <p:sp>
                  <p:nvSpPr>
                    <p:cNvPr id="143" name="TextBox 142"/>
                    <p:cNvSpPr txBox="1"/>
                    <p:nvPr/>
                  </p:nvSpPr>
                  <p:spPr>
                    <a:xfrm>
                      <a:off x="12410568" y="8930502"/>
                      <a:ext cx="347240"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1800" b="0" i="0" u="none" strike="noStrike" cap="none" spc="0" normalizeH="0" baseline="0" dirty="0">
                        <a:ln>
                          <a:noFill/>
                        </a:ln>
                        <a:solidFill>
                          <a:srgbClr val="000000"/>
                        </a:solidFill>
                        <a:effectLst/>
                        <a:uFillTx/>
                        <a:ea typeface="+mn-ea"/>
                        <a:cs typeface="+mn-cs"/>
                        <a:sym typeface="Calibri"/>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12410568" y="8930502"/>
                      <a:ext cx="347240" cy="369330"/>
                    </a:xfrm>
                    <a:prstGeom prst="rect">
                      <a:avLst/>
                    </a:prstGeom>
                    <a:blipFill>
                      <a:blip r:embed="rId80"/>
                      <a:stretch>
                        <a:fillRect l="-2083" r="-2083" b="-7692"/>
                      </a:stretch>
                    </a:blipFill>
                    <a:ln w="12700" cap="flat">
                      <a:noFill/>
                      <a:miter lim="400000"/>
                    </a:ln>
                    <a:effectLst/>
                  </p:spPr>
                  <p:txBody>
                    <a:bodyPr/>
                    <a:lstStyle/>
                    <a:p>
                      <a:r>
                        <a:rPr lang="nl-NL">
                          <a:noFill/>
                        </a:rPr>
                        <a:t> </a:t>
                      </a:r>
                    </a:p>
                  </p:txBody>
                </p:sp>
              </mc:Fallback>
            </mc:AlternateContent>
            <p:sp>
              <p:nvSpPr>
                <p:cNvPr id="144" name="Oval 143"/>
                <p:cNvSpPr/>
                <p:nvPr/>
              </p:nvSpPr>
              <p:spPr>
                <a:xfrm>
                  <a:off x="12338613" y="8875256"/>
                  <a:ext cx="468000" cy="519348"/>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mn-lt"/>
                    <a:ea typeface="+mn-ea"/>
                    <a:cs typeface="+mn-cs"/>
                    <a:sym typeface="Calibri"/>
                  </a:endParaRPr>
                </a:p>
              </p:txBody>
            </p:sp>
          </p:grpSp>
          <p:cxnSp>
            <p:nvCxnSpPr>
              <p:cNvPr id="138" name="Straight Arrow Connector 137"/>
              <p:cNvCxnSpPr>
                <a:stCxn id="146" idx="4"/>
                <a:endCxn id="144" idx="0"/>
              </p:cNvCxnSpPr>
              <p:nvPr/>
            </p:nvCxnSpPr>
            <p:spPr>
              <a:xfrm>
                <a:off x="12486225" y="10493806"/>
                <a:ext cx="0" cy="570601"/>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39" name="Freeform 138"/>
              <p:cNvSpPr/>
              <p:nvPr/>
            </p:nvSpPr>
            <p:spPr>
              <a:xfrm>
                <a:off x="12101755" y="9345780"/>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140" name="TextBox 139"/>
                  <p:cNvSpPr txBox="1"/>
                  <p:nvPr/>
                </p:nvSpPr>
                <p:spPr>
                  <a:xfrm>
                    <a:off x="12525192" y="10556088"/>
                    <a:ext cx="1676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1800" b="0" i="0" u="none" strike="noStrike" cap="none" spc="0" normalizeH="0" baseline="0" dirty="0">
                      <a:ln>
                        <a:noFill/>
                      </a:ln>
                      <a:solidFill>
                        <a:srgbClr val="000000"/>
                      </a:solidFill>
                      <a:effectLst/>
                      <a:uFillTx/>
                      <a:sym typeface="Calibri"/>
                    </a:endParaRPr>
                  </a:p>
                </p:txBody>
              </p:sp>
            </mc:Choice>
            <mc:Fallback xmlns="">
              <p:sp>
                <p:nvSpPr>
                  <p:cNvPr id="140" name="TextBox 139"/>
                  <p:cNvSpPr txBox="1">
                    <a:spLocks noRot="1" noChangeAspect="1" noMove="1" noResize="1" noEditPoints="1" noAdjustHandles="1" noChangeArrowheads="1" noChangeShapeType="1" noTextEdit="1"/>
                  </p:cNvSpPr>
                  <p:nvPr/>
                </p:nvSpPr>
                <p:spPr>
                  <a:xfrm>
                    <a:off x="12525192" y="10556088"/>
                    <a:ext cx="167640" cy="369330"/>
                  </a:xfrm>
                  <a:prstGeom prst="rect">
                    <a:avLst/>
                  </a:prstGeom>
                  <a:blipFill>
                    <a:blip r:embed="rId81"/>
                    <a:stretch>
                      <a:fillRect l="-47826" r="-108696" b="-32692"/>
                    </a:stretch>
                  </a:blipFill>
                  <a:ln w="12700" cap="flat">
                    <a:noFill/>
                    <a:miter lim="400000"/>
                  </a:ln>
                  <a:effectLst/>
                </p:spPr>
                <p:txBody>
                  <a:bodyPr/>
                  <a:lstStyle/>
                  <a:p>
                    <a:r>
                      <a:rPr lang="nl-NL">
                        <a:noFill/>
                      </a:rPr>
                      <a:t> </a:t>
                    </a:r>
                  </a:p>
                </p:txBody>
              </p:sp>
            </mc:Fallback>
          </mc:AlternateContent>
          <p:sp>
            <p:nvSpPr>
              <p:cNvPr id="141" name="Freeform 140"/>
              <p:cNvSpPr/>
              <p:nvPr/>
            </p:nvSpPr>
            <p:spPr>
              <a:xfrm flipV="1">
                <a:off x="12345667" y="9378182"/>
                <a:ext cx="125317" cy="621950"/>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sp>
            <p:nvSpPr>
              <p:cNvPr id="142" name="Freeform 141"/>
              <p:cNvSpPr/>
              <p:nvPr/>
            </p:nvSpPr>
            <p:spPr>
              <a:xfrm rot="10800000" flipV="1">
                <a:off x="12513307" y="9378182"/>
                <a:ext cx="125317" cy="621950"/>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p:sp>
          <p:nvSpPr>
            <p:cNvPr id="131" name="TextBox 130"/>
            <p:cNvSpPr txBox="1"/>
            <p:nvPr/>
          </p:nvSpPr>
          <p:spPr>
            <a:xfrm>
              <a:off x="8797219" y="8286139"/>
              <a:ext cx="9753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18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Chain</a:t>
              </a:r>
              <a:endParaRPr kumimoji="0" lang="nl-NL"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32" name="TextBox 131"/>
            <p:cNvSpPr txBox="1"/>
            <p:nvPr/>
          </p:nvSpPr>
          <p:spPr>
            <a:xfrm>
              <a:off x="9971648" y="8286139"/>
              <a:ext cx="9753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18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Fork</a:t>
              </a:r>
              <a:endParaRPr kumimoji="0" lang="nl-NL"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33" name="TextBox 132"/>
            <p:cNvSpPr txBox="1"/>
            <p:nvPr/>
          </p:nvSpPr>
          <p:spPr>
            <a:xfrm>
              <a:off x="10673080" y="8286139"/>
              <a:ext cx="15749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18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Confounder</a:t>
              </a:r>
              <a:endParaRPr kumimoji="0" lang="nl-NL"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34" name="TextBox 133"/>
            <p:cNvSpPr txBox="1"/>
            <p:nvPr/>
          </p:nvSpPr>
          <p:spPr>
            <a:xfrm>
              <a:off x="12194992" y="8286139"/>
              <a:ext cx="9753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18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Cycle</a:t>
              </a:r>
              <a:endParaRPr kumimoji="0" lang="nl-NL"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grpSp>
      <p:graphicFrame>
        <p:nvGraphicFramePr>
          <p:cNvPr id="194" name="Table 193"/>
          <p:cNvGraphicFramePr>
            <a:graphicFrameLocks noGrp="1"/>
          </p:cNvGraphicFramePr>
          <p:nvPr>
            <p:extLst>
              <p:ext uri="{D42A27DB-BD31-4B8C-83A1-F6EECF244321}">
                <p14:modId xmlns:p14="http://schemas.microsoft.com/office/powerpoint/2010/main" val="1726146937"/>
              </p:ext>
            </p:extLst>
          </p:nvPr>
        </p:nvGraphicFramePr>
        <p:xfrm>
          <a:off x="15474875" y="8251716"/>
          <a:ext cx="5076000" cy="3302093"/>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3601552516"/>
                    </a:ext>
                  </a:extLst>
                </a:gridCol>
                <a:gridCol w="1080000">
                  <a:extLst>
                    <a:ext uri="{9D8B030D-6E8A-4147-A177-3AD203B41FA5}">
                      <a16:colId xmlns:a16="http://schemas.microsoft.com/office/drawing/2014/main" val="346429287"/>
                    </a:ext>
                  </a:extLst>
                </a:gridCol>
                <a:gridCol w="648000">
                  <a:extLst>
                    <a:ext uri="{9D8B030D-6E8A-4147-A177-3AD203B41FA5}">
                      <a16:colId xmlns:a16="http://schemas.microsoft.com/office/drawing/2014/main" val="403670851"/>
                    </a:ext>
                  </a:extLst>
                </a:gridCol>
                <a:gridCol w="648000">
                  <a:extLst>
                    <a:ext uri="{9D8B030D-6E8A-4147-A177-3AD203B41FA5}">
                      <a16:colId xmlns:a16="http://schemas.microsoft.com/office/drawing/2014/main" val="1229942472"/>
                    </a:ext>
                  </a:extLst>
                </a:gridCol>
                <a:gridCol w="648000">
                  <a:extLst>
                    <a:ext uri="{9D8B030D-6E8A-4147-A177-3AD203B41FA5}">
                      <a16:colId xmlns:a16="http://schemas.microsoft.com/office/drawing/2014/main" val="4252708762"/>
                    </a:ext>
                  </a:extLst>
                </a:gridCol>
                <a:gridCol w="648000">
                  <a:extLst>
                    <a:ext uri="{9D8B030D-6E8A-4147-A177-3AD203B41FA5}">
                      <a16:colId xmlns:a16="http://schemas.microsoft.com/office/drawing/2014/main" val="3913358137"/>
                    </a:ext>
                  </a:extLst>
                </a:gridCol>
              </a:tblGrid>
              <a:tr h="422093">
                <a:tc>
                  <a:txBody>
                    <a:bodyPr/>
                    <a:lstStyle/>
                    <a:p>
                      <a:endParaRPr lang="nl-NL" sz="1800" dirty="0">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dirty="0" smtClean="0">
                          <a:latin typeface="Arial" panose="020B0604020202020204" pitchFamily="34" charset="0"/>
                          <a:cs typeface="Arial" panose="020B0604020202020204" pitchFamily="34" charset="0"/>
                        </a:rPr>
                        <a:t>marginal</a:t>
                      </a:r>
                      <a:endParaRPr lang="nl-NL" sz="1800" dirty="0">
                        <a:latin typeface="Arial" panose="020B0604020202020204" pitchFamily="34" charset="0"/>
                        <a:cs typeface="Arial" panose="020B0604020202020204" pitchFamily="34" charset="0"/>
                      </a:endParaRPr>
                    </a:p>
                  </a:txBody>
                  <a:tcPr anchor="ct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gridSpan="2">
                  <a:txBody>
                    <a:bodyPr/>
                    <a:lstStyle/>
                    <a:p>
                      <a:pPr algn="ctr"/>
                      <a:r>
                        <a:rPr lang="nl-NL" sz="1800" dirty="0" smtClean="0">
                          <a:latin typeface="Arial" panose="020B0604020202020204" pitchFamily="34" charset="0"/>
                          <a:cs typeface="Arial" panose="020B0604020202020204" pitchFamily="34" charset="0"/>
                        </a:rPr>
                        <a:t>conditional</a:t>
                      </a:r>
                      <a:endParaRPr lang="nl-NL" sz="1800" dirty="0">
                        <a:latin typeface="Arial" panose="020B0604020202020204" pitchFamily="34" charset="0"/>
                        <a:cs typeface="Arial" panose="020B0604020202020204" pitchFamily="34" charset="0"/>
                      </a:endParaRPr>
                    </a:p>
                  </a:txBody>
                  <a:tcPr anchor="ct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1800" dirty="0" smtClean="0">
                          <a:latin typeface="Arial" panose="020B0604020202020204" pitchFamily="34" charset="0"/>
                          <a:cs typeface="Arial" panose="020B0604020202020204" pitchFamily="34" charset="0"/>
                        </a:rPr>
                        <a:t>causal</a:t>
                      </a:r>
                      <a:endParaRPr lang="nl-NL" sz="1800" dirty="0">
                        <a:latin typeface="Arial" panose="020B0604020202020204" pitchFamily="34" charset="0"/>
                        <a:cs typeface="Arial" panose="020B0604020202020204" pitchFamily="34" charset="0"/>
                      </a:endParaRPr>
                    </a:p>
                  </a:txBody>
                  <a:tcPr anchor="ct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nl-NL" sz="2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97048034"/>
                  </a:ext>
                </a:extLst>
              </a:tr>
              <a:tr h="1296000">
                <a:tc>
                  <a:txBody>
                    <a:bodyPr/>
                    <a:lstStyle/>
                    <a:p>
                      <a:endParaRPr lang="nl-NL" sz="1800" dirty="0">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endParaRPr lang="nl-NL" sz="18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1800" dirty="0" smtClean="0">
                          <a:latin typeface="Arial" panose="020B0604020202020204" pitchFamily="34" charset="0"/>
                          <a:cs typeface="Arial" panose="020B0604020202020204" pitchFamily="34" charset="0"/>
                        </a:rPr>
                        <a:t>symmetric</a:t>
                      </a:r>
                      <a:endParaRPr lang="nl-NL" sz="1800" dirty="0">
                        <a:latin typeface="Arial" panose="020B0604020202020204" pitchFamily="34" charset="0"/>
                        <a:cs typeface="Arial" panose="020B0604020202020204" pitchFamily="34" charset="0"/>
                      </a:endParaRPr>
                    </a:p>
                  </a:txBody>
                  <a:tcPr vert="vert270"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1800" dirty="0" smtClean="0">
                          <a:latin typeface="Arial" panose="020B0604020202020204" pitchFamily="34" charset="0"/>
                          <a:cs typeface="Arial" panose="020B0604020202020204" pitchFamily="34" charset="0"/>
                        </a:rPr>
                        <a:t>asymmetric</a:t>
                      </a:r>
                      <a:endParaRPr lang="nl-NL" sz="1800" dirty="0">
                        <a:latin typeface="Arial" panose="020B0604020202020204" pitchFamily="34" charset="0"/>
                        <a:cs typeface="Arial" panose="020B0604020202020204" pitchFamily="34" charset="0"/>
                      </a:endParaRPr>
                    </a:p>
                  </a:txBody>
                  <a:tcPr vert="vert270"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r>
                        <a:rPr lang="nl-NL" sz="1800" dirty="0" smtClean="0">
                          <a:latin typeface="Arial" panose="020B0604020202020204" pitchFamily="34" charset="0"/>
                          <a:cs typeface="Arial" panose="020B0604020202020204" pitchFamily="34" charset="0"/>
                        </a:rPr>
                        <a:t>symmetric</a:t>
                      </a:r>
                      <a:endParaRPr lang="nl-NL" sz="1800" dirty="0">
                        <a:latin typeface="Arial" panose="020B0604020202020204" pitchFamily="34" charset="0"/>
                        <a:cs typeface="Arial" panose="020B0604020202020204" pitchFamily="34" charset="0"/>
                      </a:endParaRPr>
                    </a:p>
                  </a:txBody>
                  <a:tcPr vert="vert270"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1800" dirty="0" smtClean="0">
                          <a:latin typeface="Arial" panose="020B0604020202020204" pitchFamily="34" charset="0"/>
                          <a:cs typeface="Arial" panose="020B0604020202020204" pitchFamily="34" charset="0"/>
                        </a:rPr>
                        <a:t>asymmetric</a:t>
                      </a:r>
                      <a:endParaRPr lang="nl-NL" sz="1800" dirty="0">
                        <a:latin typeface="Arial" panose="020B0604020202020204" pitchFamily="34" charset="0"/>
                        <a:cs typeface="Arial" panose="020B0604020202020204" pitchFamily="34" charset="0"/>
                      </a:endParaRPr>
                    </a:p>
                  </a:txBody>
                  <a:tcPr vert="vert270"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extLst>
                  <a:ext uri="{0D108BD9-81ED-4DB2-BD59-A6C34878D82A}">
                    <a16:rowId xmlns:a16="http://schemas.microsoft.com/office/drawing/2014/main" val="2250688555"/>
                  </a:ext>
                </a:extLst>
              </a:tr>
              <a:tr h="396000">
                <a:tc>
                  <a:txBody>
                    <a:bodyPr/>
                    <a:lstStyle/>
                    <a:p>
                      <a:r>
                        <a:rPr lang="nl-NL" sz="1800" dirty="0" smtClean="0">
                          <a:latin typeface="Arial" panose="020B0604020202020204" pitchFamily="34" charset="0"/>
                          <a:cs typeface="Arial" panose="020B0604020202020204" pitchFamily="34" charset="0"/>
                        </a:rPr>
                        <a:t>Chain</a:t>
                      </a:r>
                      <a:endParaRPr lang="nl-NL" sz="1800" dirty="0">
                        <a:latin typeface="Arial" panose="020B0604020202020204" pitchFamily="34" charset="0"/>
                        <a:cs typeface="Arial" panose="020B0604020202020204" pitchFamily="34" charset="0"/>
                      </a:endParaRPr>
                    </a:p>
                  </a:txBody>
                  <a:tcPr anchor="ctr">
                    <a:lnB w="28575" cap="flat" cmpd="sng" algn="ctr">
                      <a:noFill/>
                      <a:prstDash val="solid"/>
                      <a:round/>
                      <a:headEnd type="none" w="med" len="med"/>
                      <a:tailEnd type="none" w="med" len="med"/>
                    </a:lnB>
                  </a:tcPr>
                </a:tc>
                <a:tc>
                  <a:txBody>
                    <a:bodyPr/>
                    <a:lstStyle/>
                    <a:p>
                      <a:pPr algn="ctr"/>
                      <a:r>
                        <a:rPr lang="nl-NL" sz="1800" b="1" i="1" u="sng" dirty="0" smtClean="0">
                          <a:solidFill>
                            <a:srgbClr val="C00000"/>
                          </a:solidFill>
                          <a:latin typeface="Arial" panose="020B0604020202020204" pitchFamily="34" charset="0"/>
                          <a:cs typeface="Arial" panose="020B0604020202020204" pitchFamily="34" charset="0"/>
                        </a:rPr>
                        <a:t>D</a:t>
                      </a:r>
                      <a:endParaRPr lang="nl-NL" sz="1800" b="1" i="1" u="sng" dirty="0">
                        <a:solidFill>
                          <a:srgbClr val="C00000"/>
                        </a:solidFill>
                        <a:latin typeface="Arial" panose="020B0604020202020204" pitchFamily="34" charset="0"/>
                        <a:cs typeface="Arial" panose="020B0604020202020204" pitchFamily="34" charset="0"/>
                      </a:endParaRPr>
                    </a:p>
                  </a:txBody>
                  <a:tcPr anchor="ctr">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R</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R</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B w="28575" cap="flat" cmpd="sng" algn="ctr">
                      <a:noFill/>
                      <a:prstDash val="solid"/>
                      <a:round/>
                      <a:headEnd type="none" w="med" len="med"/>
                      <a:tailEnd type="none" w="med" len="med"/>
                    </a:lnB>
                  </a:tcPr>
                </a:tc>
                <a:extLst>
                  <a:ext uri="{0D108BD9-81ED-4DB2-BD59-A6C34878D82A}">
                    <a16:rowId xmlns:a16="http://schemas.microsoft.com/office/drawing/2014/main" val="2316523063"/>
                  </a:ext>
                </a:extLst>
              </a:tr>
              <a:tr h="396000">
                <a:tc>
                  <a:txBody>
                    <a:bodyPr/>
                    <a:lstStyle/>
                    <a:p>
                      <a:r>
                        <a:rPr lang="nl-NL" sz="1800" dirty="0" smtClean="0">
                          <a:latin typeface="Arial" panose="020B0604020202020204" pitchFamily="34" charset="0"/>
                          <a:cs typeface="Arial" panose="020B0604020202020204" pitchFamily="34" charset="0"/>
                        </a:rPr>
                        <a:t>Fork</a:t>
                      </a:r>
                      <a:endParaRPr lang="nl-NL" sz="18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u="sng" dirty="0" smtClean="0">
                          <a:solidFill>
                            <a:srgbClr val="C00000"/>
                          </a:solidFill>
                          <a:latin typeface="Arial" panose="020B0604020202020204" pitchFamily="34" charset="0"/>
                          <a:cs typeface="Arial" panose="020B0604020202020204" pitchFamily="34" charset="0"/>
                        </a:rPr>
                        <a:t>E</a:t>
                      </a:r>
                      <a:endParaRPr lang="nl-NL" sz="1800" b="1" i="1" u="sng" dirty="0">
                        <a:solidFill>
                          <a:srgbClr val="C00000"/>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540528490"/>
                  </a:ext>
                </a:extLst>
              </a:tr>
              <a:tr h="396000">
                <a:tc>
                  <a:txBody>
                    <a:bodyPr/>
                    <a:lstStyle/>
                    <a:p>
                      <a:r>
                        <a:rPr lang="nl-NL" sz="1800" dirty="0" smtClean="0">
                          <a:latin typeface="Arial" panose="020B0604020202020204" pitchFamily="34" charset="0"/>
                          <a:cs typeface="Arial" panose="020B0604020202020204" pitchFamily="34" charset="0"/>
                        </a:rPr>
                        <a:t>Confounder</a:t>
                      </a:r>
                      <a:endParaRPr lang="nl-NL" sz="18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u="sng" dirty="0" smtClean="0">
                          <a:solidFill>
                            <a:srgbClr val="C00000"/>
                          </a:solidFill>
                          <a:latin typeface="Arial" panose="020B0604020202020204" pitchFamily="34" charset="0"/>
                          <a:cs typeface="Arial" panose="020B0604020202020204" pitchFamily="34" charset="0"/>
                        </a:rPr>
                        <a:t>E</a:t>
                      </a:r>
                      <a:endParaRPr lang="nl-NL" sz="1800" b="1" i="1" u="sng" dirty="0">
                        <a:solidFill>
                          <a:srgbClr val="C00000"/>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u="sng" dirty="0" smtClean="0">
                          <a:solidFill>
                            <a:srgbClr val="C00000"/>
                          </a:solidFill>
                          <a:latin typeface="Arial" panose="020B0604020202020204" pitchFamily="34" charset="0"/>
                          <a:cs typeface="Arial" panose="020B0604020202020204" pitchFamily="34" charset="0"/>
                        </a:rPr>
                        <a:t>E</a:t>
                      </a:r>
                      <a:endParaRPr lang="nl-NL" sz="1800" b="1" i="1" u="sng" dirty="0">
                        <a:solidFill>
                          <a:srgbClr val="C00000"/>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D</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518722153"/>
                  </a:ext>
                </a:extLst>
              </a:tr>
              <a:tr h="396000">
                <a:tc>
                  <a:txBody>
                    <a:bodyPr/>
                    <a:lstStyle/>
                    <a:p>
                      <a:r>
                        <a:rPr lang="nl-NL" sz="1800" dirty="0" smtClean="0">
                          <a:latin typeface="Arial" panose="020B0604020202020204" pitchFamily="34" charset="0"/>
                          <a:cs typeface="Arial" panose="020B0604020202020204" pitchFamily="34" charset="0"/>
                        </a:rPr>
                        <a:t>Cycle</a:t>
                      </a:r>
                      <a:endParaRPr lang="nl-NL" sz="18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1800" b="1" i="1" u="sng" dirty="0" smtClean="0">
                          <a:solidFill>
                            <a:srgbClr val="C00000"/>
                          </a:solidFill>
                          <a:latin typeface="Arial" panose="020B0604020202020204" pitchFamily="34" charset="0"/>
                          <a:cs typeface="Arial" panose="020B0604020202020204" pitchFamily="34" charset="0"/>
                        </a:rPr>
                        <a:t>D</a:t>
                      </a:r>
                      <a:endParaRPr lang="nl-NL" sz="1800" b="1" i="1" u="sng" dirty="0">
                        <a:solidFill>
                          <a:srgbClr val="C00000"/>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1800" b="1" i="1" dirty="0" smtClean="0">
                          <a:solidFill>
                            <a:schemeClr val="accent6">
                              <a:lumMod val="50000"/>
                            </a:schemeClr>
                          </a:solidFill>
                          <a:latin typeface="Arial" panose="020B0604020202020204" pitchFamily="34" charset="0"/>
                          <a:cs typeface="Arial" panose="020B0604020202020204" pitchFamily="34" charset="0"/>
                        </a:rPr>
                        <a:t>E</a:t>
                      </a:r>
                      <a:endParaRPr lang="nl-NL" sz="18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extLst>
                  <a:ext uri="{0D108BD9-81ED-4DB2-BD59-A6C34878D82A}">
                    <a16:rowId xmlns:a16="http://schemas.microsoft.com/office/drawing/2014/main" val="848690079"/>
                  </a:ext>
                </a:extLst>
              </a:tr>
            </a:tbl>
          </a:graphicData>
        </a:graphic>
      </p:graphicFrame>
      <p:sp>
        <p:nvSpPr>
          <p:cNvPr id="195" name="TextBox 43"/>
          <p:cNvSpPr txBox="1"/>
          <p:nvPr/>
        </p:nvSpPr>
        <p:spPr>
          <a:xfrm>
            <a:off x="11854541" y="16616264"/>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nl-NL" dirty="0"/>
              <a:t>I</a:t>
            </a:r>
            <a:r>
              <a:rPr lang="nl-NL" dirty="0" smtClean="0"/>
              <a:t>mplementation based on causal chain </a:t>
            </a:r>
            <a:r>
              <a:rPr lang="nl-NL" dirty="0" smtClean="0"/>
              <a:t>graphs</a:t>
            </a:r>
          </a:p>
        </p:txBody>
      </p:sp>
      <p:sp>
        <p:nvSpPr>
          <p:cNvPr id="196" name="TextBox 39"/>
          <p:cNvSpPr txBox="1"/>
          <p:nvPr/>
        </p:nvSpPr>
        <p:spPr>
          <a:xfrm>
            <a:off x="11854541" y="17502935"/>
            <a:ext cx="9064534" cy="319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nl-NL" dirty="0" smtClean="0"/>
              <a:t>Asking a practitioner to specify the complete causal structure between the input features does not seem realistic. Inspired by </a:t>
            </a:r>
            <a:r>
              <a:rPr lang="nl-NL" dirty="0" smtClean="0"/>
              <a:t>[</a:t>
            </a:r>
            <a:r>
              <a:rPr lang="nl-NL" dirty="0"/>
              <a:t>4</a:t>
            </a:r>
            <a:r>
              <a:rPr lang="nl-NL" dirty="0" smtClean="0"/>
              <a:t>], </a:t>
            </a:r>
            <a:r>
              <a:rPr lang="nl-NL" dirty="0" smtClean="0"/>
              <a:t>we only require a partial causal order plus a bit of additional information to distinguish confounders from mutual interactions. Using the formalism of causal chain graphs </a:t>
            </a:r>
            <a:r>
              <a:rPr lang="nl-NL" dirty="0" smtClean="0"/>
              <a:t>[</a:t>
            </a:r>
            <a:r>
              <a:rPr lang="nl-NL" dirty="0"/>
              <a:t>5</a:t>
            </a:r>
            <a:r>
              <a:rPr lang="nl-NL" dirty="0" smtClean="0"/>
              <a:t>], </a:t>
            </a:r>
            <a:r>
              <a:rPr lang="nl-NL" dirty="0" smtClean="0"/>
              <a:t>we can express all expectations that require conditioning by intervention into observational expectations. This makes computing causal Shapley values as efficient and simple as computing conditonal Shapley values.</a:t>
            </a:r>
          </a:p>
        </p:txBody>
      </p:sp>
      <p:sp>
        <p:nvSpPr>
          <p:cNvPr id="107" name="TextBox 51"/>
          <p:cNvSpPr txBox="1"/>
          <p:nvPr/>
        </p:nvSpPr>
        <p:spPr>
          <a:xfrm>
            <a:off x="22928580" y="3580560"/>
            <a:ext cx="9029701"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nl-NL" dirty="0" smtClean="0"/>
              <a:t>Illustration on bike rental data</a:t>
            </a:r>
            <a:endParaRPr dirty="0"/>
          </a:p>
        </p:txBody>
      </p:sp>
      <p:sp>
        <p:nvSpPr>
          <p:cNvPr id="110" name="TextBox 54"/>
          <p:cNvSpPr txBox="1"/>
          <p:nvPr/>
        </p:nvSpPr>
        <p:spPr>
          <a:xfrm>
            <a:off x="22715990" y="15099085"/>
            <a:ext cx="985483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nl-NL" sz="1600" dirty="0" smtClean="0"/>
              <a:t>Shapley values for bike rental data. Actual data (top left), marginal (MSV) versus causal (CSV) Shapley values for temperature and cosine of the year (bottom left), and sina plot of all Shapley values (right).</a:t>
            </a:r>
            <a:endParaRPr sz="16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Rectangle 74"/>
          <p:cNvGrpSpPr/>
          <p:nvPr/>
        </p:nvGrpSpPr>
        <p:grpSpPr>
          <a:xfrm>
            <a:off x="956930" y="15440912"/>
            <a:ext cx="9158275" cy="4637744"/>
            <a:chOff x="0" y="0"/>
            <a:chExt cx="9158273" cy="4637742"/>
          </a:xfrm>
        </p:grpSpPr>
        <p:sp>
          <p:nvSpPr>
            <p:cNvPr id="27" name="Rectangle"/>
            <p:cNvSpPr/>
            <p:nvPr/>
          </p:nvSpPr>
          <p:spPr>
            <a:xfrm>
              <a:off x="0" y="0"/>
              <a:ext cx="9158274" cy="4637743"/>
            </a:xfrm>
            <a:prstGeom prst="rect">
              <a:avLst/>
            </a:prstGeom>
            <a:solidFill>
              <a:srgbClr val="CCD1D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image"/>
            <p:cNvSpPr/>
            <p:nvPr/>
          </p:nvSpPr>
          <p:spPr>
            <a:xfrm>
              <a:off x="2753399" y="2318870"/>
              <a:ext cx="36514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a:solidFill>
                    <a:srgbClr val="677B8C"/>
                  </a:solidFill>
                  <a:latin typeface="Arial"/>
                  <a:ea typeface="Arial"/>
                  <a:cs typeface="Arial"/>
                  <a:sym typeface="Arial"/>
                </a:defRPr>
              </a:lvl1pPr>
            </a:lstStyle>
            <a:p>
              <a:r>
                <a:t>image</a:t>
              </a:r>
            </a:p>
          </p:txBody>
        </p:sp>
      </p:grpSp>
      <p:sp>
        <p:nvSpPr>
          <p:cNvPr id="30" name="TextBox 35"/>
          <p:cNvSpPr txBox="1"/>
          <p:nvPr/>
        </p:nvSpPr>
        <p:spPr>
          <a:xfrm>
            <a:off x="968275" y="784521"/>
            <a:ext cx="14466772" cy="1694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500">
                <a:latin typeface="Arial"/>
                <a:ea typeface="Arial"/>
                <a:cs typeface="Arial"/>
                <a:sym typeface="Arial"/>
              </a:defRPr>
            </a:lvl1pPr>
          </a:lstStyle>
          <a:p>
            <a:r>
              <a:t>Title of research poster in 55pt should not exceed two lines</a:t>
            </a:r>
          </a:p>
        </p:txBody>
      </p:sp>
      <p:pic>
        <p:nvPicPr>
          <p:cNvPr id="31" name="Picture 33" descr="Picture 33"/>
          <p:cNvPicPr>
            <a:picLocks noChangeAspect="1"/>
          </p:cNvPicPr>
          <p:nvPr/>
        </p:nvPicPr>
        <p:blipFill>
          <a:blip r:embed="rId2"/>
          <a:stretch>
            <a:fillRect/>
          </a:stretch>
        </p:blipFill>
        <p:spPr>
          <a:xfrm>
            <a:off x="23683676" y="3524768"/>
            <a:ext cx="7550306" cy="6685451"/>
          </a:xfrm>
          <a:prstGeom prst="rect">
            <a:avLst/>
          </a:prstGeom>
          <a:ln w="12700">
            <a:miter lim="400000"/>
          </a:ln>
        </p:spPr>
      </p:pic>
      <p:pic>
        <p:nvPicPr>
          <p:cNvPr id="32" name="Graphic 36" descr="Graphic 36"/>
          <p:cNvPicPr>
            <a:picLocks noChangeAspect="1"/>
          </p:cNvPicPr>
          <p:nvPr/>
        </p:nvPicPr>
        <p:blipFill>
          <a:blip r:embed="rId3"/>
          <a:stretch>
            <a:fillRect/>
          </a:stretch>
        </p:blipFill>
        <p:spPr>
          <a:xfrm>
            <a:off x="24227637" y="14459308"/>
            <a:ext cx="6426465" cy="2454553"/>
          </a:xfrm>
          <a:prstGeom prst="rect">
            <a:avLst/>
          </a:prstGeom>
          <a:ln w="12700">
            <a:miter lim="400000"/>
          </a:ln>
        </p:spPr>
      </p:pic>
      <p:sp>
        <p:nvSpPr>
          <p:cNvPr id="33" name="TextBox 38"/>
          <p:cNvSpPr txBox="1"/>
          <p:nvPr/>
        </p:nvSpPr>
        <p:spPr>
          <a:xfrm>
            <a:off x="986246" y="3580560"/>
            <a:ext cx="9064534" cy="106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t>Headline in 34pt should not extend beyond 2-3 lines</a:t>
            </a:r>
          </a:p>
        </p:txBody>
      </p:sp>
      <p:sp>
        <p:nvSpPr>
          <p:cNvPr id="34" name="TextBox 39"/>
          <p:cNvSpPr txBox="1"/>
          <p:nvPr/>
        </p:nvSpPr>
        <p:spPr>
          <a:xfrm>
            <a:off x="986246" y="5018530"/>
            <a:ext cx="9064534" cy="257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5" name="TextBox 41"/>
          <p:cNvSpPr txBox="1"/>
          <p:nvPr/>
        </p:nvSpPr>
        <p:spPr>
          <a:xfrm>
            <a:off x="11854541" y="9929327"/>
            <a:ext cx="9130938" cy="184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6" name="TextBox 42"/>
          <p:cNvSpPr txBox="1"/>
          <p:nvPr/>
        </p:nvSpPr>
        <p:spPr>
          <a:xfrm>
            <a:off x="986246" y="8076110"/>
            <a:ext cx="9064534" cy="257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p:txBody>
      </p:sp>
      <p:sp>
        <p:nvSpPr>
          <p:cNvPr id="37" name="TextBox 43"/>
          <p:cNvSpPr txBox="1"/>
          <p:nvPr/>
        </p:nvSpPr>
        <p:spPr>
          <a:xfrm>
            <a:off x="11880670" y="3580560"/>
            <a:ext cx="9064533" cy="572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38" name="TextBox 44"/>
          <p:cNvSpPr txBox="1"/>
          <p:nvPr/>
        </p:nvSpPr>
        <p:spPr>
          <a:xfrm>
            <a:off x="11880670" y="4326744"/>
            <a:ext cx="9064533" cy="387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39" name="TextBox 45"/>
          <p:cNvSpPr txBox="1"/>
          <p:nvPr/>
        </p:nvSpPr>
        <p:spPr>
          <a:xfrm>
            <a:off x="986246" y="11202393"/>
            <a:ext cx="9064534" cy="572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0" name="TextBox 46"/>
          <p:cNvSpPr txBox="1"/>
          <p:nvPr/>
        </p:nvSpPr>
        <p:spPr>
          <a:xfrm>
            <a:off x="986246" y="11905511"/>
            <a:ext cx="9064534"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1" name="TextBox 47"/>
          <p:cNvSpPr txBox="1"/>
          <p:nvPr/>
        </p:nvSpPr>
        <p:spPr>
          <a:xfrm>
            <a:off x="986246" y="12685935"/>
            <a:ext cx="9064534" cy="184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42" name="TextBox 51"/>
          <p:cNvSpPr txBox="1"/>
          <p:nvPr/>
        </p:nvSpPr>
        <p:spPr>
          <a:xfrm>
            <a:off x="22928580" y="11375924"/>
            <a:ext cx="9029701" cy="572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3" name="TextBox 52"/>
          <p:cNvSpPr txBox="1"/>
          <p:nvPr/>
        </p:nvSpPr>
        <p:spPr>
          <a:xfrm>
            <a:off x="22928580" y="12122105"/>
            <a:ext cx="9029701"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4" name="TextBox 53"/>
          <p:cNvSpPr txBox="1"/>
          <p:nvPr/>
        </p:nvSpPr>
        <p:spPr>
          <a:xfrm>
            <a:off x="22918782" y="12716374"/>
            <a:ext cx="9039498" cy="11155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22928580" y="10532596"/>
            <a:ext cx="9029701"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dirty="0"/>
              <a:t>Optional caption for images, charts, and graphs</a:t>
            </a:r>
          </a:p>
        </p:txBody>
      </p:sp>
      <p:sp>
        <p:nvSpPr>
          <p:cNvPr id="46" name="TextBox 56"/>
          <p:cNvSpPr txBox="1"/>
          <p:nvPr/>
        </p:nvSpPr>
        <p:spPr>
          <a:xfrm>
            <a:off x="982979" y="20359289"/>
            <a:ext cx="9029701" cy="27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pic>
        <p:nvPicPr>
          <p:cNvPr id="47" name="Image" descr="Image"/>
          <p:cNvPicPr>
            <a:picLocks noChangeAspect="1"/>
          </p:cNvPicPr>
          <p:nvPr/>
        </p:nvPicPr>
        <p:blipFill>
          <a:blip r:embed="rId4"/>
          <a:stretch>
            <a:fillRect/>
          </a:stretch>
        </p:blipFill>
        <p:spPr>
          <a:xfrm>
            <a:off x="12541143" y="12968203"/>
            <a:ext cx="7836114" cy="1910722"/>
          </a:xfrm>
          <a:prstGeom prst="rect">
            <a:avLst/>
          </a:prstGeom>
          <a:ln w="12700">
            <a:miter lim="400000"/>
          </a:ln>
        </p:spPr>
      </p:pic>
      <p:sp>
        <p:nvSpPr>
          <p:cNvPr id="48" name="TextBox 60"/>
          <p:cNvSpPr txBox="1"/>
          <p:nvPr/>
        </p:nvSpPr>
        <p:spPr>
          <a:xfrm>
            <a:off x="22905719" y="17368623"/>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t>References</a:t>
            </a:r>
          </a:p>
        </p:txBody>
      </p:sp>
      <p:sp>
        <p:nvSpPr>
          <p:cNvPr id="49" name="TextBox 61"/>
          <p:cNvSpPr txBox="1"/>
          <p:nvPr/>
        </p:nvSpPr>
        <p:spPr>
          <a:xfrm>
            <a:off x="22905719" y="17994856"/>
            <a:ext cx="6335025" cy="253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p>
            <a:pPr>
              <a:lnSpc>
                <a:spcPct val="120000"/>
              </a:lnSpc>
              <a:spcBef>
                <a:spcPts val="600"/>
              </a:spcBef>
              <a:defRPr sz="1400">
                <a:latin typeface="Arial"/>
                <a:ea typeface="Arial"/>
                <a:cs typeface="Arial"/>
                <a:sym typeface="Arial"/>
              </a:defRPr>
            </a:pPr>
            <a:r>
              <a:t>References in 14pt font </a:t>
            </a:r>
          </a:p>
          <a:p>
            <a:pPr>
              <a:lnSpc>
                <a:spcPct val="120000"/>
              </a:lnSpc>
              <a:spcBef>
                <a:spcPts val="600"/>
              </a:spcBef>
              <a:defRPr sz="1400">
                <a:latin typeface="Arial"/>
                <a:ea typeface="Arial"/>
                <a:cs typeface="Arial"/>
                <a:sym typeface="Arial"/>
              </a:defRPr>
            </a:pPr>
            <a:r>
              <a:t>Homer W Simpson (2013). “Donuts taste good.” </a:t>
            </a:r>
            <a:r>
              <a:rPr>
                <a:solidFill>
                  <a:srgbClr val="677B8C"/>
                </a:solidFill>
              </a:rPr>
              <a:t>In: IEEE 13th Internation Conference on Data Mining. IEEE, pp. 405-409</a:t>
            </a:r>
          </a:p>
          <a:p>
            <a:pPr>
              <a:lnSpc>
                <a:spcPct val="120000"/>
              </a:lnSpc>
              <a:spcBef>
                <a:spcPts val="600"/>
              </a:spcBef>
              <a:defRPr sz="1400">
                <a:latin typeface="Arial"/>
                <a:ea typeface="Arial"/>
                <a:cs typeface="Arial"/>
                <a:sym typeface="Arial"/>
              </a:defRPr>
            </a:pPr>
            <a:r>
              <a:t>Marge Simpson (2010). “Blue hair looks nice.”. </a:t>
            </a:r>
            <a:r>
              <a:rPr>
                <a:solidFill>
                  <a:srgbClr val="677B8C"/>
                </a:solidFill>
              </a:rPr>
              <a:t>In: Nature communications 1, p. 622.</a:t>
            </a:r>
          </a:p>
          <a:p>
            <a:pPr>
              <a:lnSpc>
                <a:spcPct val="120000"/>
              </a:lnSpc>
              <a:spcBef>
                <a:spcPts val="600"/>
              </a:spcBef>
              <a:defRPr sz="1400">
                <a:latin typeface="Arial"/>
                <a:ea typeface="Arial"/>
                <a:cs typeface="Arial"/>
                <a:sym typeface="Arial"/>
              </a:defRPr>
            </a:pPr>
            <a:r>
              <a:t>Bart Simpson (2013). “Hello”. </a:t>
            </a:r>
            <a:r>
              <a:rPr>
                <a:solidFill>
                  <a:srgbClr val="677B8C"/>
                </a:solidFill>
              </a:rPr>
              <a:t>In: IEEE Simpsons.</a:t>
            </a:r>
          </a:p>
          <a:p>
            <a:pPr>
              <a:lnSpc>
                <a:spcPct val="120000"/>
              </a:lnSpc>
              <a:spcBef>
                <a:spcPts val="600"/>
              </a:spcBef>
              <a:defRPr sz="1400">
                <a:latin typeface="Arial"/>
                <a:ea typeface="Arial"/>
                <a:cs typeface="Arial"/>
                <a:sym typeface="Arial"/>
              </a:defRPr>
            </a:pPr>
            <a:r>
              <a:t>Marge Simpson et al. (2013). “Lorem Ipsum.” </a:t>
            </a:r>
            <a:r>
              <a:rPr>
                <a:solidFill>
                  <a:srgbClr val="677B8C"/>
                </a:solidFill>
              </a:rPr>
              <a:t>In: Advances in Neural Information Processing Systems 26. Ed. by Christopher J. C. Burges et al., pp. 27–29.</a:t>
            </a:r>
          </a:p>
        </p:txBody>
      </p:sp>
      <p:sp>
        <p:nvSpPr>
          <p:cNvPr id="50" name="TextBox 37"/>
          <p:cNvSpPr txBox="1"/>
          <p:nvPr/>
        </p:nvSpPr>
        <p:spPr>
          <a:xfrm>
            <a:off x="17483356" y="784521"/>
            <a:ext cx="6052723" cy="11155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spcBef>
                <a:spcPts val="1000"/>
              </a:spcBef>
              <a:defRPr sz="2100">
                <a:latin typeface="Arial"/>
                <a:ea typeface="Arial"/>
                <a:cs typeface="Arial"/>
                <a:sym typeface="Arial"/>
              </a:defRPr>
            </a:pPr>
            <a:r>
              <a:t>Author Name, Author Name, </a:t>
            </a:r>
            <a:br/>
            <a:r>
              <a:t>Author Name, Author Name, </a:t>
            </a:r>
            <a:br/>
            <a:r>
              <a:t>Author Name</a:t>
            </a:r>
          </a:p>
        </p:txBody>
      </p:sp>
      <p:pic>
        <p:nvPicPr>
          <p:cNvPr id="51" name="Image" descr="Image"/>
          <p:cNvPicPr>
            <a:picLocks noChangeAspect="1"/>
          </p:cNvPicPr>
          <p:nvPr/>
        </p:nvPicPr>
        <p:blipFill>
          <a:blip r:embed="rId5"/>
          <a:srcRect l="11281" b="11572"/>
          <a:stretch>
            <a:fillRect/>
          </a:stretch>
        </p:blipFill>
        <p:spPr>
          <a:xfrm>
            <a:off x="30639512" y="19418089"/>
            <a:ext cx="2166058" cy="2158938"/>
          </a:xfrm>
          <a:prstGeom prst="rect">
            <a:avLst/>
          </a:prstGeom>
          <a:ln w="12700">
            <a:miter lim="400000"/>
          </a:ln>
        </p:spPr>
      </p:pic>
      <p:pic>
        <p:nvPicPr>
          <p:cNvPr id="52" name="Screen Shot 2020-10-26 at 10.02.03 PM.png" descr="Screen Shot 2020-10-26 at 10.02.03 PM.png"/>
          <p:cNvPicPr>
            <a:picLocks noChangeAspect="1"/>
          </p:cNvPicPr>
          <p:nvPr/>
        </p:nvPicPr>
        <p:blipFill>
          <a:blip r:embed="rId6"/>
          <a:stretch>
            <a:fillRect/>
          </a:stretch>
        </p:blipFill>
        <p:spPr>
          <a:xfrm>
            <a:off x="11923183" y="5243980"/>
            <a:ext cx="9477674" cy="4380182"/>
          </a:xfrm>
          <a:prstGeom prst="rect">
            <a:avLst/>
          </a:prstGeom>
          <a:ln w="12700">
            <a:miter lim="400000"/>
          </a:ln>
        </p:spPr>
      </p:pic>
      <p:pic>
        <p:nvPicPr>
          <p:cNvPr id="53" name="Screen Shot 2020-10-26 at 10.03.39 PM.png" descr="Screen Shot 2020-10-26 at 10.03.39 PM.png"/>
          <p:cNvPicPr>
            <a:picLocks noChangeAspect="1"/>
          </p:cNvPicPr>
          <p:nvPr/>
        </p:nvPicPr>
        <p:blipFill>
          <a:blip r:embed="rId7"/>
          <a:stretch>
            <a:fillRect/>
          </a:stretch>
        </p:blipFill>
        <p:spPr>
          <a:xfrm>
            <a:off x="11422560" y="15186845"/>
            <a:ext cx="10772753" cy="6030681"/>
          </a:xfrm>
          <a:prstGeom prst="rect">
            <a:avLst/>
          </a:prstGeom>
          <a:ln w="12700">
            <a:miter lim="400000"/>
          </a:ln>
        </p:spPr>
      </p:pic>
      <p:pic>
        <p:nvPicPr>
          <p:cNvPr id="54" name="neurips_logo.pdf" descr="neurips_logo.pdf"/>
          <p:cNvPicPr>
            <a:picLocks noChangeAspect="1"/>
          </p:cNvPicPr>
          <p:nvPr/>
        </p:nvPicPr>
        <p:blipFill>
          <a:blip r:embed="rId8"/>
          <a:stretch>
            <a:fillRect/>
          </a:stretch>
        </p:blipFill>
        <p:spPr>
          <a:xfrm>
            <a:off x="27437816" y="588942"/>
            <a:ext cx="4797779" cy="2159001"/>
          </a:xfrm>
          <a:prstGeom prst="rect">
            <a:avLst/>
          </a:prstGeom>
          <a:ln w="12700">
            <a:miter lim="400000"/>
          </a:ln>
        </p:spPr>
      </p:pic>
      <p:sp>
        <p:nvSpPr>
          <p:cNvPr id="2" name="Rectangle 1"/>
          <p:cNvSpPr/>
          <p:nvPr/>
        </p:nvSpPr>
        <p:spPr>
          <a:xfrm>
            <a:off x="8229600" y="10741968"/>
            <a:ext cx="16459200" cy="461665"/>
          </a:xfrm>
          <a:prstGeom prst="rect">
            <a:avLst/>
          </a:prstGeom>
        </p:spPr>
        <p:txBody>
          <a:bodyPr>
            <a:spAutoFit/>
          </a:bodyPr>
          <a:lstStyle/>
          <a:p>
            <a:r>
              <a:rPr lang="nl-NL" dirty="0"/>
              <a:t>Lijkt me nu nog </a:t>
            </a:r>
            <a:br>
              <a:rPr lang="nl-NL" dirty="0"/>
            </a:br>
            <a:endParaRPr lang="nl-NL" dirty="0"/>
          </a:p>
        </p:txBody>
      </p:sp>
    </p:spTree>
    <p:extLst>
      <p:ext uri="{BB962C8B-B14F-4D97-AF65-F5344CB8AC3E}">
        <p14:creationId xmlns:p14="http://schemas.microsoft.com/office/powerpoint/2010/main" val="251556300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p:cNvGrpSpPr/>
          <p:nvPr/>
        </p:nvGrpSpPr>
        <p:grpSpPr>
          <a:xfrm>
            <a:off x="8797219" y="8286139"/>
            <a:ext cx="4373133" cy="3271942"/>
            <a:chOff x="8797219" y="8286139"/>
            <a:chExt cx="4373133" cy="3271942"/>
          </a:xfrm>
        </p:grpSpPr>
        <mc:AlternateContent xmlns:mc="http://schemas.openxmlformats.org/markup-compatibility/2006" xmlns:a14="http://schemas.microsoft.com/office/drawing/2010/main">
          <mc:Choice Requires="a14">
            <p:sp>
              <p:nvSpPr>
                <p:cNvPr id="38" name="TextBox 37"/>
                <p:cNvSpPr txBox="1"/>
                <p:nvPr/>
              </p:nvSpPr>
              <p:spPr>
                <a:xfrm>
                  <a:off x="9212985" y="9449006"/>
                  <a:ext cx="1676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𝛼</m:t>
                        </m:r>
                      </m:oMath>
                    </m:oMathPara>
                  </a14:m>
                  <a:endParaRPr kumimoji="0" lang="nl-NL" sz="2100" b="0" i="0" u="none" strike="noStrike" cap="none" spc="0" normalizeH="0" baseline="0" dirty="0">
                    <a:ln>
                      <a:noFill/>
                    </a:ln>
                    <a:solidFill>
                      <a:srgbClr val="000000"/>
                    </a:solidFill>
                    <a:effectLst/>
                    <a:uFillTx/>
                    <a:sym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9212985" y="9449006"/>
                  <a:ext cx="167640" cy="415496"/>
                </a:xfrm>
                <a:prstGeom prst="rect">
                  <a:avLst/>
                </a:prstGeom>
                <a:blipFill>
                  <a:blip r:embed="rId22"/>
                  <a:stretch>
                    <a:fillRect l="-10714" r="-60714"/>
                  </a:stretch>
                </a:blipFill>
                <a:ln w="12700" cap="flat">
                  <a:noFill/>
                  <a:miter lim="400000"/>
                </a:ln>
                <a:effectLst/>
              </p:spPr>
              <p:txBody>
                <a:bodyPr/>
                <a:lstStyle/>
                <a:p>
                  <a:r>
                    <a:rPr lang="nl-NL">
                      <a:noFill/>
                    </a:rPr>
                    <a:t> </a:t>
                  </a:r>
                </a:p>
              </p:txBody>
            </p:sp>
          </mc:Fallback>
        </mc:AlternateContent>
        <p:grpSp>
          <p:nvGrpSpPr>
            <p:cNvPr id="40" name="Group 39"/>
            <p:cNvGrpSpPr/>
            <p:nvPr/>
          </p:nvGrpSpPr>
          <p:grpSpPr>
            <a:xfrm>
              <a:off x="9898731" y="8910182"/>
              <a:ext cx="618470" cy="2647899"/>
              <a:chOff x="9915901" y="8910182"/>
              <a:chExt cx="618470" cy="2647899"/>
            </a:xfrm>
          </p:grpSpPr>
          <p:grpSp>
            <p:nvGrpSpPr>
              <p:cNvPr id="37" name="Group 36"/>
              <p:cNvGrpSpPr/>
              <p:nvPr/>
            </p:nvGrpSpPr>
            <p:grpSpPr>
              <a:xfrm>
                <a:off x="9915901" y="8910182"/>
                <a:ext cx="618470" cy="2647899"/>
                <a:chOff x="12181581" y="8900930"/>
                <a:chExt cx="618470" cy="2647899"/>
              </a:xfrm>
            </p:grpSpPr>
            <p:grpSp>
              <p:nvGrpSpPr>
                <p:cNvPr id="4" name="Group 3"/>
                <p:cNvGrpSpPr/>
                <p:nvPr/>
              </p:nvGrpSpPr>
              <p:grpSpPr>
                <a:xfrm>
                  <a:off x="12332051" y="8900930"/>
                  <a:ext cx="468000" cy="468000"/>
                  <a:chOff x="12338613" y="8900930"/>
                  <a:chExt cx="468000" cy="468000"/>
                </a:xfrm>
                <a:noFill/>
              </p:grpSpPr>
              <mc:AlternateContent xmlns:mc="http://schemas.openxmlformats.org/markup-compatibility/2006" xmlns:a14="http://schemas.microsoft.com/office/drawing/2010/main">
                <mc:Choice Requires="a14">
                  <p:sp>
                    <p:nvSpPr>
                      <p:cNvPr id="3" name="TextBox 2"/>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23"/>
                        <a:stretch>
                          <a:fillRect l="-14035" r="-8772"/>
                        </a:stretch>
                      </a:blipFill>
                      <a:ln w="12700" cap="flat">
                        <a:noFill/>
                        <a:miter lim="400000"/>
                      </a:ln>
                      <a:effectLst/>
                    </p:spPr>
                    <p:txBody>
                      <a:bodyPr/>
                      <a:lstStyle/>
                      <a:p>
                        <a:r>
                          <a:rPr lang="nl-NL">
                            <a:noFill/>
                          </a:rPr>
                          <a:t> </a:t>
                        </a:r>
                      </a:p>
                    </p:txBody>
                  </p:sp>
                </mc:Fallback>
              </mc:AlternateContent>
              <p:sp>
                <p:nvSpPr>
                  <p:cNvPr id="2" name="Oval 1"/>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5" name="Group 4"/>
                <p:cNvGrpSpPr/>
                <p:nvPr/>
              </p:nvGrpSpPr>
              <p:grpSpPr>
                <a:xfrm>
                  <a:off x="12332051" y="9990880"/>
                  <a:ext cx="468000" cy="468000"/>
                  <a:chOff x="12338613" y="8900930"/>
                  <a:chExt cx="468000" cy="468000"/>
                </a:xfrm>
                <a:noFill/>
              </p:grpSpPr>
              <mc:AlternateContent xmlns:mc="http://schemas.openxmlformats.org/markup-compatibility/2006" xmlns:a14="http://schemas.microsoft.com/office/drawing/2010/main">
                <mc:Choice Requires="a14">
                  <p:sp>
                    <p:nvSpPr>
                      <p:cNvPr id="7" name="TextBox 6"/>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24"/>
                        <a:stretch>
                          <a:fillRect l="-14035" r="-10526"/>
                        </a:stretch>
                      </a:blipFill>
                      <a:ln w="12700" cap="flat">
                        <a:noFill/>
                        <a:miter lim="400000"/>
                      </a:ln>
                      <a:effectLst/>
                    </p:spPr>
                    <p:txBody>
                      <a:bodyPr/>
                      <a:lstStyle/>
                      <a:p>
                        <a:r>
                          <a:rPr lang="nl-NL">
                            <a:noFill/>
                          </a:rPr>
                          <a:t> </a:t>
                        </a:r>
                      </a:p>
                    </p:txBody>
                  </p:sp>
                </mc:Fallback>
              </mc:AlternateContent>
              <p:sp>
                <p:nvSpPr>
                  <p:cNvPr id="6" name="Oval 5"/>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8" name="Group 7"/>
                <p:cNvGrpSpPr/>
                <p:nvPr/>
              </p:nvGrpSpPr>
              <p:grpSpPr>
                <a:xfrm>
                  <a:off x="12332051" y="11080829"/>
                  <a:ext cx="468000" cy="468000"/>
                  <a:chOff x="12338613" y="8900930"/>
                  <a:chExt cx="468000" cy="468000"/>
                </a:xfrm>
                <a:noFill/>
              </p:grpSpPr>
              <mc:AlternateContent xmlns:mc="http://schemas.openxmlformats.org/markup-compatibility/2006" xmlns:a14="http://schemas.microsoft.com/office/drawing/2010/main">
                <mc:Choice Requires="a14">
                  <p:sp>
                    <p:nvSpPr>
                      <p:cNvPr id="10" name="TextBox 9"/>
                      <p:cNvSpPr txBox="1"/>
                      <p:nvPr/>
                    </p:nvSpPr>
                    <p:spPr>
                      <a:xfrm>
                        <a:off x="12410568" y="893050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410568" y="8930502"/>
                        <a:ext cx="347240" cy="426346"/>
                      </a:xfrm>
                      <a:prstGeom prst="rect">
                        <a:avLst/>
                      </a:prstGeom>
                      <a:blipFill>
                        <a:blip r:embed="rId25"/>
                        <a:stretch>
                          <a:fillRect l="-1754"/>
                        </a:stretch>
                      </a:blipFill>
                      <a:ln w="12700" cap="flat">
                        <a:noFill/>
                        <a:miter lim="400000"/>
                      </a:ln>
                      <a:effectLst/>
                    </p:spPr>
                    <p:txBody>
                      <a:bodyPr/>
                      <a:lstStyle/>
                      <a:p>
                        <a:r>
                          <a:rPr lang="nl-NL">
                            <a:noFill/>
                          </a:rPr>
                          <a:t> </a:t>
                        </a:r>
                      </a:p>
                    </p:txBody>
                  </p:sp>
                </mc:Fallback>
              </mc:AlternateContent>
              <p:sp>
                <p:nvSpPr>
                  <p:cNvPr id="9" name="Oval 8"/>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cxnSp>
              <p:nvCxnSpPr>
                <p:cNvPr id="12" name="Straight Arrow Connector 11"/>
                <p:cNvCxnSpPr/>
                <p:nvPr/>
              </p:nvCxnSpPr>
              <p:spPr>
                <a:xfrm flipV="1">
                  <a:off x="12566051" y="9368930"/>
                  <a:ext cx="11575" cy="631202"/>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p:cNvCxnSpPr>
                  <a:stCxn id="6" idx="4"/>
                  <a:endCxn id="9" idx="0"/>
                </p:cNvCxnSpPr>
                <p:nvPr/>
              </p:nvCxnSpPr>
              <p:spPr>
                <a:xfrm>
                  <a:off x="12566051" y="10458880"/>
                  <a:ext cx="0" cy="6219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1" name="Freeform 30"/>
                <p:cNvSpPr/>
                <p:nvPr/>
              </p:nvSpPr>
              <p:spPr>
                <a:xfrm>
                  <a:off x="12181581" y="9336528"/>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mc:AlternateContent xmlns:mc="http://schemas.openxmlformats.org/markup-compatibility/2006" xmlns:a14="http://schemas.microsoft.com/office/drawing/2010/main">
            <mc:Choice Requires="a14">
              <p:sp>
                <p:nvSpPr>
                  <p:cNvPr id="39" name="TextBox 38"/>
                  <p:cNvSpPr txBox="1"/>
                  <p:nvPr/>
                </p:nvSpPr>
                <p:spPr>
                  <a:xfrm>
                    <a:off x="10339338" y="10556088"/>
                    <a:ext cx="1676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2100" b="0" i="0" u="none" strike="noStrike" cap="none" spc="0" normalizeH="0" baseline="0" dirty="0">
                      <a:ln>
                        <a:noFill/>
                      </a:ln>
                      <a:solidFill>
                        <a:srgbClr val="000000"/>
                      </a:solidFill>
                      <a:effectLst/>
                      <a:uFillTx/>
                      <a:sym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339338" y="10556088"/>
                    <a:ext cx="167640" cy="415496"/>
                  </a:xfrm>
                  <a:prstGeom prst="rect">
                    <a:avLst/>
                  </a:prstGeom>
                  <a:blipFill>
                    <a:blip r:embed="rId26"/>
                    <a:stretch>
                      <a:fillRect l="-46429" r="-96429" b="-14706"/>
                    </a:stretch>
                  </a:blipFill>
                  <a:ln w="12700" cap="flat">
                    <a:noFill/>
                    <a:miter lim="400000"/>
                  </a:ln>
                  <a:effectLst/>
                </p:spPr>
                <p:txBody>
                  <a:bodyPr/>
                  <a:lstStyle/>
                  <a:p>
                    <a:r>
                      <a:rPr lang="nl-NL">
                        <a:noFill/>
                      </a:rPr>
                      <a:t> </a:t>
                    </a:r>
                  </a:p>
                </p:txBody>
              </p:sp>
            </mc:Fallback>
          </mc:AlternateContent>
        </p:grpSp>
        <p:grpSp>
          <p:nvGrpSpPr>
            <p:cNvPr id="56" name="Group 55"/>
            <p:cNvGrpSpPr/>
            <p:nvPr/>
          </p:nvGrpSpPr>
          <p:grpSpPr>
            <a:xfrm>
              <a:off x="8797219" y="8910182"/>
              <a:ext cx="618470" cy="2647899"/>
              <a:chOff x="9915901" y="8910182"/>
              <a:chExt cx="618470" cy="2647899"/>
            </a:xfrm>
          </p:grpSpPr>
          <p:grpSp>
            <p:nvGrpSpPr>
              <p:cNvPr id="57" name="Group 56"/>
              <p:cNvGrpSpPr/>
              <p:nvPr/>
            </p:nvGrpSpPr>
            <p:grpSpPr>
              <a:xfrm>
                <a:off x="9915901" y="8910182"/>
                <a:ext cx="618470" cy="2647899"/>
                <a:chOff x="12181581" y="8900930"/>
                <a:chExt cx="618470" cy="2647899"/>
              </a:xfrm>
            </p:grpSpPr>
            <p:grpSp>
              <p:nvGrpSpPr>
                <p:cNvPr id="59" name="Group 58"/>
                <p:cNvGrpSpPr/>
                <p:nvPr/>
              </p:nvGrpSpPr>
              <p:grpSpPr>
                <a:xfrm>
                  <a:off x="12332051" y="8900930"/>
                  <a:ext cx="468000" cy="468000"/>
                  <a:chOff x="12338613" y="8900930"/>
                  <a:chExt cx="468000" cy="468000"/>
                </a:xfrm>
                <a:noFill/>
              </p:grpSpPr>
              <mc:AlternateContent xmlns:mc="http://schemas.openxmlformats.org/markup-compatibility/2006" xmlns:a14="http://schemas.microsoft.com/office/drawing/2010/main">
                <mc:Choice Requires="a14">
                  <p:sp>
                    <p:nvSpPr>
                      <p:cNvPr id="69" name="TextBox 68"/>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14"/>
                        <a:stretch>
                          <a:fillRect l="-14035" r="-8772"/>
                        </a:stretch>
                      </a:blipFill>
                      <a:ln w="12700" cap="flat">
                        <a:noFill/>
                        <a:miter lim="400000"/>
                      </a:ln>
                      <a:effectLst/>
                    </p:spPr>
                    <p:txBody>
                      <a:bodyPr/>
                      <a:lstStyle/>
                      <a:p>
                        <a:r>
                          <a:rPr lang="nl-NL">
                            <a:noFill/>
                          </a:rPr>
                          <a:t> </a:t>
                        </a:r>
                      </a:p>
                    </p:txBody>
                  </p:sp>
                </mc:Fallback>
              </mc:AlternateContent>
              <p:sp>
                <p:nvSpPr>
                  <p:cNvPr id="70" name="Oval 69"/>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60" name="Group 59"/>
                <p:cNvGrpSpPr/>
                <p:nvPr/>
              </p:nvGrpSpPr>
              <p:grpSpPr>
                <a:xfrm>
                  <a:off x="12332051" y="9990880"/>
                  <a:ext cx="468000" cy="468000"/>
                  <a:chOff x="12338613" y="8900930"/>
                  <a:chExt cx="468000" cy="468000"/>
                </a:xfrm>
                <a:noFill/>
              </p:grpSpPr>
              <mc:AlternateContent xmlns:mc="http://schemas.openxmlformats.org/markup-compatibility/2006" xmlns:a14="http://schemas.microsoft.com/office/drawing/2010/main">
                <mc:Choice Requires="a14">
                  <p:sp>
                    <p:nvSpPr>
                      <p:cNvPr id="67" name="TextBox 66"/>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15"/>
                        <a:stretch>
                          <a:fillRect l="-14035" r="-10526"/>
                        </a:stretch>
                      </a:blipFill>
                      <a:ln w="12700" cap="flat">
                        <a:noFill/>
                        <a:miter lim="400000"/>
                      </a:ln>
                      <a:effectLst/>
                    </p:spPr>
                    <p:txBody>
                      <a:bodyPr/>
                      <a:lstStyle/>
                      <a:p>
                        <a:r>
                          <a:rPr lang="nl-NL">
                            <a:noFill/>
                          </a:rPr>
                          <a:t> </a:t>
                        </a:r>
                      </a:p>
                    </p:txBody>
                  </p:sp>
                </mc:Fallback>
              </mc:AlternateContent>
              <p:sp>
                <p:nvSpPr>
                  <p:cNvPr id="68" name="Oval 67"/>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61" name="Group 60"/>
                <p:cNvGrpSpPr/>
                <p:nvPr/>
              </p:nvGrpSpPr>
              <p:grpSpPr>
                <a:xfrm>
                  <a:off x="12332051" y="11080829"/>
                  <a:ext cx="468000" cy="468000"/>
                  <a:chOff x="12338613" y="8900930"/>
                  <a:chExt cx="468000" cy="468000"/>
                </a:xfrm>
                <a:noFill/>
              </p:grpSpPr>
              <mc:AlternateContent xmlns:mc="http://schemas.openxmlformats.org/markup-compatibility/2006" xmlns:a14="http://schemas.microsoft.com/office/drawing/2010/main">
                <mc:Choice Requires="a14">
                  <p:sp>
                    <p:nvSpPr>
                      <p:cNvPr id="65" name="TextBox 64"/>
                      <p:cNvSpPr txBox="1"/>
                      <p:nvPr/>
                    </p:nvSpPr>
                    <p:spPr>
                      <a:xfrm>
                        <a:off x="12410568" y="893050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12410568" y="8930502"/>
                        <a:ext cx="347240" cy="426346"/>
                      </a:xfrm>
                      <a:prstGeom prst="rect">
                        <a:avLst/>
                      </a:prstGeom>
                      <a:blipFill>
                        <a:blip r:embed="rId27"/>
                        <a:stretch>
                          <a:fillRect l="-1754"/>
                        </a:stretch>
                      </a:blipFill>
                      <a:ln w="12700" cap="flat">
                        <a:noFill/>
                        <a:miter lim="400000"/>
                      </a:ln>
                      <a:effectLst/>
                    </p:spPr>
                    <p:txBody>
                      <a:bodyPr/>
                      <a:lstStyle/>
                      <a:p>
                        <a:r>
                          <a:rPr lang="nl-NL">
                            <a:noFill/>
                          </a:rPr>
                          <a:t> </a:t>
                        </a:r>
                      </a:p>
                    </p:txBody>
                  </p:sp>
                </mc:Fallback>
              </mc:AlternateContent>
              <p:sp>
                <p:nvSpPr>
                  <p:cNvPr id="66" name="Oval 65"/>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cxnSp>
              <p:nvCxnSpPr>
                <p:cNvPr id="62" name="Straight Arrow Connector 61"/>
                <p:cNvCxnSpPr>
                  <a:stCxn id="70" idx="4"/>
                  <a:endCxn id="67" idx="0"/>
                </p:cNvCxnSpPr>
                <p:nvPr/>
              </p:nvCxnSpPr>
              <p:spPr>
                <a:xfrm>
                  <a:off x="12566051" y="9368930"/>
                  <a:ext cx="11575" cy="631202"/>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3" name="Straight Arrow Connector 62"/>
                <p:cNvCxnSpPr>
                  <a:stCxn id="68" idx="4"/>
                  <a:endCxn id="66" idx="0"/>
                </p:cNvCxnSpPr>
                <p:nvPr/>
              </p:nvCxnSpPr>
              <p:spPr>
                <a:xfrm>
                  <a:off x="12566051" y="10458880"/>
                  <a:ext cx="0" cy="6219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4" name="Freeform 63"/>
                <p:cNvSpPr/>
                <p:nvPr/>
              </p:nvSpPr>
              <p:spPr>
                <a:xfrm>
                  <a:off x="12181581" y="9336528"/>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mc:AlternateContent xmlns:mc="http://schemas.openxmlformats.org/markup-compatibility/2006" xmlns:a14="http://schemas.microsoft.com/office/drawing/2010/main">
            <mc:Choice Requires="a14">
              <p:sp>
                <p:nvSpPr>
                  <p:cNvPr id="58" name="TextBox 57"/>
                  <p:cNvSpPr txBox="1"/>
                  <p:nvPr/>
                </p:nvSpPr>
                <p:spPr>
                  <a:xfrm>
                    <a:off x="10339338" y="10556088"/>
                    <a:ext cx="1676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2100" b="0" i="0" u="none" strike="noStrike" cap="none" spc="0" normalizeH="0" baseline="0" dirty="0">
                      <a:ln>
                        <a:noFill/>
                      </a:ln>
                      <a:solidFill>
                        <a:srgbClr val="000000"/>
                      </a:solidFill>
                      <a:effectLst/>
                      <a:uFillTx/>
                      <a:sym typeface="Calibri"/>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0339338" y="10556088"/>
                    <a:ext cx="167640" cy="415496"/>
                  </a:xfrm>
                  <a:prstGeom prst="rect">
                    <a:avLst/>
                  </a:prstGeom>
                  <a:blipFill>
                    <a:blip r:embed="rId17"/>
                    <a:stretch>
                      <a:fillRect l="-48148" r="-103704" b="-14706"/>
                    </a:stretch>
                  </a:blipFill>
                  <a:ln w="12700" cap="flat">
                    <a:noFill/>
                    <a:miter lim="400000"/>
                  </a:ln>
                  <a:effectLst/>
                </p:spPr>
                <p:txBody>
                  <a:bodyPr/>
                  <a:lstStyle/>
                  <a:p>
                    <a:r>
                      <a:rPr lang="nl-NL">
                        <a:noFill/>
                      </a:rPr>
                      <a:t> </a:t>
                    </a:r>
                  </a:p>
                </p:txBody>
              </p:sp>
            </mc:Fallback>
          </mc:AlternateContent>
        </p:grpSp>
        <p:grpSp>
          <p:nvGrpSpPr>
            <p:cNvPr id="95" name="Group 94"/>
            <p:cNvGrpSpPr/>
            <p:nvPr/>
          </p:nvGrpSpPr>
          <p:grpSpPr>
            <a:xfrm>
              <a:off x="11000243" y="8910182"/>
              <a:ext cx="1034604" cy="2647899"/>
              <a:chOff x="11000243" y="8910182"/>
              <a:chExt cx="1034604" cy="2647899"/>
            </a:xfrm>
          </p:grpSpPr>
          <p:grpSp>
            <p:nvGrpSpPr>
              <p:cNvPr id="44" name="Group 43"/>
              <p:cNvGrpSpPr/>
              <p:nvPr/>
            </p:nvGrpSpPr>
            <p:grpSpPr>
              <a:xfrm>
                <a:off x="11150713" y="8910182"/>
                <a:ext cx="468000" cy="468000"/>
                <a:chOff x="12338613" y="8900930"/>
                <a:chExt cx="468000" cy="468000"/>
              </a:xfrm>
              <a:noFill/>
            </p:grpSpPr>
            <mc:AlternateContent xmlns:mc="http://schemas.openxmlformats.org/markup-compatibility/2006" xmlns:a14="http://schemas.microsoft.com/office/drawing/2010/main">
              <mc:Choice Requires="a14">
                <p:sp>
                  <p:nvSpPr>
                    <p:cNvPr id="54" name="TextBox 53"/>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28"/>
                      <a:stretch>
                        <a:fillRect l="-14035" r="-8772"/>
                      </a:stretch>
                    </a:blipFill>
                    <a:ln w="12700" cap="flat">
                      <a:noFill/>
                      <a:miter lim="400000"/>
                    </a:ln>
                    <a:effectLst/>
                  </p:spPr>
                  <p:txBody>
                    <a:bodyPr/>
                    <a:lstStyle/>
                    <a:p>
                      <a:r>
                        <a:rPr lang="nl-NL">
                          <a:noFill/>
                        </a:rPr>
                        <a:t> </a:t>
                      </a:r>
                    </a:p>
                  </p:txBody>
                </p:sp>
              </mc:Fallback>
            </mc:AlternateContent>
            <p:sp>
              <p:nvSpPr>
                <p:cNvPr id="55" name="Oval 54"/>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45" name="Group 44"/>
              <p:cNvGrpSpPr/>
              <p:nvPr/>
            </p:nvGrpSpPr>
            <p:grpSpPr>
              <a:xfrm>
                <a:off x="11150713" y="10000132"/>
                <a:ext cx="468000" cy="468000"/>
                <a:chOff x="12338613" y="8900930"/>
                <a:chExt cx="468000" cy="468000"/>
              </a:xfrm>
              <a:noFill/>
            </p:grpSpPr>
            <mc:AlternateContent xmlns:mc="http://schemas.openxmlformats.org/markup-compatibility/2006" xmlns:a14="http://schemas.microsoft.com/office/drawing/2010/main">
              <mc:Choice Requires="a14">
                <p:sp>
                  <p:nvSpPr>
                    <p:cNvPr id="52" name="TextBox 51"/>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29"/>
                      <a:stretch>
                        <a:fillRect l="-14035" r="-10526"/>
                      </a:stretch>
                    </a:blipFill>
                    <a:ln w="12700" cap="flat">
                      <a:noFill/>
                      <a:miter lim="400000"/>
                    </a:ln>
                    <a:effectLst/>
                  </p:spPr>
                  <p:txBody>
                    <a:bodyPr/>
                    <a:lstStyle/>
                    <a:p>
                      <a:r>
                        <a:rPr lang="nl-NL">
                          <a:noFill/>
                        </a:rPr>
                        <a:t> </a:t>
                      </a:r>
                    </a:p>
                  </p:txBody>
                </p:sp>
              </mc:Fallback>
            </mc:AlternateContent>
            <p:sp>
              <p:nvSpPr>
                <p:cNvPr id="53" name="Oval 52"/>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46" name="Group 45"/>
              <p:cNvGrpSpPr/>
              <p:nvPr/>
            </p:nvGrpSpPr>
            <p:grpSpPr>
              <a:xfrm>
                <a:off x="11150713" y="11090081"/>
                <a:ext cx="468000" cy="468000"/>
                <a:chOff x="12338613" y="8900930"/>
                <a:chExt cx="468000" cy="468000"/>
              </a:xfrm>
              <a:noFill/>
            </p:grpSpPr>
            <mc:AlternateContent xmlns:mc="http://schemas.openxmlformats.org/markup-compatibility/2006" xmlns:a14="http://schemas.microsoft.com/office/drawing/2010/main">
              <mc:Choice Requires="a14">
                <p:sp>
                  <p:nvSpPr>
                    <p:cNvPr id="50" name="TextBox 49"/>
                    <p:cNvSpPr txBox="1"/>
                    <p:nvPr/>
                  </p:nvSpPr>
                  <p:spPr>
                    <a:xfrm>
                      <a:off x="12410568" y="893050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2410568" y="8930502"/>
                      <a:ext cx="347240" cy="426346"/>
                    </a:xfrm>
                    <a:prstGeom prst="rect">
                      <a:avLst/>
                    </a:prstGeom>
                    <a:blipFill>
                      <a:blip r:embed="rId30"/>
                      <a:stretch>
                        <a:fillRect l="-1754"/>
                      </a:stretch>
                    </a:blipFill>
                    <a:ln w="12700" cap="flat">
                      <a:noFill/>
                      <a:miter lim="400000"/>
                    </a:ln>
                    <a:effectLst/>
                  </p:spPr>
                  <p:txBody>
                    <a:bodyPr/>
                    <a:lstStyle/>
                    <a:p>
                      <a:r>
                        <a:rPr lang="nl-NL">
                          <a:noFill/>
                        </a:rPr>
                        <a:t> </a:t>
                      </a:r>
                    </a:p>
                  </p:txBody>
                </p:sp>
              </mc:Fallback>
            </mc:AlternateContent>
            <p:sp>
              <p:nvSpPr>
                <p:cNvPr id="51" name="Oval 50"/>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cxnSp>
            <p:nvCxnSpPr>
              <p:cNvPr id="47" name="Straight Arrow Connector 46"/>
              <p:cNvCxnSpPr>
                <a:stCxn id="89" idx="1"/>
                <a:endCxn id="55" idx="5"/>
              </p:cNvCxnSpPr>
              <p:nvPr/>
            </p:nvCxnSpPr>
            <p:spPr>
              <a:xfrm flipH="1" flipV="1">
                <a:off x="11550176" y="9309645"/>
                <a:ext cx="85208" cy="2140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p:cNvCxnSpPr>
                <a:stCxn id="53" idx="4"/>
                <a:endCxn id="51" idx="0"/>
              </p:cNvCxnSpPr>
              <p:nvPr/>
            </p:nvCxnSpPr>
            <p:spPr>
              <a:xfrm>
                <a:off x="11384713" y="10468132"/>
                <a:ext cx="0" cy="6219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9" name="Freeform 48"/>
              <p:cNvSpPr/>
              <p:nvPr/>
            </p:nvSpPr>
            <p:spPr>
              <a:xfrm>
                <a:off x="11000243" y="9345780"/>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43" name="TextBox 42"/>
                  <p:cNvSpPr txBox="1"/>
                  <p:nvPr/>
                </p:nvSpPr>
                <p:spPr>
                  <a:xfrm>
                    <a:off x="11423680" y="10556088"/>
                    <a:ext cx="1676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2100" b="0" i="0" u="none" strike="noStrike" cap="none" spc="0" normalizeH="0" baseline="0" dirty="0">
                      <a:ln>
                        <a:noFill/>
                      </a:ln>
                      <a:solidFill>
                        <a:srgbClr val="000000"/>
                      </a:solidFill>
                      <a:effectLst/>
                      <a:uFillTx/>
                      <a:sym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1423680" y="10556088"/>
                    <a:ext cx="167640" cy="415496"/>
                  </a:xfrm>
                  <a:prstGeom prst="rect">
                    <a:avLst/>
                  </a:prstGeom>
                  <a:blipFill>
                    <a:blip r:embed="rId31"/>
                    <a:stretch>
                      <a:fillRect l="-48148" r="-103704" b="-14706"/>
                    </a:stretch>
                  </a:blipFill>
                  <a:ln w="12700" cap="flat">
                    <a:noFill/>
                    <a:miter lim="400000"/>
                  </a:ln>
                  <a:effectLst/>
                </p:spPr>
                <p:txBody>
                  <a:bodyPr/>
                  <a:lstStyle/>
                  <a:p>
                    <a:r>
                      <a:rPr lang="nl-NL">
                        <a:noFill/>
                      </a:rPr>
                      <a:t> </a:t>
                    </a:r>
                  </a:p>
                </p:txBody>
              </p:sp>
            </mc:Fallback>
          </mc:AlternateContent>
          <p:grpSp>
            <p:nvGrpSpPr>
              <p:cNvPr id="87" name="Group 86"/>
              <p:cNvGrpSpPr/>
              <p:nvPr/>
            </p:nvGrpSpPr>
            <p:grpSpPr>
              <a:xfrm>
                <a:off x="11566847" y="9455157"/>
                <a:ext cx="468000" cy="468000"/>
                <a:chOff x="12338613" y="8900930"/>
                <a:chExt cx="468000" cy="468000"/>
              </a:xfrm>
              <a:noFill/>
            </p:grpSpPr>
            <mc:AlternateContent xmlns:mc="http://schemas.openxmlformats.org/markup-compatibility/2006" xmlns:a14="http://schemas.microsoft.com/office/drawing/2010/main">
              <mc:Choice Requires="a14">
                <p:sp>
                  <p:nvSpPr>
                    <p:cNvPr id="88" name="TextBox 87"/>
                    <p:cNvSpPr txBox="1"/>
                    <p:nvPr/>
                  </p:nvSpPr>
                  <p:spPr>
                    <a:xfrm>
                      <a:off x="12410568" y="893050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𝑍</m:t>
                            </m:r>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12410568" y="8930502"/>
                      <a:ext cx="347240" cy="426346"/>
                    </a:xfrm>
                    <a:prstGeom prst="rect">
                      <a:avLst/>
                    </a:prstGeom>
                    <a:blipFill>
                      <a:blip r:embed="rId32"/>
                      <a:stretch>
                        <a:fillRect l="-1754"/>
                      </a:stretch>
                    </a:blipFill>
                    <a:ln w="12700" cap="flat">
                      <a:noFill/>
                      <a:miter lim="400000"/>
                    </a:ln>
                    <a:effectLst/>
                  </p:spPr>
                  <p:txBody>
                    <a:bodyPr/>
                    <a:lstStyle/>
                    <a:p>
                      <a:r>
                        <a:rPr lang="nl-NL">
                          <a:noFill/>
                        </a:rPr>
                        <a:t> </a:t>
                      </a:r>
                    </a:p>
                  </p:txBody>
                </p:sp>
              </mc:Fallback>
            </mc:AlternateContent>
            <p:sp>
              <p:nvSpPr>
                <p:cNvPr id="89" name="Oval 88"/>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cxnSp>
            <p:nvCxnSpPr>
              <p:cNvPr id="90" name="Straight Arrow Connector 89"/>
              <p:cNvCxnSpPr>
                <a:stCxn id="89" idx="3"/>
                <a:endCxn id="53" idx="7"/>
              </p:cNvCxnSpPr>
              <p:nvPr/>
            </p:nvCxnSpPr>
            <p:spPr>
              <a:xfrm flipH="1">
                <a:off x="11550176" y="9854620"/>
                <a:ext cx="85208" cy="2140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98" name="Group 97"/>
            <p:cNvGrpSpPr/>
            <p:nvPr/>
          </p:nvGrpSpPr>
          <p:grpSpPr>
            <a:xfrm>
              <a:off x="12101755" y="8910182"/>
              <a:ext cx="618470" cy="2647899"/>
              <a:chOff x="12101755" y="8910182"/>
              <a:chExt cx="618470" cy="2647899"/>
            </a:xfrm>
          </p:grpSpPr>
          <p:grpSp>
            <p:nvGrpSpPr>
              <p:cNvPr id="74" name="Group 73"/>
              <p:cNvGrpSpPr/>
              <p:nvPr/>
            </p:nvGrpSpPr>
            <p:grpSpPr>
              <a:xfrm>
                <a:off x="12252225" y="8910182"/>
                <a:ext cx="468000" cy="468000"/>
                <a:chOff x="12338613" y="8900930"/>
                <a:chExt cx="468000" cy="468000"/>
              </a:xfrm>
              <a:noFill/>
            </p:grpSpPr>
            <mc:AlternateContent xmlns:mc="http://schemas.openxmlformats.org/markup-compatibility/2006" xmlns:a14="http://schemas.microsoft.com/office/drawing/2010/main">
              <mc:Choice Requires="a14">
                <p:sp>
                  <p:nvSpPr>
                    <p:cNvPr id="84" name="TextBox 83"/>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1</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18"/>
                      <a:stretch>
                        <a:fillRect l="-14035" r="-8772"/>
                      </a:stretch>
                    </a:blipFill>
                    <a:ln w="12700" cap="flat">
                      <a:noFill/>
                      <a:miter lim="400000"/>
                    </a:ln>
                    <a:effectLst/>
                  </p:spPr>
                  <p:txBody>
                    <a:bodyPr/>
                    <a:lstStyle/>
                    <a:p>
                      <a:r>
                        <a:rPr lang="nl-NL">
                          <a:noFill/>
                        </a:rPr>
                        <a:t> </a:t>
                      </a:r>
                    </a:p>
                  </p:txBody>
                </p:sp>
              </mc:Fallback>
            </mc:AlternateContent>
            <p:sp>
              <p:nvSpPr>
                <p:cNvPr id="85" name="Oval 84"/>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75" name="Group 74"/>
              <p:cNvGrpSpPr/>
              <p:nvPr/>
            </p:nvGrpSpPr>
            <p:grpSpPr>
              <a:xfrm>
                <a:off x="12252225" y="10000132"/>
                <a:ext cx="468000" cy="468000"/>
                <a:chOff x="12338613" y="8900930"/>
                <a:chExt cx="468000" cy="468000"/>
              </a:xfrm>
              <a:noFill/>
            </p:grpSpPr>
            <mc:AlternateContent xmlns:mc="http://schemas.openxmlformats.org/markup-compatibility/2006" xmlns:a14="http://schemas.microsoft.com/office/drawing/2010/main">
              <mc:Choice Requires="a14">
                <p:sp>
                  <p:nvSpPr>
                    <p:cNvPr id="82" name="TextBox 81"/>
                    <p:cNvSpPr txBox="1"/>
                    <p:nvPr/>
                  </p:nvSpPr>
                  <p:spPr>
                    <a:xfrm>
                      <a:off x="12410568" y="891018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ctrlPr>
                              </m:sSubPr>
                              <m:e>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𝑋</m:t>
                                </m:r>
                              </m:e>
                              <m:sub>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2</m:t>
                                </m:r>
                              </m:sub>
                            </m:sSub>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2410568" y="8910182"/>
                      <a:ext cx="347240" cy="426346"/>
                    </a:xfrm>
                    <a:prstGeom prst="rect">
                      <a:avLst/>
                    </a:prstGeom>
                    <a:blipFill>
                      <a:blip r:embed="rId19"/>
                      <a:stretch>
                        <a:fillRect l="-14035" r="-10526"/>
                      </a:stretch>
                    </a:blipFill>
                    <a:ln w="12700" cap="flat">
                      <a:noFill/>
                      <a:miter lim="400000"/>
                    </a:ln>
                    <a:effectLst/>
                  </p:spPr>
                  <p:txBody>
                    <a:bodyPr/>
                    <a:lstStyle/>
                    <a:p>
                      <a:r>
                        <a:rPr lang="nl-NL">
                          <a:noFill/>
                        </a:rPr>
                        <a:t> </a:t>
                      </a:r>
                    </a:p>
                  </p:txBody>
                </p:sp>
              </mc:Fallback>
            </mc:AlternateContent>
            <p:sp>
              <p:nvSpPr>
                <p:cNvPr id="83" name="Oval 82"/>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grpSp>
            <p:nvGrpSpPr>
              <p:cNvPr id="76" name="Group 75"/>
              <p:cNvGrpSpPr/>
              <p:nvPr/>
            </p:nvGrpSpPr>
            <p:grpSpPr>
              <a:xfrm>
                <a:off x="12252225" y="11090081"/>
                <a:ext cx="468000" cy="468000"/>
                <a:chOff x="12338613" y="8900930"/>
                <a:chExt cx="468000" cy="468000"/>
              </a:xfrm>
              <a:noFill/>
            </p:grpSpPr>
            <mc:AlternateContent xmlns:mc="http://schemas.openxmlformats.org/markup-compatibility/2006" xmlns:a14="http://schemas.microsoft.com/office/drawing/2010/main">
              <mc:Choice Requires="a14">
                <p:sp>
                  <p:nvSpPr>
                    <p:cNvPr id="80" name="TextBox 79"/>
                    <p:cNvSpPr txBox="1"/>
                    <p:nvPr/>
                  </p:nvSpPr>
                  <p:spPr>
                    <a:xfrm>
                      <a:off x="12410568" y="8930502"/>
                      <a:ext cx="347240" cy="426346"/>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mn-ea"/>
                                <a:cs typeface="+mn-cs"/>
                                <a:sym typeface="Calibri"/>
                              </a:rPr>
                              <m:t>𝑌</m:t>
                            </m:r>
                          </m:oMath>
                        </m:oMathPara>
                      </a14:m>
                      <a:endParaRPr kumimoji="0" lang="nl-NL" sz="2100" b="0" i="0" u="none" strike="noStrike" cap="none" spc="0" normalizeH="0" baseline="0" dirty="0">
                        <a:ln>
                          <a:noFill/>
                        </a:ln>
                        <a:solidFill>
                          <a:srgbClr val="000000"/>
                        </a:solidFill>
                        <a:effectLst/>
                        <a:uFillTx/>
                        <a:ea typeface="+mn-ea"/>
                        <a:cs typeface="+mn-cs"/>
                        <a:sym typeface="Calibri"/>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2410568" y="8930502"/>
                      <a:ext cx="347240" cy="426346"/>
                    </a:xfrm>
                    <a:prstGeom prst="rect">
                      <a:avLst/>
                    </a:prstGeom>
                    <a:blipFill>
                      <a:blip r:embed="rId33"/>
                      <a:stretch>
                        <a:fillRect l="-1754"/>
                      </a:stretch>
                    </a:blipFill>
                    <a:ln w="12700" cap="flat">
                      <a:noFill/>
                      <a:miter lim="400000"/>
                    </a:ln>
                    <a:effectLst/>
                  </p:spPr>
                  <p:txBody>
                    <a:bodyPr/>
                    <a:lstStyle/>
                    <a:p>
                      <a:r>
                        <a:rPr lang="nl-NL">
                          <a:noFill/>
                        </a:rPr>
                        <a:t> </a:t>
                      </a:r>
                    </a:p>
                  </p:txBody>
                </p:sp>
              </mc:Fallback>
            </mc:AlternateContent>
            <p:sp>
              <p:nvSpPr>
                <p:cNvPr id="81" name="Oval 80"/>
                <p:cNvSpPr/>
                <p:nvPr/>
              </p:nvSpPr>
              <p:spPr>
                <a:xfrm>
                  <a:off x="12338613" y="8900930"/>
                  <a:ext cx="468000" cy="468000"/>
                </a:xfrm>
                <a:prstGeom prst="ellipse">
                  <a:avLst/>
                </a:prstGeom>
                <a:grpFill/>
                <a:ln w="1905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nl-NL" sz="1200" b="0" i="0" u="none" strike="noStrike" cap="none" spc="0" normalizeH="0" baseline="0">
                    <a:ln>
                      <a:noFill/>
                    </a:ln>
                    <a:solidFill>
                      <a:srgbClr val="000000"/>
                    </a:solidFill>
                    <a:effectLst/>
                    <a:uFillTx/>
                    <a:latin typeface="+mn-lt"/>
                    <a:ea typeface="+mn-ea"/>
                    <a:cs typeface="+mn-cs"/>
                    <a:sym typeface="Calibri"/>
                  </a:endParaRPr>
                </a:p>
              </p:txBody>
            </p:sp>
          </p:grpSp>
          <p:cxnSp>
            <p:nvCxnSpPr>
              <p:cNvPr id="78" name="Straight Arrow Connector 77"/>
              <p:cNvCxnSpPr>
                <a:stCxn id="83" idx="4"/>
                <a:endCxn id="81" idx="0"/>
              </p:cNvCxnSpPr>
              <p:nvPr/>
            </p:nvCxnSpPr>
            <p:spPr>
              <a:xfrm>
                <a:off x="12486225" y="10468132"/>
                <a:ext cx="0" cy="621949"/>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9" name="Freeform 78"/>
              <p:cNvSpPr/>
              <p:nvPr/>
            </p:nvSpPr>
            <p:spPr>
              <a:xfrm>
                <a:off x="12101755" y="9345780"/>
                <a:ext cx="280929" cy="1753553"/>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dash"/>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73" name="TextBox 72"/>
                  <p:cNvSpPr txBox="1"/>
                  <p:nvPr/>
                </p:nvSpPr>
                <p:spPr>
                  <a:xfrm>
                    <a:off x="12525192" y="10556088"/>
                    <a:ext cx="1676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nl-NL" sz="21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Calibri"/>
                            </a:rPr>
                            <m:t>𝛽</m:t>
                          </m:r>
                        </m:oMath>
                      </m:oMathPara>
                    </a14:m>
                    <a:endParaRPr kumimoji="0" lang="nl-NL" sz="2100" b="0" i="0" u="none" strike="noStrike" cap="none" spc="0" normalizeH="0" baseline="0" dirty="0">
                      <a:ln>
                        <a:noFill/>
                      </a:ln>
                      <a:solidFill>
                        <a:srgbClr val="000000"/>
                      </a:solidFill>
                      <a:effectLst/>
                      <a:uFillTx/>
                      <a:sym typeface="Calibri"/>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12525192" y="10556088"/>
                    <a:ext cx="167640" cy="415496"/>
                  </a:xfrm>
                  <a:prstGeom prst="rect">
                    <a:avLst/>
                  </a:prstGeom>
                  <a:blipFill>
                    <a:blip r:embed="rId21"/>
                    <a:stretch>
                      <a:fillRect l="-48148" r="-103704" b="-14706"/>
                    </a:stretch>
                  </a:blipFill>
                  <a:ln w="12700" cap="flat">
                    <a:noFill/>
                    <a:miter lim="400000"/>
                  </a:ln>
                  <a:effectLst/>
                </p:spPr>
                <p:txBody>
                  <a:bodyPr/>
                  <a:lstStyle/>
                  <a:p>
                    <a:r>
                      <a:rPr lang="nl-NL">
                        <a:noFill/>
                      </a:rPr>
                      <a:t> </a:t>
                    </a:r>
                  </a:p>
                </p:txBody>
              </p:sp>
            </mc:Fallback>
          </mc:AlternateContent>
          <p:sp>
            <p:nvSpPr>
              <p:cNvPr id="96" name="Freeform 95"/>
              <p:cNvSpPr/>
              <p:nvPr/>
            </p:nvSpPr>
            <p:spPr>
              <a:xfrm flipV="1">
                <a:off x="12345667" y="9378182"/>
                <a:ext cx="125317" cy="621950"/>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sp>
            <p:nvSpPr>
              <p:cNvPr id="97" name="Freeform 96"/>
              <p:cNvSpPr/>
              <p:nvPr/>
            </p:nvSpPr>
            <p:spPr>
              <a:xfrm rot="10800000" flipV="1">
                <a:off x="12513307" y="9378182"/>
                <a:ext cx="125317" cy="621950"/>
              </a:xfrm>
              <a:custGeom>
                <a:avLst/>
                <a:gdLst>
                  <a:gd name="connsiteX0" fmla="*/ 185224 w 196798"/>
                  <a:gd name="connsiteY0" fmla="*/ 0 h 1377387"/>
                  <a:gd name="connsiteX1" fmla="*/ 29 w 196798"/>
                  <a:gd name="connsiteY1" fmla="*/ 682906 h 1377387"/>
                  <a:gd name="connsiteX2" fmla="*/ 196798 w 196798"/>
                  <a:gd name="connsiteY2" fmla="*/ 1377387 h 1377387"/>
                </a:gdLst>
                <a:ahLst/>
                <a:cxnLst>
                  <a:cxn ang="0">
                    <a:pos x="connsiteX0" y="connsiteY0"/>
                  </a:cxn>
                  <a:cxn ang="0">
                    <a:pos x="connsiteX1" y="connsiteY1"/>
                  </a:cxn>
                  <a:cxn ang="0">
                    <a:pos x="connsiteX2" y="connsiteY2"/>
                  </a:cxn>
                </a:cxnLst>
                <a:rect l="l" t="t" r="r" b="b"/>
                <a:pathLst>
                  <a:path w="196798" h="1377387">
                    <a:moveTo>
                      <a:pt x="185224" y="0"/>
                    </a:moveTo>
                    <a:cubicBezTo>
                      <a:pt x="91662" y="226671"/>
                      <a:pt x="-1900" y="453342"/>
                      <a:pt x="29" y="682906"/>
                    </a:cubicBezTo>
                    <a:cubicBezTo>
                      <a:pt x="1958" y="912470"/>
                      <a:pt x="99378" y="1144928"/>
                      <a:pt x="196798" y="1377387"/>
                    </a:cubicBezTo>
                  </a:path>
                </a:pathLst>
              </a:custGeom>
              <a:noFill/>
              <a:ln w="38100" cap="flat">
                <a:solidFill>
                  <a:schemeClr val="tx1"/>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endParaRPr>
              </a:p>
            </p:txBody>
          </p:sp>
        </p:grpSp>
        <p:sp>
          <p:nvSpPr>
            <p:cNvPr id="99" name="TextBox 98"/>
            <p:cNvSpPr txBox="1"/>
            <p:nvPr/>
          </p:nvSpPr>
          <p:spPr>
            <a:xfrm>
              <a:off x="8797219" y="8286139"/>
              <a:ext cx="97536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21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Chain</a:t>
              </a:r>
              <a:endParaRPr kumimoji="0" lang="nl-NL"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00" name="TextBox 99"/>
            <p:cNvSpPr txBox="1"/>
            <p:nvPr/>
          </p:nvSpPr>
          <p:spPr>
            <a:xfrm>
              <a:off x="9971648" y="8286139"/>
              <a:ext cx="97536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21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Fork</a:t>
              </a:r>
              <a:endParaRPr kumimoji="0" lang="nl-NL"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01" name="TextBox 100"/>
            <p:cNvSpPr txBox="1"/>
            <p:nvPr/>
          </p:nvSpPr>
          <p:spPr>
            <a:xfrm>
              <a:off x="10673080" y="8286139"/>
              <a:ext cx="157490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21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Confounder</a:t>
              </a:r>
              <a:endParaRPr kumimoji="0" lang="nl-NL"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02" name="TextBox 101"/>
            <p:cNvSpPr txBox="1"/>
            <p:nvPr/>
          </p:nvSpPr>
          <p:spPr>
            <a:xfrm>
              <a:off x="12194992" y="8286139"/>
              <a:ext cx="97536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nl-NL" sz="21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Cycle</a:t>
              </a:r>
              <a:endParaRPr kumimoji="0" lang="nl-NL"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grpSp>
      <p:graphicFrame>
        <p:nvGraphicFramePr>
          <p:cNvPr id="104" name="Table 103"/>
          <p:cNvGraphicFramePr>
            <a:graphicFrameLocks noGrp="1"/>
          </p:cNvGraphicFramePr>
          <p:nvPr>
            <p:extLst>
              <p:ext uri="{D42A27DB-BD31-4B8C-83A1-F6EECF244321}">
                <p14:modId xmlns:p14="http://schemas.microsoft.com/office/powerpoint/2010/main" val="1589061808"/>
              </p:ext>
            </p:extLst>
          </p:nvPr>
        </p:nvGraphicFramePr>
        <p:xfrm>
          <a:off x="11591320" y="3706018"/>
          <a:ext cx="5832000" cy="3635336"/>
        </p:xfrm>
        <a:graphic>
          <a:graphicData uri="http://schemas.openxmlformats.org/drawingml/2006/table">
            <a:tbl>
              <a:tblPr firstRow="1" bandRow="1">
                <a:tableStyleId>{5940675A-B579-460E-94D1-54222C63F5DA}</a:tableStyleId>
              </a:tblPr>
              <a:tblGrid>
                <a:gridCol w="1584000">
                  <a:extLst>
                    <a:ext uri="{9D8B030D-6E8A-4147-A177-3AD203B41FA5}">
                      <a16:colId xmlns:a16="http://schemas.microsoft.com/office/drawing/2014/main" val="3601552516"/>
                    </a:ext>
                  </a:extLst>
                </a:gridCol>
                <a:gridCol w="1224000">
                  <a:extLst>
                    <a:ext uri="{9D8B030D-6E8A-4147-A177-3AD203B41FA5}">
                      <a16:colId xmlns:a16="http://schemas.microsoft.com/office/drawing/2014/main" val="346429287"/>
                    </a:ext>
                  </a:extLst>
                </a:gridCol>
                <a:gridCol w="756000">
                  <a:extLst>
                    <a:ext uri="{9D8B030D-6E8A-4147-A177-3AD203B41FA5}">
                      <a16:colId xmlns:a16="http://schemas.microsoft.com/office/drawing/2014/main" val="403670851"/>
                    </a:ext>
                  </a:extLst>
                </a:gridCol>
                <a:gridCol w="756000">
                  <a:extLst>
                    <a:ext uri="{9D8B030D-6E8A-4147-A177-3AD203B41FA5}">
                      <a16:colId xmlns:a16="http://schemas.microsoft.com/office/drawing/2014/main" val="1229942472"/>
                    </a:ext>
                  </a:extLst>
                </a:gridCol>
                <a:gridCol w="756000">
                  <a:extLst>
                    <a:ext uri="{9D8B030D-6E8A-4147-A177-3AD203B41FA5}">
                      <a16:colId xmlns:a16="http://schemas.microsoft.com/office/drawing/2014/main" val="4252708762"/>
                    </a:ext>
                  </a:extLst>
                </a:gridCol>
                <a:gridCol w="756000">
                  <a:extLst>
                    <a:ext uri="{9D8B030D-6E8A-4147-A177-3AD203B41FA5}">
                      <a16:colId xmlns:a16="http://schemas.microsoft.com/office/drawing/2014/main" val="3913358137"/>
                    </a:ext>
                  </a:extLst>
                </a:gridCol>
              </a:tblGrid>
              <a:tr h="422093">
                <a:tc>
                  <a:txBody>
                    <a:bodyPr/>
                    <a:lstStyle/>
                    <a:p>
                      <a:endParaRPr lang="nl-NL" sz="2100" dirty="0">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dirty="0" smtClean="0">
                          <a:latin typeface="Arial" panose="020B0604020202020204" pitchFamily="34" charset="0"/>
                          <a:cs typeface="Arial" panose="020B0604020202020204" pitchFamily="34" charset="0"/>
                        </a:rPr>
                        <a:t>marginal</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gridSpan="2">
                  <a:txBody>
                    <a:bodyPr/>
                    <a:lstStyle/>
                    <a:p>
                      <a:pPr algn="ctr"/>
                      <a:r>
                        <a:rPr lang="nl-NL" sz="2100" dirty="0" smtClean="0">
                          <a:latin typeface="Arial" panose="020B0604020202020204" pitchFamily="34" charset="0"/>
                          <a:cs typeface="Arial" panose="020B0604020202020204" pitchFamily="34" charset="0"/>
                        </a:rPr>
                        <a:t>conditional</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nl-NL" sz="2100" dirty="0">
                        <a:latin typeface="Arial" panose="020B0604020202020204" pitchFamily="34" charset="0"/>
                        <a:cs typeface="Arial" panose="020B0604020202020204" pitchFamily="34" charset="0"/>
                      </a:endParaRPr>
                    </a:p>
                  </a:txBody>
                  <a:tcPr/>
                </a:tc>
                <a:tc gridSpan="2">
                  <a:txBody>
                    <a:bodyPr/>
                    <a:lstStyle/>
                    <a:p>
                      <a:pPr algn="ctr"/>
                      <a:r>
                        <a:rPr lang="nl-NL" sz="2100" dirty="0" smtClean="0">
                          <a:latin typeface="Arial" panose="020B0604020202020204" pitchFamily="34" charset="0"/>
                          <a:cs typeface="Arial" panose="020B0604020202020204" pitchFamily="34" charset="0"/>
                        </a:rPr>
                        <a:t>causal</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nl-NL" sz="2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97048034"/>
                  </a:ext>
                </a:extLst>
              </a:tr>
              <a:tr h="1485243">
                <a:tc>
                  <a:txBody>
                    <a:bodyPr/>
                    <a:lstStyle/>
                    <a:p>
                      <a:endParaRPr lang="nl-NL" sz="2100" dirty="0">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2100" dirty="0" smtClean="0">
                          <a:latin typeface="Arial" panose="020B0604020202020204" pitchFamily="34" charset="0"/>
                          <a:cs typeface="Arial" panose="020B0604020202020204" pitchFamily="34" charset="0"/>
                        </a:rPr>
                        <a:t>symmetric</a:t>
                      </a:r>
                      <a:endParaRPr lang="nl-NL" sz="2100" dirty="0">
                        <a:latin typeface="Arial" panose="020B0604020202020204" pitchFamily="34" charset="0"/>
                        <a:cs typeface="Arial" panose="020B0604020202020204" pitchFamily="34" charset="0"/>
                      </a:endParaRPr>
                    </a:p>
                  </a:txBody>
                  <a:tcPr vert="vert270"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2100" dirty="0" smtClean="0">
                          <a:latin typeface="Arial" panose="020B0604020202020204" pitchFamily="34" charset="0"/>
                          <a:cs typeface="Arial" panose="020B0604020202020204" pitchFamily="34" charset="0"/>
                        </a:rPr>
                        <a:t>asymmetric</a:t>
                      </a:r>
                      <a:endParaRPr lang="nl-NL" sz="2100" dirty="0">
                        <a:latin typeface="Arial" panose="020B0604020202020204" pitchFamily="34" charset="0"/>
                        <a:cs typeface="Arial" panose="020B0604020202020204" pitchFamily="34" charset="0"/>
                      </a:endParaRPr>
                    </a:p>
                  </a:txBody>
                  <a:tcPr vert="vert270"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r>
                        <a:rPr lang="nl-NL" sz="2100" dirty="0" smtClean="0">
                          <a:latin typeface="Arial" panose="020B0604020202020204" pitchFamily="34" charset="0"/>
                          <a:cs typeface="Arial" panose="020B0604020202020204" pitchFamily="34" charset="0"/>
                        </a:rPr>
                        <a:t>symmetric</a:t>
                      </a:r>
                      <a:endParaRPr lang="nl-NL" sz="2100" dirty="0">
                        <a:latin typeface="Arial" panose="020B0604020202020204" pitchFamily="34" charset="0"/>
                        <a:cs typeface="Arial" panose="020B0604020202020204" pitchFamily="34" charset="0"/>
                      </a:endParaRPr>
                    </a:p>
                  </a:txBody>
                  <a:tcPr vert="vert270"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2100" dirty="0" smtClean="0">
                          <a:latin typeface="Arial" panose="020B0604020202020204" pitchFamily="34" charset="0"/>
                          <a:cs typeface="Arial" panose="020B0604020202020204" pitchFamily="34" charset="0"/>
                        </a:rPr>
                        <a:t>asymmetric</a:t>
                      </a:r>
                      <a:endParaRPr lang="nl-NL" sz="2100" dirty="0">
                        <a:latin typeface="Arial" panose="020B0604020202020204" pitchFamily="34" charset="0"/>
                        <a:cs typeface="Arial" panose="020B0604020202020204" pitchFamily="34" charset="0"/>
                      </a:endParaRPr>
                    </a:p>
                  </a:txBody>
                  <a:tcPr vert="vert270"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extLst>
                  <a:ext uri="{0D108BD9-81ED-4DB2-BD59-A6C34878D82A}">
                    <a16:rowId xmlns:a16="http://schemas.microsoft.com/office/drawing/2014/main" val="2250688555"/>
                  </a:ext>
                </a:extLst>
              </a:tr>
              <a:tr h="432000">
                <a:tc>
                  <a:txBody>
                    <a:bodyPr/>
                    <a:lstStyle/>
                    <a:p>
                      <a:r>
                        <a:rPr lang="nl-NL" sz="2100" dirty="0" smtClean="0">
                          <a:latin typeface="Arial" panose="020B0604020202020204" pitchFamily="34" charset="0"/>
                          <a:cs typeface="Arial" panose="020B0604020202020204" pitchFamily="34" charset="0"/>
                        </a:rPr>
                        <a:t>Chain</a:t>
                      </a:r>
                      <a:endParaRPr lang="nl-NL" sz="2100" dirty="0">
                        <a:latin typeface="Arial" panose="020B0604020202020204" pitchFamily="34" charset="0"/>
                        <a:cs typeface="Arial" panose="020B0604020202020204" pitchFamily="34" charset="0"/>
                      </a:endParaRPr>
                    </a:p>
                  </a:txBody>
                  <a:tcPr anchor="ctr">
                    <a:lnB w="28575" cap="flat" cmpd="sng" algn="ctr">
                      <a:noFill/>
                      <a:prstDash val="solid"/>
                      <a:round/>
                      <a:headEnd type="none" w="med" len="med"/>
                      <a:tailEnd type="none" w="med" len="med"/>
                    </a:lnB>
                  </a:tcPr>
                </a:tc>
                <a:tc>
                  <a:txBody>
                    <a:bodyPr/>
                    <a:lstStyle/>
                    <a:p>
                      <a:pPr algn="ctr"/>
                      <a:r>
                        <a:rPr lang="nl-NL" sz="2100" b="1" i="1" u="sng" dirty="0" smtClean="0">
                          <a:solidFill>
                            <a:srgbClr val="C00000"/>
                          </a:solidFill>
                          <a:latin typeface="Arial" panose="020B0604020202020204" pitchFamily="34" charset="0"/>
                          <a:cs typeface="Arial" panose="020B0604020202020204" pitchFamily="34" charset="0"/>
                        </a:rPr>
                        <a:t>D</a:t>
                      </a:r>
                      <a:endParaRPr lang="nl-NL" sz="2100" b="1" i="1" u="sng" dirty="0">
                        <a:solidFill>
                          <a:srgbClr val="C00000"/>
                        </a:solidFill>
                        <a:latin typeface="Arial" panose="020B0604020202020204" pitchFamily="34" charset="0"/>
                        <a:cs typeface="Arial" panose="020B0604020202020204" pitchFamily="34" charset="0"/>
                      </a:endParaRPr>
                    </a:p>
                  </a:txBody>
                  <a:tcPr anchor="ctr">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R</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R</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B w="28575" cap="flat" cmpd="sng" algn="ctr">
                      <a:noFill/>
                      <a:prstDash val="solid"/>
                      <a:round/>
                      <a:headEnd type="none" w="med" len="med"/>
                      <a:tailEnd type="none" w="med" len="med"/>
                    </a:lnB>
                  </a:tcPr>
                </a:tc>
                <a:extLst>
                  <a:ext uri="{0D108BD9-81ED-4DB2-BD59-A6C34878D82A}">
                    <a16:rowId xmlns:a16="http://schemas.microsoft.com/office/drawing/2014/main" val="2316523063"/>
                  </a:ext>
                </a:extLst>
              </a:tr>
              <a:tr h="432000">
                <a:tc>
                  <a:txBody>
                    <a:bodyPr/>
                    <a:lstStyle/>
                    <a:p>
                      <a:r>
                        <a:rPr lang="nl-NL" sz="2100" dirty="0" smtClean="0">
                          <a:latin typeface="Arial" panose="020B0604020202020204" pitchFamily="34" charset="0"/>
                          <a:cs typeface="Arial" panose="020B0604020202020204" pitchFamily="34" charset="0"/>
                        </a:rPr>
                        <a:t>Fork</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u="sng" dirty="0" smtClean="0">
                          <a:solidFill>
                            <a:srgbClr val="C00000"/>
                          </a:solidFill>
                          <a:latin typeface="Arial" panose="020B0604020202020204" pitchFamily="34" charset="0"/>
                          <a:cs typeface="Arial" panose="020B0604020202020204" pitchFamily="34" charset="0"/>
                        </a:rPr>
                        <a:t>E</a:t>
                      </a:r>
                      <a:endParaRPr lang="nl-NL" sz="2100" b="1" i="1" u="sng" dirty="0">
                        <a:solidFill>
                          <a:srgbClr val="C00000"/>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540528490"/>
                  </a:ext>
                </a:extLst>
              </a:tr>
              <a:tr h="432000">
                <a:tc>
                  <a:txBody>
                    <a:bodyPr/>
                    <a:lstStyle/>
                    <a:p>
                      <a:r>
                        <a:rPr lang="nl-NL" sz="2100" dirty="0" smtClean="0">
                          <a:latin typeface="Arial" panose="020B0604020202020204" pitchFamily="34" charset="0"/>
                          <a:cs typeface="Arial" panose="020B0604020202020204" pitchFamily="34" charset="0"/>
                        </a:rPr>
                        <a:t>Confounder</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u="sng" dirty="0" smtClean="0">
                          <a:solidFill>
                            <a:srgbClr val="C00000"/>
                          </a:solidFill>
                          <a:latin typeface="Arial" panose="020B0604020202020204" pitchFamily="34" charset="0"/>
                          <a:cs typeface="Arial" panose="020B0604020202020204" pitchFamily="34" charset="0"/>
                        </a:rPr>
                        <a:t>E</a:t>
                      </a:r>
                      <a:endParaRPr lang="nl-NL" sz="2100" b="1" i="1" u="sng" dirty="0">
                        <a:solidFill>
                          <a:srgbClr val="C00000"/>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u="sng" dirty="0" smtClean="0">
                          <a:solidFill>
                            <a:srgbClr val="C00000"/>
                          </a:solidFill>
                          <a:latin typeface="Arial" panose="020B0604020202020204" pitchFamily="34" charset="0"/>
                          <a:cs typeface="Arial" panose="020B0604020202020204" pitchFamily="34" charset="0"/>
                        </a:rPr>
                        <a:t>E</a:t>
                      </a:r>
                      <a:endParaRPr lang="nl-NL" sz="2100" b="1" i="1" u="sng" dirty="0">
                        <a:solidFill>
                          <a:srgbClr val="C00000"/>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D</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518722153"/>
                  </a:ext>
                </a:extLst>
              </a:tr>
              <a:tr h="432000">
                <a:tc>
                  <a:txBody>
                    <a:bodyPr/>
                    <a:lstStyle/>
                    <a:p>
                      <a:r>
                        <a:rPr lang="nl-NL" sz="2100" dirty="0" smtClean="0">
                          <a:latin typeface="Arial" panose="020B0604020202020204" pitchFamily="34" charset="0"/>
                          <a:cs typeface="Arial" panose="020B0604020202020204" pitchFamily="34" charset="0"/>
                        </a:rPr>
                        <a:t>Cycle</a:t>
                      </a:r>
                      <a:endParaRPr lang="nl-NL" sz="2100" dirty="0">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2100" b="1" i="1" u="sng" dirty="0" smtClean="0">
                          <a:solidFill>
                            <a:srgbClr val="C00000"/>
                          </a:solidFill>
                          <a:latin typeface="Arial" panose="020B0604020202020204" pitchFamily="34" charset="0"/>
                          <a:cs typeface="Arial" panose="020B0604020202020204" pitchFamily="34" charset="0"/>
                        </a:rPr>
                        <a:t>D</a:t>
                      </a:r>
                      <a:endParaRPr lang="nl-NL" sz="2100" b="1" i="1" u="sng" dirty="0">
                        <a:solidFill>
                          <a:srgbClr val="C00000"/>
                        </a:solidFill>
                        <a:latin typeface="Arial" panose="020B0604020202020204" pitchFamily="34" charset="0"/>
                        <a:cs typeface="Arial" panose="020B0604020202020204" pitchFamily="34" charset="0"/>
                      </a:endParaRPr>
                    </a:p>
                  </a:txBody>
                  <a:tcPr anchor="ctr">
                    <a:lnT w="28575" cap="flat" cmpd="sng" algn="ctr">
                      <a:noFill/>
                      <a:prstDash val="solid"/>
                      <a:round/>
                      <a:headEnd type="none" w="med" len="med"/>
                      <a:tailEnd type="none" w="med" len="med"/>
                    </a:lnT>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a:r>
                        <a:rPr lang="nl-NL" sz="2100" b="1" i="1" dirty="0" smtClean="0">
                          <a:solidFill>
                            <a:schemeClr val="accent6">
                              <a:lumMod val="50000"/>
                            </a:schemeClr>
                          </a:solidFill>
                          <a:latin typeface="Arial" panose="020B0604020202020204" pitchFamily="34" charset="0"/>
                          <a:cs typeface="Arial" panose="020B0604020202020204" pitchFamily="34" charset="0"/>
                        </a:rPr>
                        <a:t>E</a:t>
                      </a:r>
                      <a:endParaRPr lang="nl-NL" sz="2100" b="1" i="1" dirty="0">
                        <a:solidFill>
                          <a:schemeClr val="accent6">
                            <a:lumMod val="50000"/>
                          </a:schemeClr>
                        </a:solidFill>
                        <a:latin typeface="Arial" panose="020B0604020202020204" pitchFamily="34" charset="0"/>
                        <a:cs typeface="Arial" panose="020B0604020202020204" pitchFamily="34" charset="0"/>
                      </a:endParaRPr>
                    </a:p>
                  </a:txBody>
                  <a:tcPr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tcPr>
                </a:tc>
                <a:extLst>
                  <a:ext uri="{0D108BD9-81ED-4DB2-BD59-A6C34878D82A}">
                    <a16:rowId xmlns:a16="http://schemas.microsoft.com/office/drawing/2014/main" val="848690079"/>
                  </a:ext>
                </a:extLst>
              </a:tr>
            </a:tbl>
          </a:graphicData>
        </a:graphic>
      </p:graphicFrame>
    </p:spTree>
    <p:extLst>
      <p:ext uri="{BB962C8B-B14F-4D97-AF65-F5344CB8AC3E}">
        <p14:creationId xmlns:p14="http://schemas.microsoft.com/office/powerpoint/2010/main" val="197392739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Custom</PresentationFormat>
  <Paragraphs>205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Tom Heskes</cp:lastModifiedBy>
  <cp:revision>39</cp:revision>
  <dcterms:modified xsi:type="dcterms:W3CDTF">2020-10-31T14:10:52Z</dcterms:modified>
</cp:coreProperties>
</file>