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4" r:id="rId5"/>
    <p:sldId id="261" r:id="rId6"/>
    <p:sldId id="262" r:id="rId7"/>
    <p:sldId id="260" r:id="rId8"/>
    <p:sldId id="258" r:id="rId9"/>
    <p:sldId id="267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EF81-673A-8C17-F64B-DF4CFC0FC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D5292-3235-43EA-33C3-1787AA9EC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B2D2-FB82-611D-1124-8C621F5C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1B48-7B55-4CB6-AE27-17FAA73EB7F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BC95A-E7D5-8922-0625-8799487A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69E1-E5B5-F2E4-ED46-A825ADED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6140-D822-4FB7-8714-AE05A510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4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C25B-968B-4674-341F-58C73FD6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6888E-B490-F53F-D2C5-B418EDD2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2D05-CE7F-2CBE-7B62-0F01980C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1B48-7B55-4CB6-AE27-17FAA73EB7F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9116-FFC9-5E62-7923-E69360CD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E74D-7337-5552-8723-866DB46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6140-D822-4FB7-8714-AE05A510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8F03-6398-CA55-32AE-76A7AA2F7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DF47B-2EE5-5430-D49B-D403BF9F3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A8270-FE24-DEE1-C08E-D2360AC3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1B48-7B55-4CB6-AE27-17FAA73EB7F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D7D49-7AF9-5516-3DB3-C68551D1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A251E-676D-3242-3513-731794CA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6140-D822-4FB7-8714-AE05A510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F76C-91D7-62E9-53A7-4D65A24E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410B6-A07A-BC26-A316-6CFC35BE6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4418-1729-E6E0-29FE-CB0E2CE7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1B48-7B55-4CB6-AE27-17FAA73EB7F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8C715-B4A5-4B66-D3E9-8A2CE695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93589-8B7E-1277-AA2C-F67D1509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6140-D822-4FB7-8714-AE05A510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0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CE5B-BA3A-BD68-0E7C-2984C0E6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17D0C-28AE-57A1-75A1-99A1832E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4BDFD-2E22-C2B2-B541-4CE4F878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1B48-7B55-4CB6-AE27-17FAA73EB7F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B67BC-2877-1F49-3EF0-CE8A8CA7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89007-2288-2077-0787-E9A951F8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6140-D822-4FB7-8714-AE05A510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9D25-89EE-0AAB-9843-83EC0041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BF02-4AB6-2C06-F7F5-C5E51B1F7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971DA-0E07-12F2-902D-5AED453DB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8B16A-D977-F80B-78B8-E2D3BB73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1B48-7B55-4CB6-AE27-17FAA73EB7F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3E281-0D59-95C9-99F9-D18E1CAD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34DB8-696E-1B8F-97D0-96BDF114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6140-D822-4FB7-8714-AE05A510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9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9FCC-F695-BAA4-11E8-DFE9C44B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D283A-DF5A-4403-DE51-66B8CCC35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1C8D1-ACF7-A853-810C-50BAE98AD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7371E-B76D-B714-7277-657643767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3D355-5D74-80F0-9BF1-B3B3B2F0D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BEB16-CB3C-31A4-26DA-A665A51B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1B48-7B55-4CB6-AE27-17FAA73EB7F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7697C-94B8-E8D6-F99F-FD19059D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EC2CE-DDC8-7243-3989-0F24C7E7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6140-D822-4FB7-8714-AE05A510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8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31FD-B504-C6B7-A27D-3AF159BF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0E2F3-C97C-073D-25F0-982F709B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1B48-7B55-4CB6-AE27-17FAA73EB7F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0E526-F17E-F94E-CF31-3801A04A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F5FED-4655-7ADF-7440-ECB1FF39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6140-D822-4FB7-8714-AE05A510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5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2B72E-BA3B-2592-9FD6-3A5A272D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1B48-7B55-4CB6-AE27-17FAA73EB7F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F6624-90EB-24CE-5360-C636F96F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C52B2-9370-C781-DAF4-B2CA7B43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6140-D822-4FB7-8714-AE05A510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9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3875-1721-6BB4-C16C-153E7F14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66D9B-09D8-88D1-6136-1CC9F723E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5CFC3-1132-39D0-FBC1-1AE19E482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66E50-6B72-53EE-A80E-A82A6541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1B48-7B55-4CB6-AE27-17FAA73EB7F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E64FE-A037-CF4C-B120-FD16FED5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109D8-EEBD-7862-4A53-011AF985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6140-D822-4FB7-8714-AE05A510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9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5D60-1132-2DF3-ADFF-3B82590B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418E5-2A60-353C-38D1-35339ECF9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7C249-8E66-692A-691C-4B4FA5136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2DED9-FE49-AD02-EF95-4CF6ECF2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1B48-7B55-4CB6-AE27-17FAA73EB7F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E8ABD-A76D-4312-00E9-2974DF99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C1E02-9C0C-8144-7E25-4C4BF110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6140-D822-4FB7-8714-AE05A510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3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8BA6C-BBDC-9027-14A1-676A5F3B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D46F-20D9-F016-1F5E-7A07427C4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8328-D4A3-618F-AEE0-130B6D3C9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51B48-7B55-4CB6-AE27-17FAA73EB7F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7A55-FC34-BABB-BF5E-1B7C07CB8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E15A-C25E-DDAB-298B-AA05E8653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416140-D822-4FB7-8714-AE05A510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3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9BAB-1CA9-6746-05DC-0EE7039B8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Plans for </a:t>
            </a:r>
            <a:r>
              <a:rPr lang="en-US" dirty="0" err="1"/>
              <a:t>statGPT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1683-BFD0-F7F4-984F-1C255AE4D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St. Jude KIDS24 </a:t>
            </a:r>
            <a:r>
              <a:rPr lang="en-US" dirty="0" err="1"/>
              <a:t>Biohackathon</a:t>
            </a:r>
            <a:endParaRPr lang="en-US" dirty="0"/>
          </a:p>
          <a:p>
            <a:r>
              <a:rPr lang="en-US" dirty="0"/>
              <a:t>Stan Pounds</a:t>
            </a:r>
          </a:p>
          <a:p>
            <a:r>
              <a:rPr lang="en-US" dirty="0"/>
              <a:t>August 28, 2024</a:t>
            </a:r>
          </a:p>
        </p:txBody>
      </p:sp>
    </p:spTree>
    <p:extLst>
      <p:ext uri="{BB962C8B-B14F-4D97-AF65-F5344CB8AC3E}">
        <p14:creationId xmlns:p14="http://schemas.microsoft.com/office/powerpoint/2010/main" val="338915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A70D69-C4F2-1058-1D34-BCD7B540B324}"/>
              </a:ext>
            </a:extLst>
          </p:cNvPr>
          <p:cNvSpPr txBox="1"/>
          <p:nvPr/>
        </p:nvSpPr>
        <p:spPr>
          <a:xfrm>
            <a:off x="2505457" y="164588"/>
            <a:ext cx="4892040" cy="107721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kw.test</a:t>
            </a:r>
            <a:endParaRPr lang="en-US" sz="4400" b="1" dirty="0"/>
          </a:p>
          <a:p>
            <a:r>
              <a:rPr lang="en-US" sz="2000" b="1" dirty="0"/>
              <a:t>function(</a:t>
            </a:r>
            <a:r>
              <a:rPr lang="en-US" sz="2000" b="1" dirty="0">
                <a:highlight>
                  <a:srgbClr val="FFFF00"/>
                </a:highlight>
              </a:rPr>
              <a:t>form, data, options</a:t>
            </a:r>
            <a:r>
              <a:rPr lang="en-US" sz="2000" b="1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2188F-FFD9-7C16-0DE5-A342FAFE7A32}"/>
              </a:ext>
            </a:extLst>
          </p:cNvPr>
          <p:cNvSpPr txBox="1"/>
          <p:nvPr/>
        </p:nvSpPr>
        <p:spPr>
          <a:xfrm>
            <a:off x="2505457" y="1365564"/>
            <a:ext cx="4892040" cy="5355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##################################  </a:t>
            </a:r>
          </a:p>
          <a:p>
            <a:r>
              <a:rPr lang="en-US" b="1" dirty="0">
                <a:solidFill>
                  <a:srgbClr val="0070C0"/>
                </a:solidFill>
              </a:rPr>
              <a:t># Get variable names  </a:t>
            </a:r>
          </a:p>
          <a:p>
            <a:r>
              <a:rPr lang="en-US" b="1" dirty="0" err="1"/>
              <a:t>form.names</a:t>
            </a:r>
            <a:r>
              <a:rPr lang="en-US" b="1" dirty="0"/>
              <a:t>=</a:t>
            </a:r>
            <a:r>
              <a:rPr lang="en-US" b="1" dirty="0" err="1">
                <a:solidFill>
                  <a:srgbClr val="C00000"/>
                </a:solidFill>
              </a:rPr>
              <a:t>get.form.names</a:t>
            </a:r>
            <a:r>
              <a:rPr lang="en-US" b="1" dirty="0"/>
              <a:t>(</a:t>
            </a:r>
            <a:r>
              <a:rPr lang="en-US" b="1" dirty="0" err="1">
                <a:highlight>
                  <a:srgbClr val="FFFF00"/>
                </a:highlight>
              </a:rPr>
              <a:t>form,data</a:t>
            </a:r>
            <a:r>
              <a:rPr lang="en-US" b="1" dirty="0"/>
              <a:t>)  </a:t>
            </a:r>
          </a:p>
          <a:p>
            <a:r>
              <a:rPr lang="en-US" b="1" dirty="0"/>
              <a:t>y.name=</a:t>
            </a:r>
            <a:r>
              <a:rPr lang="en-US" b="1" dirty="0" err="1"/>
              <a:t>form.names$y</a:t>
            </a:r>
            <a:r>
              <a:rPr lang="en-US" b="1" dirty="0"/>
              <a:t>  </a:t>
            </a:r>
          </a:p>
          <a:p>
            <a:r>
              <a:rPr lang="en-US" b="1" dirty="0"/>
              <a:t>grp.name=</a:t>
            </a:r>
            <a:r>
              <a:rPr lang="en-US" b="1" dirty="0" err="1"/>
              <a:t>form.names$x</a:t>
            </a:r>
            <a:r>
              <a:rPr lang="en-US" b="1" dirty="0"/>
              <a:t>[1]    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##################################  </a:t>
            </a:r>
          </a:p>
          <a:p>
            <a:r>
              <a:rPr lang="en-US" b="1" dirty="0">
                <a:solidFill>
                  <a:srgbClr val="0070C0"/>
                </a:solidFill>
              </a:rPr>
              <a:t># Compute summary statistics and KW test </a:t>
            </a:r>
            <a:r>
              <a:rPr lang="en-US" b="1" dirty="0" err="1"/>
              <a:t>res.tbl</a:t>
            </a:r>
            <a:r>
              <a:rPr lang="en-US" b="1" dirty="0"/>
              <a:t>=</a:t>
            </a:r>
            <a:r>
              <a:rPr lang="en-US" b="1" dirty="0">
                <a:solidFill>
                  <a:srgbClr val="C00000"/>
                </a:solidFill>
              </a:rPr>
              <a:t>summarize</a:t>
            </a:r>
            <a:r>
              <a:rPr lang="en-US" b="1" dirty="0"/>
              <a:t>(</a:t>
            </a:r>
            <a:r>
              <a:rPr lang="en-US" b="1" dirty="0" err="1">
                <a:highlight>
                  <a:srgbClr val="FFFF00"/>
                </a:highlight>
              </a:rPr>
              <a:t>form,data,mda</a:t>
            </a:r>
            <a:r>
              <a:rPr lang="en-US" b="1" dirty="0">
                <a:highlight>
                  <a:srgbClr val="FFFF00"/>
                </a:highlight>
              </a:rPr>
              <a:t>=</a:t>
            </a:r>
            <a:r>
              <a:rPr lang="en-US" b="1" dirty="0" err="1">
                <a:highlight>
                  <a:srgbClr val="FFFF00"/>
                </a:highlight>
              </a:rPr>
              <a:t>mda</a:t>
            </a:r>
            <a:r>
              <a:rPr lang="en-US" b="1" dirty="0"/>
              <a:t>) kw.res=</a:t>
            </a:r>
            <a:r>
              <a:rPr lang="en-US" b="1" dirty="0" err="1"/>
              <a:t>kruskal.test</a:t>
            </a:r>
            <a:r>
              <a:rPr lang="en-US" b="1" dirty="0"/>
              <a:t>(</a:t>
            </a:r>
            <a:r>
              <a:rPr lang="en-US" b="1" dirty="0" err="1"/>
              <a:t>form,data</a:t>
            </a:r>
            <a:r>
              <a:rPr lang="en-US" b="1" dirty="0"/>
              <a:t>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##################################  </a:t>
            </a:r>
          </a:p>
          <a:p>
            <a:r>
              <a:rPr lang="en-US" b="1" dirty="0">
                <a:solidFill>
                  <a:srgbClr val="0070C0"/>
                </a:solidFill>
              </a:rPr>
              <a:t># Produce boxplot if requested    </a:t>
            </a:r>
          </a:p>
          <a:p>
            <a:r>
              <a:rPr lang="en-US" b="1" dirty="0"/>
              <a:t>if (fig&gt;0) </a:t>
            </a:r>
          </a:p>
          <a:p>
            <a:r>
              <a:rPr lang="en-US" b="1" dirty="0"/>
              <a:t> {    </a:t>
            </a:r>
          </a:p>
          <a:p>
            <a:r>
              <a:rPr lang="en-US" b="1" dirty="0"/>
              <a:t>   </a:t>
            </a:r>
            <a:r>
              <a:rPr lang="en-US" b="1" dirty="0" err="1"/>
              <a:t>bxpt</a:t>
            </a:r>
            <a:r>
              <a:rPr lang="en-US" b="1" dirty="0"/>
              <a:t>=</a:t>
            </a:r>
            <a:r>
              <a:rPr lang="en-US" b="1" dirty="0" err="1">
                <a:solidFill>
                  <a:srgbClr val="C00000"/>
                </a:solidFill>
              </a:rPr>
              <a:t>box.plot</a:t>
            </a:r>
            <a:r>
              <a:rPr lang="en-US" b="1" dirty="0"/>
              <a:t>(</a:t>
            </a:r>
            <a:r>
              <a:rPr lang="en-US" b="1" dirty="0" err="1">
                <a:highlight>
                  <a:srgbClr val="FFFF00"/>
                </a:highlight>
              </a:rPr>
              <a:t>form,data,clr</a:t>
            </a:r>
            <a:r>
              <a:rPr lang="en-US" b="1" dirty="0">
                <a:highlight>
                  <a:srgbClr val="FFFF00"/>
                </a:highlight>
              </a:rPr>
              <a:t>=</a:t>
            </a:r>
            <a:r>
              <a:rPr lang="en-US" b="1" dirty="0" err="1">
                <a:highlight>
                  <a:srgbClr val="FFFF00"/>
                </a:highlight>
              </a:rPr>
              <a:t>clr</a:t>
            </a:r>
            <a:r>
              <a:rPr lang="en-US" b="1" dirty="0"/>
              <a:t>,      </a:t>
            </a:r>
          </a:p>
          <a:p>
            <a:r>
              <a:rPr lang="en-US" b="1" dirty="0"/>
              <a:t>                                    </a:t>
            </a:r>
            <a:r>
              <a:rPr lang="en-US" b="1" dirty="0">
                <a:highlight>
                  <a:srgbClr val="FFFF00"/>
                </a:highlight>
              </a:rPr>
              <a:t>txt=</a:t>
            </a:r>
            <a:r>
              <a:rPr lang="en-US" b="1" dirty="0" err="1">
                <a:highlight>
                  <a:srgbClr val="FFFF00"/>
                </a:highlight>
              </a:rPr>
              <a:t>txt,mda</a:t>
            </a:r>
            <a:r>
              <a:rPr lang="en-US" b="1" dirty="0">
                <a:highlight>
                  <a:srgbClr val="FFFF00"/>
                </a:highlight>
              </a:rPr>
              <a:t>=</a:t>
            </a:r>
            <a:r>
              <a:rPr lang="en-US" b="1" dirty="0" err="1">
                <a:highlight>
                  <a:srgbClr val="FFFF00"/>
                </a:highlight>
              </a:rPr>
              <a:t>mda,rpt</a:t>
            </a:r>
            <a:r>
              <a:rPr lang="en-US" b="1" dirty="0">
                <a:highlight>
                  <a:srgbClr val="FFFF00"/>
                </a:highlight>
              </a:rPr>
              <a:t>=</a:t>
            </a:r>
            <a:r>
              <a:rPr lang="en-US" b="1" dirty="0" err="1">
                <a:highlight>
                  <a:srgbClr val="FFFF00"/>
                </a:highlight>
              </a:rPr>
              <a:t>rpt</a:t>
            </a:r>
            <a:r>
              <a:rPr lang="en-US" b="1" dirty="0"/>
              <a:t>,                  </a:t>
            </a:r>
          </a:p>
          <a:p>
            <a:r>
              <a:rPr lang="en-US" b="1" dirty="0"/>
              <a:t>                                    </a:t>
            </a:r>
            <a:r>
              <a:rPr lang="en-US" b="1" dirty="0" err="1">
                <a:highlight>
                  <a:srgbClr val="FFFF00"/>
                </a:highlight>
              </a:rPr>
              <a:t>fig.type</a:t>
            </a:r>
            <a:r>
              <a:rPr lang="en-US" b="1" dirty="0">
                <a:highlight>
                  <a:srgbClr val="FFFF00"/>
                </a:highlight>
              </a:rPr>
              <a:t>=</a:t>
            </a:r>
            <a:r>
              <a:rPr lang="en-US" b="1" dirty="0" err="1">
                <a:highlight>
                  <a:srgbClr val="FFFF00"/>
                </a:highlight>
              </a:rPr>
              <a:t>fig.type</a:t>
            </a:r>
            <a:r>
              <a:rPr lang="en-US" b="1" dirty="0"/>
              <a:t>)  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A2D6A01-65CD-61EF-D397-79EB17752463}"/>
              </a:ext>
            </a:extLst>
          </p:cNvPr>
          <p:cNvSpPr/>
          <p:nvPr/>
        </p:nvSpPr>
        <p:spPr>
          <a:xfrm>
            <a:off x="7571232" y="1682496"/>
            <a:ext cx="493776" cy="1143000"/>
          </a:xfrm>
          <a:prstGeom prst="rightBrac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CA6B4-1711-89CD-42C9-24261FAAF573}"/>
              </a:ext>
            </a:extLst>
          </p:cNvPr>
          <p:cNvSpPr txBox="1"/>
          <p:nvPr/>
        </p:nvSpPr>
        <p:spPr>
          <a:xfrm>
            <a:off x="8272272" y="1627962"/>
            <a:ext cx="3706368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Extracts names of y variable and group variable from </a:t>
            </a:r>
            <a:r>
              <a:rPr lang="en-US" b="1" i="1" dirty="0"/>
              <a:t>form</a:t>
            </a:r>
            <a:r>
              <a:rPr lang="en-US" dirty="0"/>
              <a:t> and confirms they are present in </a:t>
            </a:r>
            <a:r>
              <a:rPr lang="en-US" b="1" i="1" dirty="0"/>
              <a:t>data</a:t>
            </a:r>
          </a:p>
          <a:p>
            <a:r>
              <a:rPr lang="en-US" b="1" i="1" dirty="0">
                <a:highlight>
                  <a:srgbClr val="FFFF00"/>
                </a:highlight>
              </a:rPr>
              <a:t>Note: common argument syntax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66D786D-65B7-9AA6-3C98-8CC4A821C81D}"/>
              </a:ext>
            </a:extLst>
          </p:cNvPr>
          <p:cNvSpPr/>
          <p:nvPr/>
        </p:nvSpPr>
        <p:spPr>
          <a:xfrm>
            <a:off x="7571232" y="3109175"/>
            <a:ext cx="493776" cy="1143000"/>
          </a:xfrm>
          <a:prstGeom prst="rightBrac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228B1-2FF4-A64D-75A2-ABD233C29593}"/>
              </a:ext>
            </a:extLst>
          </p:cNvPr>
          <p:cNvSpPr txBox="1"/>
          <p:nvPr/>
        </p:nvSpPr>
        <p:spPr>
          <a:xfrm>
            <a:off x="8272272" y="3357509"/>
            <a:ext cx="3706368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Performs the KW test and computes a table of summary stats</a:t>
            </a:r>
          </a:p>
          <a:p>
            <a:r>
              <a:rPr lang="en-US" b="1" i="1" dirty="0">
                <a:highlight>
                  <a:srgbClr val="FFFF00"/>
                </a:highlight>
              </a:rPr>
              <a:t>Note: common argument syntax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7A701F-4CA3-FBB2-EAA2-B17EB4AD5BA1}"/>
              </a:ext>
            </a:extLst>
          </p:cNvPr>
          <p:cNvSpPr/>
          <p:nvPr/>
        </p:nvSpPr>
        <p:spPr>
          <a:xfrm>
            <a:off x="7571232" y="4604004"/>
            <a:ext cx="493776" cy="2116872"/>
          </a:xfrm>
          <a:prstGeom prst="rightBrac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94F13D-7A95-7D95-D890-B994D5569554}"/>
              </a:ext>
            </a:extLst>
          </p:cNvPr>
          <p:cNvSpPr txBox="1"/>
          <p:nvPr/>
        </p:nvSpPr>
        <p:spPr>
          <a:xfrm>
            <a:off x="8272272" y="5339274"/>
            <a:ext cx="3706368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Generates and indexes the boxplot if requested by user</a:t>
            </a:r>
          </a:p>
          <a:p>
            <a:r>
              <a:rPr lang="en-US" b="1" i="1" dirty="0">
                <a:highlight>
                  <a:srgbClr val="FFFF00"/>
                </a:highlight>
              </a:rPr>
              <a:t>Note: common argument syntax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90758-0FB4-6931-34AE-7B75E75DB3D7}"/>
              </a:ext>
            </a:extLst>
          </p:cNvPr>
          <p:cNvSpPr txBox="1"/>
          <p:nvPr/>
        </p:nvSpPr>
        <p:spPr>
          <a:xfrm>
            <a:off x="143256" y="1625167"/>
            <a:ext cx="2258569" cy="4247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 err="1"/>
              <a:t>statGPT</a:t>
            </a:r>
            <a:r>
              <a:rPr lang="en-US" b="1" u="sng" dirty="0"/>
              <a:t> defined</a:t>
            </a:r>
            <a:r>
              <a:rPr lang="en-US" dirty="0"/>
              <a:t>: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get.form.names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summarize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err="1">
                <a:solidFill>
                  <a:srgbClr val="C00000"/>
                </a:solidFill>
              </a:rPr>
              <a:t>box.plot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4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A70D69-C4F2-1058-1D34-BCD7B540B324}"/>
              </a:ext>
            </a:extLst>
          </p:cNvPr>
          <p:cNvSpPr txBox="1"/>
          <p:nvPr/>
        </p:nvSpPr>
        <p:spPr>
          <a:xfrm>
            <a:off x="3639312" y="164588"/>
            <a:ext cx="8046720" cy="107721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kw.test</a:t>
            </a:r>
            <a:endParaRPr lang="en-US" sz="4400" b="1" dirty="0"/>
          </a:p>
          <a:p>
            <a:r>
              <a:rPr lang="en-US" sz="2000" b="1" dirty="0"/>
              <a:t>function(form, data, options)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2188F-FFD9-7C16-0DE5-A342FAFE7A32}"/>
              </a:ext>
            </a:extLst>
          </p:cNvPr>
          <p:cNvSpPr txBox="1"/>
          <p:nvPr/>
        </p:nvSpPr>
        <p:spPr>
          <a:xfrm>
            <a:off x="3639312" y="1365564"/>
            <a:ext cx="8046720" cy="5355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 ########################################  </a:t>
            </a:r>
          </a:p>
          <a:p>
            <a:r>
              <a:rPr lang="en-US" b="1" dirty="0">
                <a:solidFill>
                  <a:srgbClr val="0070C0"/>
                </a:solidFill>
              </a:rPr>
              <a:t># Add table to report if requested by user  </a:t>
            </a:r>
          </a:p>
          <a:p>
            <a:r>
              <a:rPr lang="en-US" b="1" dirty="0" err="1"/>
              <a:t>tbl.cap</a:t>
            </a:r>
            <a:r>
              <a:rPr lang="en-US" b="1" dirty="0"/>
              <a:t>=NULL  </a:t>
            </a:r>
          </a:p>
          <a:p>
            <a:r>
              <a:rPr lang="en-US" b="1" dirty="0"/>
              <a:t>if (</a:t>
            </a:r>
            <a:r>
              <a:rPr lang="en-US" b="1" dirty="0" err="1"/>
              <a:t>tbl</a:t>
            </a:r>
            <a:r>
              <a:rPr lang="en-US" b="1" dirty="0"/>
              <a:t>&gt;0)  </a:t>
            </a:r>
            <a:r>
              <a:rPr lang="en-US" b="1" dirty="0" err="1"/>
              <a:t>tbl.cap</a:t>
            </a:r>
            <a:r>
              <a:rPr lang="en-US" b="1" dirty="0"/>
              <a:t>=paste0("Summary statistics for ", y.name,</a:t>
            </a:r>
          </a:p>
          <a:p>
            <a:r>
              <a:rPr lang="en-US" b="1" dirty="0"/>
              <a:t>                                                        " by ",grp.name,".  ")  </a:t>
            </a:r>
          </a:p>
          <a:p>
            <a:r>
              <a:rPr lang="en-US" b="1" dirty="0"/>
              <a:t>if (</a:t>
            </a:r>
            <a:r>
              <a:rPr lang="en-US" b="1" dirty="0" err="1"/>
              <a:t>rpt</a:t>
            </a:r>
            <a:r>
              <a:rPr lang="en-US" b="1" dirty="0"/>
              <a:t>&amp;&amp;(</a:t>
            </a:r>
            <a:r>
              <a:rPr lang="en-US" b="1" dirty="0" err="1"/>
              <a:t>tbl</a:t>
            </a:r>
            <a:r>
              <a:rPr lang="en-US" b="1" dirty="0"/>
              <a:t>&gt;0)) </a:t>
            </a:r>
          </a:p>
          <a:p>
            <a:r>
              <a:rPr lang="en-US" b="1" dirty="0"/>
              <a:t> {    </a:t>
            </a:r>
          </a:p>
          <a:p>
            <a:r>
              <a:rPr lang="en-US" b="1" dirty="0"/>
              <a:t>       </a:t>
            </a:r>
            <a:r>
              <a:rPr lang="en-US" b="1" dirty="0" err="1"/>
              <a:t>df.tbl</a:t>
            </a:r>
            <a:r>
              <a:rPr lang="en-US" b="1" dirty="0"/>
              <a:t>=</a:t>
            </a:r>
            <a:r>
              <a:rPr lang="en-US" b="1" dirty="0" err="1"/>
              <a:t>cbind.data.frame</a:t>
            </a:r>
            <a:r>
              <a:rPr lang="en-US" b="1" dirty="0"/>
              <a:t>(stat=</a:t>
            </a:r>
            <a:r>
              <a:rPr lang="en-US" b="1" dirty="0" err="1"/>
              <a:t>rownames</a:t>
            </a:r>
            <a:r>
              <a:rPr lang="en-US" b="1" dirty="0"/>
              <a:t>(</a:t>
            </a:r>
            <a:r>
              <a:rPr lang="en-US" b="1" dirty="0" err="1"/>
              <a:t>res.tbl</a:t>
            </a:r>
            <a:r>
              <a:rPr lang="en-US" b="1" dirty="0"/>
              <a:t>),</a:t>
            </a:r>
            <a:r>
              <a:rPr lang="en-US" b="1" dirty="0" err="1"/>
              <a:t>res.tbl</a:t>
            </a:r>
            <a:r>
              <a:rPr lang="en-US" b="1" dirty="0"/>
              <a:t>)    </a:t>
            </a:r>
          </a:p>
          <a:p>
            <a:r>
              <a:rPr lang="en-US" b="1" dirty="0"/>
              <a:t>       </a:t>
            </a:r>
            <a:r>
              <a:rPr lang="en-US" b="1" dirty="0" err="1"/>
              <a:t>colnames</a:t>
            </a:r>
            <a:r>
              <a:rPr lang="en-US" b="1" dirty="0"/>
              <a:t>(</a:t>
            </a:r>
            <a:r>
              <a:rPr lang="en-US" b="1" dirty="0" err="1"/>
              <a:t>df.tbl</a:t>
            </a:r>
            <a:r>
              <a:rPr lang="en-US" b="1" dirty="0"/>
              <a:t>)[1]=y.name    </a:t>
            </a:r>
          </a:p>
          <a:p>
            <a:r>
              <a:rPr lang="en-US" b="1" dirty="0"/>
              <a:t>       </a:t>
            </a:r>
            <a:r>
              <a:rPr lang="en-US" b="1" dirty="0" err="1">
                <a:solidFill>
                  <a:srgbClr val="C00000"/>
                </a:solidFill>
              </a:rPr>
              <a:t>report.table</a:t>
            </a:r>
            <a:r>
              <a:rPr lang="en-US" b="1" dirty="0"/>
              <a:t>(</a:t>
            </a:r>
            <a:r>
              <a:rPr lang="en-US" b="1" dirty="0" err="1"/>
              <a:t>df.tbl,tbl.cap</a:t>
            </a:r>
            <a:r>
              <a:rPr lang="en-US" b="1" dirty="0"/>
              <a:t>)  </a:t>
            </a:r>
          </a:p>
          <a:p>
            <a:r>
              <a:rPr lang="en-US" b="1" dirty="0"/>
              <a:t>}    </a:t>
            </a:r>
          </a:p>
          <a:p>
            <a:r>
              <a:rPr lang="en-US" b="1" dirty="0">
                <a:solidFill>
                  <a:srgbClr val="0070C0"/>
                </a:solidFill>
              </a:rPr>
              <a:t>##################################  </a:t>
            </a:r>
          </a:p>
          <a:p>
            <a:r>
              <a:rPr lang="en-US" b="1" dirty="0">
                <a:solidFill>
                  <a:srgbClr val="0070C0"/>
                </a:solidFill>
              </a:rPr>
              <a:t># Prepare narrative text  </a:t>
            </a:r>
          </a:p>
          <a:p>
            <a:r>
              <a:rPr lang="en-US" b="1" dirty="0"/>
              <a:t>res.txt=paste0("The median of ",y.name," was ",                 </a:t>
            </a:r>
          </a:p>
          <a:p>
            <a:r>
              <a:rPr lang="en-US" b="1" dirty="0"/>
              <a:t>                                  </a:t>
            </a:r>
            <a:r>
              <a:rPr lang="en-US" b="1" dirty="0" err="1">
                <a:solidFill>
                  <a:srgbClr val="C00000"/>
                </a:solidFill>
              </a:rPr>
              <a:t>txt.list</a:t>
            </a:r>
            <a:r>
              <a:rPr lang="en-US" b="1" dirty="0"/>
              <a:t>(paste0(</a:t>
            </a:r>
            <a:r>
              <a:rPr lang="en-US" b="1" dirty="0" err="1"/>
              <a:t>rpt.num</a:t>
            </a:r>
            <a:r>
              <a:rPr lang="en-US" b="1" dirty="0"/>
              <a:t>(</a:t>
            </a:r>
            <a:r>
              <a:rPr lang="en-US" b="1" dirty="0" err="1"/>
              <a:t>res.tbl</a:t>
            </a:r>
            <a:r>
              <a:rPr lang="en-US" b="1" dirty="0"/>
              <a:t>["median",],</a:t>
            </a:r>
            <a:r>
              <a:rPr lang="en-US" b="1" dirty="0" err="1"/>
              <a:t>dgt</a:t>
            </a:r>
            <a:r>
              <a:rPr lang="en-US" b="1" dirty="0"/>
              <a:t>)," among the ",                                 </a:t>
            </a:r>
          </a:p>
          <a:p>
            <a:r>
              <a:rPr lang="en-US" b="1" dirty="0"/>
              <a:t>                                                  </a:t>
            </a:r>
            <a:r>
              <a:rPr lang="en-US" b="1" dirty="0" err="1"/>
              <a:t>res.tbl</a:t>
            </a:r>
            <a:r>
              <a:rPr lang="en-US" b="1" dirty="0"/>
              <a:t>["available",]," ",grp.name," group ",</a:t>
            </a:r>
          </a:p>
          <a:p>
            <a:r>
              <a:rPr lang="en-US" b="1" dirty="0"/>
              <a:t>                                                   </a:t>
            </a:r>
            <a:r>
              <a:rPr lang="en-US" b="1" dirty="0" err="1"/>
              <a:t>colnames</a:t>
            </a:r>
            <a:r>
              <a:rPr lang="en-US" b="1" dirty="0"/>
              <a:t>(</a:t>
            </a:r>
            <a:r>
              <a:rPr lang="en-US" b="1" dirty="0" err="1"/>
              <a:t>res.tbl</a:t>
            </a:r>
            <a:r>
              <a:rPr lang="en-US" b="1" dirty="0"/>
              <a:t>)," observations")),</a:t>
            </a:r>
          </a:p>
          <a:p>
            <a:r>
              <a:rPr lang="en-US" b="1" dirty="0"/>
              <a:t>                                   " with available data (p =</a:t>
            </a:r>
          </a:p>
          <a:p>
            <a:r>
              <a:rPr lang="en-US" b="1" dirty="0"/>
              <a:t>                                   ",</a:t>
            </a:r>
            <a:r>
              <a:rPr lang="en-US" b="1" dirty="0" err="1"/>
              <a:t>rpt.num</a:t>
            </a:r>
            <a:r>
              <a:rPr lang="en-US" b="1" dirty="0"/>
              <a:t>(</a:t>
            </a:r>
            <a:r>
              <a:rPr lang="en-US" b="1" dirty="0" err="1"/>
              <a:t>kw.res$p.value,dgt</a:t>
            </a:r>
            <a:r>
              <a:rPr lang="en-US" b="1" dirty="0"/>
              <a:t>),").  ")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90758-0FB4-6931-34AE-7B75E75DB3D7}"/>
              </a:ext>
            </a:extLst>
          </p:cNvPr>
          <p:cNvSpPr txBox="1"/>
          <p:nvPr/>
        </p:nvSpPr>
        <p:spPr>
          <a:xfrm>
            <a:off x="246888" y="1625167"/>
            <a:ext cx="3200400" cy="452431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 err="1"/>
              <a:t>statGPT</a:t>
            </a:r>
            <a:r>
              <a:rPr lang="en-US" b="1" u="sng" dirty="0"/>
              <a:t> defined</a:t>
            </a:r>
            <a:r>
              <a:rPr lang="en-US" dirty="0"/>
              <a:t>: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u="sng" dirty="0" err="1">
                <a:solidFill>
                  <a:srgbClr val="C00000"/>
                </a:solidFill>
              </a:rPr>
              <a:t>report.table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</a:p>
          <a:p>
            <a:r>
              <a:rPr lang="en-US" b="1" dirty="0" err="1"/>
              <a:t>df.tbl</a:t>
            </a:r>
            <a:r>
              <a:rPr lang="en-US" b="1" dirty="0"/>
              <a:t>: table as a </a:t>
            </a:r>
            <a:r>
              <a:rPr lang="en-US" b="1" dirty="0" err="1"/>
              <a:t>data.frame</a:t>
            </a:r>
            <a:endParaRPr lang="en-US" b="1" dirty="0"/>
          </a:p>
          <a:p>
            <a:r>
              <a:rPr lang="en-US" b="1" dirty="0" err="1"/>
              <a:t>tbl.cap</a:t>
            </a:r>
            <a:r>
              <a:rPr lang="en-US" b="1" dirty="0"/>
              <a:t>: table caption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u="sng" dirty="0" err="1">
                <a:solidFill>
                  <a:srgbClr val="C00000"/>
                </a:solidFill>
              </a:rPr>
              <a:t>txt.list</a:t>
            </a:r>
            <a:endParaRPr lang="en-US" b="1" u="sng" dirty="0">
              <a:solidFill>
                <a:srgbClr val="C00000"/>
              </a:solidFill>
            </a:endParaRPr>
          </a:p>
          <a:p>
            <a:r>
              <a:rPr lang="en-US" b="1" dirty="0"/>
              <a:t>Vector of character strings to be a list like A, B, C, and D.</a:t>
            </a:r>
          </a:p>
        </p:txBody>
      </p:sp>
    </p:spTree>
    <p:extLst>
      <p:ext uri="{BB962C8B-B14F-4D97-AF65-F5344CB8AC3E}">
        <p14:creationId xmlns:p14="http://schemas.microsoft.com/office/powerpoint/2010/main" val="6534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A70D69-C4F2-1058-1D34-BCD7B540B324}"/>
              </a:ext>
            </a:extLst>
          </p:cNvPr>
          <p:cNvSpPr txBox="1"/>
          <p:nvPr/>
        </p:nvSpPr>
        <p:spPr>
          <a:xfrm>
            <a:off x="3968496" y="164588"/>
            <a:ext cx="8046720" cy="107721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kw.test</a:t>
            </a:r>
            <a:endParaRPr lang="en-US" sz="4400" b="1" dirty="0"/>
          </a:p>
          <a:p>
            <a:r>
              <a:rPr lang="en-US" sz="2000" b="1" dirty="0"/>
              <a:t>function(form, data, options)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2188F-FFD9-7C16-0DE5-A342FAFE7A32}"/>
              </a:ext>
            </a:extLst>
          </p:cNvPr>
          <p:cNvSpPr txBox="1"/>
          <p:nvPr/>
        </p:nvSpPr>
        <p:spPr>
          <a:xfrm>
            <a:off x="3968496" y="1365564"/>
            <a:ext cx="8046720" cy="3970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 ################################  </a:t>
            </a:r>
          </a:p>
          <a:p>
            <a:r>
              <a:rPr lang="en-US" b="1" dirty="0">
                <a:solidFill>
                  <a:srgbClr val="0070C0"/>
                </a:solidFill>
              </a:rPr>
              <a:t># add table and figure reference as requested  </a:t>
            </a:r>
          </a:p>
          <a:p>
            <a:r>
              <a:rPr lang="en-US" b="1" dirty="0" err="1"/>
              <a:t>tbl.num</a:t>
            </a:r>
            <a:r>
              <a:rPr lang="en-US" b="1" dirty="0"/>
              <a:t>=</a:t>
            </a:r>
            <a:r>
              <a:rPr lang="en-US" b="1" dirty="0" err="1"/>
              <a:t>fig.num</a:t>
            </a:r>
            <a:r>
              <a:rPr lang="en-US" b="1" dirty="0"/>
              <a:t>=1  </a:t>
            </a:r>
          </a:p>
          <a:p>
            <a:r>
              <a:rPr lang="en-US" b="1" dirty="0"/>
              <a:t>if (</a:t>
            </a:r>
            <a:r>
              <a:rPr lang="en-US" b="1" dirty="0" err="1"/>
              <a:t>rpt</a:t>
            </a:r>
            <a:r>
              <a:rPr lang="en-US" b="1" dirty="0"/>
              <a:t>)  { </a:t>
            </a:r>
            <a:r>
              <a:rPr lang="en-US" b="1" dirty="0" err="1"/>
              <a:t>tbl.num</a:t>
            </a:r>
            <a:r>
              <a:rPr lang="en-US" b="1" dirty="0"/>
              <a:t>=</a:t>
            </a:r>
            <a:r>
              <a:rPr lang="en-US" b="1" dirty="0" err="1">
                <a:solidFill>
                  <a:srgbClr val="C00000"/>
                </a:solidFill>
              </a:rPr>
              <a:t>get.tbl.num</a:t>
            </a:r>
            <a:r>
              <a:rPr lang="en-US" b="1" dirty="0"/>
              <a:t>()</a:t>
            </a:r>
          </a:p>
          <a:p>
            <a:r>
              <a:rPr lang="en-US" b="1" dirty="0"/>
              <a:t>                  </a:t>
            </a:r>
            <a:r>
              <a:rPr lang="en-US" b="1" dirty="0" err="1"/>
              <a:t>fig.num</a:t>
            </a:r>
            <a:r>
              <a:rPr lang="en-US" b="1" dirty="0"/>
              <a:t>=</a:t>
            </a:r>
            <a:r>
              <a:rPr lang="en-US" b="1" dirty="0" err="1">
                <a:solidFill>
                  <a:srgbClr val="C00000"/>
                </a:solidFill>
              </a:rPr>
              <a:t>get.fig.num</a:t>
            </a:r>
            <a:r>
              <a:rPr lang="en-US" b="1" dirty="0"/>
              <a:t>()  } 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if (</a:t>
            </a:r>
            <a:r>
              <a:rPr lang="en-US" b="1" dirty="0" err="1"/>
              <a:t>tbl</a:t>
            </a:r>
            <a:r>
              <a:rPr lang="en-US" b="1" dirty="0"/>
              <a:t>&gt;0) res.txt=paste0(res.txt,paste0("Table ",</a:t>
            </a:r>
            <a:r>
              <a:rPr lang="en-US" b="1" dirty="0" err="1"/>
              <a:t>tbl.num</a:t>
            </a:r>
            <a:r>
              <a:rPr lang="en-US" b="1" dirty="0"/>
              <a:t>,</a:t>
            </a:r>
          </a:p>
          <a:p>
            <a:r>
              <a:rPr lang="en-US" b="1" dirty="0"/>
              <a:t>                                                    " provides summary statistics of ",                                     </a:t>
            </a:r>
          </a:p>
          <a:p>
            <a:r>
              <a:rPr lang="en-US" b="1" dirty="0"/>
              <a:t>                                                       y.name," by ",grp.name,".  "),collapse="")  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/>
              <a:t>if (fig&gt;0) res.txt=paste0(res.txt,paste0("Figure ",</a:t>
            </a:r>
            <a:r>
              <a:rPr lang="en-US" b="1" dirty="0" err="1"/>
              <a:t>fig.num</a:t>
            </a:r>
            <a:r>
              <a:rPr lang="en-US" b="1" dirty="0"/>
              <a:t>,</a:t>
            </a:r>
          </a:p>
          <a:p>
            <a:r>
              <a:rPr lang="en-US" b="1" dirty="0"/>
              <a:t>                                                    " provides box plots of ",y.name,                                      </a:t>
            </a:r>
          </a:p>
          <a:p>
            <a:r>
              <a:rPr lang="en-US" b="1" dirty="0"/>
              <a:t>                                                    " by ",grp.name,".  "),collapse="")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90758-0FB4-6931-34AE-7B75E75DB3D7}"/>
              </a:ext>
            </a:extLst>
          </p:cNvPr>
          <p:cNvSpPr txBox="1"/>
          <p:nvPr/>
        </p:nvSpPr>
        <p:spPr>
          <a:xfrm>
            <a:off x="265176" y="1363099"/>
            <a:ext cx="3584448" cy="39703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err="1">
                <a:solidFill>
                  <a:srgbClr val="C00000"/>
                </a:solidFill>
              </a:rPr>
              <a:t>get.tbl.num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err="1">
                <a:solidFill>
                  <a:srgbClr val="C00000"/>
                </a:solidFill>
              </a:rPr>
              <a:t>get.fig.num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Get current table &amp; figure index</a:t>
            </a:r>
          </a:p>
          <a:p>
            <a:endParaRPr lang="en-US" b="1" dirty="0"/>
          </a:p>
          <a:p>
            <a:r>
              <a:rPr lang="en-US" b="1" dirty="0"/>
              <a:t>Generate narrative reference to table as requested (or not)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Generate narrative reference to figure as requested (or not)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296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A70D69-C4F2-1058-1D34-BCD7B540B324}"/>
              </a:ext>
            </a:extLst>
          </p:cNvPr>
          <p:cNvSpPr txBox="1"/>
          <p:nvPr/>
        </p:nvSpPr>
        <p:spPr>
          <a:xfrm>
            <a:off x="3968496" y="164588"/>
            <a:ext cx="8046720" cy="107721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kw.test</a:t>
            </a:r>
            <a:endParaRPr lang="en-US" sz="4400" b="1" dirty="0"/>
          </a:p>
          <a:p>
            <a:r>
              <a:rPr lang="en-US" sz="2000" b="1" dirty="0"/>
              <a:t>function(form, data, options)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2188F-FFD9-7C16-0DE5-A342FAFE7A32}"/>
              </a:ext>
            </a:extLst>
          </p:cNvPr>
          <p:cNvSpPr txBox="1"/>
          <p:nvPr/>
        </p:nvSpPr>
        <p:spPr>
          <a:xfrm>
            <a:off x="3968496" y="1365564"/>
            <a:ext cx="8046720" cy="5355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 ####################################  </a:t>
            </a:r>
          </a:p>
          <a:p>
            <a:r>
              <a:rPr lang="en-US" b="1" dirty="0">
                <a:solidFill>
                  <a:srgbClr val="0070C0"/>
                </a:solidFill>
              </a:rPr>
              <a:t># Add missing data alert  </a:t>
            </a:r>
          </a:p>
          <a:p>
            <a:r>
              <a:rPr lang="en-US" b="1" dirty="0" err="1"/>
              <a:t>n.miss</a:t>
            </a:r>
            <a:r>
              <a:rPr lang="en-US" b="1" dirty="0"/>
              <a:t>=sum(</a:t>
            </a:r>
            <a:r>
              <a:rPr lang="en-US" b="1" dirty="0" err="1"/>
              <a:t>res.tbl</a:t>
            </a:r>
            <a:r>
              <a:rPr lang="en-US" b="1" dirty="0"/>
              <a:t>["missing",])  </a:t>
            </a:r>
          </a:p>
          <a:p>
            <a:r>
              <a:rPr lang="en-US" b="1" dirty="0"/>
              <a:t>if ((</a:t>
            </a:r>
            <a:r>
              <a:rPr lang="en-US" b="1" dirty="0" err="1"/>
              <a:t>mda</a:t>
            </a:r>
            <a:r>
              <a:rPr lang="en-US" b="1" dirty="0"/>
              <a:t>&gt;0)&amp;&amp;(</a:t>
            </a:r>
            <a:r>
              <a:rPr lang="en-US" b="1" dirty="0" err="1"/>
              <a:t>n.miss</a:t>
            </a:r>
            <a:r>
              <a:rPr lang="en-US" b="1" dirty="0"/>
              <a:t>&gt;0))  </a:t>
            </a:r>
          </a:p>
          <a:p>
            <a:r>
              <a:rPr lang="en-US" b="1" dirty="0"/>
              <a:t>{    res.txt2=paste0("This result ignores ",</a:t>
            </a:r>
            <a:r>
              <a:rPr lang="en-US" b="1" dirty="0" err="1"/>
              <a:t>n.miss</a:t>
            </a:r>
            <a:r>
              <a:rPr lang="en-US" b="1" dirty="0"/>
              <a:t>,                    </a:t>
            </a:r>
          </a:p>
          <a:p>
            <a:r>
              <a:rPr lang="en-US" b="1" dirty="0"/>
              <a:t>                         " </a:t>
            </a:r>
            <a:r>
              <a:rPr lang="en-US" b="1" dirty="0" err="1"/>
              <a:t>observation",c</a:t>
            </a:r>
            <a:r>
              <a:rPr lang="en-US" b="1" dirty="0"/>
              <a:t>("","s")[1+(</a:t>
            </a:r>
            <a:r>
              <a:rPr lang="en-US" b="1" dirty="0" err="1"/>
              <a:t>n.miss</a:t>
            </a:r>
            <a:r>
              <a:rPr lang="en-US" b="1" dirty="0"/>
              <a:t>&gt;1)]," with missing data.  ")       </a:t>
            </a:r>
          </a:p>
          <a:p>
            <a:r>
              <a:rPr lang="en-US" b="1" dirty="0"/>
              <a:t>      res.txt=paste0(res.txt,res.txt2,collapse="")  }  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#########################################  </a:t>
            </a:r>
          </a:p>
          <a:p>
            <a:r>
              <a:rPr lang="en-US" b="1" dirty="0">
                <a:solidFill>
                  <a:srgbClr val="0070C0"/>
                </a:solidFill>
              </a:rPr>
              <a:t># Bibliographic Reference  </a:t>
            </a:r>
          </a:p>
          <a:p>
            <a:endParaRPr lang="en-US" b="1" dirty="0"/>
          </a:p>
          <a:p>
            <a:r>
              <a:rPr lang="en-US" b="1" dirty="0" err="1"/>
              <a:t>kw.ref</a:t>
            </a:r>
            <a:r>
              <a:rPr lang="en-US" b="1" dirty="0"/>
              <a:t>='Kruskal WH, Wallis WA (1952). "Use of ranks in one-criterion variance analysis". Journal of the American Statistical Association. 47 (260): 583–621.'  kw.id="doi:10.1080/01621459.1952.1048344" </a:t>
            </a:r>
          </a:p>
          <a:p>
            <a:endParaRPr lang="en-US" b="1" dirty="0"/>
          </a:p>
          <a:p>
            <a:r>
              <a:rPr lang="en-US" b="1" dirty="0" err="1"/>
              <a:t>bib.data</a:t>
            </a:r>
            <a:r>
              <a:rPr lang="en-US" b="1" dirty="0"/>
              <a:t>=</a:t>
            </a:r>
            <a:r>
              <a:rPr lang="en-US" b="1" dirty="0" err="1"/>
              <a:t>cbind.data.frame</a:t>
            </a:r>
            <a:r>
              <a:rPr lang="en-US" b="1" dirty="0"/>
              <a:t>(id=</a:t>
            </a:r>
            <a:r>
              <a:rPr lang="en-US" b="1" dirty="0" err="1"/>
              <a:t>kw.id,ref</a:t>
            </a:r>
            <a:r>
              <a:rPr lang="en-US" b="1" dirty="0"/>
              <a:t>=</a:t>
            </a:r>
            <a:r>
              <a:rPr lang="en-US" b="1" dirty="0" err="1"/>
              <a:t>kw.ref</a:t>
            </a:r>
            <a:r>
              <a:rPr lang="en-US" b="1" dirty="0"/>
              <a:t>)  </a:t>
            </a:r>
          </a:p>
          <a:p>
            <a:endParaRPr lang="en-US" b="1" dirty="0"/>
          </a:p>
          <a:p>
            <a:r>
              <a:rPr lang="en-US" b="1" dirty="0" err="1"/>
              <a:t>ref.num</a:t>
            </a:r>
            <a:r>
              <a:rPr lang="en-US" b="1" dirty="0"/>
              <a:t>="[1]"    </a:t>
            </a:r>
          </a:p>
          <a:p>
            <a:r>
              <a:rPr lang="en-US" b="1" dirty="0"/>
              <a:t>if (</a:t>
            </a:r>
            <a:r>
              <a:rPr lang="en-US" b="1" dirty="0" err="1"/>
              <a:t>rpt</a:t>
            </a:r>
            <a:r>
              <a:rPr lang="en-US" b="1" dirty="0"/>
              <a:t>) </a:t>
            </a:r>
            <a:r>
              <a:rPr lang="en-US" b="1" dirty="0" err="1"/>
              <a:t>ref.num</a:t>
            </a:r>
            <a:r>
              <a:rPr lang="en-US" b="1" dirty="0"/>
              <a:t>=</a:t>
            </a:r>
            <a:r>
              <a:rPr lang="en-US" b="1" dirty="0" err="1"/>
              <a:t>cite.ref</a:t>
            </a:r>
            <a:r>
              <a:rPr lang="en-US" b="1" dirty="0"/>
              <a:t>(</a:t>
            </a:r>
            <a:r>
              <a:rPr lang="en-US" b="1" dirty="0" err="1"/>
              <a:t>kw.id,kw.ref</a:t>
            </a:r>
            <a:r>
              <a:rPr lang="en-US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90758-0FB4-6931-34AE-7B75E75DB3D7}"/>
              </a:ext>
            </a:extLst>
          </p:cNvPr>
          <p:cNvSpPr txBox="1"/>
          <p:nvPr/>
        </p:nvSpPr>
        <p:spPr>
          <a:xfrm>
            <a:off x="274320" y="1365564"/>
            <a:ext cx="3584448" cy="535531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Generate missing data alert as requested (or not)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Generate bibliographic reference for KW test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If report is requested, include it in the bibliography</a:t>
            </a:r>
          </a:p>
        </p:txBody>
      </p:sp>
    </p:spTree>
    <p:extLst>
      <p:ext uri="{BB962C8B-B14F-4D97-AF65-F5344CB8AC3E}">
        <p14:creationId xmlns:p14="http://schemas.microsoft.com/office/powerpoint/2010/main" val="388616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A70D69-C4F2-1058-1D34-BCD7B540B324}"/>
              </a:ext>
            </a:extLst>
          </p:cNvPr>
          <p:cNvSpPr txBox="1"/>
          <p:nvPr/>
        </p:nvSpPr>
        <p:spPr>
          <a:xfrm>
            <a:off x="3968496" y="164588"/>
            <a:ext cx="8046720" cy="107721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kw.test</a:t>
            </a:r>
            <a:endParaRPr lang="en-US" sz="4400" b="1" dirty="0"/>
          </a:p>
          <a:p>
            <a:r>
              <a:rPr lang="en-US" sz="2000" b="1" dirty="0"/>
              <a:t>function(form, data, options)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2188F-FFD9-7C16-0DE5-A342FAFE7A32}"/>
              </a:ext>
            </a:extLst>
          </p:cNvPr>
          <p:cNvSpPr txBox="1"/>
          <p:nvPr/>
        </p:nvSpPr>
        <p:spPr>
          <a:xfrm>
            <a:off x="3968496" y="1365564"/>
            <a:ext cx="8046720" cy="48013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############################################  </a:t>
            </a:r>
          </a:p>
          <a:p>
            <a:r>
              <a:rPr lang="en-US" b="1" dirty="0">
                <a:solidFill>
                  <a:srgbClr val="0070C0"/>
                </a:solidFill>
              </a:rPr>
              <a:t># Methods sentence  </a:t>
            </a:r>
          </a:p>
          <a:p>
            <a:r>
              <a:rPr lang="en-US" b="1" dirty="0" err="1"/>
              <a:t>ugrp</a:t>
            </a:r>
            <a:r>
              <a:rPr lang="en-US" b="1" dirty="0"/>
              <a:t>=</a:t>
            </a:r>
            <a:r>
              <a:rPr lang="en-US" b="1" dirty="0" err="1"/>
              <a:t>colnames</a:t>
            </a:r>
            <a:r>
              <a:rPr lang="en-US" b="1" dirty="0"/>
              <a:t>(</a:t>
            </a:r>
            <a:r>
              <a:rPr lang="en-US" b="1" dirty="0" err="1"/>
              <a:t>res.tbl</a:t>
            </a:r>
            <a:r>
              <a:rPr lang="en-US" b="1" dirty="0"/>
              <a:t>)  </a:t>
            </a:r>
          </a:p>
          <a:p>
            <a:r>
              <a:rPr lang="en-US" b="1" dirty="0"/>
              <a:t>mtd.txt=paste0("The Kruskal-Wallis test ",</a:t>
            </a:r>
            <a:r>
              <a:rPr lang="en-US" b="1" dirty="0" err="1"/>
              <a:t>ref.num</a:t>
            </a:r>
            <a:r>
              <a:rPr lang="en-US" b="1" dirty="0"/>
              <a:t>,</a:t>
            </a:r>
          </a:p>
          <a:p>
            <a:r>
              <a:rPr lang="en-US" b="1" dirty="0"/>
              <a:t>                                   " was used to compare the median of ",y.name,</a:t>
            </a:r>
          </a:p>
          <a:p>
            <a:r>
              <a:rPr lang="en-US" b="1" dirty="0"/>
              <a:t>                                   " across the ",grp.name," groups ",</a:t>
            </a:r>
          </a:p>
          <a:p>
            <a:r>
              <a:rPr lang="en-US" b="1" dirty="0"/>
              <a:t>                                     </a:t>
            </a:r>
            <a:r>
              <a:rPr lang="en-US" b="1" dirty="0" err="1">
                <a:solidFill>
                  <a:srgbClr val="C00000"/>
                </a:solidFill>
              </a:rPr>
              <a:t>txt.list</a:t>
            </a:r>
            <a:r>
              <a:rPr lang="en-US" b="1" dirty="0"/>
              <a:t>(</a:t>
            </a:r>
            <a:r>
              <a:rPr lang="en-US" b="1" dirty="0" err="1"/>
              <a:t>colnames</a:t>
            </a:r>
            <a:r>
              <a:rPr lang="en-US" b="1" dirty="0"/>
              <a:t>(</a:t>
            </a:r>
            <a:r>
              <a:rPr lang="en-US" b="1" dirty="0" err="1"/>
              <a:t>res.tbl</a:t>
            </a:r>
            <a:r>
              <a:rPr lang="en-US" b="1" dirty="0"/>
              <a:t>)),".")     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#####################################  </a:t>
            </a:r>
          </a:p>
          <a:p>
            <a:r>
              <a:rPr lang="en-US" b="1" dirty="0">
                <a:solidFill>
                  <a:srgbClr val="0070C0"/>
                </a:solidFill>
              </a:rPr>
              <a:t># prepare results for adding to report and returning to user</a:t>
            </a:r>
          </a:p>
          <a:p>
            <a:endParaRPr lang="en-US" b="1" dirty="0"/>
          </a:p>
          <a:p>
            <a:r>
              <a:rPr lang="en-US" b="1" dirty="0"/>
              <a:t>res.txt=paste0(</a:t>
            </a:r>
            <a:r>
              <a:rPr lang="en-US" b="1" dirty="0" err="1"/>
              <a:t>res.txt,collapse</a:t>
            </a:r>
            <a:r>
              <a:rPr lang="en-US" b="1" dirty="0"/>
              <a:t>="")  </a:t>
            </a:r>
          </a:p>
          <a:p>
            <a:r>
              <a:rPr lang="en-US" b="1" dirty="0" err="1"/>
              <a:t>fig.cap</a:t>
            </a:r>
            <a:r>
              <a:rPr lang="en-US" b="1" dirty="0"/>
              <a:t>=NULL  </a:t>
            </a:r>
          </a:p>
          <a:p>
            <a:r>
              <a:rPr lang="en-US" b="1" dirty="0"/>
              <a:t>if(fig&gt;0) </a:t>
            </a:r>
            <a:r>
              <a:rPr lang="en-US" b="1" dirty="0" err="1"/>
              <a:t>fig.cap</a:t>
            </a:r>
            <a:r>
              <a:rPr lang="en-US" b="1" dirty="0"/>
              <a:t>=</a:t>
            </a:r>
            <a:r>
              <a:rPr lang="en-US" b="1" dirty="0" err="1"/>
              <a:t>bxpt$fig.cap</a:t>
            </a:r>
            <a:r>
              <a:rPr lang="en-US" b="1" dirty="0"/>
              <a:t>  </a:t>
            </a:r>
          </a:p>
          <a:p>
            <a:r>
              <a:rPr lang="en-US" b="1" dirty="0"/>
              <a:t>if(</a:t>
            </a:r>
            <a:r>
              <a:rPr lang="en-US" b="1" dirty="0" err="1"/>
              <a:t>tbl</a:t>
            </a:r>
            <a:r>
              <a:rPr lang="en-US" b="1" dirty="0"/>
              <a:t>&gt;0) </a:t>
            </a:r>
            <a:r>
              <a:rPr lang="en-US" b="1" dirty="0" err="1"/>
              <a:t>tbl.cap</a:t>
            </a:r>
            <a:r>
              <a:rPr lang="en-US" b="1" dirty="0"/>
              <a:t>=</a:t>
            </a:r>
            <a:r>
              <a:rPr lang="en-US" b="1" dirty="0" err="1"/>
              <a:t>tbl.cap</a:t>
            </a:r>
            <a:r>
              <a:rPr lang="en-US" b="1" dirty="0"/>
              <a:t>  </a:t>
            </a:r>
          </a:p>
          <a:p>
            <a:r>
              <a:rPr lang="en-US" b="1" dirty="0"/>
              <a:t>if(</a:t>
            </a:r>
            <a:r>
              <a:rPr lang="en-US" b="1" dirty="0" err="1"/>
              <a:t>tbl</a:t>
            </a:r>
            <a:r>
              <a:rPr lang="en-US" b="1" dirty="0"/>
              <a:t>==0) </a:t>
            </a:r>
            <a:r>
              <a:rPr lang="en-US" b="1" dirty="0" err="1"/>
              <a:t>res.tbl</a:t>
            </a:r>
            <a:r>
              <a:rPr lang="en-US" b="1" dirty="0"/>
              <a:t>=NULL  </a:t>
            </a:r>
          </a:p>
          <a:p>
            <a:r>
              <a:rPr lang="en-US" b="1" dirty="0"/>
              <a:t>if(txt==0) res.txt=NULL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90758-0FB4-6931-34AE-7B75E75DB3D7}"/>
              </a:ext>
            </a:extLst>
          </p:cNvPr>
          <p:cNvSpPr txBox="1"/>
          <p:nvPr/>
        </p:nvSpPr>
        <p:spPr>
          <a:xfrm>
            <a:off x="274320" y="1365564"/>
            <a:ext cx="3584448" cy="48013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Generate methods sentence (whether report is requested or not)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Honor user preferences indicated by options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470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A70D69-C4F2-1058-1D34-BCD7B540B324}"/>
              </a:ext>
            </a:extLst>
          </p:cNvPr>
          <p:cNvSpPr txBox="1"/>
          <p:nvPr/>
        </p:nvSpPr>
        <p:spPr>
          <a:xfrm>
            <a:off x="3968496" y="164588"/>
            <a:ext cx="8046720" cy="107721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kw.test</a:t>
            </a:r>
            <a:endParaRPr lang="en-US" sz="4400" b="1" dirty="0"/>
          </a:p>
          <a:p>
            <a:r>
              <a:rPr lang="en-US" sz="2000" b="1" dirty="0"/>
              <a:t>function(form, data, options)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2188F-FFD9-7C16-0DE5-A342FAFE7A32}"/>
              </a:ext>
            </a:extLst>
          </p:cNvPr>
          <p:cNvSpPr txBox="1"/>
          <p:nvPr/>
        </p:nvSpPr>
        <p:spPr>
          <a:xfrm>
            <a:off x="3968496" y="1365564"/>
            <a:ext cx="8046720" cy="507831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if (</a:t>
            </a:r>
            <a:r>
              <a:rPr lang="en-US" b="1" dirty="0" err="1"/>
              <a:t>rpt</a:t>
            </a:r>
            <a:r>
              <a:rPr lang="en-US" b="1" dirty="0"/>
              <a:t>)   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 </a:t>
            </a:r>
            <a:r>
              <a:rPr lang="en-US" b="1" dirty="0" err="1"/>
              <a:t>report.text</a:t>
            </a:r>
            <a:r>
              <a:rPr lang="en-US" b="1" dirty="0"/>
              <a:t>(res.txt)</a:t>
            </a:r>
          </a:p>
          <a:p>
            <a:r>
              <a:rPr lang="en-US" b="1" dirty="0"/>
              <a:t>      </a:t>
            </a:r>
            <a:r>
              <a:rPr lang="en-US" b="1" dirty="0" err="1">
                <a:solidFill>
                  <a:srgbClr val="C00000"/>
                </a:solidFill>
              </a:rPr>
              <a:t>report.method</a:t>
            </a:r>
            <a:r>
              <a:rPr lang="en-US" b="1" dirty="0"/>
              <a:t>(method=paste0("Kruskal-Wallis test ",</a:t>
            </a:r>
            <a:r>
              <a:rPr lang="en-US" b="1" dirty="0" err="1"/>
              <a:t>ref.num</a:t>
            </a:r>
            <a:r>
              <a:rPr lang="en-US" b="1" dirty="0"/>
              <a:t>),                  </a:t>
            </a:r>
          </a:p>
          <a:p>
            <a:r>
              <a:rPr lang="en-US" b="1" dirty="0"/>
              <a:t>                                         purpose=paste0("compare the median of ",y.name,                                 </a:t>
            </a:r>
          </a:p>
          <a:p>
            <a:r>
              <a:rPr lang="en-US" b="1" dirty="0"/>
              <a:t>                                                              " across the ",grp.name," groups"))  </a:t>
            </a:r>
          </a:p>
          <a:p>
            <a:r>
              <a:rPr lang="en-US" b="1" dirty="0"/>
              <a:t>}    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###############################################  </a:t>
            </a:r>
          </a:p>
          <a:p>
            <a:r>
              <a:rPr lang="en-US" b="1" dirty="0">
                <a:solidFill>
                  <a:srgbClr val="0070C0"/>
                </a:solidFill>
              </a:rPr>
              <a:t># archive data if requested    </a:t>
            </a:r>
          </a:p>
          <a:p>
            <a:endParaRPr lang="en-US" b="1" dirty="0"/>
          </a:p>
          <a:p>
            <a:r>
              <a:rPr lang="en-US" b="1" dirty="0"/>
              <a:t>if (</a:t>
            </a:r>
            <a:r>
              <a:rPr lang="en-US" b="1" dirty="0" err="1"/>
              <a:t>rxv</a:t>
            </a:r>
            <a:r>
              <a:rPr lang="en-US" b="1" dirty="0"/>
              <a:t>&gt;0)  </a:t>
            </a:r>
          </a:p>
          <a:p>
            <a:r>
              <a:rPr lang="en-US" b="1" dirty="0"/>
              <a:t>{    </a:t>
            </a:r>
            <a:r>
              <a:rPr lang="en-US" b="1" dirty="0" err="1"/>
              <a:t>dset</a:t>
            </a:r>
            <a:r>
              <a:rPr lang="en-US" b="1" dirty="0"/>
              <a:t>=data[,c(</a:t>
            </a:r>
            <a:r>
              <a:rPr lang="en-US" b="1" dirty="0" err="1"/>
              <a:t>y.name,grp.name</a:t>
            </a:r>
            <a:r>
              <a:rPr lang="en-US" b="1" dirty="0"/>
              <a:t>)]</a:t>
            </a:r>
          </a:p>
          <a:p>
            <a:r>
              <a:rPr lang="en-US" b="1" dirty="0"/>
              <a:t>      </a:t>
            </a:r>
            <a:r>
              <a:rPr lang="en-US" b="1" dirty="0" err="1">
                <a:solidFill>
                  <a:srgbClr val="C00000"/>
                </a:solidFill>
              </a:rPr>
              <a:t>archive.report.data</a:t>
            </a:r>
            <a:r>
              <a:rPr lang="en-US" b="1" dirty="0"/>
              <a:t>(</a:t>
            </a:r>
            <a:r>
              <a:rPr lang="en-US" b="1" dirty="0" err="1"/>
              <a:t>dset,raw</a:t>
            </a:r>
            <a:r>
              <a:rPr lang="en-US" b="1" dirty="0"/>
              <a:t>=F)</a:t>
            </a:r>
          </a:p>
          <a:p>
            <a:r>
              <a:rPr lang="en-US" b="1" dirty="0"/>
              <a:t>      m=</a:t>
            </a:r>
            <a:r>
              <a:rPr lang="en-US" b="1" dirty="0" err="1">
                <a:solidFill>
                  <a:srgbClr val="C00000"/>
                </a:solidFill>
              </a:rPr>
              <a:t>get.ads.num</a:t>
            </a:r>
            <a:r>
              <a:rPr lang="en-US" b="1" dirty="0"/>
              <a:t>() 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      res.txt=paste0(res.txt,</a:t>
            </a:r>
          </a:p>
          <a:p>
            <a:r>
              <a:rPr lang="en-US" b="1" dirty="0"/>
              <a:t>                      "The data for this result is archived in analysis data set ",                  </a:t>
            </a:r>
          </a:p>
          <a:p>
            <a:r>
              <a:rPr lang="en-US" b="1" dirty="0"/>
              <a:t>                        m,".  ") 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90758-0FB4-6931-34AE-7B75E75DB3D7}"/>
              </a:ext>
            </a:extLst>
          </p:cNvPr>
          <p:cNvSpPr txBox="1"/>
          <p:nvPr/>
        </p:nvSpPr>
        <p:spPr>
          <a:xfrm>
            <a:off x="274320" y="1365564"/>
            <a:ext cx="3584448" cy="50783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If report is requested, add the method to the report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err="1">
                <a:solidFill>
                  <a:srgbClr val="C00000"/>
                </a:solidFill>
              </a:rPr>
              <a:t>report.method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method: name of method</a:t>
            </a:r>
          </a:p>
          <a:p>
            <a:r>
              <a:rPr lang="en-US" b="1" dirty="0"/>
              <a:t>purpose: purpose of method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err="1">
                <a:solidFill>
                  <a:srgbClr val="C00000"/>
                </a:solidFill>
              </a:rPr>
              <a:t>archive.report.data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archives a data set</a:t>
            </a:r>
          </a:p>
          <a:p>
            <a:r>
              <a:rPr lang="en-US" b="1" dirty="0"/>
              <a:t>raw: indicates data is “raw”</a:t>
            </a:r>
          </a:p>
          <a:p>
            <a:endParaRPr lang="en-US" b="1" dirty="0"/>
          </a:p>
          <a:p>
            <a:r>
              <a:rPr lang="en-US" b="1" dirty="0" err="1">
                <a:solidFill>
                  <a:srgbClr val="C00000"/>
                </a:solidFill>
              </a:rPr>
              <a:t>get.ads.num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get analysis data set index</a:t>
            </a:r>
          </a:p>
        </p:txBody>
      </p:sp>
    </p:spTree>
    <p:extLst>
      <p:ext uri="{BB962C8B-B14F-4D97-AF65-F5344CB8AC3E}">
        <p14:creationId xmlns:p14="http://schemas.microsoft.com/office/powerpoint/2010/main" val="3979475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A70D69-C4F2-1058-1D34-BCD7B540B324}"/>
              </a:ext>
            </a:extLst>
          </p:cNvPr>
          <p:cNvSpPr txBox="1"/>
          <p:nvPr/>
        </p:nvSpPr>
        <p:spPr>
          <a:xfrm>
            <a:off x="3968496" y="164588"/>
            <a:ext cx="8046720" cy="107721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kw.test</a:t>
            </a:r>
            <a:endParaRPr lang="en-US" sz="4400" b="1" dirty="0"/>
          </a:p>
          <a:p>
            <a:r>
              <a:rPr lang="en-US" sz="2000" b="1" dirty="0"/>
              <a:t>function(form, data, options)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2188F-FFD9-7C16-0DE5-A342FAFE7A32}"/>
              </a:ext>
            </a:extLst>
          </p:cNvPr>
          <p:cNvSpPr txBox="1"/>
          <p:nvPr/>
        </p:nvSpPr>
        <p:spPr>
          <a:xfrm>
            <a:off x="3968496" y="1365564"/>
            <a:ext cx="8046720" cy="36933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###############################################  </a:t>
            </a:r>
          </a:p>
          <a:p>
            <a:r>
              <a:rPr lang="en-US" b="1" dirty="0">
                <a:solidFill>
                  <a:srgbClr val="0070C0"/>
                </a:solidFill>
              </a:rPr>
              <a:t># Package and return result object    </a:t>
            </a:r>
          </a:p>
          <a:p>
            <a:endParaRPr lang="en-US" b="1" dirty="0"/>
          </a:p>
          <a:p>
            <a:r>
              <a:rPr lang="en-US" b="1" dirty="0"/>
              <a:t>res=list(txt=res.txt,</a:t>
            </a:r>
          </a:p>
          <a:p>
            <a:r>
              <a:rPr lang="en-US" b="1" dirty="0"/>
              <a:t>                  </a:t>
            </a:r>
            <a:r>
              <a:rPr lang="en-US" b="1" dirty="0" err="1"/>
              <a:t>tbl</a:t>
            </a:r>
            <a:r>
              <a:rPr lang="en-US" b="1" dirty="0"/>
              <a:t>=</a:t>
            </a:r>
            <a:r>
              <a:rPr lang="en-US" b="1" dirty="0" err="1"/>
              <a:t>res.tbl</a:t>
            </a:r>
            <a:r>
              <a:rPr lang="en-US" b="1" dirty="0"/>
              <a:t>,</a:t>
            </a:r>
          </a:p>
          <a:p>
            <a:r>
              <a:rPr lang="en-US" b="1" dirty="0"/>
              <a:t>                  </a:t>
            </a:r>
            <a:r>
              <a:rPr lang="en-US" b="1" dirty="0" err="1"/>
              <a:t>tbl.cap</a:t>
            </a:r>
            <a:r>
              <a:rPr lang="en-US" b="1" dirty="0"/>
              <a:t>=</a:t>
            </a:r>
            <a:r>
              <a:rPr lang="en-US" b="1" dirty="0" err="1"/>
              <a:t>tbl.cap</a:t>
            </a:r>
            <a:r>
              <a:rPr lang="en-US" b="1" dirty="0"/>
              <a:t>,</a:t>
            </a:r>
          </a:p>
          <a:p>
            <a:r>
              <a:rPr lang="en-US" b="1" dirty="0"/>
              <a:t>                  </a:t>
            </a:r>
            <a:r>
              <a:rPr lang="en-US" b="1" dirty="0" err="1"/>
              <a:t>fig.cap</a:t>
            </a:r>
            <a:r>
              <a:rPr lang="en-US" b="1" dirty="0"/>
              <a:t>=</a:t>
            </a:r>
            <a:r>
              <a:rPr lang="en-US" b="1" dirty="0" err="1"/>
              <a:t>fig.cap</a:t>
            </a:r>
            <a:r>
              <a:rPr lang="en-US" b="1" dirty="0"/>
              <a:t>,</a:t>
            </a:r>
          </a:p>
          <a:p>
            <a:r>
              <a:rPr lang="en-US" b="1" dirty="0"/>
              <a:t>                  </a:t>
            </a:r>
            <a:r>
              <a:rPr lang="en-US" b="1" dirty="0" err="1"/>
              <a:t>mtd</a:t>
            </a:r>
            <a:r>
              <a:rPr lang="en-US" b="1" dirty="0"/>
              <a:t>=mtd.txt,</a:t>
            </a:r>
          </a:p>
          <a:p>
            <a:r>
              <a:rPr lang="en-US" b="1" dirty="0"/>
              <a:t>                  ref=</a:t>
            </a:r>
            <a:r>
              <a:rPr lang="en-US" b="1" dirty="0" err="1"/>
              <a:t>bib.data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b="1" dirty="0"/>
              <a:t>return(res) </a:t>
            </a:r>
          </a:p>
          <a:p>
            <a:endParaRPr lang="en-US" b="1" dirty="0"/>
          </a:p>
          <a:p>
            <a:r>
              <a:rPr lang="en-US" b="1" dirty="0"/>
              <a:t>} </a:t>
            </a:r>
            <a:r>
              <a:rPr lang="en-US" b="1" dirty="0">
                <a:solidFill>
                  <a:srgbClr val="0070C0"/>
                </a:solidFill>
              </a:rPr>
              <a:t># end of </a:t>
            </a:r>
            <a:r>
              <a:rPr lang="en-US" b="1" dirty="0" err="1">
                <a:solidFill>
                  <a:srgbClr val="0070C0"/>
                </a:solidFill>
              </a:rPr>
              <a:t>kw.test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90758-0FB4-6931-34AE-7B75E75DB3D7}"/>
              </a:ext>
            </a:extLst>
          </p:cNvPr>
          <p:cNvSpPr txBox="1"/>
          <p:nvPr/>
        </p:nvSpPr>
        <p:spPr>
          <a:xfrm>
            <a:off x="274320" y="1365564"/>
            <a:ext cx="3584448" cy="36933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Package results in a list to return to the R session</a:t>
            </a:r>
          </a:p>
          <a:p>
            <a:endParaRPr lang="en-US" b="1" dirty="0"/>
          </a:p>
          <a:p>
            <a:r>
              <a:rPr lang="en-US" b="1" dirty="0"/>
              <a:t>This makes it easy to use the package interactively as well.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781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8C64C6-A47C-14D4-F4B7-35B6ADF6F853}"/>
              </a:ext>
            </a:extLst>
          </p:cNvPr>
          <p:cNvSpPr txBox="1"/>
          <p:nvPr/>
        </p:nvSpPr>
        <p:spPr>
          <a:xfrm>
            <a:off x="4672203" y="820494"/>
            <a:ext cx="28475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Stan</a:t>
            </a:r>
          </a:p>
          <a:p>
            <a:r>
              <a:rPr lang="en-US" dirty="0"/>
              <a:t>reporting functions</a:t>
            </a:r>
          </a:p>
          <a:p>
            <a:r>
              <a:rPr lang="en-US" dirty="0"/>
              <a:t>describe, associate, model</a:t>
            </a:r>
          </a:p>
          <a:p>
            <a:r>
              <a:rPr lang="en-US" i="1" dirty="0" err="1"/>
              <a:t>sbp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2A6E1-147F-DC5C-FD3D-36C938557698}"/>
              </a:ext>
            </a:extLst>
          </p:cNvPr>
          <p:cNvSpPr txBox="1"/>
          <p:nvPr/>
        </p:nvSpPr>
        <p:spPr>
          <a:xfrm>
            <a:off x="4723638" y="5591799"/>
            <a:ext cx="2505456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Anna</a:t>
            </a:r>
          </a:p>
          <a:p>
            <a:r>
              <a:rPr lang="en-US" dirty="0"/>
              <a:t>data painting &amp; colors </a:t>
            </a:r>
          </a:p>
          <a:p>
            <a:r>
              <a:rPr lang="en-US" i="1" dirty="0" err="1"/>
              <a:t>statGPT</a:t>
            </a:r>
            <a:r>
              <a:rPr lang="en-US" i="1" dirty="0"/>
              <a:t> </a:t>
            </a:r>
            <a:r>
              <a:rPr lang="en-US" i="1" dirty="0" err="1"/>
              <a:t>colors.R</a:t>
            </a:r>
            <a:r>
              <a:rPr lang="en-US" i="1" dirty="0"/>
              <a:t> &amp; </a:t>
            </a:r>
            <a:r>
              <a:rPr lang="en-US" i="1" dirty="0" err="1"/>
              <a:t>sbp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80441-FB6A-0E22-DC83-C8512FD1BAA4}"/>
              </a:ext>
            </a:extLst>
          </p:cNvPr>
          <p:cNvSpPr txBox="1"/>
          <p:nvPr/>
        </p:nvSpPr>
        <p:spPr>
          <a:xfrm>
            <a:off x="384048" y="1420659"/>
            <a:ext cx="3319272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William &amp; Emily (Anna)</a:t>
            </a:r>
          </a:p>
          <a:p>
            <a:r>
              <a:rPr lang="en-US" dirty="0"/>
              <a:t>survival analysis</a:t>
            </a:r>
          </a:p>
          <a:p>
            <a:r>
              <a:rPr lang="en-US" i="1" dirty="0" err="1"/>
              <a:t>firth.cox.model</a:t>
            </a:r>
            <a:r>
              <a:rPr lang="en-US" i="1" dirty="0"/>
              <a:t>, </a:t>
            </a:r>
            <a:r>
              <a:rPr lang="en-US" i="1" dirty="0" err="1"/>
              <a:t>log.rank.test</a:t>
            </a:r>
            <a:endParaRPr lang="en-US" i="1" dirty="0"/>
          </a:p>
          <a:p>
            <a:r>
              <a:rPr lang="en-US" dirty="0" err="1"/>
              <a:t>KM.plot</a:t>
            </a:r>
            <a:r>
              <a:rPr lang="en-US" dirty="0"/>
              <a:t>, HR table, narrative</a:t>
            </a:r>
          </a:p>
          <a:p>
            <a:r>
              <a:rPr lang="en-US" i="1" dirty="0" err="1"/>
              <a:t>survminer</a:t>
            </a:r>
            <a:r>
              <a:rPr lang="en-US" i="1" dirty="0"/>
              <a:t> &amp; </a:t>
            </a:r>
            <a:r>
              <a:rPr lang="en-US" i="1" dirty="0" err="1"/>
              <a:t>sbp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92C58-BF1E-0DB1-114B-C4B9A4170232}"/>
              </a:ext>
            </a:extLst>
          </p:cNvPr>
          <p:cNvSpPr txBox="1"/>
          <p:nvPr/>
        </p:nvSpPr>
        <p:spPr>
          <a:xfrm>
            <a:off x="4291584" y="3032467"/>
            <a:ext cx="3369564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Abdel &amp; Peter </a:t>
            </a:r>
          </a:p>
          <a:p>
            <a:r>
              <a:rPr lang="en-US" b="1" i="1" dirty="0"/>
              <a:t>function(</a:t>
            </a:r>
            <a:r>
              <a:rPr lang="en-US" b="1" i="1" dirty="0" err="1"/>
              <a:t>form,data,options</a:t>
            </a:r>
            <a:r>
              <a:rPr lang="en-US" b="1" i="1" dirty="0"/>
              <a:t>) </a:t>
            </a:r>
            <a:r>
              <a:rPr lang="en-US" dirty="0"/>
              <a:t>interface to </a:t>
            </a:r>
            <a:r>
              <a:rPr lang="en-US" i="1" dirty="0" err="1"/>
              <a:t>ggplot</a:t>
            </a:r>
            <a:endParaRPr lang="en-US" i="1" dirty="0"/>
          </a:p>
          <a:p>
            <a:r>
              <a:rPr lang="en-US" dirty="0" err="1"/>
              <a:t>scatter.plot</a:t>
            </a:r>
            <a:r>
              <a:rPr lang="en-US" dirty="0"/>
              <a:t>, </a:t>
            </a:r>
            <a:r>
              <a:rPr lang="en-US" dirty="0" err="1"/>
              <a:t>violin.plot</a:t>
            </a:r>
            <a:r>
              <a:rPr lang="en-US" dirty="0"/>
              <a:t>, </a:t>
            </a:r>
            <a:r>
              <a:rPr lang="en-US" dirty="0" err="1"/>
              <a:t>tile.plot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10F3B-5FCE-FB35-94AA-500F01544581}"/>
              </a:ext>
            </a:extLst>
          </p:cNvPr>
          <p:cNvSpPr txBox="1"/>
          <p:nvPr/>
        </p:nvSpPr>
        <p:spPr>
          <a:xfrm>
            <a:off x="390145" y="4487704"/>
            <a:ext cx="3785616" cy="147732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Yonghui &amp; Ken Phong</a:t>
            </a:r>
          </a:p>
          <a:p>
            <a:r>
              <a:rPr lang="en-US" b="1" i="1" dirty="0" err="1"/>
              <a:t>logistic.model</a:t>
            </a:r>
            <a:r>
              <a:rPr lang="en-US" b="1" i="1" dirty="0"/>
              <a:t>(</a:t>
            </a:r>
            <a:r>
              <a:rPr lang="en-US" b="1" i="1" dirty="0" err="1"/>
              <a:t>form,data,options</a:t>
            </a:r>
            <a:r>
              <a:rPr lang="en-US" b="1" i="1" dirty="0"/>
              <a:t>)</a:t>
            </a:r>
          </a:p>
          <a:p>
            <a:r>
              <a:rPr lang="en-US" dirty="0"/>
              <a:t>narrative, odds ratio table,</a:t>
            </a:r>
          </a:p>
          <a:p>
            <a:r>
              <a:rPr lang="en-US" dirty="0"/>
              <a:t>boxplot of model probs by response</a:t>
            </a:r>
          </a:p>
          <a:p>
            <a:r>
              <a:rPr lang="en-US" i="1" dirty="0" err="1"/>
              <a:t>glm</a:t>
            </a:r>
            <a:r>
              <a:rPr lang="en-US" i="1" dirty="0"/>
              <a:t> &amp; </a:t>
            </a:r>
            <a:r>
              <a:rPr lang="en-US" i="1" dirty="0" err="1"/>
              <a:t>sbp</a:t>
            </a:r>
            <a:endParaRPr 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5E100-DB8E-5A3D-4482-91027B65B375}"/>
              </a:ext>
            </a:extLst>
          </p:cNvPr>
          <p:cNvSpPr txBox="1"/>
          <p:nvPr/>
        </p:nvSpPr>
        <p:spPr>
          <a:xfrm>
            <a:off x="8016240" y="4479560"/>
            <a:ext cx="3959352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Dora &amp; Lakshmi</a:t>
            </a:r>
          </a:p>
          <a:p>
            <a:r>
              <a:rPr lang="en-US" b="1" i="1" dirty="0" err="1"/>
              <a:t>linear.model</a:t>
            </a:r>
            <a:r>
              <a:rPr lang="en-US" b="1" i="1" dirty="0"/>
              <a:t>(</a:t>
            </a:r>
            <a:r>
              <a:rPr lang="en-US" b="1" i="1" dirty="0" err="1"/>
              <a:t>form,data,options</a:t>
            </a:r>
            <a:r>
              <a:rPr lang="en-US" b="1" i="1" dirty="0"/>
              <a:t>)</a:t>
            </a:r>
          </a:p>
          <a:p>
            <a:r>
              <a:rPr lang="en-US" dirty="0"/>
              <a:t>narrative, coefficient table,</a:t>
            </a:r>
          </a:p>
          <a:p>
            <a:r>
              <a:rPr lang="en-US" dirty="0"/>
              <a:t>predicted vs observed, residuals </a:t>
            </a:r>
            <a:r>
              <a:rPr lang="en-US" i="1" dirty="0" err="1"/>
              <a:t>glm</a:t>
            </a:r>
            <a:r>
              <a:rPr lang="en-US" i="1" dirty="0"/>
              <a:t> &amp; </a:t>
            </a:r>
            <a:r>
              <a:rPr lang="en-US" i="1" dirty="0" err="1"/>
              <a:t>sbp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3AA1-97BE-EE9C-838A-D233C34E4408}"/>
              </a:ext>
            </a:extLst>
          </p:cNvPr>
          <p:cNvSpPr txBox="1"/>
          <p:nvPr/>
        </p:nvSpPr>
        <p:spPr>
          <a:xfrm>
            <a:off x="8016240" y="1420659"/>
            <a:ext cx="3959352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Grace &amp; Stan</a:t>
            </a:r>
          </a:p>
          <a:p>
            <a:r>
              <a:rPr lang="en-US" dirty="0"/>
              <a:t>common statistical tests</a:t>
            </a:r>
          </a:p>
          <a:p>
            <a:r>
              <a:rPr lang="en-US" b="1" i="1" dirty="0" err="1"/>
              <a:t>one.way.test</a:t>
            </a:r>
            <a:r>
              <a:rPr lang="en-US" b="1" i="1" dirty="0"/>
              <a:t>(</a:t>
            </a:r>
            <a:r>
              <a:rPr lang="en-US" b="1" i="1" dirty="0" err="1"/>
              <a:t>form,data,options</a:t>
            </a:r>
            <a:r>
              <a:rPr lang="en-US" b="1" i="1" dirty="0"/>
              <a:t>)</a:t>
            </a:r>
          </a:p>
          <a:p>
            <a:r>
              <a:rPr lang="en-US" b="1" i="1" dirty="0" err="1"/>
              <a:t>wilcoxon.test</a:t>
            </a:r>
            <a:r>
              <a:rPr lang="en-US" b="1" i="1" dirty="0"/>
              <a:t>(</a:t>
            </a:r>
            <a:r>
              <a:rPr lang="en-US" b="1" i="1" dirty="0" err="1"/>
              <a:t>form,data,options</a:t>
            </a:r>
            <a:r>
              <a:rPr lang="en-US" b="1" i="1" dirty="0"/>
              <a:t>)</a:t>
            </a:r>
          </a:p>
          <a:p>
            <a:r>
              <a:rPr lang="en-US" b="1" i="1" dirty="0" err="1"/>
              <a:t>cxtab.test</a:t>
            </a:r>
            <a:r>
              <a:rPr lang="en-US" b="1" i="1" dirty="0"/>
              <a:t>(</a:t>
            </a:r>
            <a:r>
              <a:rPr lang="en-US" b="1" i="1" dirty="0" err="1"/>
              <a:t>form,data,options</a:t>
            </a:r>
            <a:r>
              <a:rPr lang="en-US" b="1" i="1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57B59-C85D-9E0D-3856-D119C7792369}"/>
              </a:ext>
            </a:extLst>
          </p:cNvPr>
          <p:cNvSpPr txBox="1"/>
          <p:nvPr/>
        </p:nvSpPr>
        <p:spPr>
          <a:xfrm>
            <a:off x="518922" y="176168"/>
            <a:ext cx="3049524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Dora will present for us next Friday.</a:t>
            </a:r>
          </a:p>
        </p:txBody>
      </p:sp>
    </p:spTree>
    <p:extLst>
      <p:ext uri="{BB962C8B-B14F-4D97-AF65-F5344CB8AC3E}">
        <p14:creationId xmlns:p14="http://schemas.microsoft.com/office/powerpoint/2010/main" val="145043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DACC8-79A9-86F1-1A4A-582906E1316B}"/>
              </a:ext>
            </a:extLst>
          </p:cNvPr>
          <p:cNvSpPr txBox="1"/>
          <p:nvPr/>
        </p:nvSpPr>
        <p:spPr>
          <a:xfrm>
            <a:off x="8302866" y="1639131"/>
            <a:ext cx="3017520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dirty="0" err="1"/>
              <a:t>statGPT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C8E0A-52E2-F1FD-BBC2-AC7036634835}"/>
              </a:ext>
            </a:extLst>
          </p:cNvPr>
          <p:cNvSpPr txBox="1"/>
          <p:nvPr/>
        </p:nvSpPr>
        <p:spPr>
          <a:xfrm>
            <a:off x="343663" y="3108237"/>
            <a:ext cx="29207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Quickly generates clearly written narratives based on an abstraction of the entire internet.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73855B-2F45-CC56-161F-C93CBE0F244E}"/>
              </a:ext>
            </a:extLst>
          </p:cNvPr>
          <p:cNvSpPr txBox="1"/>
          <p:nvPr/>
        </p:nvSpPr>
        <p:spPr>
          <a:xfrm>
            <a:off x="3965335" y="1517410"/>
            <a:ext cx="3603497" cy="34163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Statistical reporting requires a lot of (redundant) writing.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It would be nice if statistical analysis reports were automatically written and based on our own data. </a:t>
            </a:r>
          </a:p>
        </p:txBody>
      </p:sp>
      <p:pic>
        <p:nvPicPr>
          <p:cNvPr id="4098" name="Picture 2" descr="How do I write ChatGPT prompts? - MINDSCAPE">
            <a:extLst>
              <a:ext uri="{FF2B5EF4-FFF2-40B4-BE49-F238E27FC236}">
                <a16:creationId xmlns:a16="http://schemas.microsoft.com/office/drawing/2014/main" id="{E9BB2873-DFB1-2C9D-B8C1-FB7435BE8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35" y="1529080"/>
            <a:ext cx="2451978" cy="148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C68ACC-9484-A50B-898C-DB845234B147}"/>
              </a:ext>
            </a:extLst>
          </p:cNvPr>
          <p:cNvSpPr txBox="1"/>
          <p:nvPr/>
        </p:nvSpPr>
        <p:spPr>
          <a:xfrm>
            <a:off x="8226666" y="3108237"/>
            <a:ext cx="3306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Quickly generates clearly written reports of statistical analyses of our scientific data.</a:t>
            </a:r>
          </a:p>
        </p:txBody>
      </p:sp>
    </p:spTree>
    <p:extLst>
      <p:ext uri="{BB962C8B-B14F-4D97-AF65-F5344CB8AC3E}">
        <p14:creationId xmlns:p14="http://schemas.microsoft.com/office/powerpoint/2010/main" val="385527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BA2428-AF68-6019-5B9D-5783DCF31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34" y="219454"/>
            <a:ext cx="3882545" cy="176479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DF6919-6892-8082-D99E-B900925ABBFE}"/>
              </a:ext>
            </a:extLst>
          </p:cNvPr>
          <p:cNvSpPr/>
          <p:nvPr/>
        </p:nvSpPr>
        <p:spPr>
          <a:xfrm>
            <a:off x="581134" y="320040"/>
            <a:ext cx="3882544" cy="585216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74EA4-6AE2-6CB4-2EB3-6CF2678C3E8A}"/>
              </a:ext>
            </a:extLst>
          </p:cNvPr>
          <p:cNvSpPr txBox="1"/>
          <p:nvPr/>
        </p:nvSpPr>
        <p:spPr>
          <a:xfrm>
            <a:off x="5047488" y="272192"/>
            <a:ext cx="6135624" cy="138499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begin.report</a:t>
            </a:r>
            <a:endParaRPr lang="en-US" sz="4400" b="1" dirty="0"/>
          </a:p>
          <a:p>
            <a:r>
              <a:rPr lang="en-US" sz="2000" dirty="0"/>
              <a:t>Initializes a background memory environment</a:t>
            </a:r>
          </a:p>
          <a:p>
            <a:r>
              <a:rPr lang="en-US" sz="2000" dirty="0"/>
              <a:t>Creates the result folder and subfolders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77F405-E9AE-C1D9-FAD7-488D0719DDFE}"/>
              </a:ext>
            </a:extLst>
          </p:cNvPr>
          <p:cNvSpPr/>
          <p:nvPr/>
        </p:nvSpPr>
        <p:spPr>
          <a:xfrm>
            <a:off x="581134" y="1005842"/>
            <a:ext cx="3882544" cy="58521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70D69-C4F2-1058-1D34-BCD7B540B324}"/>
              </a:ext>
            </a:extLst>
          </p:cNvPr>
          <p:cNvSpPr txBox="1"/>
          <p:nvPr/>
        </p:nvSpPr>
        <p:spPr>
          <a:xfrm>
            <a:off x="5047488" y="1936400"/>
            <a:ext cx="6135624" cy="1692771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kw.test</a:t>
            </a:r>
            <a:endParaRPr lang="en-US" sz="4400" b="1" dirty="0"/>
          </a:p>
          <a:p>
            <a:r>
              <a:rPr lang="en-US" sz="2000" dirty="0"/>
              <a:t>Performs the Kruskal-Wallis test</a:t>
            </a:r>
          </a:p>
          <a:p>
            <a:r>
              <a:rPr lang="en-US" sz="2000" dirty="0"/>
              <a:t>Generates and indexes figures and tables</a:t>
            </a:r>
          </a:p>
          <a:p>
            <a:r>
              <a:rPr lang="en-US" sz="2000" dirty="0"/>
              <a:t>Saves results in background and result folder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149B13-3287-C09E-97F8-741B7B88DC40}"/>
              </a:ext>
            </a:extLst>
          </p:cNvPr>
          <p:cNvSpPr/>
          <p:nvPr/>
        </p:nvSpPr>
        <p:spPr>
          <a:xfrm>
            <a:off x="581134" y="1703915"/>
            <a:ext cx="3882544" cy="28033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7D3FE-593B-C5CF-6496-D8B1878218D9}"/>
              </a:ext>
            </a:extLst>
          </p:cNvPr>
          <p:cNvSpPr txBox="1"/>
          <p:nvPr/>
        </p:nvSpPr>
        <p:spPr>
          <a:xfrm>
            <a:off x="5047488" y="3905485"/>
            <a:ext cx="6135624" cy="169277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complete.report</a:t>
            </a:r>
            <a:endParaRPr lang="en-US" sz="4400" b="1" dirty="0"/>
          </a:p>
          <a:p>
            <a:r>
              <a:rPr lang="en-US" sz="2000" dirty="0"/>
              <a:t>Extracts information from the background and folder</a:t>
            </a:r>
          </a:p>
          <a:p>
            <a:r>
              <a:rPr lang="en-US" sz="2000" dirty="0"/>
              <a:t>Generates narrative report file</a:t>
            </a:r>
          </a:p>
          <a:p>
            <a:r>
              <a:rPr lang="en-US" sz="2000" dirty="0"/>
              <a:t>Saves technical details, archives data sets, </a:t>
            </a:r>
            <a:r>
              <a:rPr lang="en-US" sz="2000" dirty="0" err="1"/>
              <a:t>etc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367774-B145-5F14-87A0-6A3847626F28}"/>
              </a:ext>
            </a:extLst>
          </p:cNvPr>
          <p:cNvSpPr txBox="1"/>
          <p:nvPr/>
        </p:nvSpPr>
        <p:spPr>
          <a:xfrm>
            <a:off x="403529" y="2160208"/>
            <a:ext cx="4237754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Association of y with treatment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median of y was 0.320413 among the 12 treatment group A observations, 0.169026 among the 11 treatment group B observations, 0.006944 among the 14 treatment group C observations and -0.142896 among the 10 treatment group D observations with available data (p = 0.742). Table 1 provides summary statistics of y by treatment. Figure 1 provides box plots of y by treatment. This result ignores 1 observation with missing data.</a:t>
            </a:r>
            <a:endParaRPr lang="en-US" sz="1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33F3EDA-F5D0-6079-45A9-AC67D38E2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01" y="4367852"/>
            <a:ext cx="2511802" cy="14989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0421328-27E2-1184-B665-C2BCE1534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409" y="4298677"/>
            <a:ext cx="1404382" cy="17671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4F3CA85-2426-89E0-DC4C-83152E0E5380}"/>
              </a:ext>
            </a:extLst>
          </p:cNvPr>
          <p:cNvSpPr txBox="1"/>
          <p:nvPr/>
        </p:nvSpPr>
        <p:spPr>
          <a:xfrm>
            <a:off x="477774" y="6013134"/>
            <a:ext cx="10705338" cy="70788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Methods</a:t>
            </a:r>
          </a:p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Kruskal-Wallis test [1] was used to compare the median of y across the treatment groups and compare the median of y across the subgroup groups.</a:t>
            </a:r>
          </a:p>
          <a:p>
            <a:pPr algn="l"/>
            <a:r>
              <a:rPr lang="en-US" sz="1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Works Cited</a:t>
            </a:r>
          </a:p>
          <a:p>
            <a:r>
              <a:rPr lang="en-US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[1] Kruskal WH, Wallis WA (1952). "Use of ranks in one-criterion variance analysis". Journal of the American Statistical Association. 47 (260): 583–621. doi:10.1080/01621459.1952.1048344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128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DACC8-79A9-86F1-1A4A-582906E1316B}"/>
              </a:ext>
            </a:extLst>
          </p:cNvPr>
          <p:cNvSpPr txBox="1"/>
          <p:nvPr/>
        </p:nvSpPr>
        <p:spPr>
          <a:xfrm>
            <a:off x="7834122" y="575590"/>
            <a:ext cx="3017520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dirty="0" err="1"/>
              <a:t>statGPT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C8E0A-52E2-F1FD-BBC2-AC7036634835}"/>
              </a:ext>
            </a:extLst>
          </p:cNvPr>
          <p:cNvSpPr txBox="1"/>
          <p:nvPr/>
        </p:nvSpPr>
        <p:spPr>
          <a:xfrm>
            <a:off x="3889572" y="2001219"/>
            <a:ext cx="292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Abstraction of the entire internet.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2CA17-7A86-487E-8C3F-D00284AAC581}"/>
              </a:ext>
            </a:extLst>
          </p:cNvPr>
          <p:cNvSpPr txBox="1"/>
          <p:nvPr/>
        </p:nvSpPr>
        <p:spPr>
          <a:xfrm>
            <a:off x="215382" y="2155108"/>
            <a:ext cx="262705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Source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73855B-2F45-CC56-161F-C93CBE0F244E}"/>
              </a:ext>
            </a:extLst>
          </p:cNvPr>
          <p:cNvSpPr txBox="1"/>
          <p:nvPr/>
        </p:nvSpPr>
        <p:spPr>
          <a:xfrm>
            <a:off x="7821192" y="2001218"/>
            <a:ext cx="292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data and analysis methods.</a:t>
            </a:r>
          </a:p>
        </p:txBody>
      </p:sp>
      <p:pic>
        <p:nvPicPr>
          <p:cNvPr id="4098" name="Picture 2" descr="How do I write ChatGPT prompts? - MINDSCAPE">
            <a:extLst>
              <a:ext uri="{FF2B5EF4-FFF2-40B4-BE49-F238E27FC236}">
                <a16:creationId xmlns:a16="http://schemas.microsoft.com/office/drawing/2014/main" id="{E9BB2873-DFB1-2C9D-B8C1-FB7435BE8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944" y="248820"/>
            <a:ext cx="2451978" cy="148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92B607-2B9F-0388-4AD4-CFAEE73A47A1}"/>
              </a:ext>
            </a:extLst>
          </p:cNvPr>
          <p:cNvSpPr txBox="1"/>
          <p:nvPr/>
        </p:nvSpPr>
        <p:spPr>
          <a:xfrm>
            <a:off x="4138908" y="3118646"/>
            <a:ext cx="2671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LLM cannot provide sources.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2BB12-6EC4-0497-04A3-2E8D4DC74F0D}"/>
              </a:ext>
            </a:extLst>
          </p:cNvPr>
          <p:cNvSpPr txBox="1"/>
          <p:nvPr/>
        </p:nvSpPr>
        <p:spPr>
          <a:xfrm>
            <a:off x="215382" y="3395644"/>
            <a:ext cx="262705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Traceability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DD91A-B320-6EAD-DF44-F2CBA4CB3558}"/>
              </a:ext>
            </a:extLst>
          </p:cNvPr>
          <p:cNvSpPr txBox="1"/>
          <p:nvPr/>
        </p:nvSpPr>
        <p:spPr>
          <a:xfrm>
            <a:off x="7687818" y="3160782"/>
            <a:ext cx="326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Transparent with all refs, methods, &amp;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3F569-8AC1-B5A8-1047-CFC30E86D197}"/>
              </a:ext>
            </a:extLst>
          </p:cNvPr>
          <p:cNvSpPr txBox="1"/>
          <p:nvPr/>
        </p:nvSpPr>
        <p:spPr>
          <a:xfrm>
            <a:off x="4059936" y="4346346"/>
            <a:ext cx="292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Generative AI prone to hallucinate.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1394E-14C2-7ED1-4E1D-A547BF8D5E3B}"/>
              </a:ext>
            </a:extLst>
          </p:cNvPr>
          <p:cNvSpPr txBox="1"/>
          <p:nvPr/>
        </p:nvSpPr>
        <p:spPr>
          <a:xfrm>
            <a:off x="285486" y="4522760"/>
            <a:ext cx="262705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Narrative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DFAE5-9447-5EFD-ED24-7B06DEF26AF0}"/>
              </a:ext>
            </a:extLst>
          </p:cNvPr>
          <p:cNvSpPr txBox="1"/>
          <p:nvPr/>
        </p:nvSpPr>
        <p:spPr>
          <a:xfrm>
            <a:off x="7834122" y="4368871"/>
            <a:ext cx="326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SJ Biostat templates filled in with user data.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6AB98-42CA-4FE5-B8BF-60243CBA2436}"/>
              </a:ext>
            </a:extLst>
          </p:cNvPr>
          <p:cNvSpPr txBox="1"/>
          <p:nvPr/>
        </p:nvSpPr>
        <p:spPr>
          <a:xfrm>
            <a:off x="4059936" y="5473462"/>
            <a:ext cx="292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Every interaction saved on server.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764B3-8BD4-290C-A2D9-3DA9C3594D40}"/>
              </a:ext>
            </a:extLst>
          </p:cNvPr>
          <p:cNvSpPr txBox="1"/>
          <p:nvPr/>
        </p:nvSpPr>
        <p:spPr>
          <a:xfrm>
            <a:off x="285486" y="5649876"/>
            <a:ext cx="262705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4769B4-603F-67DF-1E0D-E0AAFAFF4546}"/>
              </a:ext>
            </a:extLst>
          </p:cNvPr>
          <p:cNvSpPr txBox="1"/>
          <p:nvPr/>
        </p:nvSpPr>
        <p:spPr>
          <a:xfrm>
            <a:off x="7834122" y="5649876"/>
            <a:ext cx="326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Everything is local.  </a:t>
            </a:r>
          </a:p>
        </p:txBody>
      </p:sp>
    </p:spTree>
    <p:extLst>
      <p:ext uri="{BB962C8B-B14F-4D97-AF65-F5344CB8AC3E}">
        <p14:creationId xmlns:p14="http://schemas.microsoft.com/office/powerpoint/2010/main" val="54365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2F7F61-FFDD-917A-EDD4-062832B8B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882" y="205179"/>
            <a:ext cx="1251342" cy="141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1DACC8-79A9-86F1-1A4A-582906E1316B}"/>
              </a:ext>
            </a:extLst>
          </p:cNvPr>
          <p:cNvSpPr txBox="1"/>
          <p:nvPr/>
        </p:nvSpPr>
        <p:spPr>
          <a:xfrm>
            <a:off x="7824978" y="434148"/>
            <a:ext cx="3017520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dirty="0" err="1"/>
              <a:t>statGPT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865A1-50F3-6427-7356-AE9D91C7C887}"/>
              </a:ext>
            </a:extLst>
          </p:cNvPr>
          <p:cNvSpPr txBox="1"/>
          <p:nvPr/>
        </p:nvSpPr>
        <p:spPr>
          <a:xfrm>
            <a:off x="7470648" y="1843761"/>
            <a:ext cx="360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</a:t>
            </a:r>
            <a:r>
              <a:rPr lang="en-US" b="1" dirty="0">
                <a:highlight>
                  <a:srgbClr val="FFFF00"/>
                </a:highlight>
              </a:rPr>
              <a:t>package</a:t>
            </a:r>
            <a:r>
              <a:rPr lang="en-US" b="1" dirty="0"/>
              <a:t> writes the narrative </a:t>
            </a:r>
            <a:r>
              <a:rPr lang="en-US" b="1" i="1" dirty="0">
                <a:solidFill>
                  <a:srgbClr val="FF0000"/>
                </a:solidFill>
              </a:rPr>
              <a:t>and</a:t>
            </a:r>
            <a:r>
              <a:rPr lang="en-US" dirty="0"/>
              <a:t> inserts quantitative results.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C8E0A-52E2-F1FD-BBC2-AC7036634835}"/>
              </a:ext>
            </a:extLst>
          </p:cNvPr>
          <p:cNvSpPr txBox="1"/>
          <p:nvPr/>
        </p:nvSpPr>
        <p:spPr>
          <a:xfrm>
            <a:off x="3147846" y="1705263"/>
            <a:ext cx="3472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</a:t>
            </a:r>
            <a:r>
              <a:rPr lang="en-US" b="1" dirty="0">
                <a:highlight>
                  <a:srgbClr val="FFFF00"/>
                </a:highlight>
              </a:rPr>
              <a:t>user</a:t>
            </a:r>
            <a:r>
              <a:rPr lang="en-US" b="1" dirty="0"/>
              <a:t> writes the narrative </a:t>
            </a:r>
            <a:r>
              <a:rPr lang="en-US" dirty="0"/>
              <a:t>using the clunky `r ` syntax to insert quantitative results.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2CA17-7A86-487E-8C3F-D00284AAC581}"/>
              </a:ext>
            </a:extLst>
          </p:cNvPr>
          <p:cNvSpPr txBox="1"/>
          <p:nvPr/>
        </p:nvSpPr>
        <p:spPr>
          <a:xfrm>
            <a:off x="207588" y="1874540"/>
            <a:ext cx="262705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Narrative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FAA45-29C9-8E53-E976-10F5C9FF0D66}"/>
              </a:ext>
            </a:extLst>
          </p:cNvPr>
          <p:cNvSpPr txBox="1"/>
          <p:nvPr/>
        </p:nvSpPr>
        <p:spPr>
          <a:xfrm>
            <a:off x="207588" y="2920728"/>
            <a:ext cx="262705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Figures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36A0B-36E7-787D-01CD-531061FFAA1E}"/>
              </a:ext>
            </a:extLst>
          </p:cNvPr>
          <p:cNvSpPr txBox="1"/>
          <p:nvPr/>
        </p:nvSpPr>
        <p:spPr>
          <a:xfrm>
            <a:off x="3147846" y="2866647"/>
            <a:ext cx="347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</a:t>
            </a:r>
            <a:r>
              <a:rPr lang="en-US" b="1" dirty="0">
                <a:highlight>
                  <a:srgbClr val="FFFF00"/>
                </a:highlight>
              </a:rPr>
              <a:t>user</a:t>
            </a:r>
            <a:r>
              <a:rPr lang="en-US" b="1" dirty="0"/>
              <a:t> writes code </a:t>
            </a:r>
            <a:r>
              <a:rPr lang="en-US" dirty="0"/>
              <a:t>to generate each figure in a code chunk.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9BA91-5623-4E29-B866-91653431FD5F}"/>
              </a:ext>
            </a:extLst>
          </p:cNvPr>
          <p:cNvSpPr txBox="1"/>
          <p:nvPr/>
        </p:nvSpPr>
        <p:spPr>
          <a:xfrm>
            <a:off x="7470648" y="2866647"/>
            <a:ext cx="384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</a:t>
            </a:r>
            <a:r>
              <a:rPr lang="en-US" b="1" dirty="0">
                <a:highlight>
                  <a:srgbClr val="FFFF00"/>
                </a:highlight>
              </a:rPr>
              <a:t>package</a:t>
            </a:r>
            <a:r>
              <a:rPr lang="en-US" b="1" dirty="0"/>
              <a:t> generates the figures </a:t>
            </a:r>
            <a:r>
              <a:rPr lang="en-US" b="1" i="1" dirty="0">
                <a:solidFill>
                  <a:srgbClr val="FF0000"/>
                </a:solidFill>
              </a:rPr>
              <a:t>and</a:t>
            </a:r>
            <a:r>
              <a:rPr lang="en-US" dirty="0"/>
              <a:t> automatically indexes them.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0278BC-D967-AC06-D454-05FA95610D18}"/>
              </a:ext>
            </a:extLst>
          </p:cNvPr>
          <p:cNvSpPr txBox="1"/>
          <p:nvPr/>
        </p:nvSpPr>
        <p:spPr>
          <a:xfrm>
            <a:off x="207588" y="3859190"/>
            <a:ext cx="262705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54D21-7BE8-9D2D-D619-20D0561ECD5B}"/>
              </a:ext>
            </a:extLst>
          </p:cNvPr>
          <p:cNvSpPr txBox="1"/>
          <p:nvPr/>
        </p:nvSpPr>
        <p:spPr>
          <a:xfrm>
            <a:off x="3035070" y="3807200"/>
            <a:ext cx="347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</a:t>
            </a:r>
            <a:r>
              <a:rPr lang="en-US" b="1" dirty="0">
                <a:highlight>
                  <a:srgbClr val="FFFF00"/>
                </a:highlight>
              </a:rPr>
              <a:t>user</a:t>
            </a:r>
            <a:r>
              <a:rPr lang="en-US" b="1" dirty="0"/>
              <a:t> writes code </a:t>
            </a:r>
            <a:r>
              <a:rPr lang="en-US" dirty="0"/>
              <a:t>to generate and insert each table.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A947D-E04A-7354-3285-BDBD09002E19}"/>
              </a:ext>
            </a:extLst>
          </p:cNvPr>
          <p:cNvSpPr txBox="1"/>
          <p:nvPr/>
        </p:nvSpPr>
        <p:spPr>
          <a:xfrm>
            <a:off x="7470648" y="3797634"/>
            <a:ext cx="384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</a:t>
            </a:r>
            <a:r>
              <a:rPr lang="en-US" b="1" dirty="0">
                <a:highlight>
                  <a:srgbClr val="FFFF00"/>
                </a:highlight>
              </a:rPr>
              <a:t>package</a:t>
            </a:r>
            <a:r>
              <a:rPr lang="en-US" b="1" dirty="0"/>
              <a:t> generates the tables </a:t>
            </a:r>
            <a:r>
              <a:rPr lang="en-US" b="1" i="1" dirty="0">
                <a:solidFill>
                  <a:srgbClr val="FF0000"/>
                </a:solidFill>
              </a:rPr>
              <a:t>and</a:t>
            </a:r>
            <a:r>
              <a:rPr lang="en-US" dirty="0"/>
              <a:t> inserts </a:t>
            </a:r>
            <a:r>
              <a:rPr lang="en-US" b="1" i="1" dirty="0">
                <a:solidFill>
                  <a:srgbClr val="FF0000"/>
                </a:solidFill>
              </a:rPr>
              <a:t>and</a:t>
            </a:r>
            <a:r>
              <a:rPr lang="en-US" dirty="0"/>
              <a:t> indexes them.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3AB50-6348-D3C0-6024-14B914D9ACA5}"/>
              </a:ext>
            </a:extLst>
          </p:cNvPr>
          <p:cNvSpPr txBox="1"/>
          <p:nvPr/>
        </p:nvSpPr>
        <p:spPr>
          <a:xfrm>
            <a:off x="207588" y="4904472"/>
            <a:ext cx="262705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BA0CB-EE07-F01E-617B-6016D998AEC2}"/>
              </a:ext>
            </a:extLst>
          </p:cNvPr>
          <p:cNvSpPr txBox="1"/>
          <p:nvPr/>
        </p:nvSpPr>
        <p:spPr>
          <a:xfrm>
            <a:off x="3035070" y="4873693"/>
            <a:ext cx="406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</a:t>
            </a:r>
            <a:r>
              <a:rPr lang="en-US" b="1" dirty="0">
                <a:highlight>
                  <a:srgbClr val="FFFF00"/>
                </a:highlight>
              </a:rPr>
              <a:t>user</a:t>
            </a:r>
            <a:r>
              <a:rPr lang="en-US" b="1" dirty="0"/>
              <a:t> creates a LaTeX bibliography </a:t>
            </a:r>
            <a:r>
              <a:rPr lang="en-US" dirty="0"/>
              <a:t>and inserts citation commands.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E79FCB-95BA-8282-5C63-63A9D3549DB4}"/>
              </a:ext>
            </a:extLst>
          </p:cNvPr>
          <p:cNvSpPr txBox="1"/>
          <p:nvPr/>
        </p:nvSpPr>
        <p:spPr>
          <a:xfrm>
            <a:off x="7470648" y="4842916"/>
            <a:ext cx="3726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</a:t>
            </a:r>
            <a:r>
              <a:rPr lang="en-US" b="1" dirty="0">
                <a:highlight>
                  <a:srgbClr val="FFFF00"/>
                </a:highlight>
              </a:rPr>
              <a:t>package</a:t>
            </a:r>
            <a:r>
              <a:rPr lang="en-US" b="1" dirty="0"/>
              <a:t> cites references </a:t>
            </a:r>
            <a:r>
              <a:rPr lang="en-US" b="1" i="1" dirty="0">
                <a:solidFill>
                  <a:srgbClr val="FF0000"/>
                </a:solidFill>
              </a:rPr>
              <a:t>and</a:t>
            </a:r>
            <a:r>
              <a:rPr lang="en-US" dirty="0"/>
              <a:t> creates the bibliography.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AC1B5-8EDE-235C-59EE-4C5EE7BAB8E3}"/>
              </a:ext>
            </a:extLst>
          </p:cNvPr>
          <p:cNvSpPr txBox="1"/>
          <p:nvPr/>
        </p:nvSpPr>
        <p:spPr>
          <a:xfrm>
            <a:off x="207588" y="5949754"/>
            <a:ext cx="262705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Documentation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B33645-0222-0F51-69B4-AA3215F1B9F6}"/>
              </a:ext>
            </a:extLst>
          </p:cNvPr>
          <p:cNvSpPr txBox="1"/>
          <p:nvPr/>
        </p:nvSpPr>
        <p:spPr>
          <a:xfrm>
            <a:off x="3035070" y="5867806"/>
            <a:ext cx="406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</a:t>
            </a:r>
            <a:r>
              <a:rPr lang="en-US" b="1" dirty="0">
                <a:highlight>
                  <a:srgbClr val="FFFF00"/>
                </a:highlight>
              </a:rPr>
              <a:t>user</a:t>
            </a:r>
            <a:r>
              <a:rPr lang="en-US" b="1" dirty="0"/>
              <a:t> must archive data sets </a:t>
            </a:r>
            <a:r>
              <a:rPr lang="en-US" dirty="0"/>
              <a:t>and technical details.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985C99-17CB-EC2E-D731-76C527682704}"/>
              </a:ext>
            </a:extLst>
          </p:cNvPr>
          <p:cNvSpPr txBox="1"/>
          <p:nvPr/>
        </p:nvSpPr>
        <p:spPr>
          <a:xfrm>
            <a:off x="7470648" y="5867805"/>
            <a:ext cx="406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</a:t>
            </a:r>
            <a:r>
              <a:rPr lang="en-US" b="1" dirty="0">
                <a:highlight>
                  <a:srgbClr val="FFFF00"/>
                </a:highlight>
              </a:rPr>
              <a:t>package</a:t>
            </a:r>
            <a:r>
              <a:rPr lang="en-US" b="1" dirty="0"/>
              <a:t> archives data sets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and</a:t>
            </a:r>
            <a:r>
              <a:rPr lang="en-US" dirty="0"/>
              <a:t> technical details.</a:t>
            </a:r>
          </a:p>
        </p:txBody>
      </p:sp>
    </p:spTree>
    <p:extLst>
      <p:ext uri="{BB962C8B-B14F-4D97-AF65-F5344CB8AC3E}">
        <p14:creationId xmlns:p14="http://schemas.microsoft.com/office/powerpoint/2010/main" val="359154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2F7F61-FFDD-917A-EDD4-062832B8B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026" y="346621"/>
            <a:ext cx="1251342" cy="141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1DACC8-79A9-86F1-1A4A-582906E1316B}"/>
              </a:ext>
            </a:extLst>
          </p:cNvPr>
          <p:cNvSpPr txBox="1"/>
          <p:nvPr/>
        </p:nvSpPr>
        <p:spPr>
          <a:xfrm>
            <a:off x="7834122" y="575590"/>
            <a:ext cx="3017520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dirty="0" err="1"/>
              <a:t>statGPT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C8E0A-52E2-F1FD-BBC2-AC7036634835}"/>
              </a:ext>
            </a:extLst>
          </p:cNvPr>
          <p:cNvSpPr txBox="1"/>
          <p:nvPr/>
        </p:nvSpPr>
        <p:spPr>
          <a:xfrm>
            <a:off x="3175278" y="2445038"/>
            <a:ext cx="3472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user does everything.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2CA17-7A86-487E-8C3F-D00284AAC581}"/>
              </a:ext>
            </a:extLst>
          </p:cNvPr>
          <p:cNvSpPr txBox="1"/>
          <p:nvPr/>
        </p:nvSpPr>
        <p:spPr>
          <a:xfrm>
            <a:off x="215382" y="2722036"/>
            <a:ext cx="262705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Getting It Done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73855B-2F45-CC56-161F-C93CBE0F244E}"/>
              </a:ext>
            </a:extLst>
          </p:cNvPr>
          <p:cNvSpPr txBox="1"/>
          <p:nvPr/>
        </p:nvSpPr>
        <p:spPr>
          <a:xfrm>
            <a:off x="7403002" y="2198816"/>
            <a:ext cx="4061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user does the analysis; the package writes the report.</a:t>
            </a:r>
          </a:p>
        </p:txBody>
      </p:sp>
      <p:pic>
        <p:nvPicPr>
          <p:cNvPr id="2050" name="Picture 2" descr="Guide to Mississippi River River Ferries — greatriverroad.com">
            <a:extLst>
              <a:ext uri="{FF2B5EF4-FFF2-40B4-BE49-F238E27FC236}">
                <a16:creationId xmlns:a16="http://schemas.microsoft.com/office/drawing/2014/main" id="{B17E4E36-663F-8D4A-8287-EEDF3377E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046" y="4453128"/>
            <a:ext cx="3297910" cy="18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-40 Hernando de Soto 'M' bridge in Memphis shut down due to crack">
            <a:extLst>
              <a:ext uri="{FF2B5EF4-FFF2-40B4-BE49-F238E27FC236}">
                <a16:creationId xmlns:a16="http://schemas.microsoft.com/office/drawing/2014/main" id="{A60FCE23-9EE2-48BF-5C4C-373D7C16B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402" y="4453128"/>
            <a:ext cx="3290499" cy="18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9B16E5-EF81-499D-7D3A-13A92DEB89F1}"/>
              </a:ext>
            </a:extLst>
          </p:cNvPr>
          <p:cNvSpPr txBox="1"/>
          <p:nvPr/>
        </p:nvSpPr>
        <p:spPr>
          <a:xfrm>
            <a:off x="215382" y="4903396"/>
            <a:ext cx="26270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It’s like crossing the river on a …</a:t>
            </a:r>
          </a:p>
        </p:txBody>
      </p:sp>
    </p:spTree>
    <p:extLst>
      <p:ext uri="{BB962C8B-B14F-4D97-AF65-F5344CB8AC3E}">
        <p14:creationId xmlns:p14="http://schemas.microsoft.com/office/powerpoint/2010/main" val="248775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BA2428-AF68-6019-5B9D-5783DCF31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90" y="429766"/>
            <a:ext cx="3882545" cy="1764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04BD14-C4AB-7A6D-7BCC-816F94AD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042" y="429767"/>
            <a:ext cx="6574439" cy="5859549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E99A64E-6211-C35A-39FE-6AD14FE8A0FE}"/>
              </a:ext>
            </a:extLst>
          </p:cNvPr>
          <p:cNvSpPr/>
          <p:nvPr/>
        </p:nvSpPr>
        <p:spPr>
          <a:xfrm rot="5400000">
            <a:off x="1853590" y="2376138"/>
            <a:ext cx="862143" cy="62179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C1B0F4-82E7-D58F-D4F0-0A559D30C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19" y="3277556"/>
            <a:ext cx="4609695" cy="8621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DF6634-9AED-8CC8-90C8-D740145D0A0B}"/>
              </a:ext>
            </a:extLst>
          </p:cNvPr>
          <p:cNvSpPr txBox="1"/>
          <p:nvPr/>
        </p:nvSpPr>
        <p:spPr>
          <a:xfrm>
            <a:off x="241117" y="3866770"/>
            <a:ext cx="7924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27422-5FF8-F768-40DB-370187D0D7E9}"/>
              </a:ext>
            </a:extLst>
          </p:cNvPr>
          <p:cNvSpPr txBox="1"/>
          <p:nvPr/>
        </p:nvSpPr>
        <p:spPr>
          <a:xfrm>
            <a:off x="1084345" y="3866770"/>
            <a:ext cx="5526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F04F45-801E-5786-4D57-4D99AB937612}"/>
              </a:ext>
            </a:extLst>
          </p:cNvPr>
          <p:cNvSpPr txBox="1"/>
          <p:nvPr/>
        </p:nvSpPr>
        <p:spPr>
          <a:xfrm>
            <a:off x="1669455" y="3866777"/>
            <a:ext cx="8097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32A03D-D650-51D6-0938-771F84EF7078}"/>
              </a:ext>
            </a:extLst>
          </p:cNvPr>
          <p:cNvSpPr txBox="1"/>
          <p:nvPr/>
        </p:nvSpPr>
        <p:spPr>
          <a:xfrm>
            <a:off x="2494394" y="3866770"/>
            <a:ext cx="6948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Tables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FA5C31-7E88-C837-211D-AA0D72BFED1F}"/>
              </a:ext>
            </a:extLst>
          </p:cNvPr>
          <p:cNvSpPr txBox="1"/>
          <p:nvPr/>
        </p:nvSpPr>
        <p:spPr>
          <a:xfrm>
            <a:off x="3947454" y="3968896"/>
            <a:ext cx="8867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Narrative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0F2A02-C37F-0495-120B-E5252C01D540}"/>
              </a:ext>
            </a:extLst>
          </p:cNvPr>
          <p:cNvSpPr txBox="1"/>
          <p:nvPr/>
        </p:nvSpPr>
        <p:spPr>
          <a:xfrm>
            <a:off x="3083635" y="3866770"/>
            <a:ext cx="93058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Technical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503D95-76D3-B920-F299-09AE09AEDF09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2044302" y="4174554"/>
            <a:ext cx="30022" cy="399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B20A8B0-31BD-35EE-97EE-1C89A77B4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454" y="4573924"/>
            <a:ext cx="857696" cy="171539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F8F9BCD-7AC1-B4B5-3D1E-335E52ADC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3941" y="4494534"/>
            <a:ext cx="595788" cy="834103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4490F1-EB90-F175-3DA2-33C1CB50A83A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 flipH="1">
            <a:off x="2841835" y="4174547"/>
            <a:ext cx="1" cy="3199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85E202E8-93B7-116E-E5E7-F8DB0E76FC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7843" y="4527019"/>
            <a:ext cx="677401" cy="76913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2D055AE-C36B-7BC2-A0AF-0CD0C5F6D305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>
          <a:xfrm>
            <a:off x="3548926" y="4174547"/>
            <a:ext cx="147618" cy="35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4894F9-D0E6-B4A6-7BD4-D796F241F57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626864" y="3359542"/>
            <a:ext cx="766178" cy="287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038582-D7B7-04FC-D1EC-36916080320E}"/>
              </a:ext>
            </a:extLst>
          </p:cNvPr>
          <p:cNvSpPr txBox="1"/>
          <p:nvPr/>
        </p:nvSpPr>
        <p:spPr>
          <a:xfrm>
            <a:off x="484631" y="2315840"/>
            <a:ext cx="148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Streamlines Report Production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99C5D5-64CF-654B-D0A9-AAD76935A0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539" y="4541156"/>
            <a:ext cx="518972" cy="68154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6F4EA6-3D4A-A856-5B34-B040B674EC0E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flipH="1">
            <a:off x="1326025" y="4174547"/>
            <a:ext cx="34650" cy="366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60DF7B8-511E-83C6-2FF2-FFDE0753EB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519" y="4494534"/>
            <a:ext cx="671481" cy="77478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2CC7E89-7F27-78FA-6025-FFE3A961A180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560260" y="4174547"/>
            <a:ext cx="77102" cy="3199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777583B-C670-36F0-6F4B-8DD21BE2D299}"/>
              </a:ext>
            </a:extLst>
          </p:cNvPr>
          <p:cNvSpPr txBox="1"/>
          <p:nvPr/>
        </p:nvSpPr>
        <p:spPr>
          <a:xfrm>
            <a:off x="2690535" y="2380879"/>
            <a:ext cx="194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Archives Data &amp; 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17469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CF438-4742-5AB1-4106-EF9858651778}"/>
              </a:ext>
            </a:extLst>
          </p:cNvPr>
          <p:cNvSpPr txBox="1"/>
          <p:nvPr/>
        </p:nvSpPr>
        <p:spPr>
          <a:xfrm>
            <a:off x="2497836" y="2575765"/>
            <a:ext cx="3163824" cy="9233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boxplot.R</a:t>
            </a:r>
            <a:endParaRPr lang="en-US" b="1" dirty="0"/>
          </a:p>
          <a:p>
            <a:r>
              <a:rPr lang="en-US" dirty="0"/>
              <a:t>Generates captioned boxplot Saves it in the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6D7EE-EB5E-5657-0DEC-92C6A249B453}"/>
              </a:ext>
            </a:extLst>
          </p:cNvPr>
          <p:cNvSpPr txBox="1"/>
          <p:nvPr/>
        </p:nvSpPr>
        <p:spPr>
          <a:xfrm>
            <a:off x="3890772" y="5899743"/>
            <a:ext cx="4410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base.R</a:t>
            </a:r>
            <a:endParaRPr lang="en-US" b="1" dirty="0"/>
          </a:p>
          <a:p>
            <a:r>
              <a:rPr lang="en-US" dirty="0"/>
              <a:t>Defines some useful low-level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5E5BD-084D-420B-3707-DDCA9E162E1F}"/>
              </a:ext>
            </a:extLst>
          </p:cNvPr>
          <p:cNvSpPr txBox="1"/>
          <p:nvPr/>
        </p:nvSpPr>
        <p:spPr>
          <a:xfrm>
            <a:off x="1350264" y="4023205"/>
            <a:ext cx="404469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report.R</a:t>
            </a:r>
            <a:endParaRPr lang="en-US" b="1" dirty="0"/>
          </a:p>
          <a:p>
            <a:r>
              <a:rPr lang="en-US" dirty="0"/>
              <a:t>Defines </a:t>
            </a:r>
            <a:r>
              <a:rPr lang="en-US" dirty="0" err="1"/>
              <a:t>begin.report</a:t>
            </a:r>
            <a:r>
              <a:rPr lang="en-US" dirty="0"/>
              <a:t> </a:t>
            </a:r>
          </a:p>
          <a:p>
            <a:r>
              <a:rPr lang="en-US" dirty="0"/>
              <a:t>Defines </a:t>
            </a:r>
            <a:r>
              <a:rPr lang="en-US" dirty="0" err="1"/>
              <a:t>complete.report</a:t>
            </a:r>
            <a:endParaRPr lang="en-US" dirty="0"/>
          </a:p>
          <a:p>
            <a:r>
              <a:rPr lang="en-US" dirty="0"/>
              <a:t>Defines functions to add/extract data to/from report memory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BC14A-93DF-A225-BFBD-C45BDE5B92BE}"/>
              </a:ext>
            </a:extLst>
          </p:cNvPr>
          <p:cNvSpPr txBox="1"/>
          <p:nvPr/>
        </p:nvSpPr>
        <p:spPr>
          <a:xfrm>
            <a:off x="6335268" y="2575765"/>
            <a:ext cx="3163824" cy="9233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summarize.R</a:t>
            </a:r>
            <a:endParaRPr lang="en-US" b="1" dirty="0"/>
          </a:p>
          <a:p>
            <a:r>
              <a:rPr lang="en-US" dirty="0"/>
              <a:t>Computes descriptive stats</a:t>
            </a:r>
          </a:p>
          <a:p>
            <a:r>
              <a:rPr lang="en-US" dirty="0"/>
              <a:t>Saves tables in the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40CB1-767B-38DA-F45D-459E7F7D3F1B}"/>
              </a:ext>
            </a:extLst>
          </p:cNvPr>
          <p:cNvSpPr txBox="1"/>
          <p:nvPr/>
        </p:nvSpPr>
        <p:spPr>
          <a:xfrm>
            <a:off x="6583680" y="4023205"/>
            <a:ext cx="404469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colors.R</a:t>
            </a:r>
            <a:endParaRPr lang="en-US" b="1" dirty="0"/>
          </a:p>
          <a:p>
            <a:r>
              <a:rPr lang="en-US" dirty="0"/>
              <a:t>Defines functions to “paint” data with consistent color schemes for all plots</a:t>
            </a:r>
          </a:p>
          <a:p>
            <a:r>
              <a:rPr lang="en-US" dirty="0"/>
              <a:t>Defines functions to define and select color palettes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C8893-8B36-2F20-29D6-F323C1AA040B}"/>
              </a:ext>
            </a:extLst>
          </p:cNvPr>
          <p:cNvSpPr txBox="1"/>
          <p:nvPr/>
        </p:nvSpPr>
        <p:spPr>
          <a:xfrm>
            <a:off x="4690872" y="297329"/>
            <a:ext cx="2810256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kw-</a:t>
            </a:r>
            <a:r>
              <a:rPr lang="en-US" b="1" dirty="0" err="1"/>
              <a:t>test.R</a:t>
            </a:r>
            <a:endParaRPr lang="en-US" b="1" dirty="0"/>
          </a:p>
          <a:p>
            <a:r>
              <a:rPr lang="en-US" dirty="0"/>
              <a:t>Performs KW test</a:t>
            </a:r>
          </a:p>
          <a:p>
            <a:r>
              <a:rPr lang="en-US" dirty="0"/>
              <a:t>Captioned boxplot</a:t>
            </a:r>
          </a:p>
          <a:p>
            <a:r>
              <a:rPr lang="en-US" dirty="0"/>
              <a:t>Table of descriptive stats</a:t>
            </a:r>
          </a:p>
          <a:p>
            <a:r>
              <a:rPr lang="en-US" dirty="0"/>
              <a:t>Generates narrative</a:t>
            </a:r>
          </a:p>
          <a:p>
            <a:r>
              <a:rPr lang="en-US" dirty="0"/>
              <a:t>Saves results in report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67D8A13-5BCE-4CE0-1800-08158A5E9DEC}"/>
              </a:ext>
            </a:extLst>
          </p:cNvPr>
          <p:cNvCxnSpPr>
            <a:stCxn id="3" idx="1"/>
            <a:endCxn id="4" idx="2"/>
          </p:cNvCxnSpPr>
          <p:nvPr/>
        </p:nvCxnSpPr>
        <p:spPr>
          <a:xfrm rot="10800000">
            <a:off x="3372612" y="5500533"/>
            <a:ext cx="518160" cy="722376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A1948CC-D912-CAF9-AA8C-BB794C197A5E}"/>
              </a:ext>
            </a:extLst>
          </p:cNvPr>
          <p:cNvCxnSpPr>
            <a:stCxn id="3" idx="3"/>
            <a:endCxn id="6" idx="2"/>
          </p:cNvCxnSpPr>
          <p:nvPr/>
        </p:nvCxnSpPr>
        <p:spPr>
          <a:xfrm flipV="1">
            <a:off x="8301228" y="5500533"/>
            <a:ext cx="304800" cy="722376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4041CF6-F314-5512-D29C-4E33394569C1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rot="5400000" flipH="1" flipV="1">
            <a:off x="3464125" y="3407582"/>
            <a:ext cx="524110" cy="70713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55A8DAD-0C66-5138-A53C-F62EA83CFF9F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H="1">
            <a:off x="1350264" y="1174493"/>
            <a:ext cx="3340608" cy="3587377"/>
          </a:xfrm>
          <a:prstGeom prst="bentConnector3">
            <a:avLst>
              <a:gd name="adj1" fmla="val -6843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AAC48-D771-1F2B-B9FE-4A0560C49FA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7999549" y="3416726"/>
            <a:ext cx="524110" cy="68884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F9C491F-1D15-F671-E26F-C9C82D82094E}"/>
              </a:ext>
            </a:extLst>
          </p:cNvPr>
          <p:cNvCxnSpPr>
            <a:stCxn id="6" idx="3"/>
            <a:endCxn id="7" idx="3"/>
          </p:cNvCxnSpPr>
          <p:nvPr/>
        </p:nvCxnSpPr>
        <p:spPr>
          <a:xfrm flipH="1" flipV="1">
            <a:off x="7501128" y="1174492"/>
            <a:ext cx="3127248" cy="3587377"/>
          </a:xfrm>
          <a:prstGeom prst="bentConnector3">
            <a:avLst>
              <a:gd name="adj1" fmla="val -731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211B82D-9747-8057-A845-06372BA6F565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5400000" flipH="1" flipV="1">
            <a:off x="4825819" y="1305584"/>
            <a:ext cx="524110" cy="2016252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1310B57-EE6A-6927-B883-4FA5D79ED896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6200000" flipV="1">
            <a:off x="6744535" y="1403120"/>
            <a:ext cx="524110" cy="1821180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7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A70D69-C4F2-1058-1D34-BCD7B540B324}"/>
              </a:ext>
            </a:extLst>
          </p:cNvPr>
          <p:cNvSpPr txBox="1"/>
          <p:nvPr/>
        </p:nvSpPr>
        <p:spPr>
          <a:xfrm>
            <a:off x="329184" y="164588"/>
            <a:ext cx="6658111" cy="630942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kw.test</a:t>
            </a:r>
            <a:endParaRPr lang="en-US" sz="4400" b="1" dirty="0"/>
          </a:p>
          <a:p>
            <a:r>
              <a:rPr lang="en-US" sz="2000" b="1" dirty="0"/>
              <a:t>function(form, data, options)</a:t>
            </a:r>
          </a:p>
          <a:p>
            <a:endParaRPr lang="en-US" sz="2000" b="1" u="sng" dirty="0"/>
          </a:p>
          <a:p>
            <a:r>
              <a:rPr lang="en-US" sz="2000" b="1" u="sng" dirty="0"/>
              <a:t>form</a:t>
            </a:r>
            <a:r>
              <a:rPr lang="en-US" sz="2000" dirty="0"/>
              <a:t>: formula or name of column(s) of </a:t>
            </a:r>
            <a:r>
              <a:rPr lang="en-US" sz="2000" b="1" i="1" dirty="0"/>
              <a:t>data</a:t>
            </a:r>
            <a:r>
              <a:rPr lang="en-US" sz="2000" dirty="0"/>
              <a:t> </a:t>
            </a:r>
          </a:p>
          <a:p>
            <a:r>
              <a:rPr lang="en-US" sz="2000" b="1" u="sng" dirty="0"/>
              <a:t>data</a:t>
            </a:r>
            <a:r>
              <a:rPr lang="en-US" sz="2000" dirty="0"/>
              <a:t>: a </a:t>
            </a:r>
            <a:r>
              <a:rPr lang="en-US" sz="2000" dirty="0" err="1"/>
              <a:t>data.frame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u="sng" dirty="0"/>
              <a:t>options = default</a:t>
            </a:r>
          </a:p>
          <a:p>
            <a:r>
              <a:rPr lang="en-US" sz="2000" b="1" dirty="0"/>
              <a:t>alpha = 0.05</a:t>
            </a:r>
            <a:r>
              <a:rPr lang="en-US" sz="2000" dirty="0"/>
              <a:t>: significance threshold</a:t>
            </a:r>
          </a:p>
          <a:p>
            <a:r>
              <a:rPr lang="en-US" sz="2000" b="1" dirty="0" err="1"/>
              <a:t>clr</a:t>
            </a:r>
            <a:r>
              <a:rPr lang="en-US" sz="2000" b="1" dirty="0"/>
              <a:t> = “</a:t>
            </a:r>
            <a:r>
              <a:rPr lang="en-US" sz="2000" b="1" dirty="0" err="1"/>
              <a:t>sbp.clrs</a:t>
            </a:r>
            <a:r>
              <a:rPr lang="en-US" sz="2000" b="1" dirty="0"/>
              <a:t>”: </a:t>
            </a:r>
            <a:r>
              <a:rPr lang="en-US" sz="2000" dirty="0"/>
              <a:t>name of color palette for figures</a:t>
            </a:r>
          </a:p>
          <a:p>
            <a:r>
              <a:rPr lang="en-US" sz="2000" b="1" dirty="0"/>
              <a:t>txt = 1</a:t>
            </a:r>
            <a:r>
              <a:rPr lang="en-US" sz="2000" dirty="0"/>
              <a:t>: detail level for text (0:none, 1:some, 2+: more)</a:t>
            </a:r>
          </a:p>
          <a:p>
            <a:r>
              <a:rPr lang="en-US" sz="2000" b="1" dirty="0"/>
              <a:t>fig = 1</a:t>
            </a:r>
            <a:r>
              <a:rPr lang="en-US" sz="2000" dirty="0"/>
              <a:t>: number of figures</a:t>
            </a:r>
          </a:p>
          <a:p>
            <a:r>
              <a:rPr lang="en-US" sz="2000" b="1" dirty="0" err="1"/>
              <a:t>tbl</a:t>
            </a:r>
            <a:r>
              <a:rPr lang="en-US" sz="2000" b="1" dirty="0"/>
              <a:t> = 1</a:t>
            </a:r>
            <a:r>
              <a:rPr lang="en-US" sz="2000" dirty="0"/>
              <a:t>: number of tables</a:t>
            </a:r>
          </a:p>
          <a:p>
            <a:r>
              <a:rPr lang="en-US" sz="2000" b="1" dirty="0" err="1"/>
              <a:t>mda</a:t>
            </a:r>
            <a:r>
              <a:rPr lang="en-US" sz="2000" b="1" dirty="0"/>
              <a:t> = 1</a:t>
            </a:r>
            <a:r>
              <a:rPr lang="en-US" sz="2000" dirty="0"/>
              <a:t>: missing data alert (0: none, 1: brief, 2: detailed)</a:t>
            </a:r>
          </a:p>
          <a:p>
            <a:r>
              <a:rPr lang="en-US" sz="2000" b="1" dirty="0" err="1"/>
              <a:t>dgt</a:t>
            </a:r>
            <a:r>
              <a:rPr lang="en-US" sz="2000" b="1" dirty="0"/>
              <a:t> = 4</a:t>
            </a:r>
            <a:r>
              <a:rPr lang="en-US" sz="2000" dirty="0"/>
              <a:t>: number of digits for numerical results in narrative</a:t>
            </a:r>
          </a:p>
          <a:p>
            <a:r>
              <a:rPr lang="en-US" sz="2000" b="1" dirty="0" err="1"/>
              <a:t>hdr</a:t>
            </a:r>
            <a:r>
              <a:rPr lang="en-US" sz="2000" b="1" dirty="0"/>
              <a:t> = 4</a:t>
            </a:r>
            <a:r>
              <a:rPr lang="en-US" sz="2000" dirty="0"/>
              <a:t>: HTML header tag level (1=HUGE, …, 6 = </a:t>
            </a:r>
            <a:r>
              <a:rPr lang="en-US" sz="1200" dirty="0"/>
              <a:t>small</a:t>
            </a:r>
            <a:r>
              <a:rPr lang="en-US" sz="2000" dirty="0"/>
              <a:t>)</a:t>
            </a:r>
          </a:p>
          <a:p>
            <a:r>
              <a:rPr lang="en-US" sz="2000" b="1" dirty="0" err="1"/>
              <a:t>rpt</a:t>
            </a:r>
            <a:r>
              <a:rPr lang="en-US" sz="2000" b="1" dirty="0"/>
              <a:t> = F</a:t>
            </a:r>
            <a:r>
              <a:rPr lang="en-US" sz="2000" dirty="0"/>
              <a:t>: include results in report?</a:t>
            </a:r>
          </a:p>
          <a:p>
            <a:r>
              <a:rPr lang="en-US" sz="2000" b="1" dirty="0" err="1"/>
              <a:t>rxv</a:t>
            </a:r>
            <a:r>
              <a:rPr lang="en-US" sz="2000" b="1" dirty="0"/>
              <a:t> = 0</a:t>
            </a:r>
            <a:r>
              <a:rPr lang="en-US" sz="2000" dirty="0"/>
              <a:t>: archiving (0: none, 1: yes but no big files, 2: all files)</a:t>
            </a:r>
          </a:p>
          <a:p>
            <a:r>
              <a:rPr lang="en-US" sz="2000" b="1" dirty="0" err="1"/>
              <a:t>fig.type</a:t>
            </a:r>
            <a:r>
              <a:rPr lang="en-US" sz="2000" b="1" dirty="0"/>
              <a:t> = “pdf”</a:t>
            </a:r>
            <a:r>
              <a:rPr lang="en-US" sz="2000" dirty="0"/>
              <a:t>: name of R figure function</a:t>
            </a:r>
          </a:p>
          <a:p>
            <a:r>
              <a:rPr lang="en-US" sz="2000" b="1" dirty="0"/>
              <a:t>… : </a:t>
            </a:r>
            <a:r>
              <a:rPr lang="en-US" sz="2000" dirty="0"/>
              <a:t>options for R figure function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94E7000-9697-C716-0E78-0F36AA77C9E6}"/>
              </a:ext>
            </a:extLst>
          </p:cNvPr>
          <p:cNvSpPr/>
          <p:nvPr/>
        </p:nvSpPr>
        <p:spPr>
          <a:xfrm>
            <a:off x="7196328" y="512060"/>
            <a:ext cx="457200" cy="1773940"/>
          </a:xfrm>
          <a:prstGeom prst="rightBrac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A1A56-AEFD-9D97-4DBB-C8A39DF4040C}"/>
              </a:ext>
            </a:extLst>
          </p:cNvPr>
          <p:cNvSpPr txBox="1"/>
          <p:nvPr/>
        </p:nvSpPr>
        <p:spPr>
          <a:xfrm>
            <a:off x="7862561" y="937365"/>
            <a:ext cx="396240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Intuitive argument syntax common for all high-level functions simplifies usage and expedites learning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A0F7E9E-0F51-A1D1-4BF8-E89C581DF181}"/>
              </a:ext>
            </a:extLst>
          </p:cNvPr>
          <p:cNvSpPr/>
          <p:nvPr/>
        </p:nvSpPr>
        <p:spPr>
          <a:xfrm>
            <a:off x="7196328" y="2474972"/>
            <a:ext cx="457200" cy="3870968"/>
          </a:xfrm>
          <a:prstGeom prst="rightBrac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8A3E5D-02DE-6977-CB38-9C2859F626E4}"/>
              </a:ext>
            </a:extLst>
          </p:cNvPr>
          <p:cNvSpPr txBox="1"/>
          <p:nvPr/>
        </p:nvSpPr>
        <p:spPr>
          <a:xfrm>
            <a:off x="7862561" y="3948791"/>
            <a:ext cx="396240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Intuitive options common across high-level functions simplifies usage and expedites learning</a:t>
            </a:r>
          </a:p>
        </p:txBody>
      </p:sp>
    </p:spTree>
    <p:extLst>
      <p:ext uri="{BB962C8B-B14F-4D97-AF65-F5344CB8AC3E}">
        <p14:creationId xmlns:p14="http://schemas.microsoft.com/office/powerpoint/2010/main" val="374496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8100"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38100"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2300</Words>
  <Application>Microsoft Office PowerPoint</Application>
  <PresentationFormat>Widescreen</PresentationFormat>
  <Paragraphs>370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Times New Roman</vt:lpstr>
      <vt:lpstr>Office Theme</vt:lpstr>
      <vt:lpstr>Plans for statGPT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Pounds, Stanley</dc:creator>
  <cp:lastModifiedBy>Pounds, Stanley</cp:lastModifiedBy>
  <cp:revision>15</cp:revision>
  <dcterms:created xsi:type="dcterms:W3CDTF">2024-08-27T15:39:32Z</dcterms:created>
  <dcterms:modified xsi:type="dcterms:W3CDTF">2024-08-27T23:10:01Z</dcterms:modified>
</cp:coreProperties>
</file>