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5E0E736-8CCC-48A4-BC34-04D552B28621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F5CE4AA-9E94-42C0-9686-554F4BB69C0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iksha.More\Desktop\wqm\welcome-to-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25" y="2590800"/>
            <a:ext cx="51149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9850" y="54804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Swetank Kakarla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075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miksha.More\Desktop\wqm\reply-all-s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04622"/>
            <a:ext cx="8686800" cy="327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3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iksha.More\Desktop\wqm\email-det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1"/>
            <a:ext cx="896506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miksha.More\Desktop\wqm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38" y="609600"/>
            <a:ext cx="6943725" cy="20383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2819400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Username:</a:t>
            </a:r>
            <a:r>
              <a:rPr lang="en-US" sz="2000" dirty="0" smtClean="0"/>
              <a:t> &lt;</a:t>
            </a:r>
            <a:r>
              <a:rPr lang="en-US" sz="2000" i="1" dirty="0" smtClean="0"/>
              <a:t>Your </a:t>
            </a:r>
            <a:r>
              <a:rPr lang="en-US" sz="2000" i="1" dirty="0"/>
              <a:t>personal email </a:t>
            </a:r>
            <a:r>
              <a:rPr lang="en-US" sz="2000" i="1" dirty="0" smtClean="0"/>
              <a:t>id</a:t>
            </a:r>
            <a:r>
              <a:rPr lang="en-US" sz="2000" dirty="0" smtClean="0"/>
              <a:t>&gt;</a:t>
            </a:r>
          </a:p>
          <a:p>
            <a:r>
              <a:rPr lang="en-US" sz="2000" b="1" dirty="0" smtClean="0"/>
              <a:t>Password:</a:t>
            </a:r>
            <a:r>
              <a:rPr lang="en-US" sz="2000" dirty="0" smtClean="0"/>
              <a:t> Password@2016</a:t>
            </a:r>
          </a:p>
          <a:p>
            <a:pPr algn="ctr"/>
            <a:r>
              <a:rPr lang="en-US" sz="1600" i="1" dirty="0" smtClean="0"/>
              <a:t>&lt;‘P’ uppercase&gt;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8426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1" y="228600"/>
            <a:ext cx="8204209" cy="5256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6892" y="4472354"/>
            <a:ext cx="577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Create New Record:  </a:t>
            </a:r>
            <a:r>
              <a:rPr lang="en-US" sz="1600" dirty="0" smtClean="0"/>
              <a:t>Ideally not required.</a:t>
            </a:r>
            <a:endParaRPr lang="en-GB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43553" y="2303587"/>
            <a:ext cx="568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All: </a:t>
            </a:r>
            <a:r>
              <a:rPr lang="en-US" sz="1600" dirty="0" smtClean="0"/>
              <a:t>Shows all items in the bucket that are reliable on you.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46231" y="1873815"/>
            <a:ext cx="4392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Resolved items: </a:t>
            </a:r>
            <a:r>
              <a:rPr lang="en-US" sz="1600" dirty="0" smtClean="0"/>
              <a:t>Items that are resolved.</a:t>
            </a:r>
            <a:endParaRPr lang="en-GB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1440150"/>
            <a:ext cx="357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Closed items: </a:t>
            </a:r>
            <a:r>
              <a:rPr lang="en-US" sz="1600" dirty="0" smtClean="0"/>
              <a:t>Items that are closed.</a:t>
            </a:r>
            <a:endParaRPr lang="en-GB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765925"/>
            <a:ext cx="0" cy="371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8970" y="4075185"/>
            <a:ext cx="6105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Save changes:  </a:t>
            </a:r>
            <a:r>
              <a:rPr lang="en-US" sz="1600" dirty="0" smtClean="0"/>
              <a:t>Save every time you make changes to the rows</a:t>
            </a:r>
            <a:endParaRPr lang="en-GB" sz="16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90600" y="765925"/>
            <a:ext cx="0" cy="3320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95297" y="3418656"/>
            <a:ext cx="727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Cancel edits:  </a:t>
            </a:r>
            <a:r>
              <a:rPr lang="en-US" sz="1600" dirty="0" smtClean="0"/>
              <a:t>Every cell you edit, there will be a red flag on your top left of the cell. Save or cancel will remove that flag</a:t>
            </a:r>
            <a:r>
              <a:rPr lang="en-GB" sz="1600" b="1" dirty="0"/>
              <a:t>.</a:t>
            </a:r>
            <a:endParaRPr lang="en-US" sz="1600" dirty="0" smtClean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0200" y="754708"/>
            <a:ext cx="0" cy="2709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8800" y="2754923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Assigned to </a:t>
            </a:r>
            <a:r>
              <a:rPr lang="en-US" sz="1600" b="1" dirty="0" smtClean="0"/>
              <a:t>You: </a:t>
            </a:r>
            <a:r>
              <a:rPr lang="en-US" sz="1600" dirty="0" smtClean="0"/>
              <a:t>Shows all items that you are responsible for [Subordinates, Under your hierarchy].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62200" y="759577"/>
            <a:ext cx="0" cy="2018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4200" y="766431"/>
            <a:ext cx="0" cy="1566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34860" y="776142"/>
            <a:ext cx="0" cy="10602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0200" y="767243"/>
            <a:ext cx="0" cy="648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92790"/>
              </p:ext>
            </p:extLst>
          </p:nvPr>
        </p:nvGraphicFramePr>
        <p:xfrm>
          <a:off x="23446" y="152400"/>
          <a:ext cx="4762096" cy="4633946"/>
        </p:xfrm>
        <a:graphic>
          <a:graphicData uri="http://schemas.openxmlformats.org/drawingml/2006/table">
            <a:tbl>
              <a:tblPr/>
              <a:tblGrid>
                <a:gridCol w="1799734"/>
                <a:gridCol w="2962362"/>
              </a:tblGrid>
              <a:tr h="338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Grid header names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55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5506"/>
                    </a:solidFill>
                  </a:tcPr>
                </a:tc>
              </a:tr>
              <a:tr h="338824"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 of</a:t>
                      </a:r>
                      <a:r>
                        <a:rPr lang="en-US" sz="1400" b="1" baseline="0" dirty="0" smtClean="0"/>
                        <a:t> the item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824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ExternalUId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</a:t>
                      </a:r>
                      <a:r>
                        <a:rPr lang="en-US" sz="1400" b="1" baseline="0" dirty="0" smtClean="0"/>
                        <a:t> unique Id &lt;</a:t>
                      </a:r>
                      <a:r>
                        <a:rPr lang="en-US" sz="1400" b="1" baseline="0" dirty="0" err="1" smtClean="0"/>
                        <a:t>TicketNo</a:t>
                      </a:r>
                      <a:r>
                        <a:rPr lang="en-US" sz="1400" b="1" baseline="0" dirty="0" smtClean="0"/>
                        <a:t>.&gt;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824">
                <a:tc>
                  <a:txBody>
                    <a:bodyPr/>
                    <a:lstStyle/>
                    <a:p>
                      <a:r>
                        <a:rPr lang="en-US" sz="1400" b="1" dirty="0"/>
                        <a:t>Manager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Manager of</a:t>
                      </a:r>
                      <a:r>
                        <a:rPr lang="en-US" sz="1400" b="1" baseline="0" dirty="0" smtClean="0"/>
                        <a:t> that item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824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CreatedDate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Creation</a:t>
                      </a:r>
                      <a:r>
                        <a:rPr lang="en-US" sz="1400" b="1" baseline="0" dirty="0" smtClean="0"/>
                        <a:t> date of the item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145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WorkType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The type</a:t>
                      </a:r>
                      <a:r>
                        <a:rPr lang="en-US" sz="1400" b="1" baseline="0" dirty="0" smtClean="0"/>
                        <a:t> of request it is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145">
                <a:tc>
                  <a:txBody>
                    <a:bodyPr/>
                    <a:lstStyle/>
                    <a:p>
                      <a:r>
                        <a:rPr lang="en-US" sz="1400" b="1" dirty="0"/>
                        <a:t>Duration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Estimated duration</a:t>
                      </a:r>
                      <a:r>
                        <a:rPr lang="en-US" sz="1400" b="1" baseline="0" dirty="0" smtClean="0"/>
                        <a:t> in minutes to meet Current Review Date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CurrentReviewDate</a:t>
                      </a:r>
                      <a:endParaRPr lang="en-US" sz="1400" b="1" dirty="0" smtClean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Dynamic estimated review date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err="1" smtClean="0">
                          <a:solidFill>
                            <a:schemeClr val="tx1"/>
                          </a:solidFill>
                        </a:rPr>
                        <a:t>OriginalReviewDate</a:t>
                      </a:r>
                      <a:endParaRPr lang="en-US" sz="14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Originally estimated</a:t>
                      </a:r>
                      <a:r>
                        <a:rPr lang="en-US" sz="1400" b="0" i="1" baseline="0" dirty="0" smtClean="0">
                          <a:solidFill>
                            <a:schemeClr val="tx1"/>
                          </a:solidFill>
                        </a:rPr>
                        <a:t> review date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824">
                <a:tc>
                  <a:txBody>
                    <a:bodyPr/>
                    <a:lstStyle/>
                    <a:p>
                      <a:r>
                        <a:rPr lang="en-US" sz="1400" b="1" dirty="0"/>
                        <a:t>Status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Current status</a:t>
                      </a:r>
                      <a:r>
                        <a:rPr lang="en-US" sz="1400" b="1" baseline="0" dirty="0" smtClean="0"/>
                        <a:t> of the item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82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CurrentTargetDate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Dynamic estimated target date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9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OriginalTargetDate</a:t>
                      </a:r>
                      <a:endParaRPr 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Originally estimated target date</a:t>
                      </a:r>
                      <a:endParaRPr 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79143"/>
              </p:ext>
            </p:extLst>
          </p:nvPr>
        </p:nvGraphicFramePr>
        <p:xfrm>
          <a:off x="4876800" y="533400"/>
          <a:ext cx="4114800" cy="4471920"/>
        </p:xfrm>
        <a:graphic>
          <a:graphicData uri="http://schemas.openxmlformats.org/drawingml/2006/table">
            <a:tbl>
              <a:tblPr/>
              <a:tblGrid>
                <a:gridCol w="1372493"/>
                <a:gridCol w="2742307"/>
              </a:tblGrid>
              <a:tr h="1026042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DelayCause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Cause</a:t>
                      </a:r>
                      <a:r>
                        <a:rPr lang="en-US" sz="1400" b="1" baseline="0" dirty="0" smtClean="0"/>
                        <a:t> of delay, mandatory if duration is increased  and review/target dates are postponed.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42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QualityAnalyst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The manager</a:t>
                      </a:r>
                      <a:r>
                        <a:rPr lang="en-US" sz="1400" b="1" baseline="0" dirty="0" smtClean="0"/>
                        <a:t> responsible for QA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QAStatus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The Status of QA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HandoverTo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The item</a:t>
                      </a:r>
                      <a:r>
                        <a:rPr lang="en-US" sz="1400" b="1" baseline="0" dirty="0" smtClean="0"/>
                        <a:t> is handed over to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43">
                <a:tc>
                  <a:txBody>
                    <a:bodyPr/>
                    <a:lstStyle/>
                    <a:p>
                      <a:r>
                        <a:rPr lang="en-US" sz="1400" b="1" dirty="0"/>
                        <a:t>Requester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The requester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Business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Business category of the item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43">
                <a:tc>
                  <a:txBody>
                    <a:bodyPr/>
                    <a:lstStyle/>
                    <a:p>
                      <a:r>
                        <a:rPr lang="en-US" sz="1400" b="1" dirty="0"/>
                        <a:t>Shift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Shift</a:t>
                      </a:r>
                      <a:r>
                        <a:rPr lang="en-US" sz="1400" b="1" baseline="0" dirty="0" smtClean="0"/>
                        <a:t> that item belongs to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43">
                <a:tc>
                  <a:txBody>
                    <a:bodyPr/>
                    <a:lstStyle/>
                    <a:p>
                      <a:r>
                        <a:rPr lang="en-US" sz="1400" b="1" dirty="0"/>
                        <a:t>Country</a:t>
                      </a:r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Country</a:t>
                      </a:r>
                      <a:r>
                        <a:rPr lang="en-US" sz="1400" b="1" baseline="0" dirty="0" smtClean="0"/>
                        <a:t> the item belongs to</a:t>
                      </a:r>
                      <a:endParaRPr lang="en-US" sz="1400" b="1" dirty="0"/>
                    </a:p>
                  </a:txBody>
                  <a:tcPr marL="42617" marR="42617" marT="21308" marB="21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29819"/>
              </p:ext>
            </p:extLst>
          </p:nvPr>
        </p:nvGraphicFramePr>
        <p:xfrm>
          <a:off x="76200" y="228600"/>
          <a:ext cx="8839200" cy="4495800"/>
        </p:xfrm>
        <a:graphic>
          <a:graphicData uri="http://schemas.openxmlformats.org/drawingml/2006/table">
            <a:tbl>
              <a:tblPr/>
              <a:tblGrid>
                <a:gridCol w="572214"/>
                <a:gridCol w="2399586"/>
                <a:gridCol w="3048000"/>
                <a:gridCol w="2819400"/>
              </a:tblGrid>
              <a:tr h="363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Shift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Requesters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Coordinators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Assignees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2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APAC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Samiksha &lt;samiksha.more08@gmail.com&gt;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Neeraj &lt;neerajshah1703@gmail.com&gt;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Purnima &lt;dhokepurnima@gmail.com&gt;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Shefali &lt;shefalilad@gmail.com&gt;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29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EMEA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Anuja &lt;sinkaranuja@gmail.com&gt;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Amit &lt;aarth.dude@gmail.com&gt;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Dinesh &lt;dineshk.rana@hotmail.com&gt;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Nitin &lt;nits2284@yahoo.com&gt;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Swetank &lt;stk26kakarla@gmail.com&gt;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Mandar &lt;mandardalvi2005@gmail.com&gt;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Sagar &lt;sagargaikwad90@gmail.com&gt;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Purva &lt;purvapsk14@gmail.com&gt;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Nikita &lt;nikitagambhirrao@gmail.com&gt;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Vaibhav&lt;vvmestry@gmail.com&gt;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Sunil&lt;snl.kesarkar@gmail.com&gt;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Rahul &lt;</a:t>
                      </a:r>
                      <a:r>
                        <a:rPr lang="en-US" sz="1100" u="none" strike="noStrike" dirty="0" smtClean="0">
                          <a:effectLst/>
                        </a:rPr>
                        <a:t>chaudharirahuls14@gmail.com</a:t>
                      </a:r>
                      <a:r>
                        <a:rPr lang="en-US" sz="1100" u="none" strike="noStrike" dirty="0">
                          <a:effectLst/>
                        </a:rPr>
                        <a:t>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52496"/>
              </p:ext>
            </p:extLst>
          </p:nvPr>
        </p:nvGraphicFramePr>
        <p:xfrm>
          <a:off x="99646" y="87923"/>
          <a:ext cx="8915400" cy="4913443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2658978"/>
                <a:gridCol w="2876655"/>
                <a:gridCol w="3379767"/>
              </a:tblGrid>
              <a:tr h="44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Requester (Role of Client/Stake holders)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Coordinator (Role of Shift/Team leads)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Assignee (Role of Executioner)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Portray </a:t>
                      </a:r>
                      <a:r>
                        <a:rPr lang="en-US" sz="1200" u="none" strike="noStrike" dirty="0">
                          <a:effectLst/>
                        </a:rPr>
                        <a:t>all case scenarios that has been experienced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Raise new requests using personal email ids </a:t>
                      </a:r>
                      <a:r>
                        <a:rPr lang="en-US" sz="1200" u="none" strike="noStrike" dirty="0" smtClean="0">
                          <a:effectLst/>
                        </a:rPr>
                        <a:t>provided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to www@nieto.in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Do not use any confidential content provided by Shell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Dummy documents to be used as attachments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60">
                <a:tc rowSpan="6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Assign new requests based on </a:t>
                      </a:r>
                      <a:r>
                        <a:rPr lang="en-US" sz="1200" u="none" strike="noStrike" dirty="0" smtClean="0">
                          <a:effectLst/>
                        </a:rPr>
                        <a:t>shift/urgency/availability</a:t>
                      </a:r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62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Acknowledge client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6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Mark shift lead's personal email ids in CC (as followed)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62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Portray </a:t>
                      </a:r>
                      <a:r>
                        <a:rPr lang="en-US" sz="1200" u="none" strike="noStrike" dirty="0">
                          <a:effectLst/>
                        </a:rPr>
                        <a:t>to complete the execution of request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62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Pass on for QA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31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Reply to acknowledgement to get approved by requesters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0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miksha.More\Desktop\wqm\not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"/>
            <a:ext cx="46291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33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Notifications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2" y="3087297"/>
            <a:ext cx="8610601" cy="54600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352800" y="3886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request in </a:t>
            </a:r>
            <a:r>
              <a:rPr lang="en-US" dirty="0" err="1" smtClean="0"/>
              <a:t>Eto</a:t>
            </a:r>
            <a:r>
              <a:rPr lang="en-US" dirty="0" smtClean="0"/>
              <a:t>	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2" y="2478161"/>
            <a:ext cx="8622344" cy="6196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682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amiksha.More\Desktop\wqm\req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" y="152400"/>
            <a:ext cx="8926390" cy="24955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amiksha.More\Desktop\wqm\request-assign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8" y="2743200"/>
            <a:ext cx="9073114" cy="105990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Samiksha.More\Desktop\wqm\request-assigned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" y="3962400"/>
            <a:ext cx="9111343" cy="10291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Samiksha.More\Desktop\wqm\view-req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" y="554039"/>
            <a:ext cx="9048025" cy="34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409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Samiksha.More</dc:creator>
  <cp:lastModifiedBy>Swetank.Kakarla</cp:lastModifiedBy>
  <cp:revision>29</cp:revision>
  <dcterms:created xsi:type="dcterms:W3CDTF">2016-10-19T04:28:58Z</dcterms:created>
  <dcterms:modified xsi:type="dcterms:W3CDTF">2016-10-24T10:47:07Z</dcterms:modified>
</cp:coreProperties>
</file>