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2.xml" ContentType="application/vnd.openxmlformats-officedocument.presentationml.notesSlide+xml"/>
  <Override PartName="/ppt/charts/chart3.xml" ContentType="application/vnd.openxmlformats-officedocument.drawingml.chart+xml"/>
  <Override PartName="/ppt/notesSlides/notesSlide13.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14.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58" r:id="rId4"/>
    <p:sldId id="259" r:id="rId5"/>
    <p:sldId id="260" r:id="rId6"/>
    <p:sldId id="261" r:id="rId7"/>
    <p:sldId id="277" r:id="rId8"/>
    <p:sldId id="262" r:id="rId9"/>
    <p:sldId id="263" r:id="rId10"/>
    <p:sldId id="264" r:id="rId11"/>
    <p:sldId id="265" r:id="rId12"/>
    <p:sldId id="266" r:id="rId13"/>
    <p:sldId id="267" r:id="rId14"/>
    <p:sldId id="268" r:id="rId15"/>
    <p:sldId id="269" r:id="rId16"/>
    <p:sldId id="270" r:id="rId17"/>
    <p:sldId id="271" r:id="rId18"/>
    <p:sldId id="275" r:id="rId19"/>
    <p:sldId id="272" r:id="rId20"/>
    <p:sldId id="273" r:id="rId21"/>
    <p:sldId id="276" r:id="rId22"/>
    <p:sldId id="274"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kumimoji="0" sz="4000" b="0" i="0" u="none" strike="noStrike" cap="none" spc="0" normalizeH="0" baseline="0">
        <a:ln>
          <a:noFill/>
        </a:ln>
        <a:solidFill>
          <a:srgbClr val="6A005F"/>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kumimoji="0" sz="4000" b="0" i="0" u="none" strike="noStrike" cap="none" spc="0" normalizeH="0" baseline="0">
        <a:ln>
          <a:noFill/>
        </a:ln>
        <a:solidFill>
          <a:srgbClr val="6A005F"/>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kumimoji="0" sz="4000" b="0" i="0" u="none" strike="noStrike" cap="none" spc="0" normalizeH="0" baseline="0">
        <a:ln>
          <a:noFill/>
        </a:ln>
        <a:solidFill>
          <a:srgbClr val="6A005F"/>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kumimoji="0" sz="4000" b="0" i="0" u="none" strike="noStrike" cap="none" spc="0" normalizeH="0" baseline="0">
        <a:ln>
          <a:noFill/>
        </a:ln>
        <a:solidFill>
          <a:srgbClr val="6A005F"/>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kumimoji="0" sz="4000" b="0" i="0" u="none" strike="noStrike" cap="none" spc="0" normalizeH="0" baseline="0">
        <a:ln>
          <a:noFill/>
        </a:ln>
        <a:solidFill>
          <a:srgbClr val="6A005F"/>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kumimoji="0" sz="4000" b="0" i="0" u="none" strike="noStrike" cap="none" spc="0" normalizeH="0" baseline="0">
        <a:ln>
          <a:noFill/>
        </a:ln>
        <a:solidFill>
          <a:srgbClr val="6A005F"/>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kumimoji="0" sz="4000" b="0" i="0" u="none" strike="noStrike" cap="none" spc="0" normalizeH="0" baseline="0">
        <a:ln>
          <a:noFill/>
        </a:ln>
        <a:solidFill>
          <a:srgbClr val="6A005F"/>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kumimoji="0" sz="4000" b="0" i="0" u="none" strike="noStrike" cap="none" spc="0" normalizeH="0" baseline="0">
        <a:ln>
          <a:noFill/>
        </a:ln>
        <a:solidFill>
          <a:srgbClr val="6A005F"/>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kumimoji="0" sz="4000" b="0" i="0" u="none" strike="noStrike" cap="none" spc="0" normalizeH="0" baseline="0">
        <a:ln>
          <a:noFill/>
        </a:ln>
        <a:solidFill>
          <a:srgbClr val="6A005F"/>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16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343" autoAdjust="0"/>
  </p:normalViewPr>
  <p:slideViewPr>
    <p:cSldViewPr snapToGrid="0">
      <p:cViewPr varScale="1">
        <p:scale>
          <a:sx n="31" d="100"/>
          <a:sy n="31" d="100"/>
        </p:scale>
        <p:origin x="126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___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___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___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0"/>
  <c:style val="2"/>
  <c:chart>
    <c:title>
      <c:tx>
        <c:rich>
          <a:bodyPr rot="0"/>
          <a:lstStyle/>
          <a:p>
            <a:pPr>
              <a:defRPr sz="3000" b="0" i="0" u="none" strike="noStrike">
                <a:solidFill>
                  <a:srgbClr val="000000"/>
                </a:solidFill>
                <a:latin typeface="Arial" panose="020B0604020202020204" pitchFamily="34" charset="0"/>
                <a:cs typeface="Arial" panose="020B0604020202020204" pitchFamily="34" charset="0"/>
              </a:defRPr>
            </a:pPr>
            <a:r>
              <a:rPr lang="en-US" sz="3000" b="0" i="0" u="none" strike="noStrike" dirty="0" smtClean="0">
                <a:solidFill>
                  <a:srgbClr val="000000"/>
                </a:solidFill>
                <a:latin typeface="Arial" panose="020B0604020202020204" pitchFamily="34" charset="0"/>
                <a:cs typeface="Arial" panose="020B0604020202020204" pitchFamily="34" charset="0"/>
              </a:rPr>
              <a:t>Developers’ </a:t>
            </a:r>
            <a:r>
              <a:rPr lang="en-US" sz="3000" b="0" i="0" u="none" strike="noStrike" dirty="0">
                <a:solidFill>
                  <a:srgbClr val="000000"/>
                </a:solidFill>
                <a:latin typeface="Arial" panose="020B0604020202020204" pitchFamily="34" charset="0"/>
                <a:cs typeface="Arial" panose="020B0604020202020204" pitchFamily="34" charset="0"/>
              </a:rPr>
              <a:t>logging intentions</a:t>
            </a:r>
          </a:p>
        </c:rich>
      </c:tx>
      <c:layout>
        <c:manualLayout>
          <c:xMode val="edge"/>
          <c:yMode val="edge"/>
          <c:x val="0.26548100000000002"/>
          <c:y val="0"/>
          <c:w val="0.46903800000000001"/>
          <c:h val="0.14326700000000001"/>
        </c:manualLayout>
      </c:layout>
      <c:overlay val="1"/>
      <c:spPr>
        <a:noFill/>
        <a:effectLst/>
      </c:spPr>
    </c:title>
    <c:autoTitleDeleted val="0"/>
    <c:plotArea>
      <c:layout>
        <c:manualLayout>
          <c:layoutTarget val="inner"/>
          <c:xMode val="edge"/>
          <c:yMode val="edge"/>
          <c:x val="0.35052100000000003"/>
          <c:y val="0.14326700000000001"/>
          <c:w val="0.62478999999999996"/>
          <c:h val="0.65350799999999998"/>
        </c:manualLayout>
      </c:layout>
      <c:barChart>
        <c:barDir val="bar"/>
        <c:grouping val="clustered"/>
        <c:varyColors val="0"/>
        <c:ser>
          <c:idx val="0"/>
          <c:order val="0"/>
          <c:tx>
            <c:strRef>
              <c:f>Sheet1!$A$2</c:f>
              <c:strCache>
                <c:ptCount val="1"/>
                <c:pt idx="0">
                  <c:v>区域 1</c:v>
                </c:pt>
              </c:strCache>
            </c:strRef>
          </c:tx>
          <c:spPr>
            <a:solidFill>
              <a:srgbClr val="52585F"/>
            </a:solidFill>
            <a:ln w="12700" cap="flat">
              <a:noFill/>
              <a:miter lim="400000"/>
            </a:ln>
            <a:effectLst/>
          </c:spPr>
          <c:invertIfNegative val="0"/>
          <c:cat>
            <c:strRef>
              <c:f>Sheet1!$B$1:$G$1</c:f>
              <c:strCache>
                <c:ptCount val="6"/>
                <c:pt idx="0">
                  <c:v>Troubleshooting</c:v>
                </c:pt>
                <c:pt idx="1">
                  <c:v>Monitoring</c:v>
                </c:pt>
                <c:pt idx="2">
                  <c:v>User behavior analysis</c:v>
                </c:pt>
                <c:pt idx="3">
                  <c:v>Regulation</c:v>
                </c:pt>
                <c:pt idx="4">
                  <c:v>Recovery</c:v>
                </c:pt>
                <c:pt idx="5">
                  <c:v>Transaction management</c:v>
                </c:pt>
              </c:strCache>
            </c:strRef>
          </c:cat>
          <c:val>
            <c:numRef>
              <c:f>Sheet1!$B$2:$G$2</c:f>
              <c:numCache>
                <c:formatCode>General</c:formatCode>
                <c:ptCount val="6"/>
                <c:pt idx="0">
                  <c:v>98.7</c:v>
                </c:pt>
                <c:pt idx="1">
                  <c:v>73.3</c:v>
                </c:pt>
                <c:pt idx="2">
                  <c:v>42.7</c:v>
                </c:pt>
                <c:pt idx="3">
                  <c:v>20</c:v>
                </c:pt>
                <c:pt idx="4">
                  <c:v>16</c:v>
                </c:pt>
                <c:pt idx="5">
                  <c:v>9.3000000000000007</c:v>
                </c:pt>
              </c:numCache>
            </c:numRef>
          </c:val>
          <c:extLst>
            <c:ext xmlns:c16="http://schemas.microsoft.com/office/drawing/2014/chart" uri="{C3380CC4-5D6E-409C-BE32-E72D297353CC}">
              <c16:uniqueId val="{00000000-67DA-4819-A915-D0135DD575CC}"/>
            </c:ext>
          </c:extLst>
        </c:ser>
        <c:dLbls>
          <c:showLegendKey val="0"/>
          <c:showVal val="0"/>
          <c:showCatName val="0"/>
          <c:showSerName val="0"/>
          <c:showPercent val="0"/>
          <c:showBubbleSize val="0"/>
        </c:dLbls>
        <c:gapWidth val="40"/>
        <c:overlap val="-10"/>
        <c:axId val="2094734552"/>
        <c:axId val="2094734553"/>
      </c:barChart>
      <c:catAx>
        <c:axId val="2094734552"/>
        <c:scaling>
          <c:orientation val="maxMin"/>
        </c:scaling>
        <c:delete val="0"/>
        <c:axPos val="l"/>
        <c:numFmt formatCode="General" sourceLinked="0"/>
        <c:majorTickMark val="none"/>
        <c:minorTickMark val="none"/>
        <c:tickLblPos val="nextTo"/>
        <c:spPr>
          <a:ln w="12700" cap="flat">
            <a:solidFill>
              <a:srgbClr val="000000"/>
            </a:solidFill>
            <a:prstDash val="solid"/>
            <a:miter lim="400000"/>
          </a:ln>
        </c:spPr>
        <c:txPr>
          <a:bodyPr rot="0"/>
          <a:lstStyle/>
          <a:p>
            <a:pPr>
              <a:defRPr sz="2500" b="0" i="0" u="none" strike="noStrike">
                <a:solidFill>
                  <a:srgbClr val="000000"/>
                </a:solidFill>
                <a:latin typeface="Arial" panose="020B0604020202020204" pitchFamily="34" charset="0"/>
                <a:cs typeface="Arial" panose="020B0604020202020204" pitchFamily="34" charset="0"/>
              </a:defRPr>
            </a:pPr>
            <a:endParaRPr lang="zh-CN"/>
          </a:p>
        </c:txPr>
        <c:crossAx val="2094734553"/>
        <c:crosses val="autoZero"/>
        <c:auto val="1"/>
        <c:lblAlgn val="ctr"/>
        <c:lblOffset val="100"/>
        <c:noMultiLvlLbl val="1"/>
      </c:catAx>
      <c:valAx>
        <c:axId val="2094734553"/>
        <c:scaling>
          <c:orientation val="minMax"/>
        </c:scaling>
        <c:delete val="0"/>
        <c:axPos val="t"/>
        <c:majorGridlines>
          <c:spPr>
            <a:ln w="12700" cap="flat">
              <a:solidFill>
                <a:srgbClr val="B8B8B8"/>
              </a:solidFill>
              <a:prstDash val="solid"/>
              <a:miter lim="400000"/>
            </a:ln>
          </c:spPr>
        </c:majorGridlines>
        <c:title>
          <c:tx>
            <c:rich>
              <a:bodyPr rot="0"/>
              <a:lstStyle/>
              <a:p>
                <a:pPr>
                  <a:defRPr sz="2500" b="0" i="0" u="none" strike="noStrike">
                    <a:solidFill>
                      <a:srgbClr val="000000"/>
                    </a:solidFill>
                    <a:latin typeface="Arial" panose="020B0604020202020204" pitchFamily="34" charset="0"/>
                    <a:cs typeface="Arial" panose="020B0604020202020204" pitchFamily="34" charset="0"/>
                  </a:defRPr>
                </a:pPr>
                <a:r>
                  <a:rPr lang="en-US" sz="2500" b="0" i="0" u="none" strike="noStrike" dirty="0">
                    <a:solidFill>
                      <a:srgbClr val="000000"/>
                    </a:solidFill>
                    <a:latin typeface="Arial" panose="020B0604020202020204" pitchFamily="34" charset="0"/>
                    <a:cs typeface="Arial" panose="020B0604020202020204" pitchFamily="34" charset="0"/>
                  </a:rPr>
                  <a:t>Percentage of responses</a:t>
                </a:r>
              </a:p>
            </c:rich>
          </c:tx>
          <c:layout>
            <c:manualLayout>
              <c:xMode val="edge"/>
              <c:yMode val="edge"/>
              <c:x val="0.47771753748800116"/>
              <c:y val="0.92891399018426724"/>
            </c:manualLayout>
          </c:layout>
          <c:overlay val="1"/>
        </c:title>
        <c:numFmt formatCode="General" sourceLinked="0"/>
        <c:majorTickMark val="none"/>
        <c:minorTickMark val="none"/>
        <c:tickLblPos val="high"/>
        <c:spPr>
          <a:ln w="12700" cap="flat">
            <a:noFill/>
            <a:prstDash val="solid"/>
            <a:miter lim="400000"/>
          </a:ln>
        </c:spPr>
        <c:txPr>
          <a:bodyPr rot="0"/>
          <a:lstStyle/>
          <a:p>
            <a:pPr>
              <a:defRPr sz="2500" b="0" i="0" u="none" strike="noStrike">
                <a:solidFill>
                  <a:srgbClr val="000000"/>
                </a:solidFill>
                <a:latin typeface="Arial" panose="020B0604020202020204" pitchFamily="34" charset="0"/>
                <a:cs typeface="Arial" panose="020B0604020202020204" pitchFamily="34" charset="0"/>
              </a:defRPr>
            </a:pPr>
            <a:endParaRPr lang="zh-CN"/>
          </a:p>
        </c:txPr>
        <c:crossAx val="2094734552"/>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0"/>
  <c:style val="2"/>
  <c:chart>
    <c:title>
      <c:tx>
        <c:rich>
          <a:bodyPr rot="0"/>
          <a:lstStyle/>
          <a:p>
            <a:pPr>
              <a:defRPr sz="3000" b="0" i="0" u="none" strike="noStrike">
                <a:solidFill>
                  <a:srgbClr val="000000"/>
                </a:solidFill>
                <a:latin typeface="Arial" panose="020B0604020202020204" pitchFamily="34" charset="0"/>
                <a:cs typeface="Arial" panose="020B0604020202020204" pitchFamily="34" charset="0"/>
              </a:defRPr>
            </a:pPr>
            <a:r>
              <a:rPr lang="en-US" sz="3000" b="0" i="0" u="none" strike="noStrike" dirty="0" smtClean="0">
                <a:solidFill>
                  <a:srgbClr val="000000"/>
                </a:solidFill>
                <a:latin typeface="Arial" panose="020B0604020202020204" pitchFamily="34" charset="0"/>
                <a:cs typeface="Arial" panose="020B0604020202020204" pitchFamily="34" charset="0"/>
              </a:rPr>
              <a:t>Developers’ </a:t>
            </a:r>
            <a:r>
              <a:rPr lang="en-US" sz="3000" b="0" i="0" u="none" strike="noStrike" dirty="0">
                <a:solidFill>
                  <a:srgbClr val="000000"/>
                </a:solidFill>
                <a:latin typeface="Arial" panose="020B0604020202020204" pitchFamily="34" charset="0"/>
                <a:cs typeface="Arial" panose="020B0604020202020204" pitchFamily="34" charset="0"/>
              </a:rPr>
              <a:t>logging concerns</a:t>
            </a:r>
          </a:p>
        </c:rich>
      </c:tx>
      <c:layout>
        <c:manualLayout>
          <c:xMode val="edge"/>
          <c:yMode val="edge"/>
          <c:x val="0.244558"/>
          <c:y val="0"/>
          <c:w val="0.51088299999999998"/>
          <c:h val="0.14326700000000001"/>
        </c:manualLayout>
      </c:layout>
      <c:overlay val="1"/>
      <c:spPr>
        <a:noFill/>
        <a:effectLst/>
      </c:spPr>
    </c:title>
    <c:autoTitleDeleted val="0"/>
    <c:plotArea>
      <c:layout>
        <c:manualLayout>
          <c:layoutTarget val="inner"/>
          <c:xMode val="edge"/>
          <c:yMode val="edge"/>
          <c:x val="0.28961399999999998"/>
          <c:y val="0.14326700000000001"/>
          <c:w val="0.691944"/>
          <c:h val="0.65350799999999998"/>
        </c:manualLayout>
      </c:layout>
      <c:barChart>
        <c:barDir val="bar"/>
        <c:grouping val="clustered"/>
        <c:varyColors val="0"/>
        <c:ser>
          <c:idx val="0"/>
          <c:order val="0"/>
          <c:tx>
            <c:strRef>
              <c:f>Sheet1!$A$2</c:f>
              <c:strCache>
                <c:ptCount val="1"/>
                <c:pt idx="0">
                  <c:v>区域 1</c:v>
                </c:pt>
              </c:strCache>
            </c:strRef>
          </c:tx>
          <c:spPr>
            <a:solidFill>
              <a:srgbClr val="52585F"/>
            </a:solidFill>
            <a:ln w="12700" cap="flat">
              <a:noFill/>
              <a:miter lim="400000"/>
            </a:ln>
            <a:effectLst/>
          </c:spPr>
          <c:invertIfNegative val="0"/>
          <c:cat>
            <c:strRef>
              <c:f>Sheet1!$B$1:$G$1</c:f>
              <c:strCache>
                <c:ptCount val="6"/>
                <c:pt idx="0">
                  <c:v>Storage overhead</c:v>
                </c:pt>
                <c:pt idx="1">
                  <c:v>I/O overhead</c:v>
                </c:pt>
                <c:pt idx="2">
                  <c:v>Security risk</c:v>
                </c:pt>
                <c:pt idx="3">
                  <c:v>CPU overhead</c:v>
                </c:pt>
                <c:pt idx="4">
                  <c:v>Memory overhead</c:v>
                </c:pt>
                <c:pt idx="5">
                  <c:v>Network overhead</c:v>
                </c:pt>
              </c:strCache>
            </c:strRef>
          </c:cat>
          <c:val>
            <c:numRef>
              <c:f>Sheet1!$B$2:$G$2</c:f>
              <c:numCache>
                <c:formatCode>General</c:formatCode>
                <c:ptCount val="6"/>
                <c:pt idx="0">
                  <c:v>65.3</c:v>
                </c:pt>
                <c:pt idx="1">
                  <c:v>64</c:v>
                </c:pt>
                <c:pt idx="2">
                  <c:v>54.7</c:v>
                </c:pt>
                <c:pt idx="3">
                  <c:v>48</c:v>
                </c:pt>
                <c:pt idx="4">
                  <c:v>41.3</c:v>
                </c:pt>
                <c:pt idx="5">
                  <c:v>28</c:v>
                </c:pt>
              </c:numCache>
            </c:numRef>
          </c:val>
          <c:extLst>
            <c:ext xmlns:c16="http://schemas.microsoft.com/office/drawing/2014/chart" uri="{C3380CC4-5D6E-409C-BE32-E72D297353CC}">
              <c16:uniqueId val="{00000000-FDE9-4D9C-94EC-8D47EB5D6E8C}"/>
            </c:ext>
          </c:extLst>
        </c:ser>
        <c:dLbls>
          <c:showLegendKey val="0"/>
          <c:showVal val="0"/>
          <c:showCatName val="0"/>
          <c:showSerName val="0"/>
          <c:showPercent val="0"/>
          <c:showBubbleSize val="0"/>
        </c:dLbls>
        <c:gapWidth val="40"/>
        <c:overlap val="-10"/>
        <c:axId val="2094734552"/>
        <c:axId val="2094734553"/>
      </c:barChart>
      <c:catAx>
        <c:axId val="2094734552"/>
        <c:scaling>
          <c:orientation val="maxMin"/>
        </c:scaling>
        <c:delete val="0"/>
        <c:axPos val="l"/>
        <c:numFmt formatCode="General" sourceLinked="0"/>
        <c:majorTickMark val="none"/>
        <c:minorTickMark val="none"/>
        <c:tickLblPos val="nextTo"/>
        <c:spPr>
          <a:ln w="12700" cap="flat">
            <a:solidFill>
              <a:srgbClr val="000000"/>
            </a:solidFill>
            <a:prstDash val="solid"/>
            <a:miter lim="400000"/>
          </a:ln>
        </c:spPr>
        <c:txPr>
          <a:bodyPr rot="0"/>
          <a:lstStyle/>
          <a:p>
            <a:pPr>
              <a:defRPr sz="2500" b="0" i="0" u="none" strike="noStrike">
                <a:solidFill>
                  <a:srgbClr val="000000"/>
                </a:solidFill>
                <a:latin typeface="Arial" panose="020B0604020202020204" pitchFamily="34" charset="0"/>
                <a:cs typeface="Arial" panose="020B0604020202020204" pitchFamily="34" charset="0"/>
              </a:defRPr>
            </a:pPr>
            <a:endParaRPr lang="zh-CN"/>
          </a:p>
        </c:txPr>
        <c:crossAx val="2094734553"/>
        <c:crosses val="autoZero"/>
        <c:auto val="1"/>
        <c:lblAlgn val="ctr"/>
        <c:lblOffset val="100"/>
        <c:noMultiLvlLbl val="1"/>
      </c:catAx>
      <c:valAx>
        <c:axId val="2094734553"/>
        <c:scaling>
          <c:orientation val="minMax"/>
        </c:scaling>
        <c:delete val="0"/>
        <c:axPos val="t"/>
        <c:majorGridlines>
          <c:spPr>
            <a:ln w="12700" cap="flat">
              <a:solidFill>
                <a:srgbClr val="B8B8B8"/>
              </a:solidFill>
              <a:prstDash val="solid"/>
              <a:miter lim="400000"/>
            </a:ln>
          </c:spPr>
        </c:majorGridlines>
        <c:title>
          <c:tx>
            <c:rich>
              <a:bodyPr rot="0"/>
              <a:lstStyle/>
              <a:p>
                <a:pPr>
                  <a:defRPr sz="2500" b="0" i="0" u="none" strike="noStrike">
                    <a:solidFill>
                      <a:srgbClr val="000000"/>
                    </a:solidFill>
                    <a:latin typeface="Arial" panose="020B0604020202020204" pitchFamily="34" charset="0"/>
                    <a:cs typeface="Arial" panose="020B0604020202020204" pitchFamily="34" charset="0"/>
                  </a:defRPr>
                </a:pPr>
                <a:r>
                  <a:rPr lang="en-US" sz="2500" b="0" i="0" u="none" strike="noStrike" dirty="0">
                    <a:solidFill>
                      <a:srgbClr val="000000"/>
                    </a:solidFill>
                    <a:latin typeface="Arial" panose="020B0604020202020204" pitchFamily="34" charset="0"/>
                    <a:cs typeface="Arial" panose="020B0604020202020204" pitchFamily="34" charset="0"/>
                  </a:rPr>
                  <a:t>Percentage of responses</a:t>
                </a:r>
              </a:p>
            </c:rich>
          </c:tx>
          <c:layout>
            <c:manualLayout>
              <c:xMode val="edge"/>
              <c:yMode val="edge"/>
              <c:x val="0.42958560035399701"/>
              <c:y val="0.92891399018426724"/>
            </c:manualLayout>
          </c:layout>
          <c:overlay val="1"/>
        </c:title>
        <c:numFmt formatCode="General" sourceLinked="0"/>
        <c:majorTickMark val="none"/>
        <c:minorTickMark val="none"/>
        <c:tickLblPos val="high"/>
        <c:spPr>
          <a:ln w="12700" cap="flat">
            <a:noFill/>
            <a:prstDash val="solid"/>
            <a:miter lim="400000"/>
          </a:ln>
        </c:spPr>
        <c:txPr>
          <a:bodyPr rot="0"/>
          <a:lstStyle/>
          <a:p>
            <a:pPr>
              <a:defRPr sz="2500" b="0" i="0" u="none" strike="noStrike">
                <a:solidFill>
                  <a:srgbClr val="000000"/>
                </a:solidFill>
                <a:latin typeface="Arial" panose="020B0604020202020204" pitchFamily="34" charset="0"/>
                <a:cs typeface="Arial" panose="020B0604020202020204" pitchFamily="34" charset="0"/>
              </a:defRPr>
            </a:pPr>
            <a:endParaRPr lang="zh-CN"/>
          </a:p>
        </c:txPr>
        <c:crossAx val="2094734552"/>
        <c:crosses val="autoZero"/>
        <c:crossBetween val="between"/>
        <c:majorUnit val="17.5"/>
        <c:minorUnit val="8.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0"/>
  <c:style val="2"/>
  <c:chart>
    <c:autoTitleDeleted val="1"/>
    <c:plotArea>
      <c:layout>
        <c:manualLayout>
          <c:layoutTarget val="inner"/>
          <c:xMode val="edge"/>
          <c:yMode val="edge"/>
          <c:x val="0.21997900000000001"/>
          <c:y val="0.21997900000000001"/>
          <c:w val="0.56004200000000004"/>
          <c:h val="0.54754199999999997"/>
        </c:manualLayout>
      </c:layout>
      <c:pieChart>
        <c:varyColors val="0"/>
        <c:ser>
          <c:idx val="0"/>
          <c:order val="0"/>
          <c:tx>
            <c:strRef>
              <c:f>Sheet1!$A$2</c:f>
              <c:strCache>
                <c:ptCount val="1"/>
                <c:pt idx="0">
                  <c:v>区域 1</c:v>
                </c:pt>
              </c:strCache>
            </c:strRef>
          </c:tx>
          <c:spPr>
            <a:solidFill>
              <a:srgbClr val="52585F"/>
            </a:solidFill>
            <a:ln w="12700" cap="flat">
              <a:noFill/>
              <a:miter lim="400000"/>
            </a:ln>
            <a:effectLst/>
          </c:spPr>
          <c:explosion val="10"/>
          <c:dPt>
            <c:idx val="0"/>
            <c:bubble3D val="0"/>
            <c:extLst>
              <c:ext xmlns:c16="http://schemas.microsoft.com/office/drawing/2014/chart" uri="{C3380CC4-5D6E-409C-BE32-E72D297353CC}">
                <c16:uniqueId val="{00000001-EA40-4553-BD5D-A0258DA46FE6}"/>
              </c:ext>
            </c:extLst>
          </c:dPt>
          <c:dPt>
            <c:idx val="1"/>
            <c:bubble3D val="0"/>
            <c:spPr>
              <a:solidFill>
                <a:srgbClr val="798089"/>
              </a:solidFill>
              <a:ln w="12700" cap="flat">
                <a:noFill/>
                <a:miter lim="400000"/>
              </a:ln>
              <a:effectLst/>
            </c:spPr>
            <c:extLst>
              <c:ext xmlns:c16="http://schemas.microsoft.com/office/drawing/2014/chart" uri="{C3380CC4-5D6E-409C-BE32-E72D297353CC}">
                <c16:uniqueId val="{00000003-EA40-4553-BD5D-A0258DA46FE6}"/>
              </c:ext>
            </c:extLst>
          </c:dPt>
          <c:dPt>
            <c:idx val="2"/>
            <c:bubble3D val="0"/>
            <c:spPr>
              <a:solidFill>
                <a:srgbClr val="A7ABAF"/>
              </a:solidFill>
              <a:ln w="12700" cap="flat">
                <a:noFill/>
                <a:miter lim="400000"/>
              </a:ln>
              <a:effectLst/>
            </c:spPr>
            <c:extLst>
              <c:ext xmlns:c16="http://schemas.microsoft.com/office/drawing/2014/chart" uri="{C3380CC4-5D6E-409C-BE32-E72D297353CC}">
                <c16:uniqueId val="{00000005-EA40-4553-BD5D-A0258DA46FE6}"/>
              </c:ext>
            </c:extLst>
          </c:dPt>
          <c:dPt>
            <c:idx val="3"/>
            <c:bubble3D val="0"/>
            <c:spPr>
              <a:solidFill>
                <a:srgbClr val="1D1D1E"/>
              </a:solidFill>
              <a:ln w="12700" cap="flat">
                <a:noFill/>
                <a:miter lim="400000"/>
              </a:ln>
              <a:effectLst/>
            </c:spPr>
            <c:extLst>
              <c:ext xmlns:c16="http://schemas.microsoft.com/office/drawing/2014/chart" uri="{C3380CC4-5D6E-409C-BE32-E72D297353CC}">
                <c16:uniqueId val="{00000007-EA40-4553-BD5D-A0258DA46FE6}"/>
              </c:ext>
            </c:extLst>
          </c:dPt>
          <c:dPt>
            <c:idx val="4"/>
            <c:bubble3D val="0"/>
            <c:spPr>
              <a:solidFill>
                <a:srgbClr val="8D939F"/>
              </a:solidFill>
              <a:ln w="12700" cap="flat">
                <a:noFill/>
                <a:miter lim="400000"/>
              </a:ln>
              <a:effectLst/>
            </c:spPr>
            <c:extLst>
              <c:ext xmlns:c16="http://schemas.microsoft.com/office/drawing/2014/chart" uri="{C3380CC4-5D6E-409C-BE32-E72D297353CC}">
                <c16:uniqueId val="{00000009-EA40-4553-BD5D-A0258DA46FE6}"/>
              </c:ext>
            </c:extLst>
          </c:dPt>
          <c:dLbls>
            <c:dLbl>
              <c:idx val="0"/>
              <c:numFmt formatCode="#,##0.0%" sourceLinked="0"/>
              <c:spPr/>
              <c:txPr>
                <a:bodyPr/>
                <a:lstStyle/>
                <a:p>
                  <a:pPr>
                    <a:defRPr sz="3600" b="0" i="0" u="none" strike="noStrike">
                      <a:solidFill>
                        <a:srgbClr val="000000"/>
                      </a:solidFill>
                      <a:latin typeface="Arial" panose="020B0604020202020204" pitchFamily="34" charset="0"/>
                      <a:cs typeface="Arial" panose="020B0604020202020204" pitchFamily="34" charset="0"/>
                    </a:defRPr>
                  </a:pPr>
                  <a:endParaRPr lang="zh-CN"/>
                </a:p>
              </c:txPr>
              <c:dLblPos val="outEnd"/>
              <c:showLegendKey val="0"/>
              <c:showVal val="0"/>
              <c:showCatName val="1"/>
              <c:showSerName val="0"/>
              <c:showPercent val="1"/>
              <c:showBubbleSize val="0"/>
              <c:extLst>
                <c:ext xmlns:c16="http://schemas.microsoft.com/office/drawing/2014/chart" uri="{C3380CC4-5D6E-409C-BE32-E72D297353CC}">
                  <c16:uniqueId val="{00000001-EA40-4553-BD5D-A0258DA46FE6}"/>
                </c:ext>
              </c:extLst>
            </c:dLbl>
            <c:dLbl>
              <c:idx val="1"/>
              <c:numFmt formatCode="#,##0.0%" sourceLinked="0"/>
              <c:spPr/>
              <c:txPr>
                <a:bodyPr/>
                <a:lstStyle/>
                <a:p>
                  <a:pPr>
                    <a:defRPr sz="3600" b="0" i="0" u="none" strike="noStrike">
                      <a:solidFill>
                        <a:srgbClr val="000000"/>
                      </a:solidFill>
                      <a:latin typeface="Arial" panose="020B0604020202020204" pitchFamily="34" charset="0"/>
                      <a:cs typeface="Arial" panose="020B0604020202020204" pitchFamily="34" charset="0"/>
                    </a:defRPr>
                  </a:pPr>
                  <a:endParaRPr lang="zh-CN"/>
                </a:p>
              </c:txPr>
              <c:dLblPos val="outEnd"/>
              <c:showLegendKey val="0"/>
              <c:showVal val="0"/>
              <c:showCatName val="1"/>
              <c:showSerName val="0"/>
              <c:showPercent val="1"/>
              <c:showBubbleSize val="0"/>
              <c:extLst>
                <c:ext xmlns:c16="http://schemas.microsoft.com/office/drawing/2014/chart" uri="{C3380CC4-5D6E-409C-BE32-E72D297353CC}">
                  <c16:uniqueId val="{00000003-EA40-4553-BD5D-A0258DA46FE6}"/>
                </c:ext>
              </c:extLst>
            </c:dLbl>
            <c:dLbl>
              <c:idx val="2"/>
              <c:numFmt formatCode="#,##0.0%" sourceLinked="0"/>
              <c:spPr/>
              <c:txPr>
                <a:bodyPr/>
                <a:lstStyle/>
                <a:p>
                  <a:pPr>
                    <a:defRPr sz="3600" b="0" i="0" u="none" strike="noStrike">
                      <a:solidFill>
                        <a:srgbClr val="000000"/>
                      </a:solidFill>
                      <a:latin typeface="Arial" panose="020B0604020202020204" pitchFamily="34" charset="0"/>
                      <a:cs typeface="Arial" panose="020B0604020202020204" pitchFamily="34" charset="0"/>
                    </a:defRPr>
                  </a:pPr>
                  <a:endParaRPr lang="zh-CN"/>
                </a:p>
              </c:txPr>
              <c:dLblPos val="outEnd"/>
              <c:showLegendKey val="0"/>
              <c:showVal val="0"/>
              <c:showCatName val="1"/>
              <c:showSerName val="0"/>
              <c:showPercent val="1"/>
              <c:showBubbleSize val="0"/>
              <c:extLst>
                <c:ext xmlns:c16="http://schemas.microsoft.com/office/drawing/2014/chart" uri="{C3380CC4-5D6E-409C-BE32-E72D297353CC}">
                  <c16:uniqueId val="{00000005-EA40-4553-BD5D-A0258DA46FE6}"/>
                </c:ext>
              </c:extLst>
            </c:dLbl>
            <c:dLbl>
              <c:idx val="3"/>
              <c:numFmt formatCode="#,##0.0%" sourceLinked="0"/>
              <c:spPr/>
              <c:txPr>
                <a:bodyPr/>
                <a:lstStyle/>
                <a:p>
                  <a:pPr>
                    <a:defRPr sz="3600" b="0" i="0" u="none" strike="noStrike">
                      <a:solidFill>
                        <a:srgbClr val="000000"/>
                      </a:solidFill>
                      <a:latin typeface="Arial" panose="020B0604020202020204" pitchFamily="34" charset="0"/>
                      <a:cs typeface="Arial" panose="020B0604020202020204" pitchFamily="34" charset="0"/>
                    </a:defRPr>
                  </a:pPr>
                  <a:endParaRPr lang="zh-CN"/>
                </a:p>
              </c:txPr>
              <c:dLblPos val="outEnd"/>
              <c:showLegendKey val="0"/>
              <c:showVal val="0"/>
              <c:showCatName val="1"/>
              <c:showSerName val="0"/>
              <c:showPercent val="1"/>
              <c:showBubbleSize val="0"/>
              <c:extLst>
                <c:ext xmlns:c16="http://schemas.microsoft.com/office/drawing/2014/chart" uri="{C3380CC4-5D6E-409C-BE32-E72D297353CC}">
                  <c16:uniqueId val="{00000007-EA40-4553-BD5D-A0258DA46FE6}"/>
                </c:ext>
              </c:extLst>
            </c:dLbl>
            <c:dLbl>
              <c:idx val="4"/>
              <c:numFmt formatCode="#,##0.0%" sourceLinked="0"/>
              <c:spPr/>
              <c:txPr>
                <a:bodyPr/>
                <a:lstStyle/>
                <a:p>
                  <a:pPr>
                    <a:defRPr sz="3600" b="0" i="0" u="none" strike="noStrike">
                      <a:solidFill>
                        <a:srgbClr val="000000"/>
                      </a:solidFill>
                      <a:latin typeface="Arial" panose="020B0604020202020204" pitchFamily="34" charset="0"/>
                      <a:cs typeface="Arial" panose="020B0604020202020204" pitchFamily="34" charset="0"/>
                    </a:defRPr>
                  </a:pPr>
                  <a:endParaRPr lang="zh-CN"/>
                </a:p>
              </c:txPr>
              <c:dLblPos val="outEnd"/>
              <c:showLegendKey val="0"/>
              <c:showVal val="0"/>
              <c:showCatName val="1"/>
              <c:showSerName val="0"/>
              <c:showPercent val="1"/>
              <c:showBubbleSize val="0"/>
              <c:extLst>
                <c:ext xmlns:c16="http://schemas.microsoft.com/office/drawing/2014/chart" uri="{C3380CC4-5D6E-409C-BE32-E72D297353CC}">
                  <c16:uniqueId val="{00000009-EA40-4553-BD5D-A0258DA46FE6}"/>
                </c:ext>
              </c:extLst>
            </c:dLbl>
            <c:numFmt formatCode="#,##0.0%" sourceLinked="0"/>
            <c:spPr>
              <a:noFill/>
              <a:ln>
                <a:noFill/>
              </a:ln>
              <a:effectLst/>
            </c:spPr>
            <c:txPr>
              <a:bodyPr/>
              <a:lstStyle/>
              <a:p>
                <a:pPr>
                  <a:defRPr sz="3600" b="0" i="0" u="none" strike="noStrike">
                    <a:solidFill>
                      <a:srgbClr val="000000"/>
                    </a:solidFill>
                    <a:latin typeface="Arial" panose="020B0604020202020204" pitchFamily="34" charset="0"/>
                    <a:cs typeface="Arial" panose="020B0604020202020204" pitchFamily="34" charset="0"/>
                  </a:defRPr>
                </a:pPr>
                <a:endParaRPr lang="zh-CN"/>
              </a:p>
            </c:txPr>
            <c:dLblPos val="outEnd"/>
            <c:showLegendKey val="0"/>
            <c:showVal val="0"/>
            <c:showCatName val="1"/>
            <c:showSerName val="0"/>
            <c:showPercent val="1"/>
            <c:showBubbleSize val="0"/>
            <c:showLeaderLines val="1"/>
            <c:leaderLines>
              <c:spPr>
                <a:ln w="6350" cap="flat">
                  <a:solidFill>
                    <a:srgbClr val="000000"/>
                  </a:solidFill>
                  <a:prstDash val="solid"/>
                  <a:miter lim="400000"/>
                </a:ln>
                <a:effectLst/>
              </c:spPr>
            </c:leaderLines>
            <c:extLst>
              <c:ext xmlns:c15="http://schemas.microsoft.com/office/drawing/2012/chart" uri="{CE6537A1-D6FC-4f65-9D91-7224C49458BB}"/>
            </c:extLst>
          </c:dLbls>
          <c:cat>
            <c:strRef>
              <c:f>Sheet1!$B$1:$F$1</c:f>
              <c:strCache>
                <c:ptCount val="5"/>
                <c:pt idx="0">
                  <c:v>Strongly disagree</c:v>
                </c:pt>
                <c:pt idx="1">
                  <c:v>Disagree</c:v>
                </c:pt>
                <c:pt idx="2">
                  <c:v>Undecided</c:v>
                </c:pt>
                <c:pt idx="3">
                  <c:v>Agree</c:v>
                </c:pt>
                <c:pt idx="4">
                  <c:v>Strongly agree</c:v>
                </c:pt>
              </c:strCache>
            </c:strRef>
          </c:cat>
          <c:val>
            <c:numRef>
              <c:f>Sheet1!$B$2:$F$2</c:f>
              <c:numCache>
                <c:formatCode>General</c:formatCode>
                <c:ptCount val="5"/>
                <c:pt idx="0">
                  <c:v>6.6</c:v>
                </c:pt>
                <c:pt idx="1">
                  <c:v>6.6</c:v>
                </c:pt>
                <c:pt idx="2">
                  <c:v>28.6</c:v>
                </c:pt>
                <c:pt idx="3">
                  <c:v>46.2</c:v>
                </c:pt>
                <c:pt idx="4">
                  <c:v>12.1</c:v>
                </c:pt>
              </c:numCache>
            </c:numRef>
          </c:val>
          <c:extLst>
            <c:ext xmlns:c16="http://schemas.microsoft.com/office/drawing/2014/chart" uri="{C3380CC4-5D6E-409C-BE32-E72D297353CC}">
              <c16:uniqueId val="{0000000A-EA40-4553-BD5D-A0258DA46FE6}"/>
            </c:ext>
          </c:extLst>
        </c:ser>
        <c:dLbls>
          <c:showLegendKey val="0"/>
          <c:showVal val="0"/>
          <c:showCatName val="0"/>
          <c:showSerName val="0"/>
          <c:showPercent val="0"/>
          <c:showBubbleSize val="0"/>
          <c:showLeaderLines val="1"/>
        </c:dLbls>
        <c:firstSliceAng val="36"/>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0"/>
  <c:style val="2"/>
  <c:chart>
    <c:title>
      <c:tx>
        <c:rich>
          <a:bodyPr rot="0"/>
          <a:lstStyle/>
          <a:p>
            <a:pPr>
              <a:defRPr sz="3000" b="0" i="0" u="none" strike="noStrike">
                <a:solidFill>
                  <a:srgbClr val="000000"/>
                </a:solidFill>
                <a:latin typeface="Arial" panose="020B0604020202020204" pitchFamily="34" charset="0"/>
                <a:cs typeface="Arial" panose="020B0604020202020204" pitchFamily="34" charset="0"/>
              </a:defRPr>
            </a:pPr>
            <a:r>
              <a:rPr lang="en-US" sz="3000" b="0" i="0" u="none" strike="noStrike" dirty="0">
                <a:solidFill>
                  <a:srgbClr val="000000"/>
                </a:solidFill>
                <a:latin typeface="Arial" panose="020B0604020202020204" pitchFamily="34" charset="0"/>
                <a:cs typeface="Arial" panose="020B0604020202020204" pitchFamily="34" charset="0"/>
              </a:rPr>
              <a:t>Development stages where logging I&amp;Cs are fulfilled</a:t>
            </a:r>
          </a:p>
        </c:rich>
      </c:tx>
      <c:layout>
        <c:manualLayout>
          <c:xMode val="edge"/>
          <c:yMode val="edge"/>
          <c:x val="0.10172299999999999"/>
          <c:y val="0"/>
          <c:w val="0.79655299999999996"/>
          <c:h val="0.16302800000000001"/>
        </c:manualLayout>
      </c:layout>
      <c:overlay val="1"/>
      <c:spPr>
        <a:noFill/>
        <a:effectLst/>
      </c:spPr>
    </c:title>
    <c:autoTitleDeleted val="0"/>
    <c:plotArea>
      <c:layout>
        <c:manualLayout>
          <c:layoutTarget val="inner"/>
          <c:xMode val="edge"/>
          <c:yMode val="edge"/>
          <c:x val="0.26458700000000002"/>
          <c:y val="0.16302800000000001"/>
          <c:w val="0.71580100000000002"/>
          <c:h val="0.66596100000000003"/>
        </c:manualLayout>
      </c:layout>
      <c:barChart>
        <c:barDir val="bar"/>
        <c:grouping val="clustered"/>
        <c:varyColors val="0"/>
        <c:ser>
          <c:idx val="0"/>
          <c:order val="0"/>
          <c:tx>
            <c:strRef>
              <c:f>Sheet1!$A$2</c:f>
              <c:strCache>
                <c:ptCount val="1"/>
                <c:pt idx="0">
                  <c:v>区域 1</c:v>
                </c:pt>
              </c:strCache>
            </c:strRef>
          </c:tx>
          <c:spPr>
            <a:solidFill>
              <a:srgbClr val="52585F"/>
            </a:solidFill>
            <a:ln w="12700" cap="flat">
              <a:noFill/>
              <a:miter lim="400000"/>
            </a:ln>
            <a:effectLst/>
          </c:spPr>
          <c:invertIfNegative val="0"/>
          <c:dLbls>
            <c:numFmt formatCode="#,##0.0" sourceLinked="0"/>
            <c:spPr>
              <a:noFill/>
              <a:ln>
                <a:noFill/>
              </a:ln>
              <a:effectLst/>
            </c:spPr>
            <c:txPr>
              <a:bodyPr/>
              <a:lstStyle/>
              <a:p>
                <a:pPr>
                  <a:defRPr sz="3000" b="0" i="0" u="none" strike="noStrike">
                    <a:solidFill>
                      <a:srgbClr val="FFFFFF"/>
                    </a:solidFill>
                    <a:latin typeface="Arial" panose="020B0604020202020204" pitchFamily="34" charset="0"/>
                    <a:cs typeface="Arial" panose="020B0604020202020204" pitchFamily="34" charset="0"/>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Sheet1!$B$1:$G$1</c:f>
              <c:strCache>
                <c:ptCount val="6"/>
                <c:pt idx="0">
                  <c:v>Coding</c:v>
                </c:pt>
                <c:pt idx="1">
                  <c:v>Testing</c:v>
                </c:pt>
                <c:pt idx="2">
                  <c:v>Detailed design</c:v>
                </c:pt>
                <c:pt idx="3">
                  <c:v>Operations</c:v>
                </c:pt>
                <c:pt idx="4">
                  <c:v>System design</c:v>
                </c:pt>
                <c:pt idx="5">
                  <c:v>Requirements
engineering</c:v>
                </c:pt>
              </c:strCache>
            </c:strRef>
          </c:cat>
          <c:val>
            <c:numRef>
              <c:f>Sheet1!$B$2:$G$2</c:f>
              <c:numCache>
                <c:formatCode>General</c:formatCode>
                <c:ptCount val="6"/>
                <c:pt idx="0">
                  <c:v>81.3</c:v>
                </c:pt>
                <c:pt idx="1">
                  <c:v>48</c:v>
                </c:pt>
                <c:pt idx="2">
                  <c:v>45.3</c:v>
                </c:pt>
                <c:pt idx="3">
                  <c:v>40</c:v>
                </c:pt>
                <c:pt idx="4">
                  <c:v>30.7</c:v>
                </c:pt>
                <c:pt idx="5">
                  <c:v>26.7</c:v>
                </c:pt>
              </c:numCache>
            </c:numRef>
          </c:val>
          <c:extLst>
            <c:ext xmlns:c16="http://schemas.microsoft.com/office/drawing/2014/chart" uri="{C3380CC4-5D6E-409C-BE32-E72D297353CC}">
              <c16:uniqueId val="{00000000-4423-4FC2-988F-489D3F50A53A}"/>
            </c:ext>
          </c:extLst>
        </c:ser>
        <c:dLbls>
          <c:showLegendKey val="0"/>
          <c:showVal val="0"/>
          <c:showCatName val="0"/>
          <c:showSerName val="0"/>
          <c:showPercent val="0"/>
          <c:showBubbleSize val="0"/>
        </c:dLbls>
        <c:gapWidth val="40"/>
        <c:overlap val="-10"/>
        <c:axId val="2094734552"/>
        <c:axId val="2094734553"/>
      </c:barChart>
      <c:catAx>
        <c:axId val="2094734552"/>
        <c:scaling>
          <c:orientation val="maxMin"/>
        </c:scaling>
        <c:delete val="0"/>
        <c:axPos val="l"/>
        <c:numFmt formatCode="General" sourceLinked="0"/>
        <c:majorTickMark val="none"/>
        <c:minorTickMark val="none"/>
        <c:tickLblPos val="nextTo"/>
        <c:spPr>
          <a:ln w="12700" cap="flat">
            <a:solidFill>
              <a:srgbClr val="000000"/>
            </a:solidFill>
            <a:prstDash val="solid"/>
            <a:miter lim="400000"/>
          </a:ln>
        </c:spPr>
        <c:txPr>
          <a:bodyPr rot="0"/>
          <a:lstStyle/>
          <a:p>
            <a:pPr>
              <a:defRPr sz="3000" b="0" i="0" u="none" strike="noStrike">
                <a:solidFill>
                  <a:srgbClr val="000000"/>
                </a:solidFill>
                <a:latin typeface="Arial" panose="020B0604020202020204" pitchFamily="34" charset="0"/>
                <a:cs typeface="Arial" panose="020B0604020202020204" pitchFamily="34" charset="0"/>
              </a:defRPr>
            </a:pPr>
            <a:endParaRPr lang="zh-CN"/>
          </a:p>
        </c:txPr>
        <c:crossAx val="2094734553"/>
        <c:crosses val="autoZero"/>
        <c:auto val="1"/>
        <c:lblAlgn val="ctr"/>
        <c:lblOffset val="100"/>
        <c:noMultiLvlLbl val="1"/>
      </c:catAx>
      <c:valAx>
        <c:axId val="2094734553"/>
        <c:scaling>
          <c:orientation val="minMax"/>
        </c:scaling>
        <c:delete val="0"/>
        <c:axPos val="t"/>
        <c:majorGridlines>
          <c:spPr>
            <a:ln w="12700" cap="flat">
              <a:solidFill>
                <a:srgbClr val="B8B8B8"/>
              </a:solidFill>
              <a:prstDash val="solid"/>
              <a:miter lim="400000"/>
            </a:ln>
          </c:spPr>
        </c:majorGridlines>
        <c:title>
          <c:tx>
            <c:rich>
              <a:bodyPr rot="0"/>
              <a:lstStyle/>
              <a:p>
                <a:pPr>
                  <a:defRPr sz="3000" b="0" i="0" u="none" strike="noStrike">
                    <a:solidFill>
                      <a:srgbClr val="000000"/>
                    </a:solidFill>
                    <a:latin typeface="Arial" panose="020B0604020202020204" pitchFamily="34" charset="0"/>
                    <a:cs typeface="Arial" panose="020B0604020202020204" pitchFamily="34" charset="0"/>
                  </a:defRPr>
                </a:pPr>
                <a:r>
                  <a:rPr lang="en-US" sz="3000" b="0" i="0" u="none" strike="noStrike" dirty="0">
                    <a:solidFill>
                      <a:srgbClr val="000000"/>
                    </a:solidFill>
                    <a:latin typeface="Arial" panose="020B0604020202020204" pitchFamily="34" charset="0"/>
                    <a:cs typeface="Arial" panose="020B0604020202020204" pitchFamily="34" charset="0"/>
                  </a:rPr>
                  <a:t>Percentage of responses</a:t>
                </a:r>
              </a:p>
            </c:rich>
          </c:tx>
          <c:layout>
            <c:manualLayout>
              <c:xMode val="edge"/>
              <c:yMode val="edge"/>
              <c:x val="0.53664849041472806"/>
              <c:y val="0.94121928980245906"/>
            </c:manualLayout>
          </c:layout>
          <c:overlay val="1"/>
        </c:title>
        <c:numFmt formatCode="General" sourceLinked="0"/>
        <c:majorTickMark val="none"/>
        <c:minorTickMark val="none"/>
        <c:tickLblPos val="high"/>
        <c:spPr>
          <a:ln w="12700" cap="flat">
            <a:noFill/>
            <a:prstDash val="solid"/>
            <a:miter lim="400000"/>
          </a:ln>
        </c:spPr>
        <c:txPr>
          <a:bodyPr rot="0"/>
          <a:lstStyle/>
          <a:p>
            <a:pPr>
              <a:defRPr sz="3000" b="0" i="0" u="none" strike="noStrike">
                <a:solidFill>
                  <a:srgbClr val="000000"/>
                </a:solidFill>
                <a:latin typeface="Arial" panose="020B0604020202020204" pitchFamily="34" charset="0"/>
                <a:cs typeface="Arial" panose="020B0604020202020204" pitchFamily="34" charset="0"/>
              </a:defRPr>
            </a:pPr>
            <a:endParaRPr lang="zh-CN"/>
          </a:p>
        </c:txPr>
        <c:crossAx val="2094734552"/>
        <c:crosses val="autoZero"/>
        <c:crossBetween val="between"/>
        <c:majorUnit val="10"/>
        <c:minorUnit val="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0"/>
  <c:style val="2"/>
  <c:chart>
    <c:title>
      <c:tx>
        <c:rich>
          <a:bodyPr rot="0"/>
          <a:lstStyle/>
          <a:p>
            <a:pPr>
              <a:defRPr sz="3000" b="0" i="0" u="none" strike="noStrike">
                <a:solidFill>
                  <a:srgbClr val="000000"/>
                </a:solidFill>
                <a:latin typeface="Arial" panose="020B0604020202020204" pitchFamily="34" charset="0"/>
                <a:cs typeface="Arial" panose="020B0604020202020204" pitchFamily="34" charset="0"/>
              </a:defRPr>
            </a:pPr>
            <a:r>
              <a:rPr lang="en-US" sz="3000" b="0" i="0" u="none" strike="noStrike" dirty="0">
                <a:solidFill>
                  <a:srgbClr val="000000"/>
                </a:solidFill>
                <a:latin typeface="Arial" panose="020B0604020202020204" pitchFamily="34" charset="0"/>
                <a:cs typeface="Arial" panose="020B0604020202020204" pitchFamily="34" charset="0"/>
              </a:rPr>
              <a:t>Influence of the timing of conducting logging practices on the extent of fulfilling I&amp;Cs</a:t>
            </a:r>
          </a:p>
        </c:rich>
      </c:tx>
      <c:overlay val="1"/>
      <c:spPr>
        <a:noFill/>
        <a:effectLst/>
      </c:spPr>
    </c:title>
    <c:autoTitleDeleted val="0"/>
    <c:plotArea>
      <c:layout>
        <c:manualLayout>
          <c:layoutTarget val="inner"/>
          <c:xMode val="edge"/>
          <c:yMode val="edge"/>
          <c:x val="0.16463"/>
          <c:y val="0.16637399999999999"/>
          <c:w val="0.75578500000000004"/>
          <c:h val="0.68477299999999997"/>
        </c:manualLayout>
      </c:layout>
      <c:lineChart>
        <c:grouping val="standard"/>
        <c:varyColors val="0"/>
        <c:ser>
          <c:idx val="0"/>
          <c:order val="0"/>
          <c:tx>
            <c:strRef>
              <c:f>Sheet1!$A$2</c:f>
              <c:strCache>
                <c:ptCount val="1"/>
                <c:pt idx="0">
                  <c:v>区域 1</c:v>
                </c:pt>
              </c:strCache>
            </c:strRef>
          </c:tx>
          <c:spPr>
            <a:ln w="76200" cap="flat">
              <a:solidFill>
                <a:srgbClr val="52585F"/>
              </a:solidFill>
              <a:prstDash val="solid"/>
              <a:miter lim="400000"/>
            </a:ln>
            <a:effectLst/>
          </c:spPr>
          <c:marker>
            <c:symbol val="none"/>
          </c:marker>
          <c:dLbls>
            <c:numFmt formatCode="#,##0.0" sourceLinked="0"/>
            <c:spPr>
              <a:noFill/>
              <a:ln>
                <a:noFill/>
              </a:ln>
              <a:effectLst/>
            </c:spPr>
            <c:txPr>
              <a:bodyPr/>
              <a:lstStyle/>
              <a:p>
                <a:pPr>
                  <a:defRPr sz="3000" b="0" i="0" u="none" strike="noStrike">
                    <a:solidFill>
                      <a:srgbClr val="000000"/>
                    </a:solidFill>
                    <a:latin typeface="Arial" panose="020B0604020202020204" pitchFamily="34" charset="0"/>
                    <a:cs typeface="Arial" panose="020B0604020202020204" pitchFamily="34" charset="0"/>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Sheet1!$B$1:$G$1</c:f>
              <c:strCache>
                <c:ptCount val="6"/>
                <c:pt idx="0">
                  <c:v>Requirement
engineering</c:v>
                </c:pt>
                <c:pt idx="1">
                  <c:v>System
design</c:v>
                </c:pt>
                <c:pt idx="2">
                  <c:v>Detailed
design</c:v>
                </c:pt>
                <c:pt idx="3">
                  <c:v>Coding</c:v>
                </c:pt>
                <c:pt idx="4">
                  <c:v>Testing</c:v>
                </c:pt>
                <c:pt idx="5">
                  <c:v>Operations</c:v>
                </c:pt>
              </c:strCache>
            </c:strRef>
          </c:cat>
          <c:val>
            <c:numRef>
              <c:f>Sheet1!$B$2:$G$2</c:f>
              <c:numCache>
                <c:formatCode>General</c:formatCode>
                <c:ptCount val="6"/>
                <c:pt idx="0">
                  <c:v>4.8899999999999997</c:v>
                </c:pt>
                <c:pt idx="1">
                  <c:v>4.75</c:v>
                </c:pt>
                <c:pt idx="2">
                  <c:v>4.4000000000000004</c:v>
                </c:pt>
                <c:pt idx="3">
                  <c:v>4.3600000000000003</c:v>
                </c:pt>
                <c:pt idx="4">
                  <c:v>4.28</c:v>
                </c:pt>
                <c:pt idx="5">
                  <c:v>4.43</c:v>
                </c:pt>
              </c:numCache>
            </c:numRef>
          </c:val>
          <c:smooth val="0"/>
          <c:extLst>
            <c:ext xmlns:c16="http://schemas.microsoft.com/office/drawing/2014/chart" uri="{C3380CC4-5D6E-409C-BE32-E72D297353CC}">
              <c16:uniqueId val="{00000000-1CAC-455C-B64B-0382EC986B76}"/>
            </c:ext>
          </c:extLst>
        </c:ser>
        <c:dLbls>
          <c:showLegendKey val="0"/>
          <c:showVal val="0"/>
          <c:showCatName val="0"/>
          <c:showSerName val="0"/>
          <c:showPercent val="0"/>
          <c:showBubbleSize val="0"/>
        </c:dLbls>
        <c:smooth val="0"/>
        <c:axId val="2094734552"/>
        <c:axId val="2094734553"/>
      </c:line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3000" b="0" i="0" u="none" strike="noStrike">
                <a:solidFill>
                  <a:srgbClr val="000000"/>
                </a:solidFill>
                <a:latin typeface="Arial" panose="020B0604020202020204" pitchFamily="34" charset="0"/>
                <a:cs typeface="Arial" panose="020B0604020202020204" pitchFamily="34" charset="0"/>
              </a:defRPr>
            </a:pPr>
            <a:endParaRPr lang="zh-CN"/>
          </a:p>
        </c:txPr>
        <c:crossAx val="2094734553"/>
        <c:crosses val="autoZero"/>
        <c:auto val="1"/>
        <c:lblAlgn val="ctr"/>
        <c:lblOffset val="100"/>
        <c:tickLblSkip val="1"/>
        <c:noMultiLvlLbl val="1"/>
      </c:catAx>
      <c:valAx>
        <c:axId val="2094734553"/>
        <c:scaling>
          <c:orientation val="minMax"/>
        </c:scaling>
        <c:delete val="0"/>
        <c:axPos val="l"/>
        <c:majorGridlines>
          <c:spPr>
            <a:ln w="12700" cap="flat">
              <a:solidFill>
                <a:srgbClr val="B8B8B8"/>
              </a:solidFill>
              <a:prstDash val="solid"/>
              <a:miter lim="400000"/>
            </a:ln>
          </c:spPr>
        </c:majorGridlines>
        <c:title>
          <c:tx>
            <c:rich>
              <a:bodyPr rot="-5400000"/>
              <a:lstStyle/>
              <a:p>
                <a:pPr>
                  <a:defRPr sz="3000" b="0" i="0" u="none" strike="noStrike">
                    <a:solidFill>
                      <a:srgbClr val="000000"/>
                    </a:solidFill>
                    <a:latin typeface="Arial" panose="020B0604020202020204" pitchFamily="34" charset="0"/>
                    <a:cs typeface="Arial" panose="020B0604020202020204" pitchFamily="34" charset="0"/>
                  </a:defRPr>
                </a:pPr>
                <a:r>
                  <a:rPr lang="en-US" sz="3000" b="0" i="0" u="none" strike="noStrike" dirty="0">
                    <a:solidFill>
                      <a:srgbClr val="000000"/>
                    </a:solidFill>
                    <a:latin typeface="Arial" panose="020B0604020202020204" pitchFamily="34" charset="0"/>
                    <a:cs typeface="Arial" panose="020B0604020202020204" pitchFamily="34" charset="0"/>
                  </a:rPr>
                  <a:t>Degree of consistency with expectations</a:t>
                </a:r>
              </a:p>
            </c:rich>
          </c:tx>
          <c:overlay val="1"/>
        </c:title>
        <c:numFmt formatCode="General" sourceLinked="0"/>
        <c:majorTickMark val="none"/>
        <c:minorTickMark val="none"/>
        <c:tickLblPos val="nextTo"/>
        <c:spPr>
          <a:ln w="12700" cap="flat">
            <a:noFill/>
            <a:prstDash val="solid"/>
            <a:miter lim="400000"/>
          </a:ln>
        </c:spPr>
        <c:txPr>
          <a:bodyPr rot="0"/>
          <a:lstStyle/>
          <a:p>
            <a:pPr>
              <a:defRPr sz="3000" b="0" i="0" u="none" strike="noStrike">
                <a:solidFill>
                  <a:srgbClr val="000000"/>
                </a:solidFill>
                <a:latin typeface="Arial" panose="020B0604020202020204" pitchFamily="34" charset="0"/>
                <a:cs typeface="Arial" panose="020B0604020202020204" pitchFamily="34" charset="0"/>
              </a:defRPr>
            </a:pPr>
            <a:endParaRPr lang="zh-CN"/>
          </a:p>
        </c:txPr>
        <c:crossAx val="2094734552"/>
        <c:crosses val="autoZero"/>
        <c:crossBetween val="midCat"/>
        <c:majorUnit val="0.2"/>
        <c:minorUnit val="0.1"/>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0"/>
  <c:style val="2"/>
  <c:chart>
    <c:title>
      <c:tx>
        <c:rich>
          <a:bodyPr rot="0"/>
          <a:lstStyle/>
          <a:p>
            <a:pPr>
              <a:defRPr sz="3600" b="0" i="0" u="none" strike="noStrike">
                <a:solidFill>
                  <a:srgbClr val="000000"/>
                </a:solidFill>
                <a:latin typeface="Arial" panose="020B0604020202020204" pitchFamily="34" charset="0"/>
                <a:cs typeface="Arial" panose="020B0604020202020204" pitchFamily="34" charset="0"/>
              </a:defRPr>
            </a:pPr>
            <a:r>
              <a:rPr lang="en-US" sz="3600" b="0" i="0" u="none" strike="noStrike" dirty="0" smtClean="0">
                <a:solidFill>
                  <a:srgbClr val="000000"/>
                </a:solidFill>
                <a:latin typeface="Arial" panose="020B0604020202020204" pitchFamily="34" charset="0"/>
                <a:cs typeface="Arial" panose="020B0604020202020204" pitchFamily="34" charset="0"/>
              </a:rPr>
              <a:t>Developers’ </a:t>
            </a:r>
            <a:r>
              <a:rPr lang="en-US" sz="3600" b="0" i="0" u="none" strike="noStrike" dirty="0">
                <a:solidFill>
                  <a:srgbClr val="000000"/>
                </a:solidFill>
                <a:latin typeface="Arial" panose="020B0604020202020204" pitchFamily="34" charset="0"/>
                <a:cs typeface="Arial" panose="020B0604020202020204" pitchFamily="34" charset="0"/>
              </a:rPr>
              <a:t>tendency to following logging guidelines</a:t>
            </a:r>
          </a:p>
        </c:rich>
      </c:tx>
      <c:layout>
        <c:manualLayout>
          <c:xMode val="edge"/>
          <c:yMode val="edge"/>
          <c:x val="0.15484025320989731"/>
          <c:y val="0.13220047407530275"/>
        </c:manualLayout>
      </c:layout>
      <c:overlay val="1"/>
      <c:spPr>
        <a:noFill/>
        <a:effectLst/>
      </c:spPr>
    </c:title>
    <c:autoTitleDeleted val="0"/>
    <c:plotArea>
      <c:layout>
        <c:manualLayout>
          <c:layoutTarget val="inner"/>
          <c:xMode val="edge"/>
          <c:yMode val="edge"/>
          <c:x val="0.24814"/>
          <c:y val="0.24814"/>
          <c:w val="0.50371900000000003"/>
          <c:h val="0.49121900000000002"/>
        </c:manualLayout>
      </c:layout>
      <c:pieChart>
        <c:varyColors val="0"/>
        <c:ser>
          <c:idx val="0"/>
          <c:order val="0"/>
          <c:tx>
            <c:strRef>
              <c:f>Sheet1!$A$2</c:f>
              <c:strCache>
                <c:ptCount val="1"/>
                <c:pt idx="0">
                  <c:v>区域 1</c:v>
                </c:pt>
              </c:strCache>
            </c:strRef>
          </c:tx>
          <c:spPr>
            <a:solidFill>
              <a:srgbClr val="52585F"/>
            </a:solidFill>
            <a:ln w="12700" cap="flat">
              <a:noFill/>
              <a:miter lim="400000"/>
            </a:ln>
            <a:effectLst/>
          </c:spPr>
          <c:explosion val="10"/>
          <c:dPt>
            <c:idx val="0"/>
            <c:bubble3D val="0"/>
            <c:extLst>
              <c:ext xmlns:c16="http://schemas.microsoft.com/office/drawing/2014/chart" uri="{C3380CC4-5D6E-409C-BE32-E72D297353CC}">
                <c16:uniqueId val="{00000001-E037-41A8-8226-8B0EFDC77BF4}"/>
              </c:ext>
            </c:extLst>
          </c:dPt>
          <c:dPt>
            <c:idx val="1"/>
            <c:bubble3D val="0"/>
            <c:spPr>
              <a:solidFill>
                <a:srgbClr val="798089"/>
              </a:solidFill>
              <a:ln w="12700" cap="flat">
                <a:noFill/>
                <a:miter lim="400000"/>
              </a:ln>
              <a:effectLst/>
            </c:spPr>
            <c:extLst>
              <c:ext xmlns:c16="http://schemas.microsoft.com/office/drawing/2014/chart" uri="{C3380CC4-5D6E-409C-BE32-E72D297353CC}">
                <c16:uniqueId val="{00000003-E037-41A8-8226-8B0EFDC77BF4}"/>
              </c:ext>
            </c:extLst>
          </c:dPt>
          <c:dPt>
            <c:idx val="2"/>
            <c:bubble3D val="0"/>
            <c:spPr>
              <a:solidFill>
                <a:srgbClr val="A7ABAF"/>
              </a:solidFill>
              <a:ln w="12700" cap="flat">
                <a:noFill/>
                <a:miter lim="400000"/>
              </a:ln>
              <a:effectLst/>
            </c:spPr>
            <c:extLst>
              <c:ext xmlns:c16="http://schemas.microsoft.com/office/drawing/2014/chart" uri="{C3380CC4-5D6E-409C-BE32-E72D297353CC}">
                <c16:uniqueId val="{00000005-E037-41A8-8226-8B0EFDC77BF4}"/>
              </c:ext>
            </c:extLst>
          </c:dPt>
          <c:dPt>
            <c:idx val="3"/>
            <c:bubble3D val="0"/>
            <c:spPr>
              <a:solidFill>
                <a:srgbClr val="1D1D1E"/>
              </a:solidFill>
              <a:ln w="12700" cap="flat">
                <a:noFill/>
                <a:miter lim="400000"/>
              </a:ln>
              <a:effectLst/>
            </c:spPr>
            <c:extLst>
              <c:ext xmlns:c16="http://schemas.microsoft.com/office/drawing/2014/chart" uri="{C3380CC4-5D6E-409C-BE32-E72D297353CC}">
                <c16:uniqueId val="{00000007-E037-41A8-8226-8B0EFDC77BF4}"/>
              </c:ext>
            </c:extLst>
          </c:dPt>
          <c:dPt>
            <c:idx val="4"/>
            <c:bubble3D val="0"/>
            <c:spPr>
              <a:solidFill>
                <a:srgbClr val="8D939F"/>
              </a:solidFill>
              <a:ln w="12700" cap="flat">
                <a:noFill/>
                <a:miter lim="400000"/>
              </a:ln>
              <a:effectLst/>
            </c:spPr>
            <c:extLst>
              <c:ext xmlns:c16="http://schemas.microsoft.com/office/drawing/2014/chart" uri="{C3380CC4-5D6E-409C-BE32-E72D297353CC}">
                <c16:uniqueId val="{00000009-E037-41A8-8226-8B0EFDC77BF4}"/>
              </c:ext>
            </c:extLst>
          </c:dPt>
          <c:dLbls>
            <c:dLbl>
              <c:idx val="0"/>
              <c:numFmt formatCode="#,##0%" sourceLinked="0"/>
              <c:spPr/>
              <c:txPr>
                <a:bodyPr/>
                <a:lstStyle/>
                <a:p>
                  <a:pPr>
                    <a:defRPr sz="3600" b="0" i="0" u="none" strike="noStrike">
                      <a:solidFill>
                        <a:srgbClr val="000000"/>
                      </a:solidFill>
                      <a:latin typeface="Arial" panose="020B0604020202020204" pitchFamily="34" charset="0"/>
                      <a:cs typeface="Arial" panose="020B0604020202020204" pitchFamily="34" charset="0"/>
                    </a:defRPr>
                  </a:pPr>
                  <a:endParaRPr lang="zh-CN"/>
                </a:p>
              </c:txPr>
              <c:dLblPos val="outEnd"/>
              <c:showLegendKey val="0"/>
              <c:showVal val="0"/>
              <c:showCatName val="1"/>
              <c:showSerName val="0"/>
              <c:showPercent val="1"/>
              <c:showBubbleSize val="0"/>
              <c:extLst>
                <c:ext xmlns:c16="http://schemas.microsoft.com/office/drawing/2014/chart" uri="{C3380CC4-5D6E-409C-BE32-E72D297353CC}">
                  <c16:uniqueId val="{00000001-E037-41A8-8226-8B0EFDC77BF4}"/>
                </c:ext>
              </c:extLst>
            </c:dLbl>
            <c:dLbl>
              <c:idx val="1"/>
              <c:layout>
                <c:manualLayout>
                  <c:x val="1.3003325318882236E-2"/>
                  <c:y val="3.9009975956646632E-2"/>
                </c:manualLayout>
              </c:layout>
              <c:numFmt formatCode="#,##0%" sourceLinked="0"/>
              <c:spPr/>
              <c:txPr>
                <a:bodyPr/>
                <a:lstStyle/>
                <a:p>
                  <a:pPr>
                    <a:defRPr sz="3600" b="0" i="0" u="none" strike="noStrike">
                      <a:solidFill>
                        <a:srgbClr val="000000"/>
                      </a:solidFill>
                      <a:latin typeface="Arial" panose="020B0604020202020204" pitchFamily="34" charset="0"/>
                      <a:cs typeface="Arial" panose="020B0604020202020204" pitchFamily="34" charset="0"/>
                    </a:defRPr>
                  </a:pPr>
                  <a:endParaRPr lang="zh-CN"/>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E037-41A8-8226-8B0EFDC77BF4}"/>
                </c:ext>
              </c:extLst>
            </c:dLbl>
            <c:dLbl>
              <c:idx val="2"/>
              <c:numFmt formatCode="#,##0%" sourceLinked="0"/>
              <c:spPr/>
              <c:txPr>
                <a:bodyPr/>
                <a:lstStyle/>
                <a:p>
                  <a:pPr>
                    <a:defRPr sz="3600" b="0" i="0" u="none" strike="noStrike">
                      <a:solidFill>
                        <a:srgbClr val="000000"/>
                      </a:solidFill>
                      <a:latin typeface="Arial" panose="020B0604020202020204" pitchFamily="34" charset="0"/>
                      <a:cs typeface="Arial" panose="020B0604020202020204" pitchFamily="34" charset="0"/>
                    </a:defRPr>
                  </a:pPr>
                  <a:endParaRPr lang="zh-CN"/>
                </a:p>
              </c:txPr>
              <c:dLblPos val="outEnd"/>
              <c:showLegendKey val="0"/>
              <c:showVal val="0"/>
              <c:showCatName val="1"/>
              <c:showSerName val="0"/>
              <c:showPercent val="1"/>
              <c:showBubbleSize val="0"/>
              <c:extLst>
                <c:ext xmlns:c16="http://schemas.microsoft.com/office/drawing/2014/chart" uri="{C3380CC4-5D6E-409C-BE32-E72D297353CC}">
                  <c16:uniqueId val="{00000005-E037-41A8-8226-8B0EFDC77BF4}"/>
                </c:ext>
              </c:extLst>
            </c:dLbl>
            <c:dLbl>
              <c:idx val="3"/>
              <c:numFmt formatCode="#,##0%" sourceLinked="0"/>
              <c:spPr/>
              <c:txPr>
                <a:bodyPr/>
                <a:lstStyle/>
                <a:p>
                  <a:pPr>
                    <a:defRPr sz="3600" b="0" i="0" u="none" strike="noStrike">
                      <a:solidFill>
                        <a:srgbClr val="000000"/>
                      </a:solidFill>
                      <a:latin typeface="Arial" panose="020B0604020202020204" pitchFamily="34" charset="0"/>
                      <a:cs typeface="Arial" panose="020B0604020202020204" pitchFamily="34" charset="0"/>
                    </a:defRPr>
                  </a:pPr>
                  <a:endParaRPr lang="zh-CN"/>
                </a:p>
              </c:txPr>
              <c:dLblPos val="outEnd"/>
              <c:showLegendKey val="0"/>
              <c:showVal val="0"/>
              <c:showCatName val="1"/>
              <c:showSerName val="0"/>
              <c:showPercent val="1"/>
              <c:showBubbleSize val="0"/>
              <c:extLst>
                <c:ext xmlns:c16="http://schemas.microsoft.com/office/drawing/2014/chart" uri="{C3380CC4-5D6E-409C-BE32-E72D297353CC}">
                  <c16:uniqueId val="{00000007-E037-41A8-8226-8B0EFDC77BF4}"/>
                </c:ext>
              </c:extLst>
            </c:dLbl>
            <c:dLbl>
              <c:idx val="4"/>
              <c:numFmt formatCode="#,##0%" sourceLinked="0"/>
              <c:spPr/>
              <c:txPr>
                <a:bodyPr/>
                <a:lstStyle/>
                <a:p>
                  <a:pPr>
                    <a:defRPr sz="3600" b="0" i="0" u="none" strike="noStrike">
                      <a:solidFill>
                        <a:srgbClr val="000000"/>
                      </a:solidFill>
                      <a:latin typeface="Arial" panose="020B0604020202020204" pitchFamily="34" charset="0"/>
                      <a:cs typeface="Arial" panose="020B0604020202020204" pitchFamily="34" charset="0"/>
                    </a:defRPr>
                  </a:pPr>
                  <a:endParaRPr lang="zh-CN"/>
                </a:p>
              </c:txPr>
              <c:dLblPos val="outEnd"/>
              <c:showLegendKey val="0"/>
              <c:showVal val="0"/>
              <c:showCatName val="1"/>
              <c:showSerName val="0"/>
              <c:showPercent val="1"/>
              <c:showBubbleSize val="0"/>
              <c:extLst>
                <c:ext xmlns:c16="http://schemas.microsoft.com/office/drawing/2014/chart" uri="{C3380CC4-5D6E-409C-BE32-E72D297353CC}">
                  <c16:uniqueId val="{00000009-E037-41A8-8226-8B0EFDC77BF4}"/>
                </c:ext>
              </c:extLst>
            </c:dLbl>
            <c:numFmt formatCode="#,##0%" sourceLinked="0"/>
            <c:spPr>
              <a:noFill/>
              <a:ln>
                <a:noFill/>
              </a:ln>
              <a:effectLst/>
            </c:spPr>
            <c:txPr>
              <a:bodyPr/>
              <a:lstStyle/>
              <a:p>
                <a:pPr>
                  <a:defRPr sz="3600" b="0" i="0" u="none" strike="noStrike">
                    <a:solidFill>
                      <a:srgbClr val="000000"/>
                    </a:solidFill>
                    <a:latin typeface="Arial" panose="020B0604020202020204" pitchFamily="34" charset="0"/>
                    <a:cs typeface="Arial" panose="020B0604020202020204" pitchFamily="34" charset="0"/>
                  </a:defRPr>
                </a:pPr>
                <a:endParaRPr lang="zh-CN"/>
              </a:p>
            </c:txPr>
            <c:dLblPos val="outEnd"/>
            <c:showLegendKey val="0"/>
            <c:showVal val="0"/>
            <c:showCatName val="1"/>
            <c:showSerName val="0"/>
            <c:showPercent val="1"/>
            <c:showBubbleSize val="0"/>
            <c:showLeaderLines val="1"/>
            <c:leaderLines>
              <c:spPr>
                <a:ln w="6350" cap="flat">
                  <a:solidFill>
                    <a:srgbClr val="000000"/>
                  </a:solidFill>
                  <a:prstDash val="solid"/>
                  <a:miter lim="400000"/>
                </a:ln>
                <a:effectLst/>
              </c:spPr>
            </c:leaderLines>
            <c:extLst>
              <c:ext xmlns:c15="http://schemas.microsoft.com/office/drawing/2012/chart" uri="{CE6537A1-D6FC-4f65-9D91-7224C49458BB}"/>
            </c:extLst>
          </c:dLbls>
          <c:cat>
            <c:strRef>
              <c:f>Sheet1!$B$1:$F$1</c:f>
              <c:strCache>
                <c:ptCount val="5"/>
                <c:pt idx="0">
                  <c:v>Never follow</c:v>
                </c:pt>
                <c:pt idx="1">
                  <c:v>Not follow</c:v>
                </c:pt>
                <c:pt idx="2">
                  <c:v>Neutral</c:v>
                </c:pt>
                <c:pt idx="3">
                  <c:v>Follow</c:v>
                </c:pt>
                <c:pt idx="4">
                  <c:v>Always follow</c:v>
                </c:pt>
              </c:strCache>
            </c:strRef>
          </c:cat>
          <c:val>
            <c:numRef>
              <c:f>Sheet1!$B$2:$F$2</c:f>
              <c:numCache>
                <c:formatCode>General</c:formatCode>
                <c:ptCount val="5"/>
                <c:pt idx="0">
                  <c:v>4</c:v>
                </c:pt>
                <c:pt idx="1">
                  <c:v>4</c:v>
                </c:pt>
                <c:pt idx="2">
                  <c:v>18</c:v>
                </c:pt>
                <c:pt idx="3">
                  <c:v>48</c:v>
                </c:pt>
                <c:pt idx="4">
                  <c:v>26</c:v>
                </c:pt>
              </c:numCache>
            </c:numRef>
          </c:val>
          <c:extLst>
            <c:ext xmlns:c16="http://schemas.microsoft.com/office/drawing/2014/chart" uri="{C3380CC4-5D6E-409C-BE32-E72D297353CC}">
              <c16:uniqueId val="{0000000A-E037-41A8-8226-8B0EFDC77BF4}"/>
            </c:ext>
          </c:extLst>
        </c:ser>
        <c:dLbls>
          <c:showLegendKey val="0"/>
          <c:showVal val="0"/>
          <c:showCatName val="0"/>
          <c:showSerName val="0"/>
          <c:showPercent val="0"/>
          <c:showBubbleSize val="0"/>
          <c:showLeaderLines val="1"/>
        </c:dLbls>
        <c:firstSliceAng val="98"/>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0"/>
  <c:style val="2"/>
  <c:chart>
    <c:title>
      <c:tx>
        <c:rich>
          <a:bodyPr rot="0"/>
          <a:lstStyle/>
          <a:p>
            <a:pPr>
              <a:defRPr sz="3000" b="0" i="0" u="none" strike="noStrike">
                <a:solidFill>
                  <a:srgbClr val="000000"/>
                </a:solidFill>
                <a:latin typeface="Arial" panose="020B0604020202020204" pitchFamily="34" charset="0"/>
                <a:cs typeface="Arial" panose="020B0604020202020204" pitchFamily="34" charset="0"/>
              </a:defRPr>
            </a:pPr>
            <a:r>
              <a:rPr lang="en-US" sz="3000" b="0" i="0" u="none" strike="noStrike" dirty="0">
                <a:solidFill>
                  <a:srgbClr val="000000"/>
                </a:solidFill>
                <a:latin typeface="Arial" panose="020B0604020202020204" pitchFamily="34" charset="0"/>
                <a:cs typeface="Arial" panose="020B0604020202020204" pitchFamily="34" charset="0"/>
              </a:rPr>
              <a:t>Influence of </a:t>
            </a:r>
            <a:r>
              <a:rPr lang="en-US" sz="3000" b="0" i="0" u="none" strike="noStrike" dirty="0" smtClean="0">
                <a:solidFill>
                  <a:srgbClr val="000000"/>
                </a:solidFill>
                <a:latin typeface="Arial" panose="020B0604020202020204" pitchFamily="34" charset="0"/>
                <a:cs typeface="Arial" panose="020B0604020202020204" pitchFamily="34" charset="0"/>
              </a:rPr>
              <a:t>developers’ years </a:t>
            </a:r>
            <a:r>
              <a:rPr lang="en-US" sz="3000" b="0" i="0" u="none" strike="noStrike" dirty="0">
                <a:solidFill>
                  <a:srgbClr val="000000"/>
                </a:solidFill>
                <a:latin typeface="Arial" panose="020B0604020202020204" pitchFamily="34" charset="0"/>
                <a:cs typeface="Arial" panose="020B0604020202020204" pitchFamily="34" charset="0"/>
              </a:rPr>
              <a:t>of working on their tendency to following logging guidelines</a:t>
            </a:r>
          </a:p>
        </c:rich>
      </c:tx>
      <c:overlay val="1"/>
      <c:spPr>
        <a:noFill/>
        <a:effectLst/>
      </c:spPr>
    </c:title>
    <c:autoTitleDeleted val="0"/>
    <c:plotArea>
      <c:layout>
        <c:manualLayout>
          <c:layoutTarget val="inner"/>
          <c:xMode val="edge"/>
          <c:yMode val="edge"/>
          <c:x val="0.13856499999999999"/>
          <c:y val="0.170848"/>
          <c:w val="0.77029199999999998"/>
          <c:h val="0.73448199999999997"/>
        </c:manualLayout>
      </c:layout>
      <c:lineChart>
        <c:grouping val="standard"/>
        <c:varyColors val="0"/>
        <c:ser>
          <c:idx val="0"/>
          <c:order val="0"/>
          <c:tx>
            <c:strRef>
              <c:f>Sheet1!$A$2</c:f>
              <c:strCache>
                <c:ptCount val="1"/>
                <c:pt idx="0">
                  <c:v>区域 1</c:v>
                </c:pt>
              </c:strCache>
            </c:strRef>
          </c:tx>
          <c:spPr>
            <a:ln w="76200" cap="flat">
              <a:solidFill>
                <a:srgbClr val="52585F"/>
              </a:solidFill>
              <a:prstDash val="solid"/>
              <a:miter lim="400000"/>
            </a:ln>
            <a:effectLst/>
          </c:spPr>
          <c:marker>
            <c:symbol val="none"/>
          </c:marker>
          <c:dLbls>
            <c:numFmt formatCode="#,##0.0" sourceLinked="0"/>
            <c:spPr>
              <a:noFill/>
              <a:ln>
                <a:noFill/>
              </a:ln>
              <a:effectLst/>
            </c:spPr>
            <c:txPr>
              <a:bodyPr/>
              <a:lstStyle/>
              <a:p>
                <a:pPr>
                  <a:defRPr sz="3000" b="0" i="0" u="none" strike="noStrike">
                    <a:solidFill>
                      <a:srgbClr val="000000"/>
                    </a:solidFill>
                    <a:latin typeface="Arial" panose="020B0604020202020204" pitchFamily="34" charset="0"/>
                    <a:cs typeface="Arial" panose="020B0604020202020204" pitchFamily="34" charset="0"/>
                  </a:defRPr>
                </a:pPr>
                <a:endParaRPr lang="zh-CN"/>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Sheet1!$B$1:$F$1</c:f>
              <c:strCache>
                <c:ptCount val="5"/>
                <c:pt idx="0">
                  <c:v>&lt;1 year</c:v>
                </c:pt>
                <c:pt idx="1">
                  <c:v>1~3 years</c:v>
                </c:pt>
                <c:pt idx="2">
                  <c:v>3~5 years</c:v>
                </c:pt>
                <c:pt idx="3">
                  <c:v>5~10 years</c:v>
                </c:pt>
                <c:pt idx="4">
                  <c:v>&gt;10 years</c:v>
                </c:pt>
              </c:strCache>
            </c:strRef>
          </c:cat>
          <c:val>
            <c:numRef>
              <c:f>Sheet1!$B$2:$F$2</c:f>
              <c:numCache>
                <c:formatCode>General</c:formatCode>
                <c:ptCount val="5"/>
                <c:pt idx="0">
                  <c:v>3.8330000000000002</c:v>
                </c:pt>
                <c:pt idx="1">
                  <c:v>3.75</c:v>
                </c:pt>
                <c:pt idx="2">
                  <c:v>3.786</c:v>
                </c:pt>
                <c:pt idx="3">
                  <c:v>3.9049999999999998</c:v>
                </c:pt>
                <c:pt idx="4">
                  <c:v>4.0590000000000002</c:v>
                </c:pt>
              </c:numCache>
            </c:numRef>
          </c:val>
          <c:smooth val="0"/>
          <c:extLst>
            <c:ext xmlns:c16="http://schemas.microsoft.com/office/drawing/2014/chart" uri="{C3380CC4-5D6E-409C-BE32-E72D297353CC}">
              <c16:uniqueId val="{00000000-D608-4A93-BA17-3953CE7B9E41}"/>
            </c:ext>
          </c:extLst>
        </c:ser>
        <c:dLbls>
          <c:showLegendKey val="0"/>
          <c:showVal val="0"/>
          <c:showCatName val="0"/>
          <c:showSerName val="0"/>
          <c:showPercent val="0"/>
          <c:showBubbleSize val="0"/>
        </c:dLbls>
        <c:smooth val="0"/>
        <c:axId val="2094734552"/>
        <c:axId val="2094734553"/>
      </c:line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3000" b="0" i="0" u="none" strike="noStrike">
                <a:solidFill>
                  <a:srgbClr val="000000"/>
                </a:solidFill>
                <a:latin typeface="Arial" panose="020B0604020202020204" pitchFamily="34" charset="0"/>
                <a:cs typeface="Arial" panose="020B0604020202020204" pitchFamily="34" charset="0"/>
              </a:defRPr>
            </a:pPr>
            <a:endParaRPr lang="zh-CN"/>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B8B8B8"/>
              </a:solidFill>
              <a:prstDash val="solid"/>
              <a:miter lim="400000"/>
            </a:ln>
          </c:spPr>
        </c:majorGridlines>
        <c:title>
          <c:tx>
            <c:rich>
              <a:bodyPr rot="-5400000"/>
              <a:lstStyle/>
              <a:p>
                <a:pPr>
                  <a:defRPr sz="3000" b="0" i="0" u="none" strike="noStrike">
                    <a:solidFill>
                      <a:srgbClr val="000000"/>
                    </a:solidFill>
                    <a:latin typeface="Arial" panose="020B0604020202020204" pitchFamily="34" charset="0"/>
                    <a:cs typeface="Arial" panose="020B0604020202020204" pitchFamily="34" charset="0"/>
                  </a:defRPr>
                </a:pPr>
                <a:r>
                  <a:rPr lang="en-US" sz="3000" b="0" i="0" u="none" strike="noStrike" dirty="0">
                    <a:solidFill>
                      <a:srgbClr val="000000"/>
                    </a:solidFill>
                    <a:latin typeface="Arial" panose="020B0604020202020204" pitchFamily="34" charset="0"/>
                    <a:cs typeface="Arial" panose="020B0604020202020204" pitchFamily="34" charset="0"/>
                  </a:rPr>
                  <a:t>Acceptance of logging guidelines</a:t>
                </a:r>
              </a:p>
            </c:rich>
          </c:tx>
          <c:layout>
            <c:manualLayout>
              <c:xMode val="edge"/>
              <c:yMode val="edge"/>
              <c:x val="0"/>
              <c:y val="0.18564671725392928"/>
            </c:manualLayout>
          </c:layout>
          <c:overlay val="1"/>
        </c:title>
        <c:numFmt formatCode="General" sourceLinked="0"/>
        <c:majorTickMark val="none"/>
        <c:minorTickMark val="none"/>
        <c:tickLblPos val="nextTo"/>
        <c:spPr>
          <a:ln w="12700" cap="flat">
            <a:noFill/>
            <a:prstDash val="solid"/>
            <a:miter lim="400000"/>
          </a:ln>
        </c:spPr>
        <c:txPr>
          <a:bodyPr rot="0"/>
          <a:lstStyle/>
          <a:p>
            <a:pPr>
              <a:defRPr sz="3000" b="0" i="0" u="none" strike="noStrike">
                <a:solidFill>
                  <a:srgbClr val="000000"/>
                </a:solidFill>
                <a:latin typeface="Arial" panose="020B0604020202020204" pitchFamily="34" charset="0"/>
                <a:cs typeface="Arial" panose="020B0604020202020204" pitchFamily="34" charset="0"/>
              </a:defRPr>
            </a:pPr>
            <a:endParaRPr lang="zh-CN"/>
          </a:p>
        </c:txPr>
        <c:crossAx val="2094734552"/>
        <c:crosses val="autoZero"/>
        <c:crossBetween val="midCat"/>
        <c:majorUnit val="0.1"/>
        <c:minorUnit val="0.0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0" name="Shape 80"/>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81" name="Shape 8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hape 86"/>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87" name="Shape 87"/>
          <p:cNvSpPr>
            <a:spLocks noGrp="1"/>
          </p:cNvSpPr>
          <p:nvPr>
            <p:ph type="body" sz="quarter" idx="1"/>
          </p:nvPr>
        </p:nvSpPr>
        <p:spPr>
          <a:prstGeom prst="rect">
            <a:avLst/>
          </a:prstGeom>
        </p:spPr>
        <p:txBody>
          <a:bodyPr/>
          <a:lstStyle/>
          <a:p>
            <a:r>
              <a:rPr dirty="0"/>
              <a:t>Good afternoon, everyone.</a:t>
            </a:r>
          </a:p>
          <a:p>
            <a:r>
              <a:rPr dirty="0"/>
              <a:t>I'm delighted to be here today to present our research on an important topic in software engineering: logging practices.</a:t>
            </a:r>
          </a:p>
          <a:p>
            <a:endParaRPr dirty="0"/>
          </a:p>
          <a:p>
            <a:r>
              <a:rPr dirty="0"/>
              <a:t>As you may know, logging is an essential part of software development as it helps developers identify and fix code issues.</a:t>
            </a:r>
          </a:p>
          <a:p>
            <a:r>
              <a:rPr dirty="0"/>
              <a:t>However, developers' intentions and concerns in logging may not be effectively implemented in source code due to individual variations.</a:t>
            </a:r>
          </a:p>
          <a:p>
            <a:r>
              <a:rPr dirty="0"/>
              <a:t>Through our empirical study involving industrial practitioners, we aim to explore how developers' profiles and experiences impact their logging practices in real-world industrial projects, with a focus on logging intentions and concerns.</a:t>
            </a:r>
          </a:p>
          <a:p>
            <a:endParaRPr dirty="0"/>
          </a:p>
          <a:p>
            <a:r>
              <a:rPr dirty="0"/>
              <a:t>In this presentation, I'm gonna provide an overview of our research and share our main findings.</a:t>
            </a:r>
          </a:p>
          <a:p>
            <a:r>
              <a:rPr dirty="0"/>
              <a:t>We hope that our study can shed light on the factors that shape logging practices in industry and provide insights into how developers and organizations can improve their logging practices to boost software quality and developer productivity.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Shape 363"/>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64" name="Shape 364"/>
          <p:cNvSpPr>
            <a:spLocks noGrp="1"/>
          </p:cNvSpPr>
          <p:nvPr>
            <p:ph type="body" sz="quarter" idx="1"/>
          </p:nvPr>
        </p:nvSpPr>
        <p:spPr>
          <a:prstGeom prst="rect">
            <a:avLst/>
          </a:prstGeom>
        </p:spPr>
        <p:txBody>
          <a:bodyPr/>
          <a:lstStyle/>
          <a:p>
            <a:r>
              <a:rPr dirty="0"/>
              <a:t>Now let's move on to our main findings.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Shape 372"/>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3" name="Shape 373"/>
          <p:cNvSpPr>
            <a:spLocks noGrp="1"/>
          </p:cNvSpPr>
          <p:nvPr>
            <p:ph type="body" sz="quarter" idx="1"/>
          </p:nvPr>
        </p:nvSpPr>
        <p:spPr>
          <a:prstGeom prst="rect">
            <a:avLst/>
          </a:prstGeom>
        </p:spPr>
        <p:txBody>
          <a:bodyPr/>
          <a:lstStyle/>
          <a:p>
            <a:r>
              <a:rPr dirty="0"/>
              <a:t>First, let me share with you the main findings on developers' logging intentions and concerns and how they relate to developers’ profiles.</a:t>
            </a:r>
          </a:p>
          <a:p>
            <a:r>
              <a:rPr dirty="0"/>
              <a:t>We find that the majority of developers have two main logging intentions: troubleshooting and monitoring.</a:t>
            </a:r>
          </a:p>
          <a:p>
            <a:r>
              <a:rPr dirty="0"/>
              <a:t>In addition, their primary concerns when logging are related to storage and I/O overhead.</a:t>
            </a:r>
          </a:p>
          <a:p>
            <a:endParaRPr dirty="0"/>
          </a:p>
          <a:p>
            <a:r>
              <a:rPr dirty="0"/>
              <a:t>To understand whether developers' intentions and concerns are influenced by their profiles, we analyzed the data by their roles and years of working.</a:t>
            </a:r>
          </a:p>
          <a:p>
            <a:r>
              <a:rPr dirty="0"/>
              <a:t>We find that although the primary intentions are consistent among developers, those with specific roles, such as user experience designers, may have additional logging intentions, like analyzing user behavior.</a:t>
            </a:r>
          </a:p>
          <a:p>
            <a:r>
              <a:rPr dirty="0"/>
              <a:t>However, there is no clear relationship between logging concerns and roles.</a:t>
            </a:r>
          </a:p>
          <a:p>
            <a:r>
              <a:rPr dirty="0"/>
              <a:t>On the other hand, novice developers tend to overlook security risks, while those with more experience are more concerned about various types of logging side effects.</a:t>
            </a:r>
          </a:p>
          <a:p>
            <a:r>
              <a:rPr dirty="0"/>
              <a:t>Overall, our research shows that developers' logging intentions and concerns are mostly consistent, but their profiles can influence additional logging intentions and specific concerns.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Shape 380"/>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81" name="Shape 381"/>
          <p:cNvSpPr>
            <a:spLocks noGrp="1"/>
          </p:cNvSpPr>
          <p:nvPr>
            <p:ph type="body" sz="quarter" idx="1"/>
          </p:nvPr>
        </p:nvSpPr>
        <p:spPr>
          <a:prstGeom prst="rect">
            <a:avLst/>
          </a:prstGeom>
        </p:spPr>
        <p:txBody>
          <a:bodyPr/>
          <a:lstStyle/>
          <a:p>
            <a:r>
              <a:rPr dirty="0"/>
              <a:t>Let's talk about how developers perceive the extent to which their logging intentions and concerns are met.</a:t>
            </a:r>
          </a:p>
          <a:p>
            <a:r>
              <a:rPr dirty="0"/>
              <a:t>We find that more than half of the developers believed that the information recorded in log statements was consistent with their expectations.</a:t>
            </a:r>
          </a:p>
          <a:p>
            <a:r>
              <a:rPr dirty="0"/>
              <a:t>However, our code analysis shows that the actual implementation of log statements in the code was often different from what they had stated before.</a:t>
            </a:r>
          </a:p>
          <a:p>
            <a:r>
              <a:rPr dirty="0"/>
              <a:t>So basically, what this means is that developers' log statements might not actually meet their intentions and concerns as well as they think they do.</a:t>
            </a:r>
          </a:p>
          <a:p>
            <a:r>
              <a:rPr dirty="0"/>
              <a:t>We also find some common inconsistencies in the code, including missing log statements, redundant log statements, incorrect levels or content of log statements, and even security issues.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Shape 389"/>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90" name="Shape 390"/>
          <p:cNvSpPr>
            <a:spLocks noGrp="1"/>
          </p:cNvSpPr>
          <p:nvPr>
            <p:ph type="body" sz="quarter" idx="1"/>
          </p:nvPr>
        </p:nvSpPr>
        <p:spPr>
          <a:prstGeom prst="rect">
            <a:avLst/>
          </a:prstGeom>
        </p:spPr>
        <p:txBody>
          <a:bodyPr/>
          <a:lstStyle/>
          <a:p>
            <a:r>
              <a:rPr dirty="0"/>
              <a:t>Now, let's take a look at how developers' experiences affect the fulfillment of their logging intentions and concerns.</a:t>
            </a:r>
          </a:p>
          <a:p>
            <a:r>
              <a:rPr dirty="0"/>
              <a:t>When it comes to the timing of conducting logging practices, most developers tend to fulfill their  intentions and concerns during the coding stage.</a:t>
            </a:r>
          </a:p>
          <a:p>
            <a:r>
              <a:rPr dirty="0"/>
              <a:t>Interestingly, we find that more experienced developers tend to consider logging practices earlier in the development process, and in more stages, than less experienced developers.</a:t>
            </a:r>
          </a:p>
          <a:p>
            <a:r>
              <a:rPr dirty="0"/>
              <a:t>In general, the earlier logging is considered, the better the logging practices align with developers' expectations.</a:t>
            </a:r>
          </a:p>
          <a:p>
            <a:r>
              <a:rPr dirty="0"/>
              <a:t>This suggests that experience plays an important role in the effective implementation of logging practices.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99" name="Shape 399"/>
          <p:cNvSpPr>
            <a:spLocks noGrp="1"/>
          </p:cNvSpPr>
          <p:nvPr>
            <p:ph type="body" sz="quarter" idx="1"/>
          </p:nvPr>
        </p:nvSpPr>
        <p:spPr>
          <a:prstGeom prst="rect">
            <a:avLst/>
          </a:prstGeom>
        </p:spPr>
        <p:txBody>
          <a:bodyPr/>
          <a:lstStyle/>
          <a:p>
            <a:r>
              <a:rPr dirty="0"/>
              <a:t>Then move on to the role of logging guidelines.</a:t>
            </a:r>
          </a:p>
          <a:p>
            <a:r>
              <a:rPr dirty="0"/>
              <a:t>We find that almost three quarters of developers followed logging guidelines to a large extent.</a:t>
            </a:r>
          </a:p>
          <a:p>
            <a:r>
              <a:rPr dirty="0"/>
              <a:t>The tendency to follow these guidelines is affected by years of experience, as shown in the right figure.</a:t>
            </a:r>
          </a:p>
          <a:p>
            <a:r>
              <a:rPr dirty="0"/>
              <a:t>Novice developers recognize the usefulness of logging guidelines more than those with more experience, but, this attitude tends to decrease first and then increase sharply with accumulated years of working experience.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Shape 407"/>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408" name="Shape 408"/>
          <p:cNvSpPr>
            <a:spLocks noGrp="1"/>
          </p:cNvSpPr>
          <p:nvPr>
            <p:ph type="body" sz="quarter" idx="1"/>
          </p:nvPr>
        </p:nvSpPr>
        <p:spPr>
          <a:prstGeom prst="rect">
            <a:avLst/>
          </a:prstGeom>
        </p:spPr>
        <p:txBody>
          <a:bodyPr/>
          <a:lstStyle/>
          <a:p>
            <a:r>
              <a:rPr dirty="0"/>
              <a:t>This figure illustrates the influence of using logging guidelines on the fulfillment of logging intentions and concerns.</a:t>
            </a:r>
          </a:p>
          <a:p>
            <a:r>
              <a:rPr dirty="0"/>
              <a:t>Our analysis shows that developers who use logging guidelines fulfill their intentions and concerns better than those who don't.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Shape 414"/>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415" name="Shape 415"/>
          <p:cNvSpPr>
            <a:spLocks noGrp="1"/>
          </p:cNvSpPr>
          <p:nvPr>
            <p:ph type="body" sz="quarter" idx="1"/>
          </p:nvPr>
        </p:nvSpPr>
        <p:spPr>
          <a:prstGeom prst="rect">
            <a:avLst/>
          </a:prstGeom>
        </p:spPr>
        <p:txBody>
          <a:bodyPr/>
          <a:lstStyle/>
          <a:p>
            <a:r>
              <a:rPr dirty="0"/>
              <a:t>Based on our study, we have several recommendations for improving logging practices.</a:t>
            </a:r>
          </a:p>
          <a:p>
            <a:endParaRPr dirty="0"/>
          </a:p>
          <a:p>
            <a:r>
              <a:rPr dirty="0"/>
              <a:t>First, it's important to consider logging early in the development process, for example, starting with requirements engineering.</a:t>
            </a:r>
          </a:p>
          <a:p>
            <a:r>
              <a:rPr dirty="0"/>
              <a:t>The earlier logging is considered, the more likely it is to meet developers' expectations.</a:t>
            </a:r>
          </a:p>
          <a:p>
            <a:endParaRPr dirty="0"/>
          </a:p>
          <a:p>
            <a:r>
              <a:rPr dirty="0"/>
              <a:t>Second, adopt available logging guidelines such as those that define the severity of a log statement.</a:t>
            </a:r>
          </a:p>
          <a:p>
            <a:endParaRPr dirty="0"/>
          </a:p>
          <a:p>
            <a:r>
              <a:rPr dirty="0"/>
              <a:t>Third, provide appropriate training in logging practices to novice developers so they can establish a comprehensive awareness of the importance of logging intentions and concerns.</a:t>
            </a:r>
          </a:p>
          <a:p>
            <a:endParaRPr dirty="0"/>
          </a:p>
          <a:p>
            <a:r>
              <a:rPr dirty="0"/>
              <a:t>Fourth, provide relevant training or specific guidelines to raise awareness of other side effects of logging for junior developers in addition to I/O and storage overheads.</a:t>
            </a:r>
          </a:p>
          <a:p>
            <a:r>
              <a:rPr dirty="0"/>
              <a:t>It's also important to highlight security issues for novice developers and other logging intentions for developers with specific roles, such as user experience designers.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Shape 414"/>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415" name="Shape 415"/>
          <p:cNvSpPr>
            <a:spLocks noGrp="1"/>
          </p:cNvSpPr>
          <p:nvPr>
            <p:ph type="body" sz="quarter" idx="1"/>
          </p:nvPr>
        </p:nvSpPr>
        <p:spPr>
          <a:prstGeom prst="rect">
            <a:avLst/>
          </a:prstGeom>
        </p:spPr>
        <p:txBody>
          <a:bodyPr/>
          <a:lstStyle/>
          <a:p>
            <a:r>
              <a:rPr dirty="0"/>
              <a:t>Based on our study, we have several recommendations for improving logging practices.</a:t>
            </a:r>
          </a:p>
          <a:p>
            <a:endParaRPr dirty="0"/>
          </a:p>
          <a:p>
            <a:r>
              <a:rPr dirty="0"/>
              <a:t>First, it's important to consider logging early in the development process, for example, starting with requirements engineering.</a:t>
            </a:r>
          </a:p>
          <a:p>
            <a:r>
              <a:rPr dirty="0"/>
              <a:t>The earlier logging is considered, the more likely it is to meet developers' expectations.</a:t>
            </a:r>
          </a:p>
          <a:p>
            <a:endParaRPr dirty="0"/>
          </a:p>
          <a:p>
            <a:r>
              <a:rPr lang="en-US" dirty="0" smtClean="0"/>
              <a:t>Second, adopting available logging guidelines and providing appropriate training in logging practices is indeed valuable, as it helps developers establish a comprehensive awareness of the importance of logging intentions and concerns.</a:t>
            </a:r>
          </a:p>
          <a:p>
            <a:endParaRPr dirty="0" smtClean="0"/>
          </a:p>
          <a:p>
            <a:r>
              <a:rPr lang="en-US" altLang="zh-CN" dirty="0" smtClean="0"/>
              <a:t>Third</a:t>
            </a:r>
            <a:r>
              <a:rPr dirty="0" smtClean="0"/>
              <a:t>, </a:t>
            </a:r>
            <a:r>
              <a:rPr lang="en-US" dirty="0" smtClean="0"/>
              <a:t>we</a:t>
            </a:r>
            <a:r>
              <a:rPr lang="en-US" baseline="0" dirty="0" smtClean="0"/>
              <a:t> should notice the diminishing marginal effects of guidelines and training.</a:t>
            </a:r>
          </a:p>
          <a:p>
            <a:r>
              <a:rPr lang="en-US" dirty="0" smtClean="0"/>
              <a:t>Additionally, it is significant to highlight not only the primary logging intentions and concerns but also other relevant ones for non-novice developers and those with specific roles.</a:t>
            </a:r>
            <a:endParaRPr dirty="0"/>
          </a:p>
        </p:txBody>
      </p:sp>
    </p:spTree>
    <p:extLst>
      <p:ext uri="{BB962C8B-B14F-4D97-AF65-F5344CB8AC3E}">
        <p14:creationId xmlns:p14="http://schemas.microsoft.com/office/powerpoint/2010/main" val="34089621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Shape 445"/>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446" name="Shape 446"/>
          <p:cNvSpPr>
            <a:spLocks noGrp="1"/>
          </p:cNvSpPr>
          <p:nvPr>
            <p:ph type="body" sz="quarter" idx="1"/>
          </p:nvPr>
        </p:nvSpPr>
        <p:spPr>
          <a:prstGeom prst="rect">
            <a:avLst/>
          </a:prstGeom>
        </p:spPr>
        <p:txBody>
          <a:bodyPr/>
          <a:lstStyle/>
          <a:p>
            <a:r>
              <a:rPr dirty="0"/>
              <a:t>In summary, our research shows that logging intentions and concerns are not fixed and can change over time.</a:t>
            </a:r>
          </a:p>
          <a:p>
            <a:r>
              <a:rPr dirty="0"/>
              <a:t>For example, security risks have become a more common concern recently, yet recent secondary studies indicate that this factor has only been covered in a small amount of work.</a:t>
            </a:r>
          </a:p>
          <a:p>
            <a:endParaRPr dirty="0"/>
          </a:p>
          <a:p>
            <a:r>
              <a:rPr dirty="0"/>
              <a:t>Additionally, logging intentions and concerns are only partially fulfilled in industrial projects, and the extent to which they are fulfilled depends on the timing of logging practices and the adoption of logging guidelines.</a:t>
            </a:r>
          </a:p>
          <a:p>
            <a:endParaRPr dirty="0"/>
          </a:p>
          <a:p>
            <a:r>
              <a:rPr dirty="0"/>
              <a:t>Logging guidelines serve as a manifestation of logging intentions and concerns during software development, but they may struggle to address advanced requirements.</a:t>
            </a:r>
          </a:p>
          <a:p>
            <a:r>
              <a:rPr dirty="0"/>
              <a:t>So, advanced logging practices can be incorporated into these guidelines to address more sophisticated intentions and concerns effectively.</a:t>
            </a:r>
          </a:p>
          <a:p>
            <a:endParaRPr dirty="0"/>
          </a:p>
          <a:p>
            <a:r>
              <a:rPr dirty="0"/>
              <a:t>Finally, our survey revealed that most developers believe automatic logging tools and pragmatic logging guidelines can help them fulfill intentions and concerns more easily.</a:t>
            </a:r>
          </a:p>
          <a:p>
            <a:r>
              <a:rPr dirty="0"/>
              <a:t>These remarks to a certain degree point out future research directions and research priorities regarding logging tools.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Shape 445"/>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446" name="Shape 446"/>
          <p:cNvSpPr>
            <a:spLocks noGrp="1"/>
          </p:cNvSpPr>
          <p:nvPr>
            <p:ph type="body" sz="quarter" idx="1"/>
          </p:nvPr>
        </p:nvSpPr>
        <p:spPr>
          <a:prstGeom prst="rect">
            <a:avLst/>
          </a:prstGeom>
        </p:spPr>
        <p:txBody>
          <a:bodyPr/>
          <a:lstStyle/>
          <a:p>
            <a:r>
              <a:rPr dirty="0"/>
              <a:t>In summary, our research </a:t>
            </a:r>
            <a:r>
              <a:rPr lang="en-US" dirty="0" smtClean="0"/>
              <a:t>highlights</a:t>
            </a:r>
            <a:r>
              <a:rPr lang="en-US" baseline="0" dirty="0" smtClean="0"/>
              <a:t> a notable gap between logging intentions and concerns and the actual implementation in the code.</a:t>
            </a:r>
            <a:endParaRPr lang="en-US" dirty="0" smtClean="0"/>
          </a:p>
          <a:p>
            <a:r>
              <a:rPr lang="en-US" altLang="zh-CN" sz="2200" dirty="0" smtClean="0">
                <a:latin typeface="+mn-lt"/>
                <a:ea typeface="+mn-ea"/>
                <a:cs typeface="+mn-cs"/>
                <a:sym typeface="Helvetica Neue"/>
              </a:rPr>
              <a:t>It is important to note that logging intentions and concerns are not fixed but can change over time.</a:t>
            </a:r>
          </a:p>
          <a:p>
            <a:r>
              <a:rPr lang="en-US" dirty="0" smtClean="0"/>
              <a:t>Moreover</a:t>
            </a:r>
            <a:r>
              <a:rPr dirty="0" smtClean="0"/>
              <a:t>, </a:t>
            </a:r>
            <a:r>
              <a:rPr dirty="0"/>
              <a:t>logging intentions and concerns are only partially fulfilled in industrial projects, and the extent to which they are fulfilled depends on the timing of logging practices and the adoption of logging guidelines</a:t>
            </a:r>
            <a:r>
              <a:rPr dirty="0" smtClean="0"/>
              <a:t>.</a:t>
            </a:r>
            <a:endParaRPr lang="en-US" dirty="0" smtClean="0"/>
          </a:p>
          <a:p>
            <a:endParaRPr dirty="0"/>
          </a:p>
          <a:p>
            <a:r>
              <a:rPr lang="en-US" altLang="zh-CN" sz="2200" dirty="0" smtClean="0">
                <a:latin typeface="+mn-lt"/>
                <a:ea typeface="+mn-ea"/>
                <a:cs typeface="+mn-cs"/>
                <a:sym typeface="Helvetica Neue"/>
              </a:rPr>
              <a:t>However, despite these challenges</a:t>
            </a:r>
            <a:r>
              <a:rPr lang="en-US" dirty="0" smtClean="0"/>
              <a:t>, our survey indicates that developers generally recognize the value of logging guidelines and tools.</a:t>
            </a:r>
          </a:p>
          <a:p>
            <a:r>
              <a:rPr lang="en-US" dirty="0" smtClean="0"/>
              <a:t>They serve as a means to express logging intentions and concerns during software development,</a:t>
            </a:r>
            <a:r>
              <a:rPr lang="en-US" baseline="0" dirty="0" smtClean="0"/>
              <a:t> but </a:t>
            </a:r>
            <a:r>
              <a:rPr lang="en-US" dirty="0" smtClean="0"/>
              <a:t>it is worth mentioning that they may encounter difficulties in addressing advanced requirements.</a:t>
            </a:r>
          </a:p>
          <a:p>
            <a:r>
              <a:rPr lang="en-US" dirty="0" smtClean="0"/>
              <a:t>Besides,</a:t>
            </a:r>
            <a:r>
              <a:rPr lang="en-US" baseline="0" dirty="0" smtClean="0"/>
              <a:t> </a:t>
            </a:r>
            <a:r>
              <a:rPr lang="en-US" sz="2200" baseline="0" dirty="0" smtClean="0">
                <a:latin typeface="+mn-lt"/>
                <a:ea typeface="+mn-ea"/>
                <a:cs typeface="+mn-cs"/>
                <a:sym typeface="Helvetica Neue"/>
              </a:rPr>
              <a:t>l</a:t>
            </a:r>
            <a:r>
              <a:rPr lang="en-US" altLang="zh-CN" sz="2200" dirty="0" smtClean="0">
                <a:latin typeface="+mn-lt"/>
                <a:ea typeface="+mn-ea"/>
                <a:cs typeface="+mn-cs"/>
                <a:sym typeface="Helvetica Neue"/>
              </a:rPr>
              <a:t>imited impact is observed from a management perspective.</a:t>
            </a:r>
            <a:endParaRPr lang="en-US" dirty="0" smtClean="0"/>
          </a:p>
          <a:p>
            <a:r>
              <a:rPr lang="en-US" dirty="0" smtClean="0"/>
              <a:t>Therefore, it is essential to incorporate advanced logging practices into these guidelines and support them with appropriate tools.</a:t>
            </a:r>
          </a:p>
        </p:txBody>
      </p:sp>
    </p:spTree>
    <p:extLst>
      <p:ext uri="{BB962C8B-B14F-4D97-AF65-F5344CB8AC3E}">
        <p14:creationId xmlns:p14="http://schemas.microsoft.com/office/powerpoint/2010/main" val="1404884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Shape 113"/>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114" name="Shape 114"/>
          <p:cNvSpPr>
            <a:spLocks noGrp="1"/>
          </p:cNvSpPr>
          <p:nvPr>
            <p:ph type="body" sz="quarter" idx="1"/>
          </p:nvPr>
        </p:nvSpPr>
        <p:spPr>
          <a:prstGeom prst="rect">
            <a:avLst/>
          </a:prstGeom>
        </p:spPr>
        <p:txBody>
          <a:bodyPr/>
          <a:lstStyle/>
          <a:p>
            <a:r>
              <a:rPr dirty="0"/>
              <a:t>To give you a preview, I'm gonna start by introducing the background and motivation of our research, as well as our research methodology, including our research questions and process.</a:t>
            </a:r>
          </a:p>
          <a:p>
            <a:r>
              <a:rPr dirty="0"/>
              <a:t>Then, I'm gonna dive into our main findings and offer suggestions for improving logging practices.</a:t>
            </a:r>
          </a:p>
          <a:p>
            <a:r>
              <a:rPr dirty="0"/>
              <a:t>Finally, I'm gonna summarize our study and draw a conclusion.</a:t>
            </a:r>
          </a:p>
          <a:p>
            <a:r>
              <a:rPr dirty="0"/>
              <a:t>So, let's get started!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Shape 450"/>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451" name="Shape 451"/>
          <p:cNvSpPr>
            <a:spLocks noGrp="1"/>
          </p:cNvSpPr>
          <p:nvPr>
            <p:ph type="body" sz="quarter" idx="1"/>
          </p:nvPr>
        </p:nvSpPr>
        <p:spPr>
          <a:prstGeom prst="rect">
            <a:avLst/>
          </a:prstGeom>
        </p:spPr>
        <p:txBody>
          <a:bodyPr/>
          <a:lstStyle/>
          <a:p>
            <a:r>
              <a:rPr dirty="0"/>
              <a:t>That's all. Thank you for your attention.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135" name="Shape 135"/>
          <p:cNvSpPr>
            <a:spLocks noGrp="1"/>
          </p:cNvSpPr>
          <p:nvPr>
            <p:ph type="body" sz="quarter" idx="1"/>
          </p:nvPr>
        </p:nvSpPr>
        <p:spPr>
          <a:prstGeom prst="rect">
            <a:avLst/>
          </a:prstGeom>
        </p:spPr>
        <p:txBody>
          <a:bodyPr/>
          <a:lstStyle/>
          <a:p>
            <a:r>
              <a:rPr dirty="0"/>
              <a:t>As a common type of software runtime data, logs record how a software system behaves and they are crucial for development and operations.</a:t>
            </a:r>
          </a:p>
          <a:p>
            <a:r>
              <a:rPr dirty="0"/>
              <a:t>Usually, developers create logs by adding log statements in the code, which is known as logging practice.</a:t>
            </a:r>
          </a:p>
          <a:p>
            <a:r>
              <a:rPr dirty="0"/>
              <a:t>Developers have clear intentions for logging, such as detecting faults or monitoring system status, but they also consider concerns associated with logging, such as performance overhead like I/O overhead and CPU overhead.</a:t>
            </a:r>
          </a:p>
          <a:p>
            <a:r>
              <a:rPr dirty="0"/>
              <a:t>Both intentions and concerns should be considered to balance between the benefits and costs of carrying out logging practices.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160" name="Shape 160"/>
          <p:cNvSpPr>
            <a:spLocks noGrp="1"/>
          </p:cNvSpPr>
          <p:nvPr>
            <p:ph type="body" sz="quarter" idx="1"/>
          </p:nvPr>
        </p:nvSpPr>
        <p:spPr>
          <a:prstGeom prst="rect">
            <a:avLst/>
          </a:prstGeom>
        </p:spPr>
        <p:txBody>
          <a:bodyPr/>
          <a:lstStyle/>
          <a:p>
            <a:r>
              <a:rPr dirty="0"/>
              <a:t>However, even with advanced logging frameworks and tools, developers may not fully realize their logging intentions and concerns in the code.</a:t>
            </a:r>
          </a:p>
          <a:p>
            <a:r>
              <a:rPr dirty="0"/>
              <a:t>The mainstream logging practices still require developers to manually inject log statements, which can vary depending on an individual's profile and experience.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184" name="Shape 184"/>
          <p:cNvSpPr>
            <a:spLocks noGrp="1"/>
          </p:cNvSpPr>
          <p:nvPr>
            <p:ph type="body" sz="quarter" idx="1"/>
          </p:nvPr>
        </p:nvSpPr>
        <p:spPr>
          <a:prstGeom prst="rect">
            <a:avLst/>
          </a:prstGeom>
        </p:spPr>
        <p:txBody>
          <a:bodyPr/>
          <a:lstStyle/>
          <a:p>
            <a:r>
              <a:rPr dirty="0"/>
              <a:t>For example, developers should determine the context and content of a log statement.</a:t>
            </a:r>
          </a:p>
          <a:p>
            <a:r>
              <a:rPr dirty="0"/>
              <a:t>The developer's profile may refer to their roles within the team or the number of years they have been working.</a:t>
            </a:r>
          </a:p>
          <a:p>
            <a:r>
              <a:rPr dirty="0"/>
              <a:t>And their experience may influence decisions on when to perform logging practices and whether to follow established logging guidelines</a:t>
            </a:r>
            <a:r>
              <a:rPr dirty="0" smtClean="0"/>
              <a:t>.</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hape 219"/>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220" name="Shape 220"/>
          <p:cNvSpPr>
            <a:spLocks noGrp="1"/>
          </p:cNvSpPr>
          <p:nvPr>
            <p:ph type="body" sz="quarter" idx="1"/>
          </p:nvPr>
        </p:nvSpPr>
        <p:spPr>
          <a:prstGeom prst="rect">
            <a:avLst/>
          </a:prstGeom>
        </p:spPr>
        <p:txBody>
          <a:bodyPr/>
          <a:lstStyle/>
          <a:p>
            <a:r>
              <a:rPr dirty="0"/>
              <a:t>To solve this </a:t>
            </a:r>
            <a:r>
              <a:rPr lang="en-US" dirty="0" smtClean="0"/>
              <a:t>problem</a:t>
            </a:r>
            <a:r>
              <a:rPr dirty="0" smtClean="0"/>
              <a:t>, </a:t>
            </a:r>
            <a:r>
              <a:rPr dirty="0"/>
              <a:t>some researchers have suggested that logging should adopt the best practices.</a:t>
            </a:r>
          </a:p>
          <a:p>
            <a:r>
              <a:rPr dirty="0"/>
              <a:t>This highlights the need to understand how developers inject log statements in terms of their thinking process, design, and </a:t>
            </a:r>
            <a:r>
              <a:rPr dirty="0" smtClean="0"/>
              <a:t>implementation</a:t>
            </a:r>
            <a:r>
              <a:rPr lang="en-US" dirty="0" smtClean="0"/>
              <a:t>.</a:t>
            </a:r>
          </a:p>
          <a:p>
            <a:r>
              <a:rPr lang="en-US" dirty="0" smtClean="0"/>
              <a:t>Because</a:t>
            </a:r>
            <a:r>
              <a:rPr lang="en-US" baseline="0" dirty="0" smtClean="0"/>
              <a:t> </a:t>
            </a:r>
            <a:r>
              <a:rPr lang="en-US" altLang="zh-CN" sz="2200" dirty="0" smtClean="0">
                <a:latin typeface="+mn-lt"/>
                <a:ea typeface="+mn-ea"/>
                <a:cs typeface="+mn-cs"/>
                <a:sym typeface="Helvetica Neue"/>
              </a:rPr>
              <a:t>practical experience demonstrated that merely addressing the problems does not significantly improve the current situation.</a:t>
            </a:r>
            <a:endParaRPr dirty="0"/>
          </a:p>
          <a:p>
            <a:r>
              <a:rPr lang="en-US" dirty="0" smtClean="0"/>
              <a:t>But,</a:t>
            </a:r>
            <a:r>
              <a:rPr lang="en-US" baseline="0" dirty="0" smtClean="0"/>
              <a:t> u</a:t>
            </a:r>
            <a:r>
              <a:rPr dirty="0" smtClean="0"/>
              <a:t>nfortunately</a:t>
            </a:r>
            <a:r>
              <a:rPr dirty="0"/>
              <a:t>, there have been only a few empirical studies conducted to investigate developers' logging practices in industry.</a:t>
            </a:r>
          </a:p>
          <a:p>
            <a:r>
              <a:rPr dirty="0"/>
              <a:t>These studies have only surveyed developers from a single company, which limits their generalizability to other settings.</a:t>
            </a:r>
          </a:p>
          <a:p>
            <a:r>
              <a:rPr dirty="0"/>
              <a:t>Furthermore, no research has been done to explore how developers' logging practices are affected by their individual profiles and experiences, particularly regarding their logging intentions and concerns</a:t>
            </a:r>
            <a:r>
              <a:rPr dirty="0" smtClean="0"/>
              <a:t>.</a:t>
            </a:r>
            <a:endParaRPr lang="en-US" dirty="0" smtClean="0"/>
          </a:p>
          <a:p>
            <a:r>
              <a:rPr lang="en-US" altLang="zh-CN" sz="2200" dirty="0" smtClean="0">
                <a:latin typeface="+mn-lt"/>
                <a:ea typeface="+mn-ea"/>
                <a:cs typeface="+mn-cs"/>
                <a:sym typeface="Helvetica Neue"/>
              </a:rPr>
              <a:t>We aim to establish a more comprehensive understanding, providing insights for the improvement of future logging practices.</a:t>
            </a:r>
            <a:endParaRPr dirty="0"/>
          </a:p>
          <a:p>
            <a:r>
              <a:rPr dirty="0"/>
              <a:t>This is precisely the motivation behind our research endeavor.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hape 219"/>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220" name="Shape 220"/>
          <p:cNvSpPr>
            <a:spLocks noGrp="1"/>
          </p:cNvSpPr>
          <p:nvPr>
            <p:ph type="body" sz="quarter" idx="1"/>
          </p:nvPr>
        </p:nvSpPr>
        <p:spPr>
          <a:prstGeom prst="rect">
            <a:avLst/>
          </a:prstGeom>
        </p:spPr>
        <p:txBody>
          <a:bodyPr/>
          <a:lstStyle/>
          <a:p>
            <a:r>
              <a:rPr lang="en-US" altLang="zh-CN" dirty="0" smtClean="0"/>
              <a:t>As a consequence, the effectiveness and quality of the generated logs can vary widely with manual logging practices.</a:t>
            </a:r>
          </a:p>
          <a:p>
            <a:r>
              <a:rPr lang="en-US" altLang="zh-CN" sz="2200" dirty="0" smtClean="0">
                <a:latin typeface="+mn-lt"/>
                <a:ea typeface="+mn-ea"/>
                <a:cs typeface="+mn-cs"/>
                <a:sym typeface="Helvetica Neue"/>
              </a:rPr>
              <a:t>And there is a widespread acknowledgment that the quality of logging practices is inadequate.</a:t>
            </a:r>
            <a:endParaRPr lang="en-US" dirty="0" smtClean="0"/>
          </a:p>
          <a:p>
            <a:r>
              <a:rPr dirty="0" smtClean="0"/>
              <a:t>To </a:t>
            </a:r>
            <a:r>
              <a:rPr dirty="0"/>
              <a:t>solve this </a:t>
            </a:r>
            <a:r>
              <a:rPr lang="en-US" dirty="0" smtClean="0"/>
              <a:t>problem</a:t>
            </a:r>
            <a:r>
              <a:rPr dirty="0" smtClean="0"/>
              <a:t>, </a:t>
            </a:r>
            <a:r>
              <a:rPr dirty="0"/>
              <a:t>some researchers have suggested that logging should adopt the best practices.</a:t>
            </a:r>
          </a:p>
          <a:p>
            <a:r>
              <a:rPr dirty="0"/>
              <a:t>This highlights the need to understand how developers inject log statements in terms of their thinking process, design, and </a:t>
            </a:r>
            <a:r>
              <a:rPr dirty="0" smtClean="0"/>
              <a:t>implementation</a:t>
            </a:r>
            <a:r>
              <a:rPr lang="en-US" dirty="0" smtClean="0"/>
              <a:t>.</a:t>
            </a:r>
          </a:p>
          <a:p>
            <a:r>
              <a:rPr lang="en-US" dirty="0" smtClean="0"/>
              <a:t>Because</a:t>
            </a:r>
            <a:r>
              <a:rPr lang="en-US" baseline="0" dirty="0" smtClean="0"/>
              <a:t> </a:t>
            </a:r>
            <a:r>
              <a:rPr lang="en-US" altLang="zh-CN" sz="2200" dirty="0" smtClean="0">
                <a:latin typeface="+mn-lt"/>
                <a:ea typeface="+mn-ea"/>
                <a:cs typeface="+mn-cs"/>
                <a:sym typeface="Helvetica Neue"/>
              </a:rPr>
              <a:t>practical experience demonstrated that merely addressing the problems does not significantly improve the current situation.</a:t>
            </a:r>
            <a:endParaRPr dirty="0"/>
          </a:p>
          <a:p>
            <a:r>
              <a:rPr lang="en-US" dirty="0" smtClean="0"/>
              <a:t>But,</a:t>
            </a:r>
            <a:r>
              <a:rPr lang="en-US" baseline="0" dirty="0" smtClean="0"/>
              <a:t> u</a:t>
            </a:r>
            <a:r>
              <a:rPr dirty="0" smtClean="0"/>
              <a:t>nfortunately</a:t>
            </a:r>
            <a:r>
              <a:rPr dirty="0"/>
              <a:t>, there have been only a few empirical studies conducted to investigate developers' logging practices in industry.</a:t>
            </a:r>
          </a:p>
          <a:p>
            <a:r>
              <a:rPr dirty="0"/>
              <a:t>These studies have only surveyed developers from a single company, which limits their generalizability to other settings.</a:t>
            </a:r>
          </a:p>
          <a:p>
            <a:r>
              <a:rPr dirty="0"/>
              <a:t>Furthermore, no research has been done to explore how developers' logging practices are affected by their individual profiles and experiences, particularly regarding their logging intentions and concerns</a:t>
            </a:r>
            <a:r>
              <a:rPr dirty="0" smtClean="0"/>
              <a:t>.</a:t>
            </a:r>
            <a:endParaRPr lang="en-US" dirty="0" smtClean="0"/>
          </a:p>
          <a:p>
            <a:r>
              <a:rPr lang="en-US" altLang="zh-CN" sz="2200" dirty="0" smtClean="0">
                <a:latin typeface="+mn-lt"/>
                <a:ea typeface="+mn-ea"/>
                <a:cs typeface="+mn-cs"/>
                <a:sym typeface="Helvetica Neue"/>
              </a:rPr>
              <a:t>We aim to establish a more comprehensive understanding, providing insights for the improvement of future logging practices.</a:t>
            </a:r>
            <a:endParaRPr dirty="0"/>
          </a:p>
          <a:p>
            <a:r>
              <a:rPr dirty="0"/>
              <a:t>This is precisely the motivation behind our research endeavor.</a:t>
            </a:r>
          </a:p>
        </p:txBody>
      </p:sp>
    </p:spTree>
    <p:extLst>
      <p:ext uri="{BB962C8B-B14F-4D97-AF65-F5344CB8AC3E}">
        <p14:creationId xmlns:p14="http://schemas.microsoft.com/office/powerpoint/2010/main" val="905655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252" name="Shape 252"/>
          <p:cNvSpPr>
            <a:spLocks noGrp="1"/>
          </p:cNvSpPr>
          <p:nvPr>
            <p:ph type="body" sz="quarter" idx="1"/>
          </p:nvPr>
        </p:nvSpPr>
        <p:spPr>
          <a:prstGeom prst="rect">
            <a:avLst/>
          </a:prstGeom>
        </p:spPr>
        <p:txBody>
          <a:bodyPr/>
          <a:lstStyle/>
          <a:p>
            <a:r>
              <a:rPr dirty="0"/>
              <a:t>To reach our research goal, we formulated two research questions.</a:t>
            </a:r>
          </a:p>
          <a:p>
            <a:endParaRPr dirty="0"/>
          </a:p>
          <a:p>
            <a:r>
              <a:rPr dirty="0"/>
              <a:t>The first question investigates how developers' profiles impact their logging intentions and concerns.</a:t>
            </a:r>
          </a:p>
          <a:p>
            <a:r>
              <a:rPr dirty="0"/>
              <a:t>And the second question looks at how developers' experiences shape their fulfillment of logging intentions and concerns.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Shape 336"/>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37" name="Shape 337"/>
          <p:cNvSpPr>
            <a:spLocks noGrp="1"/>
          </p:cNvSpPr>
          <p:nvPr>
            <p:ph type="body" sz="quarter" idx="1"/>
          </p:nvPr>
        </p:nvSpPr>
        <p:spPr>
          <a:prstGeom prst="rect">
            <a:avLst/>
          </a:prstGeom>
        </p:spPr>
        <p:txBody>
          <a:bodyPr/>
          <a:lstStyle/>
          <a:p>
            <a:r>
              <a:rPr dirty="0"/>
              <a:t>In this research, we employed a mixed-method study that combined a structured questionnaire survey, a series of semi-structured interviews, and code analyses.</a:t>
            </a:r>
          </a:p>
          <a:p>
            <a:r>
              <a:rPr dirty="0"/>
              <a:t>The questionnaire survey received 91 valid responses across 42 companies, while the interviews involved 20 interviewees from 12 different companies.</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封面">
    <p:spTree>
      <p:nvGrpSpPr>
        <p:cNvPr id="1" name=""/>
        <p:cNvGrpSpPr/>
        <p:nvPr/>
      </p:nvGrpSpPr>
      <p:grpSpPr>
        <a:xfrm>
          <a:off x="0" y="0"/>
          <a:ext cx="0" cy="0"/>
          <a:chOff x="0" y="0"/>
          <a:chExt cx="0" cy="0"/>
        </a:xfrm>
      </p:grpSpPr>
      <p:grpSp>
        <p:nvGrpSpPr>
          <p:cNvPr id="19" name="成组"/>
          <p:cNvGrpSpPr/>
          <p:nvPr/>
        </p:nvGrpSpPr>
        <p:grpSpPr>
          <a:xfrm>
            <a:off x="-1" y="5491512"/>
            <a:ext cx="24384001" cy="2732975"/>
            <a:chOff x="0" y="0"/>
            <a:chExt cx="24384000" cy="2732973"/>
          </a:xfrm>
        </p:grpSpPr>
        <p:sp>
          <p:nvSpPr>
            <p:cNvPr id="17" name="矩形"/>
            <p:cNvSpPr/>
            <p:nvPr/>
          </p:nvSpPr>
          <p:spPr>
            <a:xfrm>
              <a:off x="0" y="1839124"/>
              <a:ext cx="24384000" cy="893850"/>
            </a:xfrm>
            <a:prstGeom prst="rect">
              <a:avLst/>
            </a:prstGeom>
            <a:solidFill>
              <a:srgbClr val="453D3A"/>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sp>
          <p:nvSpPr>
            <p:cNvPr id="18" name="矩形"/>
            <p:cNvSpPr/>
            <p:nvPr/>
          </p:nvSpPr>
          <p:spPr>
            <a:xfrm>
              <a:off x="0" y="0"/>
              <a:ext cx="24384001" cy="1841500"/>
            </a:xfrm>
            <a:prstGeom prst="rect">
              <a:avLst/>
            </a:prstGeom>
            <a:solidFill>
              <a:srgbClr val="6A005F"/>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grpSp>
      <p:pic>
        <p:nvPicPr>
          <p:cNvPr id="20" name="图像" descr="图像"/>
          <p:cNvPicPr>
            <a:picLocks noChangeAspect="1"/>
          </p:cNvPicPr>
          <p:nvPr/>
        </p:nvPicPr>
        <p:blipFill>
          <a:blip r:embed="rId2">
            <a:extLst/>
          </a:blip>
          <a:stretch>
            <a:fillRect/>
          </a:stretch>
        </p:blipFill>
        <p:spPr>
          <a:xfrm>
            <a:off x="7180983" y="12043522"/>
            <a:ext cx="10022033" cy="1435317"/>
          </a:xfrm>
          <a:prstGeom prst="rect">
            <a:avLst/>
          </a:prstGeom>
          <a:ln w="12700">
            <a:miter lim="400000"/>
          </a:ln>
        </p:spPr>
      </p:pic>
      <p:sp>
        <p:nvSpPr>
          <p:cNvPr id="21" name="副标题"/>
          <p:cNvSpPr txBox="1">
            <a:spLocks noGrp="1"/>
          </p:cNvSpPr>
          <p:nvPr>
            <p:ph type="body" sz="quarter" idx="21" hasCustomPrompt="1"/>
          </p:nvPr>
        </p:nvSpPr>
        <p:spPr>
          <a:xfrm>
            <a:off x="4890303" y="7418490"/>
            <a:ext cx="16823493" cy="718145"/>
          </a:xfrm>
          <a:prstGeom prst="rect">
            <a:avLst/>
          </a:prstGeom>
        </p:spPr>
        <p:txBody>
          <a:bodyPr anchor="ctr">
            <a:spAutoFit/>
          </a:bodyPr>
          <a:lstStyle>
            <a:lvl1pPr>
              <a:defRPr>
                <a:latin typeface="Arial" panose="020B0604020202020204" pitchFamily="34" charset="0"/>
                <a:cs typeface="Arial" panose="020B0604020202020204" pitchFamily="34" charset="0"/>
              </a:defRPr>
            </a:lvl1pPr>
          </a:lstStyle>
          <a:p>
            <a:r>
              <a:t>副标题</a:t>
            </a:r>
          </a:p>
        </p:txBody>
      </p:sp>
      <p:sp>
        <p:nvSpPr>
          <p:cNvPr id="22" name="标题"/>
          <p:cNvSpPr txBox="1">
            <a:spLocks noGrp="1"/>
          </p:cNvSpPr>
          <p:nvPr>
            <p:ph type="title" hasCustomPrompt="1"/>
          </p:nvPr>
        </p:nvSpPr>
        <p:spPr>
          <a:xfrm>
            <a:off x="4890303" y="5491512"/>
            <a:ext cx="16823493" cy="1841501"/>
          </a:xfrm>
          <a:prstGeom prst="rect">
            <a:avLst/>
          </a:prstGeom>
        </p:spPr>
        <p:txBody>
          <a:bodyPr>
            <a:normAutofit/>
          </a:bodyPr>
          <a:lstStyle>
            <a:lvl1pPr algn="ctr">
              <a:defRPr sz="8000" spc="-159">
                <a:solidFill>
                  <a:srgbClr val="FFFFFF"/>
                </a:solidFill>
                <a:latin typeface="Arial" panose="020B0604020202020204" pitchFamily="34" charset="0"/>
                <a:cs typeface="Arial" panose="020B0604020202020204" pitchFamily="34" charset="0"/>
              </a:defRPr>
            </a:lvl1pPr>
          </a:lstStyle>
          <a:p>
            <a:r>
              <a:t>标题</a:t>
            </a:r>
          </a:p>
        </p:txBody>
      </p:sp>
      <p:grpSp>
        <p:nvGrpSpPr>
          <p:cNvPr id="25" name="成组"/>
          <p:cNvGrpSpPr/>
          <p:nvPr/>
        </p:nvGrpSpPr>
        <p:grpSpPr>
          <a:xfrm>
            <a:off x="21654385" y="3751898"/>
            <a:ext cx="1533326" cy="1527140"/>
            <a:chOff x="0" y="0"/>
            <a:chExt cx="1533325" cy="1527138"/>
          </a:xfrm>
        </p:grpSpPr>
        <p:sp>
          <p:nvSpPr>
            <p:cNvPr id="23" name="正方形"/>
            <p:cNvSpPr/>
            <p:nvPr/>
          </p:nvSpPr>
          <p:spPr>
            <a:xfrm>
              <a:off x="0" y="0"/>
              <a:ext cx="704546" cy="694755"/>
            </a:xfrm>
            <a:prstGeom prst="rect">
              <a:avLst/>
            </a:prstGeom>
            <a:solidFill>
              <a:srgbClr val="6A005F"/>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sp>
          <p:nvSpPr>
            <p:cNvPr id="24" name="正方形"/>
            <p:cNvSpPr/>
            <p:nvPr/>
          </p:nvSpPr>
          <p:spPr>
            <a:xfrm>
              <a:off x="702129" y="695537"/>
              <a:ext cx="831197" cy="831602"/>
            </a:xfrm>
            <a:prstGeom prst="rect">
              <a:avLst/>
            </a:prstGeom>
            <a:solidFill>
              <a:srgbClr val="870078"/>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grpSp>
      <p:pic>
        <p:nvPicPr>
          <p:cNvPr id="26" name="图像" descr="图像"/>
          <p:cNvPicPr>
            <a:picLocks noChangeAspect="1"/>
          </p:cNvPicPr>
          <p:nvPr/>
        </p:nvPicPr>
        <p:blipFill>
          <a:blip r:embed="rId3">
            <a:extLst/>
          </a:blip>
          <a:stretch>
            <a:fillRect/>
          </a:stretch>
        </p:blipFill>
        <p:spPr>
          <a:xfrm>
            <a:off x="1710022" y="5013368"/>
            <a:ext cx="2947109" cy="3689264"/>
          </a:xfrm>
          <a:prstGeom prst="rect">
            <a:avLst/>
          </a:prstGeom>
          <a:ln w="12700">
            <a:miter lim="400000"/>
          </a:ln>
        </p:spPr>
      </p:pic>
      <p:pic>
        <p:nvPicPr>
          <p:cNvPr id="27" name="图像" descr="图像"/>
          <p:cNvPicPr>
            <a:picLocks noChangeAspect="1"/>
          </p:cNvPicPr>
          <p:nvPr/>
        </p:nvPicPr>
        <p:blipFill>
          <a:blip r:embed="rId4">
            <a:extLst/>
          </a:blip>
          <a:stretch>
            <a:fillRect/>
          </a:stretch>
        </p:blipFill>
        <p:spPr>
          <a:xfrm>
            <a:off x="21946967" y="5837404"/>
            <a:ext cx="1339791" cy="1149717"/>
          </a:xfrm>
          <a:prstGeom prst="rect">
            <a:avLst/>
          </a:prstGeom>
          <a:ln w="12700">
            <a:miter lim="400000"/>
          </a:ln>
        </p:spPr>
      </p:pic>
      <p:sp>
        <p:nvSpPr>
          <p:cNvPr id="28" name="作者和日期"/>
          <p:cNvSpPr txBox="1">
            <a:spLocks noGrp="1"/>
          </p:cNvSpPr>
          <p:nvPr>
            <p:ph type="body" sz="quarter" idx="22" hasCustomPrompt="1"/>
          </p:nvPr>
        </p:nvSpPr>
        <p:spPr>
          <a:xfrm>
            <a:off x="16844201" y="9329195"/>
            <a:ext cx="6457983" cy="718145"/>
          </a:xfrm>
          <a:prstGeom prst="rect">
            <a:avLst/>
          </a:prstGeom>
        </p:spPr>
        <p:txBody>
          <a:bodyPr anchor="ctr">
            <a:spAutoFit/>
          </a:bodyPr>
          <a:lstStyle>
            <a:lvl1pPr algn="r">
              <a:defRPr>
                <a:solidFill>
                  <a:srgbClr val="6A005F"/>
                </a:solidFill>
                <a:latin typeface="Arial" panose="020B0604020202020204" pitchFamily="34" charset="0"/>
                <a:cs typeface="Arial" panose="020B0604020202020204" pitchFamily="34" charset="0"/>
              </a:defRPr>
            </a:lvl1pPr>
          </a:lstStyle>
          <a:p>
            <a:r>
              <a:t>作者和日期</a:t>
            </a:r>
          </a:p>
        </p:txBody>
      </p:sp>
      <p:sp>
        <p:nvSpPr>
          <p:cNvPr id="29" name="幻灯片编号"/>
          <p:cNvSpPr txBox="1">
            <a:spLocks noGrp="1"/>
          </p:cNvSpPr>
          <p:nvPr>
            <p:ph type="sldNum" sz="quarter" idx="2"/>
          </p:nvPr>
        </p:nvSpPr>
        <p:spPr>
          <a:xfrm>
            <a:off x="11740235" y="12510660"/>
            <a:ext cx="891033" cy="944939"/>
          </a:xfrm>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目录">
    <p:spTree>
      <p:nvGrpSpPr>
        <p:cNvPr id="1" name=""/>
        <p:cNvGrpSpPr/>
        <p:nvPr/>
      </p:nvGrpSpPr>
      <p:grpSpPr>
        <a:xfrm>
          <a:off x="0" y="0"/>
          <a:ext cx="0" cy="0"/>
          <a:chOff x="0" y="0"/>
          <a:chExt cx="0" cy="0"/>
        </a:xfrm>
      </p:grpSpPr>
      <p:sp>
        <p:nvSpPr>
          <p:cNvPr id="36" name="矩形"/>
          <p:cNvSpPr/>
          <p:nvPr/>
        </p:nvSpPr>
        <p:spPr>
          <a:xfrm>
            <a:off x="2495223" y="4483697"/>
            <a:ext cx="1109451" cy="4748607"/>
          </a:xfrm>
          <a:prstGeom prst="rect">
            <a:avLst/>
          </a:prstGeom>
          <a:solidFill>
            <a:srgbClr val="FFEBFD"/>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sp>
        <p:nvSpPr>
          <p:cNvPr id="37" name="CONTENTS"/>
          <p:cNvSpPr txBox="1"/>
          <p:nvPr/>
        </p:nvSpPr>
        <p:spPr>
          <a:xfrm rot="16200000">
            <a:off x="-1123642" y="6081748"/>
            <a:ext cx="6774181" cy="15525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nSpc>
                <a:spcPct val="100000"/>
              </a:lnSpc>
              <a:spcBef>
                <a:spcPts val="0"/>
              </a:spcBef>
              <a:defRPr sz="9500" b="1"/>
            </a:lvl1pPr>
          </a:lstStyle>
          <a:p>
            <a:r>
              <a:rPr dirty="0">
                <a:latin typeface="Arial" panose="020B0604020202020204" pitchFamily="34" charset="0"/>
                <a:cs typeface="Arial" panose="020B0604020202020204" pitchFamily="34" charset="0"/>
              </a:rPr>
              <a:t>CONTENTS</a:t>
            </a:r>
          </a:p>
        </p:txBody>
      </p:sp>
      <p:sp>
        <p:nvSpPr>
          <p:cNvPr id="38" name="幻灯片编号"/>
          <p:cNvSpPr txBox="1">
            <a:spLocks noGrp="1"/>
          </p:cNvSpPr>
          <p:nvPr>
            <p:ph type="sldNum" sz="quarter" idx="2"/>
          </p:nvPr>
        </p:nvSpPr>
        <p:spPr>
          <a:xfrm>
            <a:off x="22610574" y="12610086"/>
            <a:ext cx="1018135" cy="1068624"/>
          </a:xfrm>
          <a:prstGeom prst="rect">
            <a:avLst/>
          </a:prstGeom>
          <a:solidFill>
            <a:srgbClr val="6A005F"/>
          </a:solidFill>
        </p:spPr>
        <p:txBody>
          <a:bodyPr/>
          <a:lstStyle>
            <a:lvl1pPr>
              <a:defRPr sz="6400"/>
            </a:lvl1pPr>
          </a:lstStyle>
          <a:p>
            <a:fld id="{86CB4B4D-7CA3-9044-876B-883B54F8677D}" type="slidenum">
              <a:t>‹#›</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双标题内页">
    <p:spTree>
      <p:nvGrpSpPr>
        <p:cNvPr id="1" name=""/>
        <p:cNvGrpSpPr/>
        <p:nvPr/>
      </p:nvGrpSpPr>
      <p:grpSpPr>
        <a:xfrm>
          <a:off x="0" y="0"/>
          <a:ext cx="0" cy="0"/>
          <a:chOff x="0" y="0"/>
          <a:chExt cx="0" cy="0"/>
        </a:xfrm>
      </p:grpSpPr>
      <p:sp>
        <p:nvSpPr>
          <p:cNvPr id="45" name="幻灯片编号"/>
          <p:cNvSpPr txBox="1">
            <a:spLocks noGrp="1"/>
          </p:cNvSpPr>
          <p:nvPr>
            <p:ph type="sldNum" sz="quarter" idx="2"/>
          </p:nvPr>
        </p:nvSpPr>
        <p:spPr>
          <a:prstGeom prst="rect">
            <a:avLst/>
          </a:prstGeom>
        </p:spPr>
        <p:txBody>
          <a:bodyPr/>
          <a:lstStyle/>
          <a:p>
            <a:fld id="{86CB4B4D-7CA3-9044-876B-883B54F8677D}" type="slidenum">
              <a:t>‹#›</a:t>
            </a:fld>
            <a:endParaRPr dirty="0"/>
          </a:p>
        </p:txBody>
      </p:sp>
      <p:sp>
        <p:nvSpPr>
          <p:cNvPr id="46" name="标题"/>
          <p:cNvSpPr txBox="1">
            <a:spLocks noGrp="1"/>
          </p:cNvSpPr>
          <p:nvPr>
            <p:ph type="title" hasCustomPrompt="1"/>
          </p:nvPr>
        </p:nvSpPr>
        <p:spPr>
          <a:prstGeom prst="rect">
            <a:avLst/>
          </a:prstGeom>
        </p:spPr>
        <p:txBody>
          <a:bodyPr/>
          <a:lstStyle>
            <a:lvl1pPr>
              <a:defRPr>
                <a:latin typeface="Arial" panose="020B0604020202020204" pitchFamily="34" charset="0"/>
                <a:cs typeface="Arial" panose="020B0604020202020204" pitchFamily="34" charset="0"/>
              </a:defRPr>
            </a:lvl1pPr>
          </a:lstStyle>
          <a:p>
            <a:r>
              <a:rPr dirty="0" err="1"/>
              <a:t>标题</a:t>
            </a:r>
            <a:endParaRPr dirty="0"/>
          </a:p>
        </p:txBody>
      </p:sp>
      <p:sp>
        <p:nvSpPr>
          <p:cNvPr id="47" name="大标题"/>
          <p:cNvSpPr txBox="1">
            <a:spLocks noGrp="1"/>
          </p:cNvSpPr>
          <p:nvPr>
            <p:ph type="body" sz="quarter" idx="21" hasCustomPrompt="1"/>
          </p:nvPr>
        </p:nvSpPr>
        <p:spPr>
          <a:xfrm>
            <a:off x="2219141" y="274472"/>
            <a:ext cx="21508169" cy="819581"/>
          </a:xfrm>
          <a:prstGeom prst="rect">
            <a:avLst/>
          </a:prstGeom>
        </p:spPr>
        <p:txBody>
          <a:bodyPr anchor="ctr">
            <a:noAutofit/>
          </a:bodyPr>
          <a:lstStyle>
            <a:lvl1pPr algn="l" defTabSz="2438338">
              <a:defRPr sz="4200" spc="-84">
                <a:solidFill>
                  <a:srgbClr val="404040"/>
                </a:solidFill>
                <a:latin typeface="Arial" panose="020B0604020202020204" pitchFamily="34" charset="0"/>
                <a:cs typeface="Arial" panose="020B0604020202020204" pitchFamily="34" charset="0"/>
              </a:defRPr>
            </a:lvl1pPr>
          </a:lstStyle>
          <a:p>
            <a:r>
              <a:t>大标题</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内页">
    <p:spTree>
      <p:nvGrpSpPr>
        <p:cNvPr id="1" name=""/>
        <p:cNvGrpSpPr/>
        <p:nvPr/>
      </p:nvGrpSpPr>
      <p:grpSpPr>
        <a:xfrm>
          <a:off x="0" y="0"/>
          <a:ext cx="0" cy="0"/>
          <a:chOff x="0" y="0"/>
          <a:chExt cx="0" cy="0"/>
        </a:xfrm>
      </p:grpSpPr>
      <p:sp>
        <p:nvSpPr>
          <p:cNvPr id="54" name="正方形"/>
          <p:cNvSpPr/>
          <p:nvPr/>
        </p:nvSpPr>
        <p:spPr>
          <a:xfrm>
            <a:off x="22703104" y="12698817"/>
            <a:ext cx="1016001" cy="1016001"/>
          </a:xfrm>
          <a:prstGeom prst="rect">
            <a:avLst/>
          </a:prstGeom>
          <a:solidFill>
            <a:srgbClr val="6A005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pic>
        <p:nvPicPr>
          <p:cNvPr id="55" name="图像" descr="图像"/>
          <p:cNvPicPr>
            <a:picLocks noChangeAspect="1"/>
          </p:cNvPicPr>
          <p:nvPr/>
        </p:nvPicPr>
        <p:blipFill>
          <a:blip r:embed="rId2">
            <a:extLst/>
          </a:blip>
          <a:stretch>
            <a:fillRect/>
          </a:stretch>
        </p:blipFill>
        <p:spPr>
          <a:xfrm>
            <a:off x="170848" y="12734607"/>
            <a:ext cx="2486059" cy="819581"/>
          </a:xfrm>
          <a:prstGeom prst="rect">
            <a:avLst/>
          </a:prstGeom>
          <a:ln w="12700">
            <a:miter lim="400000"/>
          </a:ln>
        </p:spPr>
      </p:pic>
      <p:sp>
        <p:nvSpPr>
          <p:cNvPr id="56" name="幻灯片编号"/>
          <p:cNvSpPr txBox="1">
            <a:spLocks noGrp="1"/>
          </p:cNvSpPr>
          <p:nvPr>
            <p:ph type="sldNum" sz="quarter" idx="2"/>
          </p:nvPr>
        </p:nvSpPr>
        <p:spPr>
          <a:prstGeom prst="rect">
            <a:avLst/>
          </a:prstGeom>
        </p:spPr>
        <p:txBody>
          <a:bodyPr/>
          <a:lstStyle/>
          <a:p>
            <a:fld id="{86CB4B4D-7CA3-9044-876B-883B54F8677D}" type="slidenum">
              <a:t>‹#›</a:t>
            </a:fld>
            <a:endParaRPr dirty="0"/>
          </a:p>
        </p:txBody>
      </p:sp>
      <p:sp>
        <p:nvSpPr>
          <p:cNvPr id="57" name="标题"/>
          <p:cNvSpPr txBox="1">
            <a:spLocks noGrp="1"/>
          </p:cNvSpPr>
          <p:nvPr>
            <p:ph type="title" hasCustomPrompt="1"/>
          </p:nvPr>
        </p:nvSpPr>
        <p:spPr>
          <a:xfrm>
            <a:off x="2219141" y="614270"/>
            <a:ext cx="21508169" cy="1165888"/>
          </a:xfrm>
          <a:prstGeom prst="rect">
            <a:avLst/>
          </a:prstGeom>
        </p:spPr>
        <p:txBody>
          <a:bodyPr/>
          <a:lstStyle>
            <a:lvl1pPr>
              <a:defRPr>
                <a:latin typeface="Arial" panose="020B0604020202020204" pitchFamily="34" charset="0"/>
                <a:cs typeface="Arial" panose="020B0604020202020204" pitchFamily="34" charset="0"/>
              </a:defRPr>
            </a:lvl1pPr>
          </a:lstStyle>
          <a:p>
            <a:r>
              <a:t>标题</a:t>
            </a:r>
          </a:p>
        </p:txBody>
      </p:sp>
      <p:grpSp>
        <p:nvGrpSpPr>
          <p:cNvPr id="60" name="成组"/>
          <p:cNvGrpSpPr/>
          <p:nvPr/>
        </p:nvGrpSpPr>
        <p:grpSpPr>
          <a:xfrm>
            <a:off x="379369" y="377798"/>
            <a:ext cx="1645521" cy="1638832"/>
            <a:chOff x="0" y="0"/>
            <a:chExt cx="1645519" cy="1638831"/>
          </a:xfrm>
        </p:grpSpPr>
        <p:sp>
          <p:nvSpPr>
            <p:cNvPr id="58" name="矩形"/>
            <p:cNvSpPr/>
            <p:nvPr/>
          </p:nvSpPr>
          <p:spPr>
            <a:xfrm>
              <a:off x="0" y="0"/>
              <a:ext cx="734927" cy="724714"/>
            </a:xfrm>
            <a:prstGeom prst="rect">
              <a:avLst/>
            </a:prstGeom>
            <a:solidFill>
              <a:srgbClr val="6A005F"/>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sp>
          <p:nvSpPr>
            <p:cNvPr id="59" name="正方形"/>
            <p:cNvSpPr/>
            <p:nvPr/>
          </p:nvSpPr>
          <p:spPr>
            <a:xfrm>
              <a:off x="732311" y="725177"/>
              <a:ext cx="913209" cy="913655"/>
            </a:xfrm>
            <a:prstGeom prst="rect">
              <a:avLst/>
            </a:prstGeom>
            <a:solidFill>
              <a:srgbClr val="870078"/>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gr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致谢">
    <p:spTree>
      <p:nvGrpSpPr>
        <p:cNvPr id="1" name=""/>
        <p:cNvGrpSpPr/>
        <p:nvPr/>
      </p:nvGrpSpPr>
      <p:grpSpPr>
        <a:xfrm>
          <a:off x="0" y="0"/>
          <a:ext cx="0" cy="0"/>
          <a:chOff x="0" y="0"/>
          <a:chExt cx="0" cy="0"/>
        </a:xfrm>
      </p:grpSpPr>
      <p:sp>
        <p:nvSpPr>
          <p:cNvPr id="67" name="矩形"/>
          <p:cNvSpPr/>
          <p:nvPr/>
        </p:nvSpPr>
        <p:spPr>
          <a:xfrm>
            <a:off x="-1" y="2665470"/>
            <a:ext cx="24384001" cy="677950"/>
          </a:xfrm>
          <a:prstGeom prst="rect">
            <a:avLst/>
          </a:prstGeom>
          <a:solidFill>
            <a:srgbClr val="453D3A"/>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sp>
        <p:nvSpPr>
          <p:cNvPr id="68" name="矩形"/>
          <p:cNvSpPr/>
          <p:nvPr/>
        </p:nvSpPr>
        <p:spPr>
          <a:xfrm>
            <a:off x="0" y="1268171"/>
            <a:ext cx="24384001" cy="1397001"/>
          </a:xfrm>
          <a:prstGeom prst="rect">
            <a:avLst/>
          </a:prstGeom>
          <a:solidFill>
            <a:srgbClr val="6A005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sp>
        <p:nvSpPr>
          <p:cNvPr id="69" name="联系方式"/>
          <p:cNvSpPr txBox="1">
            <a:spLocks noGrp="1"/>
          </p:cNvSpPr>
          <p:nvPr>
            <p:ph type="body" sz="quarter" idx="21" hasCustomPrompt="1"/>
          </p:nvPr>
        </p:nvSpPr>
        <p:spPr>
          <a:xfrm>
            <a:off x="6635551" y="8260755"/>
            <a:ext cx="11112897" cy="2800480"/>
          </a:xfrm>
          <a:prstGeom prst="rect">
            <a:avLst/>
          </a:prstGeom>
        </p:spPr>
        <p:txBody>
          <a:bodyPr lIns="45719" tIns="45719" rIns="45719" bIns="45719"/>
          <a:lstStyle>
            <a:lvl1pPr defTabSz="2438338">
              <a:defRPr b="0">
                <a:solidFill>
                  <a:srgbClr val="6A005F"/>
                </a:solidFill>
                <a:latin typeface="Arial" panose="020B0604020202020204" pitchFamily="34" charset="0"/>
                <a:cs typeface="Arial" panose="020B0604020202020204" pitchFamily="34" charset="0"/>
              </a:defRPr>
            </a:lvl1pPr>
          </a:lstStyle>
          <a:p>
            <a:r>
              <a:t>联系方式</a:t>
            </a:r>
          </a:p>
        </p:txBody>
      </p:sp>
      <p:pic>
        <p:nvPicPr>
          <p:cNvPr id="70" name="图像" descr="图像"/>
          <p:cNvPicPr>
            <a:picLocks noChangeAspect="1"/>
          </p:cNvPicPr>
          <p:nvPr/>
        </p:nvPicPr>
        <p:blipFill>
          <a:blip r:embed="rId2">
            <a:extLst/>
          </a:blip>
          <a:stretch>
            <a:fillRect/>
          </a:stretch>
        </p:blipFill>
        <p:spPr>
          <a:xfrm>
            <a:off x="7180983" y="12043522"/>
            <a:ext cx="10022033" cy="1435317"/>
          </a:xfrm>
          <a:prstGeom prst="rect">
            <a:avLst/>
          </a:prstGeom>
          <a:ln w="12700">
            <a:miter lim="400000"/>
          </a:ln>
        </p:spPr>
      </p:pic>
      <p:sp>
        <p:nvSpPr>
          <p:cNvPr id="71" name="标题"/>
          <p:cNvSpPr txBox="1">
            <a:spLocks noGrp="1"/>
          </p:cNvSpPr>
          <p:nvPr>
            <p:ph type="title" hasCustomPrompt="1"/>
          </p:nvPr>
        </p:nvSpPr>
        <p:spPr>
          <a:xfrm>
            <a:off x="3879681" y="1268171"/>
            <a:ext cx="16624638" cy="1397001"/>
          </a:xfrm>
          <a:prstGeom prst="rect">
            <a:avLst/>
          </a:prstGeom>
        </p:spPr>
        <p:txBody>
          <a:bodyPr>
            <a:normAutofit/>
          </a:bodyPr>
          <a:lstStyle>
            <a:lvl1pPr algn="ctr">
              <a:defRPr sz="8000" spc="-159">
                <a:solidFill>
                  <a:srgbClr val="FFFFFF"/>
                </a:solidFill>
                <a:latin typeface="Arial" panose="020B0604020202020204" pitchFamily="34" charset="0"/>
                <a:cs typeface="Arial" panose="020B0604020202020204" pitchFamily="34" charset="0"/>
              </a:defRPr>
            </a:lvl1pPr>
          </a:lstStyle>
          <a:p>
            <a:r>
              <a:t>标题</a:t>
            </a:r>
          </a:p>
        </p:txBody>
      </p:sp>
      <p:pic>
        <p:nvPicPr>
          <p:cNvPr id="72" name="图像" descr="图像"/>
          <p:cNvPicPr>
            <a:picLocks noChangeAspect="1"/>
          </p:cNvPicPr>
          <p:nvPr/>
        </p:nvPicPr>
        <p:blipFill>
          <a:blip r:embed="rId3">
            <a:extLst/>
          </a:blip>
          <a:stretch>
            <a:fillRect/>
          </a:stretch>
        </p:blipFill>
        <p:spPr>
          <a:xfrm>
            <a:off x="1593216" y="847270"/>
            <a:ext cx="2330239" cy="2917050"/>
          </a:xfrm>
          <a:prstGeom prst="rect">
            <a:avLst/>
          </a:prstGeom>
          <a:ln w="12700">
            <a:miter lim="400000"/>
          </a:ln>
        </p:spPr>
      </p:pic>
      <p:sp>
        <p:nvSpPr>
          <p:cNvPr id="73" name="THANKS"/>
          <p:cNvSpPr txBox="1"/>
          <p:nvPr/>
        </p:nvSpPr>
        <p:spPr>
          <a:xfrm>
            <a:off x="8053046" y="4846209"/>
            <a:ext cx="8277908" cy="24570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a:lnSpc>
                <a:spcPct val="100000"/>
              </a:lnSpc>
              <a:spcBef>
                <a:spcPts val="0"/>
              </a:spcBef>
              <a:defRPr sz="15300" b="1"/>
            </a:lvl1pPr>
          </a:lstStyle>
          <a:p>
            <a:r>
              <a:rPr dirty="0">
                <a:latin typeface="Arial" panose="020B0604020202020204" pitchFamily="34" charset="0"/>
                <a:cs typeface="Arial" panose="020B0604020202020204" pitchFamily="34" charset="0"/>
              </a:rPr>
              <a:t>THANKS</a:t>
            </a:r>
          </a:p>
        </p:txBody>
      </p:sp>
      <p:sp>
        <p:nvSpPr>
          <p:cNvPr id="74" name="幻灯片编号"/>
          <p:cNvSpPr txBox="1">
            <a:spLocks noGrp="1"/>
          </p:cNvSpPr>
          <p:nvPr>
            <p:ph type="sldNum" sz="quarter" idx="2"/>
          </p:nvPr>
        </p:nvSpPr>
        <p:spPr>
          <a:xfrm>
            <a:off x="11740235" y="12510660"/>
            <a:ext cx="891033" cy="944939"/>
          </a:xfrm>
          <a:prstGeom prst="rect">
            <a:avLst/>
          </a:prstGeom>
        </p:spPr>
        <p:txBody>
          <a:bodyPr/>
          <a:lstStyle/>
          <a:p>
            <a:fld id="{86CB4B4D-7CA3-9044-876B-883B54F8677D}" type="slidenum">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正方形"/>
          <p:cNvSpPr/>
          <p:nvPr/>
        </p:nvSpPr>
        <p:spPr>
          <a:xfrm>
            <a:off x="22703104" y="12698817"/>
            <a:ext cx="1016001" cy="1016001"/>
          </a:xfrm>
          <a:prstGeom prst="rect">
            <a:avLst/>
          </a:prstGeom>
          <a:solidFill>
            <a:srgbClr val="6A005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pic>
        <p:nvPicPr>
          <p:cNvPr id="3" name="图像" descr="图像"/>
          <p:cNvPicPr>
            <a:picLocks noChangeAspect="1"/>
          </p:cNvPicPr>
          <p:nvPr/>
        </p:nvPicPr>
        <p:blipFill>
          <a:blip r:embed="rId7">
            <a:extLst/>
          </a:blip>
          <a:stretch>
            <a:fillRect/>
          </a:stretch>
        </p:blipFill>
        <p:spPr>
          <a:xfrm>
            <a:off x="170848" y="12734607"/>
            <a:ext cx="2486059" cy="819581"/>
          </a:xfrm>
          <a:prstGeom prst="rect">
            <a:avLst/>
          </a:prstGeom>
          <a:ln w="12700">
            <a:miter lim="400000"/>
          </a:ln>
        </p:spPr>
      </p:pic>
      <p:sp>
        <p:nvSpPr>
          <p:cNvPr id="4" name="幻灯片编号"/>
          <p:cNvSpPr txBox="1">
            <a:spLocks noGrp="1"/>
          </p:cNvSpPr>
          <p:nvPr>
            <p:ph type="sldNum" sz="quarter" idx="2"/>
          </p:nvPr>
        </p:nvSpPr>
        <p:spPr>
          <a:xfrm>
            <a:off x="22765588" y="12734347"/>
            <a:ext cx="891033" cy="944939"/>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5500" b="1">
                <a:solidFill>
                  <a:srgbClr val="FFFFFF"/>
                </a:solidFill>
              </a:defRPr>
            </a:lvl1pPr>
          </a:lstStyle>
          <a:p>
            <a:fld id="{86CB4B4D-7CA3-9044-876B-883B54F8677D}" type="slidenum">
              <a:t>‹#›</a:t>
            </a:fld>
            <a:endParaRPr dirty="0"/>
          </a:p>
        </p:txBody>
      </p:sp>
      <p:sp>
        <p:nvSpPr>
          <p:cNvPr id="5" name="标题"/>
          <p:cNvSpPr txBox="1">
            <a:spLocks noGrp="1"/>
          </p:cNvSpPr>
          <p:nvPr>
            <p:ph type="title" hasCustomPrompt="1"/>
          </p:nvPr>
        </p:nvSpPr>
        <p:spPr>
          <a:xfrm>
            <a:off x="2219141" y="1095344"/>
            <a:ext cx="21508169" cy="11658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r>
              <a:t>标题</a:t>
            </a:r>
          </a:p>
        </p:txBody>
      </p:sp>
      <p:grpSp>
        <p:nvGrpSpPr>
          <p:cNvPr id="8" name="成组"/>
          <p:cNvGrpSpPr/>
          <p:nvPr/>
        </p:nvGrpSpPr>
        <p:grpSpPr>
          <a:xfrm>
            <a:off x="379369" y="377798"/>
            <a:ext cx="1645521" cy="1638832"/>
            <a:chOff x="0" y="0"/>
            <a:chExt cx="1645519" cy="1638831"/>
          </a:xfrm>
        </p:grpSpPr>
        <p:sp>
          <p:nvSpPr>
            <p:cNvPr id="6" name="矩形"/>
            <p:cNvSpPr/>
            <p:nvPr/>
          </p:nvSpPr>
          <p:spPr>
            <a:xfrm>
              <a:off x="0" y="0"/>
              <a:ext cx="734927" cy="724714"/>
            </a:xfrm>
            <a:prstGeom prst="rect">
              <a:avLst/>
            </a:prstGeom>
            <a:solidFill>
              <a:srgbClr val="6A005F"/>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sp>
          <p:nvSpPr>
            <p:cNvPr id="7" name="正方形"/>
            <p:cNvSpPr/>
            <p:nvPr/>
          </p:nvSpPr>
          <p:spPr>
            <a:xfrm>
              <a:off x="732311" y="725177"/>
              <a:ext cx="913209" cy="913655"/>
            </a:xfrm>
            <a:prstGeom prst="rect">
              <a:avLst/>
            </a:prstGeom>
            <a:solidFill>
              <a:srgbClr val="870078"/>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grpSp>
      <p:sp>
        <p:nvSpPr>
          <p:cNvPr id="9" name="线条"/>
          <p:cNvSpPr/>
          <p:nvPr/>
        </p:nvSpPr>
        <p:spPr>
          <a:xfrm>
            <a:off x="2219141" y="1107332"/>
            <a:ext cx="21508169" cy="1"/>
          </a:xfrm>
          <a:prstGeom prst="line">
            <a:avLst/>
          </a:prstGeom>
          <a:ln w="25400">
            <a:solidFill>
              <a:srgbClr val="6A005F"/>
            </a:solidFill>
            <a:custDash>
              <a:ds d="200000" sp="200000"/>
            </a:custDash>
            <a:miter lim="400000"/>
          </a:ln>
        </p:spPr>
        <p:txBody>
          <a:bodyPr lIns="50800" tIns="50800" rIns="50800" bIns="50800" anchor="ctr"/>
          <a:lstStyle/>
          <a:p>
            <a:endParaRPr dirty="0"/>
          </a:p>
        </p:txBody>
      </p:sp>
      <p:sp>
        <p:nvSpPr>
          <p:cNvPr id="10" name="正文级别 1…"/>
          <p:cNvSpPr txBox="1">
            <a:spLocks noGrp="1"/>
          </p:cNvSpPr>
          <p:nvPr>
            <p:ph type="body" idx="1" hasCustomPrompt="1"/>
          </p:nvPr>
        </p:nvSpPr>
        <p:spPr>
          <a:xfrm>
            <a:off x="1412334" y="9720177"/>
            <a:ext cx="21971001" cy="1905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演示文稿副标题</a:t>
            </a:r>
          </a:p>
          <a:p>
            <a:pPr lvl="1"/>
            <a:endParaRPr/>
          </a:p>
          <a:p>
            <a:pPr lvl="2"/>
            <a:endParaRPr/>
          </a:p>
          <a:p>
            <a:pPr lvl="3"/>
            <a:endParaRPr/>
          </a:p>
          <a:p>
            <a:pPr lvl="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med"/>
  <p:txStyles>
    <p:titleStyle>
      <a:lvl1pPr marL="0" marR="0" indent="0" algn="l" defTabSz="2438338" rtl="0" latinLnBrk="0">
        <a:lnSpc>
          <a:spcPct val="100000"/>
        </a:lnSpc>
        <a:spcBef>
          <a:spcPts val="0"/>
        </a:spcBef>
        <a:spcAft>
          <a:spcPts val="0"/>
        </a:spcAft>
        <a:buClrTx/>
        <a:buSzTx/>
        <a:buFontTx/>
        <a:buNone/>
        <a:tabLst/>
        <a:defRPr sz="6200" b="1" i="0" u="none" strike="noStrike" cap="none" spc="-124" baseline="0">
          <a:solidFill>
            <a:srgbClr val="6A005F"/>
          </a:solidFill>
          <a:uFillTx/>
          <a:latin typeface="+mn-lt"/>
          <a:ea typeface="+mn-ea"/>
          <a:cs typeface="+mn-cs"/>
          <a:sym typeface="Helvetica Neue"/>
        </a:defRPr>
      </a:lvl1pPr>
      <a:lvl2pPr marL="0" marR="0" indent="457200" algn="l" defTabSz="2438338" rtl="0" latinLnBrk="0">
        <a:lnSpc>
          <a:spcPct val="100000"/>
        </a:lnSpc>
        <a:spcBef>
          <a:spcPts val="0"/>
        </a:spcBef>
        <a:spcAft>
          <a:spcPts val="0"/>
        </a:spcAft>
        <a:buClrTx/>
        <a:buSzTx/>
        <a:buFontTx/>
        <a:buNone/>
        <a:tabLst/>
        <a:defRPr sz="6200" b="1" i="0" u="none" strike="noStrike" cap="none" spc="-124" baseline="0">
          <a:solidFill>
            <a:srgbClr val="6A005F"/>
          </a:solidFill>
          <a:uFillTx/>
          <a:latin typeface="+mn-lt"/>
          <a:ea typeface="+mn-ea"/>
          <a:cs typeface="+mn-cs"/>
          <a:sym typeface="Helvetica Neue"/>
        </a:defRPr>
      </a:lvl2pPr>
      <a:lvl3pPr marL="0" marR="0" indent="914400" algn="l" defTabSz="2438338" rtl="0" latinLnBrk="0">
        <a:lnSpc>
          <a:spcPct val="100000"/>
        </a:lnSpc>
        <a:spcBef>
          <a:spcPts val="0"/>
        </a:spcBef>
        <a:spcAft>
          <a:spcPts val="0"/>
        </a:spcAft>
        <a:buClrTx/>
        <a:buSzTx/>
        <a:buFontTx/>
        <a:buNone/>
        <a:tabLst/>
        <a:defRPr sz="6200" b="1" i="0" u="none" strike="noStrike" cap="none" spc="-124" baseline="0">
          <a:solidFill>
            <a:srgbClr val="6A005F"/>
          </a:solidFill>
          <a:uFillTx/>
          <a:latin typeface="+mn-lt"/>
          <a:ea typeface="+mn-ea"/>
          <a:cs typeface="+mn-cs"/>
          <a:sym typeface="Helvetica Neue"/>
        </a:defRPr>
      </a:lvl3pPr>
      <a:lvl4pPr marL="0" marR="0" indent="1371600" algn="l" defTabSz="2438338" rtl="0" latinLnBrk="0">
        <a:lnSpc>
          <a:spcPct val="100000"/>
        </a:lnSpc>
        <a:spcBef>
          <a:spcPts val="0"/>
        </a:spcBef>
        <a:spcAft>
          <a:spcPts val="0"/>
        </a:spcAft>
        <a:buClrTx/>
        <a:buSzTx/>
        <a:buFontTx/>
        <a:buNone/>
        <a:tabLst/>
        <a:defRPr sz="6200" b="1" i="0" u="none" strike="noStrike" cap="none" spc="-124" baseline="0">
          <a:solidFill>
            <a:srgbClr val="6A005F"/>
          </a:solidFill>
          <a:uFillTx/>
          <a:latin typeface="+mn-lt"/>
          <a:ea typeface="+mn-ea"/>
          <a:cs typeface="+mn-cs"/>
          <a:sym typeface="Helvetica Neue"/>
        </a:defRPr>
      </a:lvl4pPr>
      <a:lvl5pPr marL="0" marR="0" indent="1828800" algn="l" defTabSz="2438338" rtl="0" latinLnBrk="0">
        <a:lnSpc>
          <a:spcPct val="100000"/>
        </a:lnSpc>
        <a:spcBef>
          <a:spcPts val="0"/>
        </a:spcBef>
        <a:spcAft>
          <a:spcPts val="0"/>
        </a:spcAft>
        <a:buClrTx/>
        <a:buSzTx/>
        <a:buFontTx/>
        <a:buNone/>
        <a:tabLst/>
        <a:defRPr sz="6200" b="1" i="0" u="none" strike="noStrike" cap="none" spc="-124" baseline="0">
          <a:solidFill>
            <a:srgbClr val="6A005F"/>
          </a:solidFill>
          <a:uFillTx/>
          <a:latin typeface="+mn-lt"/>
          <a:ea typeface="+mn-ea"/>
          <a:cs typeface="+mn-cs"/>
          <a:sym typeface="Helvetica Neue"/>
        </a:defRPr>
      </a:lvl5pPr>
      <a:lvl6pPr marL="0" marR="0" indent="2286000" algn="l" defTabSz="2438338" rtl="0" latinLnBrk="0">
        <a:lnSpc>
          <a:spcPct val="100000"/>
        </a:lnSpc>
        <a:spcBef>
          <a:spcPts val="0"/>
        </a:spcBef>
        <a:spcAft>
          <a:spcPts val="0"/>
        </a:spcAft>
        <a:buClrTx/>
        <a:buSzTx/>
        <a:buFontTx/>
        <a:buNone/>
        <a:tabLst/>
        <a:defRPr sz="6200" b="1" i="0" u="none" strike="noStrike" cap="none" spc="-124" baseline="0">
          <a:solidFill>
            <a:srgbClr val="6A005F"/>
          </a:solidFill>
          <a:uFillTx/>
          <a:latin typeface="+mn-lt"/>
          <a:ea typeface="+mn-ea"/>
          <a:cs typeface="+mn-cs"/>
          <a:sym typeface="Helvetica Neue"/>
        </a:defRPr>
      </a:lvl6pPr>
      <a:lvl7pPr marL="0" marR="0" indent="2743200" algn="l" defTabSz="2438338" rtl="0" latinLnBrk="0">
        <a:lnSpc>
          <a:spcPct val="100000"/>
        </a:lnSpc>
        <a:spcBef>
          <a:spcPts val="0"/>
        </a:spcBef>
        <a:spcAft>
          <a:spcPts val="0"/>
        </a:spcAft>
        <a:buClrTx/>
        <a:buSzTx/>
        <a:buFontTx/>
        <a:buNone/>
        <a:tabLst/>
        <a:defRPr sz="6200" b="1" i="0" u="none" strike="noStrike" cap="none" spc="-124" baseline="0">
          <a:solidFill>
            <a:srgbClr val="6A005F"/>
          </a:solidFill>
          <a:uFillTx/>
          <a:latin typeface="+mn-lt"/>
          <a:ea typeface="+mn-ea"/>
          <a:cs typeface="+mn-cs"/>
          <a:sym typeface="Helvetica Neue"/>
        </a:defRPr>
      </a:lvl7pPr>
      <a:lvl8pPr marL="0" marR="0" indent="3200400" algn="l" defTabSz="2438338" rtl="0" latinLnBrk="0">
        <a:lnSpc>
          <a:spcPct val="100000"/>
        </a:lnSpc>
        <a:spcBef>
          <a:spcPts val="0"/>
        </a:spcBef>
        <a:spcAft>
          <a:spcPts val="0"/>
        </a:spcAft>
        <a:buClrTx/>
        <a:buSzTx/>
        <a:buFontTx/>
        <a:buNone/>
        <a:tabLst/>
        <a:defRPr sz="6200" b="1" i="0" u="none" strike="noStrike" cap="none" spc="-124" baseline="0">
          <a:solidFill>
            <a:srgbClr val="6A005F"/>
          </a:solidFill>
          <a:uFillTx/>
          <a:latin typeface="+mn-lt"/>
          <a:ea typeface="+mn-ea"/>
          <a:cs typeface="+mn-cs"/>
          <a:sym typeface="Helvetica Neue"/>
        </a:defRPr>
      </a:lvl8pPr>
      <a:lvl9pPr marL="0" marR="0" indent="3657600" algn="l" defTabSz="2438338" rtl="0" latinLnBrk="0">
        <a:lnSpc>
          <a:spcPct val="100000"/>
        </a:lnSpc>
        <a:spcBef>
          <a:spcPts val="0"/>
        </a:spcBef>
        <a:spcAft>
          <a:spcPts val="0"/>
        </a:spcAft>
        <a:buClrTx/>
        <a:buSzTx/>
        <a:buFontTx/>
        <a:buNone/>
        <a:tabLst/>
        <a:defRPr sz="6200" b="1" i="0" u="none" strike="noStrike" cap="none" spc="-124" baseline="0">
          <a:solidFill>
            <a:srgbClr val="6A005F"/>
          </a:solidFill>
          <a:uFillTx/>
          <a:latin typeface="+mn-lt"/>
          <a:ea typeface="+mn-ea"/>
          <a:cs typeface="+mn-cs"/>
          <a:sym typeface="Helvetica Neue"/>
        </a:defRPr>
      </a:lvl9pPr>
    </p:titleStyle>
    <p:bodyStyle>
      <a:lvl1pPr marL="0" marR="0" indent="0" algn="ctr" defTabSz="825500" rtl="0" latinLnBrk="0">
        <a:lnSpc>
          <a:spcPct val="100000"/>
        </a:lnSpc>
        <a:spcBef>
          <a:spcPts val="0"/>
        </a:spcBef>
        <a:spcAft>
          <a:spcPts val="0"/>
        </a:spcAft>
        <a:buClrTx/>
        <a:buSzTx/>
        <a:buFontTx/>
        <a:buNone/>
        <a:tabLst/>
        <a:defRPr sz="4000" b="1" i="0" u="none" strike="noStrike" cap="none" spc="0" baseline="0">
          <a:solidFill>
            <a:srgbClr val="FFFFFF"/>
          </a:solidFill>
          <a:uFillTx/>
          <a:latin typeface="+mn-lt"/>
          <a:ea typeface="+mn-ea"/>
          <a:cs typeface="+mn-cs"/>
          <a:sym typeface="Helvetica Neue"/>
        </a:defRPr>
      </a:lvl1pPr>
      <a:lvl2pPr marL="0" marR="0" indent="457200" algn="ctr" defTabSz="825500" rtl="0" latinLnBrk="0">
        <a:lnSpc>
          <a:spcPct val="100000"/>
        </a:lnSpc>
        <a:spcBef>
          <a:spcPts val="0"/>
        </a:spcBef>
        <a:spcAft>
          <a:spcPts val="0"/>
        </a:spcAft>
        <a:buClrTx/>
        <a:buSzTx/>
        <a:buFontTx/>
        <a:buNone/>
        <a:tabLst/>
        <a:defRPr sz="4000" b="1" i="0" u="none" strike="noStrike" cap="none" spc="0" baseline="0">
          <a:solidFill>
            <a:srgbClr val="FFFFFF"/>
          </a:solidFill>
          <a:uFillTx/>
          <a:latin typeface="+mn-lt"/>
          <a:ea typeface="+mn-ea"/>
          <a:cs typeface="+mn-cs"/>
          <a:sym typeface="Helvetica Neue"/>
        </a:defRPr>
      </a:lvl2pPr>
      <a:lvl3pPr marL="0" marR="0" indent="914400" algn="ctr" defTabSz="825500" rtl="0" latinLnBrk="0">
        <a:lnSpc>
          <a:spcPct val="100000"/>
        </a:lnSpc>
        <a:spcBef>
          <a:spcPts val="0"/>
        </a:spcBef>
        <a:spcAft>
          <a:spcPts val="0"/>
        </a:spcAft>
        <a:buClrTx/>
        <a:buSzTx/>
        <a:buFontTx/>
        <a:buNone/>
        <a:tabLst/>
        <a:defRPr sz="4000" b="1" i="0" u="none" strike="noStrike" cap="none" spc="0" baseline="0">
          <a:solidFill>
            <a:srgbClr val="FFFFFF"/>
          </a:solidFill>
          <a:uFillTx/>
          <a:latin typeface="+mn-lt"/>
          <a:ea typeface="+mn-ea"/>
          <a:cs typeface="+mn-cs"/>
          <a:sym typeface="Helvetica Neue"/>
        </a:defRPr>
      </a:lvl3pPr>
      <a:lvl4pPr marL="0" marR="0" indent="1371600" algn="ctr" defTabSz="825500" rtl="0" latinLnBrk="0">
        <a:lnSpc>
          <a:spcPct val="100000"/>
        </a:lnSpc>
        <a:spcBef>
          <a:spcPts val="0"/>
        </a:spcBef>
        <a:spcAft>
          <a:spcPts val="0"/>
        </a:spcAft>
        <a:buClrTx/>
        <a:buSzTx/>
        <a:buFontTx/>
        <a:buNone/>
        <a:tabLst/>
        <a:defRPr sz="4000" b="1" i="0" u="none" strike="noStrike" cap="none" spc="0" baseline="0">
          <a:solidFill>
            <a:srgbClr val="FFFFFF"/>
          </a:solidFill>
          <a:uFillTx/>
          <a:latin typeface="+mn-lt"/>
          <a:ea typeface="+mn-ea"/>
          <a:cs typeface="+mn-cs"/>
          <a:sym typeface="Helvetica Neue"/>
        </a:defRPr>
      </a:lvl4pPr>
      <a:lvl5pPr marL="0" marR="0" indent="1828800" algn="ctr" defTabSz="825500" rtl="0" latinLnBrk="0">
        <a:lnSpc>
          <a:spcPct val="100000"/>
        </a:lnSpc>
        <a:spcBef>
          <a:spcPts val="0"/>
        </a:spcBef>
        <a:spcAft>
          <a:spcPts val="0"/>
        </a:spcAft>
        <a:buClrTx/>
        <a:buSzTx/>
        <a:buFontTx/>
        <a:buNone/>
        <a:tabLst/>
        <a:defRPr sz="4000" b="1" i="0" u="none" strike="noStrike" cap="none" spc="0" baseline="0">
          <a:solidFill>
            <a:srgbClr val="FFFFFF"/>
          </a:solidFill>
          <a:uFillTx/>
          <a:latin typeface="+mn-lt"/>
          <a:ea typeface="+mn-ea"/>
          <a:cs typeface="+mn-cs"/>
          <a:sym typeface="Helvetica Neue"/>
        </a:defRPr>
      </a:lvl5pPr>
      <a:lvl6pPr marL="0" marR="0" indent="2286000" algn="ctr" defTabSz="825500" rtl="0" latinLnBrk="0">
        <a:lnSpc>
          <a:spcPct val="100000"/>
        </a:lnSpc>
        <a:spcBef>
          <a:spcPts val="0"/>
        </a:spcBef>
        <a:spcAft>
          <a:spcPts val="0"/>
        </a:spcAft>
        <a:buClrTx/>
        <a:buSzTx/>
        <a:buFontTx/>
        <a:buNone/>
        <a:tabLst/>
        <a:defRPr sz="4000" b="1" i="0" u="none" strike="noStrike" cap="none" spc="0" baseline="0">
          <a:solidFill>
            <a:srgbClr val="FFFFFF"/>
          </a:solidFill>
          <a:uFillTx/>
          <a:latin typeface="+mn-lt"/>
          <a:ea typeface="+mn-ea"/>
          <a:cs typeface="+mn-cs"/>
          <a:sym typeface="Helvetica Neue"/>
        </a:defRPr>
      </a:lvl6pPr>
      <a:lvl7pPr marL="0" marR="0" indent="2743200" algn="ctr" defTabSz="825500" rtl="0" latinLnBrk="0">
        <a:lnSpc>
          <a:spcPct val="100000"/>
        </a:lnSpc>
        <a:spcBef>
          <a:spcPts val="0"/>
        </a:spcBef>
        <a:spcAft>
          <a:spcPts val="0"/>
        </a:spcAft>
        <a:buClrTx/>
        <a:buSzTx/>
        <a:buFontTx/>
        <a:buNone/>
        <a:tabLst/>
        <a:defRPr sz="4000" b="1" i="0" u="none" strike="noStrike" cap="none" spc="0" baseline="0">
          <a:solidFill>
            <a:srgbClr val="FFFFFF"/>
          </a:solidFill>
          <a:uFillTx/>
          <a:latin typeface="+mn-lt"/>
          <a:ea typeface="+mn-ea"/>
          <a:cs typeface="+mn-cs"/>
          <a:sym typeface="Helvetica Neue"/>
        </a:defRPr>
      </a:lvl7pPr>
      <a:lvl8pPr marL="0" marR="0" indent="3200400" algn="ctr" defTabSz="825500" rtl="0" latinLnBrk="0">
        <a:lnSpc>
          <a:spcPct val="100000"/>
        </a:lnSpc>
        <a:spcBef>
          <a:spcPts val="0"/>
        </a:spcBef>
        <a:spcAft>
          <a:spcPts val="0"/>
        </a:spcAft>
        <a:buClrTx/>
        <a:buSzTx/>
        <a:buFontTx/>
        <a:buNone/>
        <a:tabLst/>
        <a:defRPr sz="4000" b="1" i="0" u="none" strike="noStrike" cap="none" spc="0" baseline="0">
          <a:solidFill>
            <a:srgbClr val="FFFFFF"/>
          </a:solidFill>
          <a:uFillTx/>
          <a:latin typeface="+mn-lt"/>
          <a:ea typeface="+mn-ea"/>
          <a:cs typeface="+mn-cs"/>
          <a:sym typeface="Helvetica Neue"/>
        </a:defRPr>
      </a:lvl8pPr>
      <a:lvl9pPr marL="0" marR="0" indent="3657600" algn="ctr" defTabSz="825500" rtl="0" latinLnBrk="0">
        <a:lnSpc>
          <a:spcPct val="100000"/>
        </a:lnSpc>
        <a:spcBef>
          <a:spcPts val="0"/>
        </a:spcBef>
        <a:spcAft>
          <a:spcPts val="0"/>
        </a:spcAft>
        <a:buClrTx/>
        <a:buSzTx/>
        <a:buFontTx/>
        <a:buNone/>
        <a:tabLst/>
        <a:defRPr sz="4000" b="1" i="0" u="none" strike="noStrike" cap="none" spc="0" baseline="0">
          <a:solidFill>
            <a:srgbClr val="FFFFFF"/>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5500" b="1"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5500" b="1"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5500" b="1"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5500" b="1"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5500" b="1"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5500" b="1"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5500" b="1"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5500" b="1"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5500" b="1"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chart" Target="../charts/chart5.xml"/></Relationships>
</file>

<file path=ppt/slides/_rels/slide1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chart" Target="../charts/chart7.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Guoping Rong1, Shenghui Gu1,*, Haifeng Shen2, He Zhang1, Hongyu Kuang1"/>
          <p:cNvSpPr txBox="1">
            <a:spLocks noGrp="1"/>
          </p:cNvSpPr>
          <p:nvPr>
            <p:ph type="body" idx="21"/>
          </p:nvPr>
        </p:nvSpPr>
        <p:spPr>
          <a:xfrm>
            <a:off x="4890303" y="7456962"/>
            <a:ext cx="16823493" cy="6412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a:defRPr sz="3500" b="0"/>
            </a:pPr>
            <a:r>
              <a:rPr dirty="0">
                <a:latin typeface="Arial" panose="020B0604020202020204" pitchFamily="34" charset="0"/>
                <a:cs typeface="Arial" panose="020B0604020202020204" pitchFamily="34" charset="0"/>
              </a:rPr>
              <a:t>Guoping </a:t>
            </a:r>
            <a:r>
              <a:rPr dirty="0" smtClean="0">
                <a:latin typeface="Arial" panose="020B0604020202020204" pitchFamily="34" charset="0"/>
                <a:cs typeface="Arial" panose="020B0604020202020204" pitchFamily="34" charset="0"/>
              </a:rPr>
              <a:t>Rong</a:t>
            </a:r>
            <a:r>
              <a:rPr baseline="31999" dirty="0" smtClean="0">
                <a:latin typeface="Arial" panose="020B0604020202020204" pitchFamily="34" charset="0"/>
                <a:cs typeface="Arial" panose="020B0604020202020204" pitchFamily="34" charset="0"/>
              </a:rPr>
              <a:t>1</a:t>
            </a:r>
            <a:r>
              <a:rPr lang="en-US" dirty="0" smtClean="0">
                <a:latin typeface="Arial" panose="020B0604020202020204" pitchFamily="34" charset="0"/>
                <a:cs typeface="Arial" panose="020B0604020202020204" pitchFamily="34" charset="0"/>
              </a:rPr>
              <a:t>,</a:t>
            </a:r>
            <a:r>
              <a:rPr dirty="0" smtClean="0">
                <a:latin typeface="Arial" panose="020B0604020202020204" pitchFamily="34" charset="0"/>
                <a:cs typeface="Arial" panose="020B0604020202020204" pitchFamily="34" charset="0"/>
              </a:rPr>
              <a:t> </a:t>
            </a:r>
            <a:r>
              <a:rPr u="sng" dirty="0">
                <a:latin typeface="Arial" panose="020B0604020202020204" pitchFamily="34" charset="0"/>
                <a:cs typeface="Arial" panose="020B0604020202020204" pitchFamily="34" charset="0"/>
              </a:rPr>
              <a:t>Shenghui </a:t>
            </a:r>
            <a:r>
              <a:rPr u="sng" dirty="0" smtClean="0">
                <a:latin typeface="Arial" panose="020B0604020202020204" pitchFamily="34" charset="0"/>
                <a:cs typeface="Arial" panose="020B0604020202020204" pitchFamily="34" charset="0"/>
              </a:rPr>
              <a:t>Gu</a:t>
            </a:r>
            <a:r>
              <a:rPr baseline="31999" dirty="0" smtClean="0">
                <a:latin typeface="Arial" panose="020B0604020202020204" pitchFamily="34" charset="0"/>
                <a:cs typeface="Arial" panose="020B0604020202020204" pitchFamily="34" charset="0"/>
              </a:rPr>
              <a:t>1</a:t>
            </a:r>
            <a:r>
              <a:rPr lang="en-US" baseline="31999" dirty="0" smtClean="0">
                <a:latin typeface="Arial" panose="020B0604020202020204" pitchFamily="34" charset="0"/>
                <a:cs typeface="Arial" panose="020B0604020202020204" pitchFamily="34" charset="0"/>
              </a:rPr>
              <a:t>,</a:t>
            </a:r>
            <a:r>
              <a:rPr baseline="31999" dirty="0" smtClean="0">
                <a:latin typeface="Arial" panose="020B0604020202020204" pitchFamily="34" charset="0"/>
                <a:cs typeface="Arial" panose="020B0604020202020204" pitchFamily="34" charset="0"/>
              </a:rPr>
              <a:t>*</a:t>
            </a:r>
            <a:r>
              <a:rPr dirty="0" smtClean="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Haifeng Shen</a:t>
            </a:r>
            <a:r>
              <a:rPr baseline="31999" dirty="0">
                <a:latin typeface="Arial" panose="020B0604020202020204" pitchFamily="34" charset="0"/>
                <a:cs typeface="Arial" panose="020B0604020202020204" pitchFamily="34" charset="0"/>
              </a:rPr>
              <a:t>2</a:t>
            </a:r>
            <a:r>
              <a:rPr dirty="0">
                <a:latin typeface="Arial" panose="020B0604020202020204" pitchFamily="34" charset="0"/>
                <a:cs typeface="Arial" panose="020B0604020202020204" pitchFamily="34" charset="0"/>
              </a:rPr>
              <a:t>, He Zhang</a:t>
            </a:r>
            <a:r>
              <a:rPr baseline="31999" dirty="0">
                <a:latin typeface="Arial" panose="020B0604020202020204" pitchFamily="34" charset="0"/>
                <a:cs typeface="Arial" panose="020B0604020202020204" pitchFamily="34" charset="0"/>
              </a:rPr>
              <a:t>1</a:t>
            </a:r>
            <a:r>
              <a:rPr dirty="0">
                <a:latin typeface="Arial" panose="020B0604020202020204" pitchFamily="34" charset="0"/>
                <a:cs typeface="Arial" panose="020B0604020202020204" pitchFamily="34" charset="0"/>
              </a:rPr>
              <a:t>, Hongyu Kuang</a:t>
            </a:r>
            <a:r>
              <a:rPr baseline="31999" dirty="0">
                <a:latin typeface="Arial" panose="020B0604020202020204" pitchFamily="34" charset="0"/>
                <a:cs typeface="Arial" panose="020B0604020202020204" pitchFamily="34" charset="0"/>
              </a:rPr>
              <a:t>1</a:t>
            </a:r>
          </a:p>
        </p:txBody>
      </p:sp>
      <p:sp>
        <p:nvSpPr>
          <p:cNvPr id="84" name="How Do Developers’ Profiles and Experiences Influence their Logging Practices? An Empirical Study of Industrial Practitioners"/>
          <p:cNvSpPr txBox="1">
            <a:spLocks noGrp="1"/>
          </p:cNvSpPr>
          <p:nvPr>
            <p:ph type="ctrTitle"/>
          </p:nvPr>
        </p:nvSpPr>
        <p:spPr>
          <a:prstGeom prst="rect">
            <a:avLst/>
          </a:prstGeom>
        </p:spPr>
        <p:txBody>
          <a:bodyPr>
            <a:normAutofit/>
          </a:bodyPr>
          <a:lstStyle>
            <a:lvl1pPr defTabSz="1341086">
              <a:defRPr sz="4400" spc="-88"/>
            </a:lvl1pPr>
          </a:lstStyle>
          <a:p>
            <a:r>
              <a:rPr dirty="0">
                <a:latin typeface="Arial" panose="020B0604020202020204" pitchFamily="34" charset="0"/>
                <a:cs typeface="Arial" panose="020B0604020202020204" pitchFamily="34" charset="0"/>
              </a:rPr>
              <a:t>How Do </a:t>
            </a:r>
            <a:r>
              <a:rPr dirty="0" smtClean="0">
                <a:latin typeface="Arial" panose="020B0604020202020204" pitchFamily="34" charset="0"/>
                <a:cs typeface="Arial" panose="020B0604020202020204" pitchFamily="34" charset="0"/>
              </a:rPr>
              <a:t>Developers</a:t>
            </a:r>
            <a:r>
              <a:rPr lang="en-US" dirty="0" smtClean="0">
                <a:latin typeface="Arial" panose="020B0604020202020204" pitchFamily="34" charset="0"/>
                <a:cs typeface="Arial" panose="020B0604020202020204" pitchFamily="34" charset="0"/>
              </a:rPr>
              <a:t>'</a:t>
            </a:r>
            <a:r>
              <a:rPr dirty="0" smtClean="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Profiles and Experiences Influence their Logging Practices? An Empirical Study of Industrial Practitioners</a:t>
            </a:r>
          </a:p>
        </p:txBody>
      </p:sp>
      <p:sp>
        <p:nvSpPr>
          <p:cNvPr id="85" name="1. The State Key Laboratory for Novel Software Technology, Nanjing University, Nanjing, China.…"/>
          <p:cNvSpPr txBox="1">
            <a:spLocks noGrp="1"/>
          </p:cNvSpPr>
          <p:nvPr>
            <p:ph type="body" idx="22"/>
          </p:nvPr>
        </p:nvSpPr>
        <p:spPr>
          <a:xfrm>
            <a:off x="3747634" y="9568727"/>
            <a:ext cx="19108830" cy="137217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t"/>
          <a:lstStyle/>
          <a:p>
            <a:pPr algn="l">
              <a:spcBef>
                <a:spcPts val="1500"/>
              </a:spcBef>
              <a:defRPr sz="3500" b="0">
                <a:solidFill>
                  <a:srgbClr val="000000"/>
                </a:solidFill>
              </a:defRPr>
            </a:pPr>
            <a:r>
              <a:rPr dirty="0">
                <a:latin typeface="Arial" panose="020B0604020202020204" pitchFamily="34" charset="0"/>
                <a:cs typeface="Arial" panose="020B0604020202020204" pitchFamily="34" charset="0"/>
              </a:rPr>
              <a:t>1. The State Key Laboratory for Novel Software Technology, Nanjing University, Nanjing, China. </a:t>
            </a:r>
          </a:p>
          <a:p>
            <a:pPr algn="l">
              <a:spcBef>
                <a:spcPts val="1500"/>
              </a:spcBef>
              <a:defRPr sz="3500" b="0">
                <a:solidFill>
                  <a:srgbClr val="000000"/>
                </a:solidFill>
              </a:defRPr>
            </a:pPr>
            <a:r>
              <a:rPr dirty="0">
                <a:latin typeface="Arial" panose="020B0604020202020204" pitchFamily="34" charset="0"/>
                <a:cs typeface="Arial" panose="020B0604020202020204" pitchFamily="34" charset="0"/>
              </a:rPr>
              <a:t>2. The HilstLab, Peter Faber Business School, Australian Catholic University, Sydney, Australia. </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幻灯片编号"/>
          <p:cNvSpPr txBox="1">
            <a:spLocks noGrp="1"/>
          </p:cNvSpPr>
          <p:nvPr>
            <p:ph type="sldNum" sz="quarter" idx="2"/>
          </p:nvPr>
        </p:nvSpPr>
        <p:spPr>
          <a:xfrm>
            <a:off x="22959771" y="12734347"/>
            <a:ext cx="502667" cy="9449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dirty="0"/>
          </a:p>
        </p:txBody>
      </p:sp>
      <p:sp>
        <p:nvSpPr>
          <p:cNvPr id="255" name="Research Process"/>
          <p:cNvSpPr txBox="1">
            <a:spLocks noGrp="1"/>
          </p:cNvSpPr>
          <p:nvPr>
            <p:ph type="title"/>
          </p:nvPr>
        </p:nvSpPr>
        <p:spPr>
          <a:prstGeom prst="rect">
            <a:avLst/>
          </a:prstGeom>
        </p:spPr>
        <p:txBody>
          <a:bodyPr/>
          <a:lstStyle/>
          <a:p>
            <a:r>
              <a:rPr dirty="0">
                <a:latin typeface="Arial" panose="020B0604020202020204" pitchFamily="34" charset="0"/>
                <a:cs typeface="Arial" panose="020B0604020202020204" pitchFamily="34" charset="0"/>
              </a:rPr>
              <a:t>Research Process</a:t>
            </a:r>
          </a:p>
        </p:txBody>
      </p:sp>
      <p:sp>
        <p:nvSpPr>
          <p:cNvPr id="256" name="2. Research Method"/>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dirty="0">
                <a:latin typeface="Arial" panose="020B0604020202020204" pitchFamily="34" charset="0"/>
                <a:cs typeface="Arial" panose="020B0604020202020204" pitchFamily="34" charset="0"/>
              </a:rPr>
              <a:t>2. Research Method</a:t>
            </a:r>
          </a:p>
        </p:txBody>
      </p:sp>
      <p:sp>
        <p:nvSpPr>
          <p:cNvPr id="317" name="连接线"/>
          <p:cNvSpPr/>
          <p:nvPr/>
        </p:nvSpPr>
        <p:spPr>
          <a:xfrm>
            <a:off x="4264660" y="5073650"/>
            <a:ext cx="2166620" cy="160528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5242" y="0"/>
                </a:lnTo>
                <a:lnTo>
                  <a:pt x="5242" y="21600"/>
                </a:lnTo>
                <a:lnTo>
                  <a:pt x="0" y="21600"/>
                </a:lnTo>
              </a:path>
            </a:pathLst>
          </a:custGeom>
          <a:ln w="38100">
            <a:solidFill>
              <a:srgbClr val="000000"/>
            </a:solidFill>
            <a:miter lim="400000"/>
            <a:headEnd type="stealth"/>
          </a:ln>
        </p:spPr>
        <p:txBody>
          <a:bodyPr/>
          <a:lstStyle/>
          <a:p>
            <a:endParaRPr dirty="0">
              <a:latin typeface="Arial" panose="020B0604020202020204" pitchFamily="34" charset="0"/>
              <a:cs typeface="Arial" panose="020B0604020202020204" pitchFamily="34" charset="0"/>
            </a:endParaRPr>
          </a:p>
        </p:txBody>
      </p:sp>
      <p:pic>
        <p:nvPicPr>
          <p:cNvPr id="258" name="goal.png" descr="goal.png"/>
          <p:cNvPicPr>
            <a:picLocks noChangeAspect="1"/>
          </p:cNvPicPr>
          <p:nvPr/>
        </p:nvPicPr>
        <p:blipFill>
          <a:blip r:embed="rId3">
            <a:extLst/>
          </a:blip>
          <a:stretch>
            <a:fillRect/>
          </a:stretch>
        </p:blipFill>
        <p:spPr>
          <a:xfrm>
            <a:off x="510567" y="6108260"/>
            <a:ext cx="1143001" cy="1143001"/>
          </a:xfrm>
          <a:prstGeom prst="rect">
            <a:avLst/>
          </a:prstGeom>
          <a:ln w="12700">
            <a:miter lim="400000"/>
          </a:ln>
        </p:spPr>
      </p:pic>
      <p:sp>
        <p:nvSpPr>
          <p:cNvPr id="259" name="Research goals"/>
          <p:cNvSpPr txBox="1"/>
          <p:nvPr/>
        </p:nvSpPr>
        <p:spPr>
          <a:xfrm>
            <a:off x="-40034" y="7239152"/>
            <a:ext cx="2244204"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a:lnSpc>
                <a:spcPct val="100000"/>
              </a:lnSpc>
              <a:spcBef>
                <a:spcPts val="0"/>
              </a:spcBef>
              <a:defRPr sz="2000">
                <a:solidFill>
                  <a:srgbClr val="000000"/>
                </a:solidFill>
              </a:defRPr>
            </a:lvl1pPr>
          </a:lstStyle>
          <a:p>
            <a:r>
              <a:rPr sz="2400" dirty="0">
                <a:latin typeface="Arial" panose="020B0604020202020204" pitchFamily="34" charset="0"/>
                <a:cs typeface="Arial" panose="020B0604020202020204" pitchFamily="34" charset="0"/>
              </a:rPr>
              <a:t>Research goals</a:t>
            </a:r>
          </a:p>
        </p:txBody>
      </p:sp>
      <p:pic>
        <p:nvPicPr>
          <p:cNvPr id="260" name="conversation.png" descr="conversation.png"/>
          <p:cNvPicPr>
            <a:picLocks noChangeAspect="1"/>
          </p:cNvPicPr>
          <p:nvPr/>
        </p:nvPicPr>
        <p:blipFill>
          <a:blip r:embed="rId4">
            <a:extLst/>
          </a:blip>
          <a:stretch>
            <a:fillRect/>
          </a:stretch>
        </p:blipFill>
        <p:spPr>
          <a:xfrm>
            <a:off x="3016894" y="6109553"/>
            <a:ext cx="1143001" cy="1143001"/>
          </a:xfrm>
          <a:prstGeom prst="rect">
            <a:avLst/>
          </a:prstGeom>
          <a:ln w="12700">
            <a:miter lim="400000"/>
          </a:ln>
        </p:spPr>
      </p:pic>
      <p:sp>
        <p:nvSpPr>
          <p:cNvPr id="261" name="Research questions"/>
          <p:cNvSpPr txBox="1"/>
          <p:nvPr/>
        </p:nvSpPr>
        <p:spPr>
          <a:xfrm>
            <a:off x="2175348" y="7237859"/>
            <a:ext cx="2826095"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a:lnSpc>
                <a:spcPct val="100000"/>
              </a:lnSpc>
              <a:spcBef>
                <a:spcPts val="0"/>
              </a:spcBef>
              <a:defRPr sz="2000">
                <a:solidFill>
                  <a:srgbClr val="000000"/>
                </a:solidFill>
              </a:defRPr>
            </a:lvl1pPr>
          </a:lstStyle>
          <a:p>
            <a:r>
              <a:rPr sz="2400" dirty="0" smtClean="0">
                <a:latin typeface="Arial" panose="020B0604020202020204" pitchFamily="34" charset="0"/>
                <a:cs typeface="Arial" panose="020B0604020202020204" pitchFamily="34" charset="0"/>
              </a:rPr>
              <a:t>Research questions</a:t>
            </a:r>
            <a:endParaRPr sz="2400" dirty="0">
              <a:latin typeface="Arial" panose="020B0604020202020204" pitchFamily="34" charset="0"/>
              <a:cs typeface="Arial" panose="020B0604020202020204" pitchFamily="34" charset="0"/>
            </a:endParaRPr>
          </a:p>
        </p:txBody>
      </p:sp>
      <p:pic>
        <p:nvPicPr>
          <p:cNvPr id="262" name="contract.png" descr="contract.png"/>
          <p:cNvPicPr>
            <a:picLocks noChangeAspect="1"/>
          </p:cNvPicPr>
          <p:nvPr/>
        </p:nvPicPr>
        <p:blipFill>
          <a:blip r:embed="rId5">
            <a:extLst/>
          </a:blip>
          <a:stretch>
            <a:fillRect/>
          </a:stretch>
        </p:blipFill>
        <p:spPr>
          <a:xfrm>
            <a:off x="6598812" y="7295157"/>
            <a:ext cx="1143001" cy="1143001"/>
          </a:xfrm>
          <a:prstGeom prst="rect">
            <a:avLst/>
          </a:prstGeom>
          <a:ln w="12700">
            <a:miter lim="400000"/>
          </a:ln>
        </p:spPr>
      </p:pic>
      <p:sp>
        <p:nvSpPr>
          <p:cNvPr id="263" name="Interview script"/>
          <p:cNvSpPr txBox="1"/>
          <p:nvPr/>
        </p:nvSpPr>
        <p:spPr>
          <a:xfrm>
            <a:off x="6264616" y="8456826"/>
            <a:ext cx="1811393" cy="4103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a:lnSpc>
                <a:spcPct val="100000"/>
              </a:lnSpc>
              <a:spcBef>
                <a:spcPts val="0"/>
              </a:spcBef>
              <a:defRPr sz="2000">
                <a:solidFill>
                  <a:srgbClr val="000000"/>
                </a:solidFill>
              </a:defRPr>
            </a:lvl1pPr>
          </a:lstStyle>
          <a:p>
            <a:r>
              <a:rPr dirty="0">
                <a:latin typeface="Arial" panose="020B0604020202020204" pitchFamily="34" charset="0"/>
                <a:cs typeface="Arial" panose="020B0604020202020204" pitchFamily="34" charset="0"/>
              </a:rPr>
              <a:t>Interview script</a:t>
            </a:r>
          </a:p>
        </p:txBody>
      </p:sp>
      <p:pic>
        <p:nvPicPr>
          <p:cNvPr id="264" name="questionnaire.png" descr="questionnaire.png"/>
          <p:cNvPicPr>
            <a:picLocks noChangeAspect="1"/>
          </p:cNvPicPr>
          <p:nvPr/>
        </p:nvPicPr>
        <p:blipFill>
          <a:blip r:embed="rId6">
            <a:extLst/>
          </a:blip>
          <a:stretch>
            <a:fillRect/>
          </a:stretch>
        </p:blipFill>
        <p:spPr>
          <a:xfrm>
            <a:off x="6598812" y="4503037"/>
            <a:ext cx="1143001" cy="1143001"/>
          </a:xfrm>
          <a:prstGeom prst="rect">
            <a:avLst/>
          </a:prstGeom>
          <a:ln w="12700">
            <a:miter lim="400000"/>
          </a:ln>
        </p:spPr>
      </p:pic>
      <p:sp>
        <p:nvSpPr>
          <p:cNvPr id="265" name="Survey questions"/>
          <p:cNvSpPr txBox="1"/>
          <p:nvPr/>
        </p:nvSpPr>
        <p:spPr>
          <a:xfrm>
            <a:off x="6135574" y="5664706"/>
            <a:ext cx="2069477" cy="4103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a:lnSpc>
                <a:spcPct val="100000"/>
              </a:lnSpc>
              <a:spcBef>
                <a:spcPts val="0"/>
              </a:spcBef>
              <a:defRPr sz="2000">
                <a:solidFill>
                  <a:srgbClr val="000000"/>
                </a:solidFill>
              </a:defRPr>
            </a:lvl1pPr>
          </a:lstStyle>
          <a:p>
            <a:r>
              <a:rPr dirty="0">
                <a:latin typeface="Arial" panose="020B0604020202020204" pitchFamily="34" charset="0"/>
                <a:cs typeface="Arial" panose="020B0604020202020204" pitchFamily="34" charset="0"/>
              </a:rPr>
              <a:t>Survey questions</a:t>
            </a:r>
          </a:p>
        </p:txBody>
      </p:sp>
      <p:pic>
        <p:nvPicPr>
          <p:cNvPr id="266" name="interpretation.png" descr="interpretation.png"/>
          <p:cNvPicPr>
            <a:picLocks noChangeAspect="1"/>
          </p:cNvPicPr>
          <p:nvPr/>
        </p:nvPicPr>
        <p:blipFill>
          <a:blip r:embed="rId7">
            <a:extLst/>
          </a:blip>
          <a:stretch>
            <a:fillRect/>
          </a:stretch>
        </p:blipFill>
        <p:spPr>
          <a:xfrm>
            <a:off x="20660679" y="6110845"/>
            <a:ext cx="1143001" cy="1143001"/>
          </a:xfrm>
          <a:prstGeom prst="rect">
            <a:avLst/>
          </a:prstGeom>
          <a:ln w="12700">
            <a:miter lim="400000"/>
          </a:ln>
        </p:spPr>
      </p:pic>
      <p:sp>
        <p:nvSpPr>
          <p:cNvPr id="267" name="Data synthesis…"/>
          <p:cNvSpPr txBox="1"/>
          <p:nvPr/>
        </p:nvSpPr>
        <p:spPr>
          <a:xfrm>
            <a:off x="20340108" y="7267075"/>
            <a:ext cx="1784143" cy="7181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ctr">
              <a:lnSpc>
                <a:spcPct val="100000"/>
              </a:lnSpc>
              <a:spcBef>
                <a:spcPts val="0"/>
              </a:spcBef>
              <a:defRPr sz="2000">
                <a:solidFill>
                  <a:srgbClr val="000000"/>
                </a:solidFill>
              </a:defRPr>
            </a:pPr>
            <a:r>
              <a:rPr dirty="0">
                <a:latin typeface="Arial" panose="020B0604020202020204" pitchFamily="34" charset="0"/>
                <a:cs typeface="Arial" panose="020B0604020202020204" pitchFamily="34" charset="0"/>
              </a:rPr>
              <a:t>Data synthesis</a:t>
            </a:r>
          </a:p>
          <a:p>
            <a:pPr algn="ctr">
              <a:lnSpc>
                <a:spcPct val="100000"/>
              </a:lnSpc>
              <a:spcBef>
                <a:spcPts val="0"/>
              </a:spcBef>
              <a:defRPr sz="2000">
                <a:solidFill>
                  <a:srgbClr val="000000"/>
                </a:solidFill>
              </a:defRPr>
            </a:pPr>
            <a:r>
              <a:rPr dirty="0">
                <a:latin typeface="Arial" panose="020B0604020202020204" pitchFamily="34" charset="0"/>
                <a:cs typeface="Arial" panose="020B0604020202020204" pitchFamily="34" charset="0"/>
              </a:rPr>
              <a:t>and analysis</a:t>
            </a:r>
          </a:p>
        </p:txBody>
      </p:sp>
      <p:pic>
        <p:nvPicPr>
          <p:cNvPr id="268" name="users-group.png" descr="users-group.png"/>
          <p:cNvPicPr>
            <a:picLocks noChangeAspect="1"/>
          </p:cNvPicPr>
          <p:nvPr/>
        </p:nvPicPr>
        <p:blipFill>
          <a:blip r:embed="rId8">
            <a:extLst/>
          </a:blip>
          <a:stretch>
            <a:fillRect/>
          </a:stretch>
        </p:blipFill>
        <p:spPr>
          <a:xfrm>
            <a:off x="9347508" y="4503037"/>
            <a:ext cx="1143001" cy="1143001"/>
          </a:xfrm>
          <a:prstGeom prst="rect">
            <a:avLst/>
          </a:prstGeom>
          <a:ln w="12700">
            <a:miter lim="400000"/>
          </a:ln>
        </p:spPr>
      </p:pic>
      <p:sp>
        <p:nvSpPr>
          <p:cNvPr id="269" name="Pilot questionnaire…"/>
          <p:cNvSpPr txBox="1"/>
          <p:nvPr/>
        </p:nvSpPr>
        <p:spPr>
          <a:xfrm>
            <a:off x="8812135" y="5663219"/>
            <a:ext cx="2213747" cy="7181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ctr">
              <a:lnSpc>
                <a:spcPct val="100000"/>
              </a:lnSpc>
              <a:spcBef>
                <a:spcPts val="0"/>
              </a:spcBef>
              <a:defRPr sz="2000">
                <a:solidFill>
                  <a:srgbClr val="000000"/>
                </a:solidFill>
              </a:defRPr>
            </a:pPr>
            <a:r>
              <a:rPr dirty="0">
                <a:latin typeface="Arial" panose="020B0604020202020204" pitchFamily="34" charset="0"/>
                <a:cs typeface="Arial" panose="020B0604020202020204" pitchFamily="34" charset="0"/>
              </a:rPr>
              <a:t>Pilot questionnaire</a:t>
            </a:r>
          </a:p>
          <a:p>
            <a:pPr algn="ctr">
              <a:lnSpc>
                <a:spcPct val="100000"/>
              </a:lnSpc>
              <a:spcBef>
                <a:spcPts val="0"/>
              </a:spcBef>
              <a:defRPr sz="2000">
                <a:solidFill>
                  <a:srgbClr val="000000"/>
                </a:solidFill>
              </a:defRPr>
            </a:pPr>
            <a:r>
              <a:rPr dirty="0">
                <a:latin typeface="Arial" panose="020B0604020202020204" pitchFamily="34" charset="0"/>
                <a:cs typeface="Arial" panose="020B0604020202020204" pitchFamily="34" charset="0"/>
              </a:rPr>
              <a:t>distribution</a:t>
            </a:r>
          </a:p>
        </p:txBody>
      </p:sp>
      <p:pic>
        <p:nvPicPr>
          <p:cNvPr id="270" name="evaluate.png" descr="evaluate.png"/>
          <p:cNvPicPr>
            <a:picLocks noChangeAspect="1"/>
          </p:cNvPicPr>
          <p:nvPr/>
        </p:nvPicPr>
        <p:blipFill>
          <a:blip r:embed="rId9">
            <a:extLst/>
          </a:blip>
          <a:stretch>
            <a:fillRect/>
          </a:stretch>
        </p:blipFill>
        <p:spPr>
          <a:xfrm>
            <a:off x="12096203" y="4503037"/>
            <a:ext cx="1143001" cy="1143001"/>
          </a:xfrm>
          <a:prstGeom prst="rect">
            <a:avLst/>
          </a:prstGeom>
          <a:ln w="12700">
            <a:miter lim="400000"/>
          </a:ln>
        </p:spPr>
      </p:pic>
      <p:sp>
        <p:nvSpPr>
          <p:cNvPr id="271" name="Questionnaire…"/>
          <p:cNvSpPr txBox="1"/>
          <p:nvPr/>
        </p:nvSpPr>
        <p:spPr>
          <a:xfrm>
            <a:off x="11818112" y="5663219"/>
            <a:ext cx="1699183" cy="7181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ctr">
              <a:lnSpc>
                <a:spcPct val="100000"/>
              </a:lnSpc>
              <a:spcBef>
                <a:spcPts val="0"/>
              </a:spcBef>
              <a:defRPr sz="2000">
                <a:solidFill>
                  <a:srgbClr val="000000"/>
                </a:solidFill>
              </a:defRPr>
            </a:pPr>
            <a:r>
              <a:rPr dirty="0">
                <a:latin typeface="Arial" panose="020B0604020202020204" pitchFamily="34" charset="0"/>
                <a:cs typeface="Arial" panose="020B0604020202020204" pitchFamily="34" charset="0"/>
              </a:rPr>
              <a:t>Questionnaire</a:t>
            </a:r>
          </a:p>
          <a:p>
            <a:pPr algn="ctr">
              <a:lnSpc>
                <a:spcPct val="100000"/>
              </a:lnSpc>
              <a:spcBef>
                <a:spcPts val="0"/>
              </a:spcBef>
              <a:defRPr sz="2000">
                <a:solidFill>
                  <a:srgbClr val="000000"/>
                </a:solidFill>
              </a:defRPr>
            </a:pPr>
            <a:r>
              <a:rPr dirty="0">
                <a:latin typeface="Arial" panose="020B0604020202020204" pitchFamily="34" charset="0"/>
                <a:cs typeface="Arial" panose="020B0604020202020204" pitchFamily="34" charset="0"/>
              </a:rPr>
              <a:t>assessment</a:t>
            </a:r>
          </a:p>
        </p:txBody>
      </p:sp>
      <p:pic>
        <p:nvPicPr>
          <p:cNvPr id="272" name="surveyor.png" descr="surveyor.png"/>
          <p:cNvPicPr>
            <a:picLocks noChangeAspect="1"/>
          </p:cNvPicPr>
          <p:nvPr/>
        </p:nvPicPr>
        <p:blipFill>
          <a:blip r:embed="rId10">
            <a:extLst/>
          </a:blip>
          <a:stretch>
            <a:fillRect/>
          </a:stretch>
        </p:blipFill>
        <p:spPr>
          <a:xfrm>
            <a:off x="14844898" y="4503037"/>
            <a:ext cx="1143001" cy="1143001"/>
          </a:xfrm>
          <a:prstGeom prst="rect">
            <a:avLst/>
          </a:prstGeom>
          <a:ln w="12700">
            <a:miter lim="400000"/>
          </a:ln>
        </p:spPr>
      </p:pic>
      <p:sp>
        <p:nvSpPr>
          <p:cNvPr id="273" name="Questionnaire…"/>
          <p:cNvSpPr txBox="1"/>
          <p:nvPr/>
        </p:nvSpPr>
        <p:spPr>
          <a:xfrm>
            <a:off x="14566807" y="5663219"/>
            <a:ext cx="1699183" cy="7181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ctr">
              <a:lnSpc>
                <a:spcPct val="100000"/>
              </a:lnSpc>
              <a:spcBef>
                <a:spcPts val="0"/>
              </a:spcBef>
              <a:defRPr sz="2000">
                <a:solidFill>
                  <a:srgbClr val="000000"/>
                </a:solidFill>
              </a:defRPr>
            </a:pPr>
            <a:r>
              <a:rPr dirty="0">
                <a:latin typeface="Arial" panose="020B0604020202020204" pitchFamily="34" charset="0"/>
                <a:cs typeface="Arial" panose="020B0604020202020204" pitchFamily="34" charset="0"/>
              </a:rPr>
              <a:t>Questionnaire</a:t>
            </a:r>
          </a:p>
          <a:p>
            <a:pPr algn="ctr">
              <a:lnSpc>
                <a:spcPct val="100000"/>
              </a:lnSpc>
              <a:spcBef>
                <a:spcPts val="0"/>
              </a:spcBef>
              <a:defRPr sz="2000">
                <a:solidFill>
                  <a:srgbClr val="000000"/>
                </a:solidFill>
              </a:defRPr>
            </a:pPr>
            <a:r>
              <a:rPr dirty="0">
                <a:latin typeface="Arial" panose="020B0604020202020204" pitchFamily="34" charset="0"/>
                <a:cs typeface="Arial" panose="020B0604020202020204" pitchFamily="34" charset="0"/>
              </a:rPr>
              <a:t>distribution</a:t>
            </a:r>
          </a:p>
        </p:txBody>
      </p:sp>
      <p:pic>
        <p:nvPicPr>
          <p:cNvPr id="274" name="interview.png" descr="interview.png"/>
          <p:cNvPicPr>
            <a:picLocks noChangeAspect="1"/>
          </p:cNvPicPr>
          <p:nvPr/>
        </p:nvPicPr>
        <p:blipFill>
          <a:blip r:embed="rId11">
            <a:extLst/>
          </a:blip>
          <a:stretch>
            <a:fillRect/>
          </a:stretch>
        </p:blipFill>
        <p:spPr>
          <a:xfrm>
            <a:off x="14844898" y="7295157"/>
            <a:ext cx="1143001" cy="1143001"/>
          </a:xfrm>
          <a:prstGeom prst="rect">
            <a:avLst/>
          </a:prstGeom>
          <a:ln w="12700">
            <a:miter lim="400000"/>
          </a:ln>
        </p:spPr>
      </p:pic>
      <p:sp>
        <p:nvSpPr>
          <p:cNvPr id="275" name="Interview execution"/>
          <p:cNvSpPr txBox="1"/>
          <p:nvPr/>
        </p:nvSpPr>
        <p:spPr>
          <a:xfrm>
            <a:off x="14267847" y="8456826"/>
            <a:ext cx="2297103" cy="4103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a:lnSpc>
                <a:spcPct val="100000"/>
              </a:lnSpc>
              <a:spcBef>
                <a:spcPts val="0"/>
              </a:spcBef>
              <a:defRPr sz="2000">
                <a:solidFill>
                  <a:srgbClr val="000000"/>
                </a:solidFill>
              </a:defRPr>
            </a:lvl1pPr>
          </a:lstStyle>
          <a:p>
            <a:r>
              <a:rPr dirty="0">
                <a:latin typeface="Arial" panose="020B0604020202020204" pitchFamily="34" charset="0"/>
                <a:cs typeface="Arial" panose="020B0604020202020204" pitchFamily="34" charset="0"/>
              </a:rPr>
              <a:t>Interview execution</a:t>
            </a:r>
          </a:p>
        </p:txBody>
      </p:sp>
      <p:pic>
        <p:nvPicPr>
          <p:cNvPr id="276" name="analysis.png" descr="analysis.png"/>
          <p:cNvPicPr>
            <a:picLocks noChangeAspect="1"/>
          </p:cNvPicPr>
          <p:nvPr/>
        </p:nvPicPr>
        <p:blipFill>
          <a:blip r:embed="rId12">
            <a:extLst/>
          </a:blip>
          <a:stretch>
            <a:fillRect/>
          </a:stretch>
        </p:blipFill>
        <p:spPr>
          <a:xfrm>
            <a:off x="17593594" y="4503037"/>
            <a:ext cx="1143001" cy="1143001"/>
          </a:xfrm>
          <a:prstGeom prst="rect">
            <a:avLst/>
          </a:prstGeom>
          <a:ln w="12700">
            <a:miter lim="400000"/>
          </a:ln>
        </p:spPr>
      </p:pic>
      <p:sp>
        <p:nvSpPr>
          <p:cNvPr id="277" name="Questionnaire data"/>
          <p:cNvSpPr txBox="1"/>
          <p:nvPr/>
        </p:nvSpPr>
        <p:spPr>
          <a:xfrm>
            <a:off x="17030970" y="5664706"/>
            <a:ext cx="2268250" cy="4103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a:lnSpc>
                <a:spcPct val="100000"/>
              </a:lnSpc>
              <a:spcBef>
                <a:spcPts val="0"/>
              </a:spcBef>
              <a:defRPr sz="2000">
                <a:solidFill>
                  <a:srgbClr val="000000"/>
                </a:solidFill>
              </a:defRPr>
            </a:lvl1pPr>
          </a:lstStyle>
          <a:p>
            <a:r>
              <a:rPr dirty="0">
                <a:latin typeface="Arial" panose="020B0604020202020204" pitchFamily="34" charset="0"/>
                <a:cs typeface="Arial" panose="020B0604020202020204" pitchFamily="34" charset="0"/>
              </a:rPr>
              <a:t>Questionnaire data</a:t>
            </a:r>
          </a:p>
        </p:txBody>
      </p:sp>
      <p:pic>
        <p:nvPicPr>
          <p:cNvPr id="278" name="transcription.png" descr="transcription.png"/>
          <p:cNvPicPr>
            <a:picLocks noChangeAspect="1"/>
          </p:cNvPicPr>
          <p:nvPr/>
        </p:nvPicPr>
        <p:blipFill>
          <a:blip r:embed="rId13">
            <a:extLst/>
          </a:blip>
          <a:stretch>
            <a:fillRect/>
          </a:stretch>
        </p:blipFill>
        <p:spPr>
          <a:xfrm>
            <a:off x="17593594" y="7295157"/>
            <a:ext cx="1143001" cy="1143001"/>
          </a:xfrm>
          <a:prstGeom prst="rect">
            <a:avLst/>
          </a:prstGeom>
          <a:ln w="12700">
            <a:miter lim="400000"/>
          </a:ln>
        </p:spPr>
      </p:pic>
      <p:sp>
        <p:nvSpPr>
          <p:cNvPr id="279" name="Interview transcript"/>
          <p:cNvSpPr txBox="1"/>
          <p:nvPr/>
        </p:nvSpPr>
        <p:spPr>
          <a:xfrm>
            <a:off x="17038984" y="8456826"/>
            <a:ext cx="2252220" cy="4103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a:lnSpc>
                <a:spcPct val="100000"/>
              </a:lnSpc>
              <a:spcBef>
                <a:spcPts val="0"/>
              </a:spcBef>
              <a:defRPr sz="2000">
                <a:solidFill>
                  <a:srgbClr val="000000"/>
                </a:solidFill>
              </a:defRPr>
            </a:lvl1pPr>
          </a:lstStyle>
          <a:p>
            <a:r>
              <a:rPr dirty="0">
                <a:latin typeface="Arial" panose="020B0604020202020204" pitchFamily="34" charset="0"/>
                <a:cs typeface="Arial" panose="020B0604020202020204" pitchFamily="34" charset="0"/>
              </a:rPr>
              <a:t>Interview transcript</a:t>
            </a:r>
          </a:p>
        </p:txBody>
      </p:sp>
      <p:sp>
        <p:nvSpPr>
          <p:cNvPr id="318" name="连接线"/>
          <p:cNvSpPr/>
          <p:nvPr/>
        </p:nvSpPr>
        <p:spPr>
          <a:xfrm>
            <a:off x="4246880" y="6680200"/>
            <a:ext cx="2184400" cy="118618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5362" y="21600"/>
                </a:lnTo>
                <a:lnTo>
                  <a:pt x="5362" y="0"/>
                </a:lnTo>
                <a:lnTo>
                  <a:pt x="0" y="0"/>
                </a:lnTo>
              </a:path>
            </a:pathLst>
          </a:custGeom>
          <a:ln w="38100">
            <a:solidFill>
              <a:srgbClr val="000000"/>
            </a:solidFill>
            <a:miter lim="400000"/>
            <a:headEnd type="stealth"/>
          </a:ln>
        </p:spPr>
        <p:txBody>
          <a:bodyPr/>
          <a:lstStyle/>
          <a:p>
            <a:endParaRPr dirty="0">
              <a:latin typeface="Arial" panose="020B0604020202020204" pitchFamily="34" charset="0"/>
              <a:cs typeface="Arial" panose="020B0604020202020204" pitchFamily="34" charset="0"/>
            </a:endParaRPr>
          </a:p>
        </p:txBody>
      </p:sp>
      <p:sp>
        <p:nvSpPr>
          <p:cNvPr id="319" name="连接线"/>
          <p:cNvSpPr/>
          <p:nvPr/>
        </p:nvSpPr>
        <p:spPr>
          <a:xfrm>
            <a:off x="7994720" y="5072121"/>
            <a:ext cx="1099931" cy="285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38100">
            <a:solidFill>
              <a:srgbClr val="000000"/>
            </a:solidFill>
            <a:miter lim="400000"/>
            <a:headEnd type="stealth"/>
          </a:ln>
        </p:spPr>
        <p:txBody>
          <a:bodyPr/>
          <a:lstStyle/>
          <a:p>
            <a:endParaRPr dirty="0">
              <a:latin typeface="Arial" panose="020B0604020202020204" pitchFamily="34" charset="0"/>
              <a:cs typeface="Arial" panose="020B0604020202020204" pitchFamily="34" charset="0"/>
            </a:endParaRPr>
          </a:p>
        </p:txBody>
      </p:sp>
      <p:sp>
        <p:nvSpPr>
          <p:cNvPr id="320" name="连接线"/>
          <p:cNvSpPr/>
          <p:nvPr/>
        </p:nvSpPr>
        <p:spPr>
          <a:xfrm>
            <a:off x="19008090" y="5074920"/>
            <a:ext cx="1503680" cy="160401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1657" y="21600"/>
                </a:lnTo>
                <a:lnTo>
                  <a:pt x="11657" y="0"/>
                </a:lnTo>
                <a:lnTo>
                  <a:pt x="0" y="0"/>
                </a:lnTo>
              </a:path>
            </a:pathLst>
          </a:custGeom>
          <a:ln w="38100">
            <a:solidFill>
              <a:srgbClr val="000000"/>
            </a:solidFill>
            <a:miter lim="400000"/>
            <a:headEnd type="stealth"/>
          </a:ln>
        </p:spPr>
        <p:txBody>
          <a:bodyPr/>
          <a:lstStyle/>
          <a:p>
            <a:endParaRPr dirty="0">
              <a:latin typeface="Arial" panose="020B0604020202020204" pitchFamily="34" charset="0"/>
              <a:cs typeface="Arial" panose="020B0604020202020204" pitchFamily="34" charset="0"/>
            </a:endParaRPr>
          </a:p>
        </p:txBody>
      </p:sp>
      <p:sp>
        <p:nvSpPr>
          <p:cNvPr id="321" name="连接线"/>
          <p:cNvSpPr/>
          <p:nvPr/>
        </p:nvSpPr>
        <p:spPr>
          <a:xfrm>
            <a:off x="19009360" y="6678930"/>
            <a:ext cx="1502411" cy="118999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1649" y="0"/>
                </a:lnTo>
                <a:lnTo>
                  <a:pt x="11649" y="21600"/>
                </a:lnTo>
                <a:lnTo>
                  <a:pt x="0" y="21600"/>
                </a:lnTo>
              </a:path>
            </a:pathLst>
          </a:custGeom>
          <a:ln w="38100">
            <a:solidFill>
              <a:srgbClr val="000000"/>
            </a:solidFill>
            <a:miter lim="400000"/>
            <a:headEnd type="stealth"/>
          </a:ln>
        </p:spPr>
        <p:txBody>
          <a:bodyPr/>
          <a:lstStyle/>
          <a:p>
            <a:endParaRPr dirty="0">
              <a:latin typeface="Arial" panose="020B0604020202020204" pitchFamily="34" charset="0"/>
              <a:cs typeface="Arial" panose="020B0604020202020204" pitchFamily="34" charset="0"/>
            </a:endParaRPr>
          </a:p>
        </p:txBody>
      </p:sp>
      <p:sp>
        <p:nvSpPr>
          <p:cNvPr id="322" name="连接线"/>
          <p:cNvSpPr/>
          <p:nvPr/>
        </p:nvSpPr>
        <p:spPr>
          <a:xfrm>
            <a:off x="7158990" y="3912870"/>
            <a:ext cx="5507991" cy="457200"/>
          </a:xfrm>
          <a:custGeom>
            <a:avLst/>
            <a:gdLst/>
            <a:ahLst/>
            <a:cxnLst>
              <a:cxn ang="0">
                <a:pos x="wd2" y="hd2"/>
              </a:cxn>
              <a:cxn ang="5400000">
                <a:pos x="wd2" y="hd2"/>
              </a:cxn>
              <a:cxn ang="10800000">
                <a:pos x="wd2" y="hd2"/>
              </a:cxn>
              <a:cxn ang="16200000">
                <a:pos x="wd2" y="hd2"/>
              </a:cxn>
            </a:cxnLst>
            <a:rect l="0" t="0" r="r" b="b"/>
            <a:pathLst>
              <a:path w="21600" h="21600" extrusionOk="0">
                <a:moveTo>
                  <a:pt x="0" y="21420"/>
                </a:moveTo>
                <a:lnTo>
                  <a:pt x="0" y="0"/>
                </a:lnTo>
                <a:lnTo>
                  <a:pt x="21600" y="0"/>
                </a:lnTo>
                <a:lnTo>
                  <a:pt x="21600" y="21600"/>
                </a:lnTo>
              </a:path>
            </a:pathLst>
          </a:custGeom>
          <a:ln w="38100">
            <a:solidFill>
              <a:srgbClr val="000000"/>
            </a:solidFill>
            <a:miter lim="400000"/>
            <a:headEnd type="stealth"/>
          </a:ln>
        </p:spPr>
        <p:txBody>
          <a:bodyPr/>
          <a:lstStyle/>
          <a:p>
            <a:endParaRPr dirty="0">
              <a:latin typeface="Arial" panose="020B0604020202020204" pitchFamily="34" charset="0"/>
              <a:cs typeface="Arial" panose="020B0604020202020204" pitchFamily="34" charset="0"/>
            </a:endParaRPr>
          </a:p>
        </p:txBody>
      </p:sp>
      <p:sp>
        <p:nvSpPr>
          <p:cNvPr id="323" name="连接线"/>
          <p:cNvSpPr/>
          <p:nvPr/>
        </p:nvSpPr>
        <p:spPr>
          <a:xfrm>
            <a:off x="10743416" y="5072121"/>
            <a:ext cx="1099930" cy="285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38100">
            <a:solidFill>
              <a:srgbClr val="000000"/>
            </a:solidFill>
            <a:miter lim="400000"/>
            <a:headEnd type="stealth"/>
          </a:ln>
        </p:spPr>
        <p:txBody>
          <a:bodyPr/>
          <a:lstStyle/>
          <a:p>
            <a:endParaRPr dirty="0">
              <a:latin typeface="Arial" panose="020B0604020202020204" pitchFamily="34" charset="0"/>
              <a:cs typeface="Arial" panose="020B0604020202020204" pitchFamily="34" charset="0"/>
            </a:endParaRPr>
          </a:p>
        </p:txBody>
      </p:sp>
      <p:sp>
        <p:nvSpPr>
          <p:cNvPr id="324" name="连接线"/>
          <p:cNvSpPr/>
          <p:nvPr/>
        </p:nvSpPr>
        <p:spPr>
          <a:xfrm>
            <a:off x="13492111" y="5072121"/>
            <a:ext cx="1099931" cy="285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38100">
            <a:solidFill>
              <a:srgbClr val="000000"/>
            </a:solidFill>
            <a:miter lim="400000"/>
            <a:headEnd type="stealth"/>
          </a:ln>
        </p:spPr>
        <p:txBody>
          <a:bodyPr/>
          <a:lstStyle/>
          <a:p>
            <a:endParaRPr dirty="0">
              <a:latin typeface="Arial" panose="020B0604020202020204" pitchFamily="34" charset="0"/>
              <a:cs typeface="Arial" panose="020B0604020202020204" pitchFamily="34" charset="0"/>
            </a:endParaRPr>
          </a:p>
        </p:txBody>
      </p:sp>
      <p:sp>
        <p:nvSpPr>
          <p:cNvPr id="325" name="连接线"/>
          <p:cNvSpPr/>
          <p:nvPr/>
        </p:nvSpPr>
        <p:spPr>
          <a:xfrm>
            <a:off x="16240807" y="5072121"/>
            <a:ext cx="1099930" cy="285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38100">
            <a:solidFill>
              <a:srgbClr val="000000"/>
            </a:solidFill>
            <a:miter lim="400000"/>
            <a:headEnd type="stealth"/>
          </a:ln>
        </p:spPr>
        <p:txBody>
          <a:bodyPr/>
          <a:lstStyle/>
          <a:p>
            <a:endParaRPr dirty="0">
              <a:latin typeface="Arial" panose="020B0604020202020204" pitchFamily="34" charset="0"/>
              <a:cs typeface="Arial" panose="020B0604020202020204" pitchFamily="34" charset="0"/>
            </a:endParaRPr>
          </a:p>
        </p:txBody>
      </p:sp>
      <p:sp>
        <p:nvSpPr>
          <p:cNvPr id="326" name="连接线"/>
          <p:cNvSpPr/>
          <p:nvPr/>
        </p:nvSpPr>
        <p:spPr>
          <a:xfrm>
            <a:off x="16240807" y="7864241"/>
            <a:ext cx="1099930" cy="285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38100">
            <a:solidFill>
              <a:srgbClr val="000000"/>
            </a:solidFill>
            <a:miter lim="400000"/>
            <a:headEnd type="stealth"/>
          </a:ln>
        </p:spPr>
        <p:txBody>
          <a:bodyPr/>
          <a:lstStyle/>
          <a:p>
            <a:endParaRPr dirty="0">
              <a:latin typeface="Arial" panose="020B0604020202020204" pitchFamily="34" charset="0"/>
              <a:cs typeface="Arial" panose="020B0604020202020204" pitchFamily="34" charset="0"/>
            </a:endParaRPr>
          </a:p>
        </p:txBody>
      </p:sp>
      <p:sp>
        <p:nvSpPr>
          <p:cNvPr id="289" name="Questionnaire: 91 responses from 42 companies"/>
          <p:cNvSpPr txBox="1"/>
          <p:nvPr/>
        </p:nvSpPr>
        <p:spPr>
          <a:xfrm>
            <a:off x="4584731" y="2944711"/>
            <a:ext cx="8992846" cy="564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nSpc>
                <a:spcPct val="100000"/>
              </a:lnSpc>
              <a:spcBef>
                <a:spcPts val="0"/>
              </a:spcBef>
              <a:defRPr sz="3000" b="1">
                <a:solidFill>
                  <a:srgbClr val="000000"/>
                </a:solidFill>
              </a:defRPr>
            </a:lvl1pPr>
          </a:lstStyle>
          <a:p>
            <a:r>
              <a:rPr dirty="0">
                <a:latin typeface="Arial" panose="020B0604020202020204" pitchFamily="34" charset="0"/>
                <a:cs typeface="Arial" panose="020B0604020202020204" pitchFamily="34" charset="0"/>
              </a:rPr>
              <a:t>Questionnaire: 91 responses from 42 companies</a:t>
            </a:r>
          </a:p>
        </p:txBody>
      </p:sp>
      <p:sp>
        <p:nvSpPr>
          <p:cNvPr id="290" name="Interview: 20 interviewees from 12 companies"/>
          <p:cNvSpPr txBox="1"/>
          <p:nvPr/>
        </p:nvSpPr>
        <p:spPr>
          <a:xfrm>
            <a:off x="4584731" y="11184168"/>
            <a:ext cx="8396098" cy="5604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nSpc>
                <a:spcPct val="100000"/>
              </a:lnSpc>
              <a:spcBef>
                <a:spcPts val="0"/>
              </a:spcBef>
              <a:defRPr sz="3000" b="1">
                <a:solidFill>
                  <a:srgbClr val="000000"/>
                </a:solidFill>
              </a:defRPr>
            </a:lvl1pPr>
          </a:lstStyle>
          <a:p>
            <a:r>
              <a:rPr dirty="0">
                <a:latin typeface="Arial" panose="020B0604020202020204" pitchFamily="34" charset="0"/>
                <a:cs typeface="Arial" panose="020B0604020202020204" pitchFamily="34" charset="0"/>
              </a:rPr>
              <a:t>Interview: 20 interviewees from 12 companies</a:t>
            </a:r>
          </a:p>
        </p:txBody>
      </p:sp>
      <p:sp>
        <p:nvSpPr>
          <p:cNvPr id="291" name="矩形"/>
          <p:cNvSpPr/>
          <p:nvPr/>
        </p:nvSpPr>
        <p:spPr>
          <a:xfrm>
            <a:off x="6431593" y="4774599"/>
            <a:ext cx="140302" cy="599878"/>
          </a:xfrm>
          <a:prstGeom prst="rect">
            <a:avLst/>
          </a:prstGeom>
          <a:solidFill>
            <a:srgbClr val="FFFFF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latin typeface="Arial" panose="020B0604020202020204" pitchFamily="34" charset="0"/>
              <a:cs typeface="Arial" panose="020B0604020202020204" pitchFamily="34" charset="0"/>
            </a:endParaRPr>
          </a:p>
        </p:txBody>
      </p:sp>
      <p:sp>
        <p:nvSpPr>
          <p:cNvPr id="292" name="矩形"/>
          <p:cNvSpPr/>
          <p:nvPr/>
        </p:nvSpPr>
        <p:spPr>
          <a:xfrm>
            <a:off x="6431593" y="7566718"/>
            <a:ext cx="140302" cy="599878"/>
          </a:xfrm>
          <a:prstGeom prst="rect">
            <a:avLst/>
          </a:prstGeom>
          <a:solidFill>
            <a:srgbClr val="FFFFF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latin typeface="Arial" panose="020B0604020202020204" pitchFamily="34" charset="0"/>
              <a:cs typeface="Arial" panose="020B0604020202020204" pitchFamily="34" charset="0"/>
            </a:endParaRPr>
          </a:p>
        </p:txBody>
      </p:sp>
      <p:sp>
        <p:nvSpPr>
          <p:cNvPr id="293" name="矩形"/>
          <p:cNvSpPr/>
          <p:nvPr/>
        </p:nvSpPr>
        <p:spPr>
          <a:xfrm>
            <a:off x="20512602" y="6379822"/>
            <a:ext cx="140302" cy="599878"/>
          </a:xfrm>
          <a:prstGeom prst="rect">
            <a:avLst/>
          </a:prstGeom>
          <a:solidFill>
            <a:srgbClr val="FFFFF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latin typeface="Arial" panose="020B0604020202020204" pitchFamily="34" charset="0"/>
              <a:cs typeface="Arial" panose="020B0604020202020204" pitchFamily="34" charset="0"/>
            </a:endParaRPr>
          </a:p>
        </p:txBody>
      </p:sp>
      <p:sp>
        <p:nvSpPr>
          <p:cNvPr id="327" name="连接线"/>
          <p:cNvSpPr/>
          <p:nvPr/>
        </p:nvSpPr>
        <p:spPr>
          <a:xfrm>
            <a:off x="1785290" y="6677344"/>
            <a:ext cx="1099931" cy="285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38100">
            <a:solidFill>
              <a:srgbClr val="000000"/>
            </a:solidFill>
            <a:miter lim="400000"/>
            <a:headEnd type="stealth"/>
          </a:ln>
        </p:spPr>
        <p:txBody>
          <a:bodyPr/>
          <a:lstStyle/>
          <a:p>
            <a:endParaRPr dirty="0">
              <a:latin typeface="Arial" panose="020B0604020202020204" pitchFamily="34" charset="0"/>
              <a:cs typeface="Arial" panose="020B0604020202020204" pitchFamily="34" charset="0"/>
            </a:endParaRPr>
          </a:p>
        </p:txBody>
      </p:sp>
      <p:sp>
        <p:nvSpPr>
          <p:cNvPr id="295" name="Refine"/>
          <p:cNvSpPr txBox="1"/>
          <p:nvPr/>
        </p:nvSpPr>
        <p:spPr>
          <a:xfrm>
            <a:off x="9458891" y="3926644"/>
            <a:ext cx="844783" cy="4103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a:lnSpc>
                <a:spcPct val="100000"/>
              </a:lnSpc>
              <a:spcBef>
                <a:spcPts val="0"/>
              </a:spcBef>
              <a:defRPr sz="2000">
                <a:solidFill>
                  <a:srgbClr val="000000"/>
                </a:solidFill>
              </a:defRPr>
            </a:lvl1pPr>
          </a:lstStyle>
          <a:p>
            <a:r>
              <a:rPr dirty="0">
                <a:latin typeface="Arial" panose="020B0604020202020204" pitchFamily="34" charset="0"/>
                <a:cs typeface="Arial" panose="020B0604020202020204" pitchFamily="34" charset="0"/>
              </a:rPr>
              <a:t>Refine</a:t>
            </a:r>
          </a:p>
        </p:txBody>
      </p:sp>
      <p:pic>
        <p:nvPicPr>
          <p:cNvPr id="296" name="find.png" descr="find.png"/>
          <p:cNvPicPr>
            <a:picLocks noChangeAspect="1"/>
          </p:cNvPicPr>
          <p:nvPr/>
        </p:nvPicPr>
        <p:blipFill>
          <a:blip r:embed="rId14">
            <a:extLst/>
          </a:blip>
          <a:stretch>
            <a:fillRect/>
          </a:stretch>
        </p:blipFill>
        <p:spPr>
          <a:xfrm>
            <a:off x="23090985" y="6108260"/>
            <a:ext cx="1143001" cy="1143001"/>
          </a:xfrm>
          <a:prstGeom prst="rect">
            <a:avLst/>
          </a:prstGeom>
          <a:ln w="12700">
            <a:miter lim="400000"/>
          </a:ln>
        </p:spPr>
      </p:pic>
      <p:sp>
        <p:nvSpPr>
          <p:cNvPr id="297" name="Findings"/>
          <p:cNvSpPr txBox="1"/>
          <p:nvPr/>
        </p:nvSpPr>
        <p:spPr>
          <a:xfrm>
            <a:off x="23125479" y="7269929"/>
            <a:ext cx="1074012" cy="4103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a:lnSpc>
                <a:spcPct val="100000"/>
              </a:lnSpc>
              <a:spcBef>
                <a:spcPts val="0"/>
              </a:spcBef>
              <a:defRPr sz="2000">
                <a:solidFill>
                  <a:srgbClr val="000000"/>
                </a:solidFill>
              </a:defRPr>
            </a:lvl1pPr>
          </a:lstStyle>
          <a:p>
            <a:r>
              <a:rPr dirty="0">
                <a:latin typeface="Arial" panose="020B0604020202020204" pitchFamily="34" charset="0"/>
                <a:cs typeface="Arial" panose="020B0604020202020204" pitchFamily="34" charset="0"/>
              </a:rPr>
              <a:t>Findings</a:t>
            </a:r>
          </a:p>
        </p:txBody>
      </p:sp>
      <p:sp>
        <p:nvSpPr>
          <p:cNvPr id="328" name="连接线"/>
          <p:cNvSpPr/>
          <p:nvPr/>
        </p:nvSpPr>
        <p:spPr>
          <a:xfrm>
            <a:off x="21897392" y="6677344"/>
            <a:ext cx="1099930" cy="285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38100">
            <a:solidFill>
              <a:srgbClr val="000000"/>
            </a:solidFill>
            <a:miter lim="400000"/>
            <a:headEnd type="stealth"/>
          </a:ln>
        </p:spPr>
        <p:txBody>
          <a:bodyPr/>
          <a:lstStyle/>
          <a:p>
            <a:endParaRPr dirty="0">
              <a:latin typeface="Arial" panose="020B0604020202020204" pitchFamily="34" charset="0"/>
              <a:cs typeface="Arial" panose="020B0604020202020204" pitchFamily="34" charset="0"/>
            </a:endParaRPr>
          </a:p>
        </p:txBody>
      </p:sp>
      <p:pic>
        <p:nvPicPr>
          <p:cNvPr id="299" name="users-group.png" descr="users-group.png"/>
          <p:cNvPicPr>
            <a:picLocks noChangeAspect="1"/>
          </p:cNvPicPr>
          <p:nvPr/>
        </p:nvPicPr>
        <p:blipFill>
          <a:blip r:embed="rId8">
            <a:extLst/>
          </a:blip>
          <a:stretch>
            <a:fillRect/>
          </a:stretch>
        </p:blipFill>
        <p:spPr>
          <a:xfrm>
            <a:off x="9309100" y="7295157"/>
            <a:ext cx="1143000" cy="1143001"/>
          </a:xfrm>
          <a:prstGeom prst="rect">
            <a:avLst/>
          </a:prstGeom>
          <a:ln w="12700">
            <a:miter lim="400000"/>
          </a:ln>
        </p:spPr>
      </p:pic>
      <p:sp>
        <p:nvSpPr>
          <p:cNvPr id="300" name="Pilot interview"/>
          <p:cNvSpPr txBox="1"/>
          <p:nvPr/>
        </p:nvSpPr>
        <p:spPr>
          <a:xfrm>
            <a:off x="9037420" y="8456826"/>
            <a:ext cx="1686359" cy="4103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a:lnSpc>
                <a:spcPct val="100000"/>
              </a:lnSpc>
              <a:spcBef>
                <a:spcPts val="0"/>
              </a:spcBef>
              <a:defRPr sz="2000">
                <a:solidFill>
                  <a:srgbClr val="000000"/>
                </a:solidFill>
              </a:defRPr>
            </a:lvl1pPr>
          </a:lstStyle>
          <a:p>
            <a:r>
              <a:rPr dirty="0">
                <a:latin typeface="Arial" panose="020B0604020202020204" pitchFamily="34" charset="0"/>
                <a:cs typeface="Arial" panose="020B0604020202020204" pitchFamily="34" charset="0"/>
              </a:rPr>
              <a:t>Pilot interview</a:t>
            </a:r>
          </a:p>
        </p:txBody>
      </p:sp>
      <p:pic>
        <p:nvPicPr>
          <p:cNvPr id="301" name="evaluate.png" descr="evaluate.png"/>
          <p:cNvPicPr>
            <a:picLocks noChangeAspect="1"/>
          </p:cNvPicPr>
          <p:nvPr/>
        </p:nvPicPr>
        <p:blipFill>
          <a:blip r:embed="rId9">
            <a:extLst/>
          </a:blip>
          <a:stretch>
            <a:fillRect/>
          </a:stretch>
        </p:blipFill>
        <p:spPr>
          <a:xfrm>
            <a:off x="12096203" y="7295157"/>
            <a:ext cx="1143001" cy="1143001"/>
          </a:xfrm>
          <a:prstGeom prst="rect">
            <a:avLst/>
          </a:prstGeom>
          <a:ln w="12700">
            <a:miter lim="400000"/>
          </a:ln>
        </p:spPr>
      </p:pic>
      <p:sp>
        <p:nvSpPr>
          <p:cNvPr id="302" name="Interview script…"/>
          <p:cNvSpPr txBox="1"/>
          <p:nvPr/>
        </p:nvSpPr>
        <p:spPr>
          <a:xfrm>
            <a:off x="11762007" y="8455339"/>
            <a:ext cx="1811393" cy="7181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ctr">
              <a:lnSpc>
                <a:spcPct val="100000"/>
              </a:lnSpc>
              <a:spcBef>
                <a:spcPts val="0"/>
              </a:spcBef>
              <a:defRPr sz="2000">
                <a:solidFill>
                  <a:srgbClr val="000000"/>
                </a:solidFill>
              </a:defRPr>
            </a:pPr>
            <a:r>
              <a:rPr dirty="0">
                <a:latin typeface="Arial" panose="020B0604020202020204" pitchFamily="34" charset="0"/>
                <a:cs typeface="Arial" panose="020B0604020202020204" pitchFamily="34" charset="0"/>
              </a:rPr>
              <a:t>Interview script</a:t>
            </a:r>
          </a:p>
          <a:p>
            <a:pPr algn="ctr">
              <a:lnSpc>
                <a:spcPct val="100000"/>
              </a:lnSpc>
              <a:spcBef>
                <a:spcPts val="0"/>
              </a:spcBef>
              <a:defRPr sz="2000">
                <a:solidFill>
                  <a:srgbClr val="000000"/>
                </a:solidFill>
              </a:defRPr>
            </a:pPr>
            <a:r>
              <a:rPr dirty="0">
                <a:latin typeface="Arial" panose="020B0604020202020204" pitchFamily="34" charset="0"/>
                <a:cs typeface="Arial" panose="020B0604020202020204" pitchFamily="34" charset="0"/>
              </a:rPr>
              <a:t>assessment</a:t>
            </a:r>
          </a:p>
        </p:txBody>
      </p:sp>
      <p:sp>
        <p:nvSpPr>
          <p:cNvPr id="329" name="连接线"/>
          <p:cNvSpPr/>
          <p:nvPr/>
        </p:nvSpPr>
        <p:spPr>
          <a:xfrm>
            <a:off x="7975516" y="7864241"/>
            <a:ext cx="1099930" cy="285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38100">
            <a:solidFill>
              <a:srgbClr val="000000"/>
            </a:solidFill>
            <a:miter lim="400000"/>
            <a:headEnd type="stealth"/>
          </a:ln>
        </p:spPr>
        <p:txBody>
          <a:bodyPr/>
          <a:lstStyle/>
          <a:p>
            <a:endParaRPr dirty="0">
              <a:latin typeface="Arial" panose="020B0604020202020204" pitchFamily="34" charset="0"/>
              <a:cs typeface="Arial" panose="020B0604020202020204" pitchFamily="34" charset="0"/>
            </a:endParaRPr>
          </a:p>
        </p:txBody>
      </p:sp>
      <p:sp>
        <p:nvSpPr>
          <p:cNvPr id="330" name="连接线"/>
          <p:cNvSpPr/>
          <p:nvPr/>
        </p:nvSpPr>
        <p:spPr>
          <a:xfrm>
            <a:off x="10724211" y="7864241"/>
            <a:ext cx="1099930" cy="285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38100">
            <a:solidFill>
              <a:srgbClr val="000000"/>
            </a:solidFill>
            <a:miter lim="400000"/>
            <a:headEnd type="stealth"/>
          </a:ln>
        </p:spPr>
        <p:txBody>
          <a:bodyPr/>
          <a:lstStyle/>
          <a:p>
            <a:endParaRPr dirty="0">
              <a:latin typeface="Arial" panose="020B0604020202020204" pitchFamily="34" charset="0"/>
              <a:cs typeface="Arial" panose="020B0604020202020204" pitchFamily="34" charset="0"/>
            </a:endParaRPr>
          </a:p>
        </p:txBody>
      </p:sp>
      <p:sp>
        <p:nvSpPr>
          <p:cNvPr id="331" name="连接线"/>
          <p:cNvSpPr/>
          <p:nvPr/>
        </p:nvSpPr>
        <p:spPr>
          <a:xfrm>
            <a:off x="13472906" y="7864241"/>
            <a:ext cx="1099930" cy="285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38100">
            <a:solidFill>
              <a:srgbClr val="000000"/>
            </a:solidFill>
            <a:miter lim="400000"/>
            <a:headEnd type="stealth"/>
          </a:ln>
        </p:spPr>
        <p:txBody>
          <a:bodyPr/>
          <a:lstStyle/>
          <a:p>
            <a:endParaRPr dirty="0">
              <a:latin typeface="Arial" panose="020B0604020202020204" pitchFamily="34" charset="0"/>
              <a:cs typeface="Arial" panose="020B0604020202020204" pitchFamily="34" charset="0"/>
            </a:endParaRPr>
          </a:p>
        </p:txBody>
      </p:sp>
      <p:sp>
        <p:nvSpPr>
          <p:cNvPr id="332" name="连接线"/>
          <p:cNvSpPr/>
          <p:nvPr/>
        </p:nvSpPr>
        <p:spPr>
          <a:xfrm>
            <a:off x="7156450" y="9090660"/>
            <a:ext cx="5500370" cy="59182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8019"/>
                </a:lnTo>
              </a:path>
            </a:pathLst>
          </a:custGeom>
          <a:ln w="38100">
            <a:solidFill>
              <a:srgbClr val="000000"/>
            </a:solidFill>
            <a:miter lim="400000"/>
            <a:headEnd type="stealth"/>
          </a:ln>
        </p:spPr>
        <p:txBody>
          <a:bodyPr/>
          <a:lstStyle/>
          <a:p>
            <a:endParaRPr dirty="0">
              <a:latin typeface="Arial" panose="020B0604020202020204" pitchFamily="34" charset="0"/>
              <a:cs typeface="Arial" panose="020B0604020202020204" pitchFamily="34" charset="0"/>
            </a:endParaRPr>
          </a:p>
        </p:txBody>
      </p:sp>
      <p:sp>
        <p:nvSpPr>
          <p:cNvPr id="307" name="Refine"/>
          <p:cNvSpPr txBox="1"/>
          <p:nvPr/>
        </p:nvSpPr>
        <p:spPr>
          <a:xfrm>
            <a:off x="9458209" y="9255188"/>
            <a:ext cx="844783" cy="4103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a:lnSpc>
                <a:spcPct val="100000"/>
              </a:lnSpc>
              <a:spcBef>
                <a:spcPts val="0"/>
              </a:spcBef>
              <a:defRPr sz="2000">
                <a:solidFill>
                  <a:srgbClr val="000000"/>
                </a:solidFill>
              </a:defRPr>
            </a:lvl1pPr>
          </a:lstStyle>
          <a:p>
            <a:r>
              <a:rPr dirty="0">
                <a:latin typeface="Arial" panose="020B0604020202020204" pitchFamily="34" charset="0"/>
                <a:cs typeface="Arial" panose="020B0604020202020204" pitchFamily="34" charset="0"/>
              </a:rPr>
              <a:t>Refine</a:t>
            </a:r>
          </a:p>
        </p:txBody>
      </p:sp>
      <p:pic>
        <p:nvPicPr>
          <p:cNvPr id="308" name="quick-review-code.png" descr="quick-review-code.png"/>
          <p:cNvPicPr>
            <a:picLocks noChangeAspect="1"/>
          </p:cNvPicPr>
          <p:nvPr/>
        </p:nvPicPr>
        <p:blipFill>
          <a:blip r:embed="rId15">
            <a:extLst/>
          </a:blip>
          <a:stretch>
            <a:fillRect/>
          </a:stretch>
        </p:blipFill>
        <p:spPr>
          <a:xfrm>
            <a:off x="14842101" y="10087278"/>
            <a:ext cx="1148596" cy="1148595"/>
          </a:xfrm>
          <a:prstGeom prst="rect">
            <a:avLst/>
          </a:prstGeom>
          <a:ln w="12700">
            <a:miter lim="400000"/>
          </a:ln>
        </p:spPr>
      </p:pic>
      <p:pic>
        <p:nvPicPr>
          <p:cNvPr id="309" name="interview.png" descr="interview.png"/>
          <p:cNvPicPr>
            <a:picLocks noChangeAspect="1"/>
          </p:cNvPicPr>
          <p:nvPr/>
        </p:nvPicPr>
        <p:blipFill>
          <a:blip r:embed="rId11">
            <a:extLst/>
          </a:blip>
          <a:stretch>
            <a:fillRect/>
          </a:stretch>
        </p:blipFill>
        <p:spPr>
          <a:xfrm>
            <a:off x="17593594" y="10087278"/>
            <a:ext cx="1143001" cy="1143001"/>
          </a:xfrm>
          <a:prstGeom prst="rect">
            <a:avLst/>
          </a:prstGeom>
          <a:ln w="12700">
            <a:miter lim="400000"/>
          </a:ln>
        </p:spPr>
      </p:pic>
      <p:sp>
        <p:nvSpPr>
          <p:cNvPr id="310" name="Follow-up interview"/>
          <p:cNvSpPr txBox="1"/>
          <p:nvPr/>
        </p:nvSpPr>
        <p:spPr>
          <a:xfrm>
            <a:off x="17014939" y="11248947"/>
            <a:ext cx="2300310" cy="4103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a:lnSpc>
                <a:spcPct val="100000"/>
              </a:lnSpc>
              <a:spcBef>
                <a:spcPts val="0"/>
              </a:spcBef>
              <a:defRPr sz="2000">
                <a:solidFill>
                  <a:srgbClr val="000000"/>
                </a:solidFill>
              </a:defRPr>
            </a:lvl1pPr>
          </a:lstStyle>
          <a:p>
            <a:r>
              <a:rPr dirty="0">
                <a:latin typeface="Arial" panose="020B0604020202020204" pitchFamily="34" charset="0"/>
                <a:cs typeface="Arial" panose="020B0604020202020204" pitchFamily="34" charset="0"/>
              </a:rPr>
              <a:t>Follow-up interview</a:t>
            </a:r>
          </a:p>
        </p:txBody>
      </p:sp>
      <p:sp>
        <p:nvSpPr>
          <p:cNvPr id="311" name="Code review"/>
          <p:cNvSpPr txBox="1"/>
          <p:nvPr/>
        </p:nvSpPr>
        <p:spPr>
          <a:xfrm>
            <a:off x="14651766" y="11251744"/>
            <a:ext cx="1529265" cy="4103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a:lnSpc>
                <a:spcPct val="100000"/>
              </a:lnSpc>
              <a:spcBef>
                <a:spcPts val="0"/>
              </a:spcBef>
              <a:defRPr sz="2000">
                <a:solidFill>
                  <a:srgbClr val="000000"/>
                </a:solidFill>
              </a:defRPr>
            </a:lvl1pPr>
          </a:lstStyle>
          <a:p>
            <a:r>
              <a:rPr dirty="0">
                <a:latin typeface="Arial" panose="020B0604020202020204" pitchFamily="34" charset="0"/>
                <a:cs typeface="Arial" panose="020B0604020202020204" pitchFamily="34" charset="0"/>
              </a:rPr>
              <a:t>Code review</a:t>
            </a:r>
          </a:p>
        </p:txBody>
      </p:sp>
      <p:sp>
        <p:nvSpPr>
          <p:cNvPr id="333" name="连接线"/>
          <p:cNvSpPr/>
          <p:nvPr/>
        </p:nvSpPr>
        <p:spPr>
          <a:xfrm>
            <a:off x="16240867" y="10657274"/>
            <a:ext cx="1099931" cy="985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38100">
            <a:solidFill>
              <a:srgbClr val="000000"/>
            </a:solidFill>
            <a:miter lim="400000"/>
            <a:headEnd type="stealth"/>
          </a:ln>
        </p:spPr>
        <p:txBody>
          <a:bodyPr/>
          <a:lstStyle/>
          <a:p>
            <a:endParaRPr dirty="0">
              <a:latin typeface="Arial" panose="020B0604020202020204" pitchFamily="34" charset="0"/>
              <a:cs typeface="Arial" panose="020B0604020202020204" pitchFamily="34" charset="0"/>
            </a:endParaRPr>
          </a:p>
        </p:txBody>
      </p:sp>
      <p:sp>
        <p:nvSpPr>
          <p:cNvPr id="334" name="连接线"/>
          <p:cNvSpPr/>
          <p:nvPr/>
        </p:nvSpPr>
        <p:spPr>
          <a:xfrm>
            <a:off x="15416345" y="8996164"/>
            <a:ext cx="306" cy="95661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38100">
            <a:solidFill>
              <a:srgbClr val="000000"/>
            </a:solidFill>
            <a:miter lim="400000"/>
            <a:headEnd type="stealth"/>
          </a:ln>
        </p:spPr>
        <p:txBody>
          <a:bodyPr/>
          <a:lstStyle/>
          <a:p>
            <a:endParaRPr dirty="0">
              <a:latin typeface="Arial" panose="020B0604020202020204" pitchFamily="34" charset="0"/>
              <a:cs typeface="Arial" panose="020B0604020202020204" pitchFamily="34" charset="0"/>
            </a:endParaRPr>
          </a:p>
        </p:txBody>
      </p:sp>
      <p:sp>
        <p:nvSpPr>
          <p:cNvPr id="335" name="连接线"/>
          <p:cNvSpPr/>
          <p:nvPr/>
        </p:nvSpPr>
        <p:spPr>
          <a:xfrm>
            <a:off x="18164499" y="8992063"/>
            <a:ext cx="714" cy="96479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38100">
            <a:solidFill>
              <a:srgbClr val="000000"/>
            </a:solidFill>
            <a:miter lim="400000"/>
            <a:headEnd type="stealth"/>
          </a:ln>
        </p:spPr>
        <p:txBody>
          <a:bodyPr/>
          <a:lstStyle/>
          <a:p>
            <a:endParaRPr dirty="0">
              <a:latin typeface="Arial" panose="020B0604020202020204" pitchFamily="34" charset="0"/>
              <a:cs typeface="Arial" panose="020B0604020202020204" pitchFamily="34" charset="0"/>
            </a:endParaRPr>
          </a:p>
        </p:txBody>
      </p:sp>
      <p:sp>
        <p:nvSpPr>
          <p:cNvPr id="315" name="圆角矩形"/>
          <p:cNvSpPr/>
          <p:nvPr/>
        </p:nvSpPr>
        <p:spPr>
          <a:xfrm>
            <a:off x="4500615" y="2902844"/>
            <a:ext cx="15641245" cy="3776712"/>
          </a:xfrm>
          <a:prstGeom prst="roundRect">
            <a:avLst>
              <a:gd name="adj" fmla="val 5044"/>
            </a:avLst>
          </a:prstGeom>
          <a:ln w="38100">
            <a:solidFill>
              <a:srgbClr val="000000"/>
            </a:solidFill>
            <a:custDash>
              <a:ds d="200000" sp="200000"/>
            </a:custDash>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latin typeface="Arial" panose="020B0604020202020204" pitchFamily="34" charset="0"/>
              <a:cs typeface="Arial" panose="020B0604020202020204" pitchFamily="34" charset="0"/>
            </a:endParaRPr>
          </a:p>
        </p:txBody>
      </p:sp>
      <p:sp>
        <p:nvSpPr>
          <p:cNvPr id="316" name="圆角矩形"/>
          <p:cNvSpPr/>
          <p:nvPr/>
        </p:nvSpPr>
        <p:spPr>
          <a:xfrm>
            <a:off x="4515626" y="6684143"/>
            <a:ext cx="15641245" cy="5069968"/>
          </a:xfrm>
          <a:prstGeom prst="roundRect">
            <a:avLst>
              <a:gd name="adj" fmla="val 3757"/>
            </a:avLst>
          </a:prstGeom>
          <a:ln w="38100">
            <a:solidFill>
              <a:srgbClr val="000000"/>
            </a:solidFill>
            <a:custDash>
              <a:ds d="200000" sp="200000"/>
            </a:custDash>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latin typeface="Arial" panose="020B0604020202020204" pitchFamily="34" charset="0"/>
              <a:cs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4" name="成组"/>
          <p:cNvGrpSpPr/>
          <p:nvPr/>
        </p:nvGrpSpPr>
        <p:grpSpPr>
          <a:xfrm>
            <a:off x="6697371" y="3300275"/>
            <a:ext cx="10988443" cy="1841501"/>
            <a:chOff x="0" y="43335"/>
            <a:chExt cx="10988442" cy="1841499"/>
          </a:xfrm>
        </p:grpSpPr>
        <p:sp>
          <p:nvSpPr>
            <p:cNvPr id="339" name="矩形"/>
            <p:cNvSpPr/>
            <p:nvPr/>
          </p:nvSpPr>
          <p:spPr>
            <a:xfrm>
              <a:off x="9968" y="45300"/>
              <a:ext cx="1963782" cy="1139070"/>
            </a:xfrm>
            <a:prstGeom prst="rect">
              <a:avLst/>
            </a:prstGeom>
            <a:solidFill>
              <a:srgbClr val="5E5E5E"/>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latin typeface="Arial" panose="020B0604020202020204" pitchFamily="34" charset="0"/>
                <a:cs typeface="Arial" panose="020B0604020202020204" pitchFamily="34" charset="0"/>
              </a:endParaRPr>
            </a:p>
          </p:txBody>
        </p:sp>
        <p:sp>
          <p:nvSpPr>
            <p:cNvPr id="340" name="矩形"/>
            <p:cNvSpPr/>
            <p:nvPr/>
          </p:nvSpPr>
          <p:spPr>
            <a:xfrm>
              <a:off x="1586918" y="43335"/>
              <a:ext cx="190501" cy="1143001"/>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latin typeface="Arial" panose="020B0604020202020204" pitchFamily="34" charset="0"/>
                <a:cs typeface="Arial" panose="020B0604020202020204" pitchFamily="34" charset="0"/>
              </a:endParaRPr>
            </a:p>
          </p:txBody>
        </p:sp>
        <p:sp>
          <p:nvSpPr>
            <p:cNvPr id="341" name="01"/>
            <p:cNvSpPr/>
            <p:nvPr/>
          </p:nvSpPr>
          <p:spPr>
            <a:xfrm>
              <a:off x="803985" y="614835"/>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gn="ctr">
                <a:lnSpc>
                  <a:spcPct val="100000"/>
                </a:lnSpc>
                <a:spcBef>
                  <a:spcPts val="0"/>
                </a:spcBef>
                <a:defRPr sz="7500" b="1" spc="-150">
                  <a:solidFill>
                    <a:srgbClr val="FFFFFF"/>
                  </a:solidFill>
                </a:defRPr>
              </a:lvl1pPr>
            </a:lstStyle>
            <a:p>
              <a:r>
                <a:rPr dirty="0">
                  <a:latin typeface="Arial" panose="020B0604020202020204" pitchFamily="34" charset="0"/>
                  <a:cs typeface="Arial" panose="020B0604020202020204" pitchFamily="34" charset="0"/>
                </a:rPr>
                <a:t>01</a:t>
              </a:r>
            </a:p>
          </p:txBody>
        </p:sp>
        <p:sp>
          <p:nvSpPr>
            <p:cNvPr id="342" name="线条"/>
            <p:cNvSpPr/>
            <p:nvPr/>
          </p:nvSpPr>
          <p:spPr>
            <a:xfrm>
              <a:off x="0" y="1312888"/>
              <a:ext cx="10988443" cy="1"/>
            </a:xfrm>
            <a:prstGeom prst="line">
              <a:avLst/>
            </a:prstGeom>
            <a:noFill/>
            <a:ln w="63500" cap="flat">
              <a:solidFill>
                <a:srgbClr val="5E5E5E"/>
              </a:solidFill>
              <a:prstDash val="solid"/>
              <a:miter lim="400000"/>
            </a:ln>
            <a:effectLst/>
          </p:spPr>
          <p:txBody>
            <a:bodyPr wrap="square" lIns="50800" tIns="50800" rIns="50800" bIns="50800" numCol="1" anchor="ctr">
              <a:noAutofit/>
            </a:bodyPr>
            <a:lstStyle/>
            <a:p>
              <a:endParaRPr dirty="0">
                <a:latin typeface="Arial" panose="020B0604020202020204" pitchFamily="34" charset="0"/>
                <a:cs typeface="Arial" panose="020B0604020202020204" pitchFamily="34" charset="0"/>
              </a:endParaRPr>
            </a:p>
          </p:txBody>
        </p:sp>
        <p:sp>
          <p:nvSpPr>
            <p:cNvPr id="343" name="Introduction"/>
            <p:cNvSpPr/>
            <p:nvPr/>
          </p:nvSpPr>
          <p:spPr>
            <a:xfrm>
              <a:off x="2479597" y="614835"/>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nSpc>
                  <a:spcPct val="100000"/>
                </a:lnSpc>
                <a:spcBef>
                  <a:spcPts val="0"/>
                </a:spcBef>
                <a:defRPr sz="6500" b="1" spc="-130">
                  <a:solidFill>
                    <a:srgbClr val="5E5E5E"/>
                  </a:solidFill>
                </a:defRPr>
              </a:lvl1pPr>
            </a:lstStyle>
            <a:p>
              <a:r>
                <a:rPr dirty="0">
                  <a:latin typeface="Arial" panose="020B0604020202020204" pitchFamily="34" charset="0"/>
                  <a:cs typeface="Arial" panose="020B0604020202020204" pitchFamily="34" charset="0"/>
                </a:rPr>
                <a:t>Introduction</a:t>
              </a:r>
            </a:p>
          </p:txBody>
        </p:sp>
      </p:grpSp>
      <p:grpSp>
        <p:nvGrpSpPr>
          <p:cNvPr id="350" name="成组"/>
          <p:cNvGrpSpPr/>
          <p:nvPr/>
        </p:nvGrpSpPr>
        <p:grpSpPr>
          <a:xfrm>
            <a:off x="6697371" y="5263352"/>
            <a:ext cx="10988238" cy="1841501"/>
            <a:chOff x="0" y="43335"/>
            <a:chExt cx="10988237" cy="1841499"/>
          </a:xfrm>
        </p:grpSpPr>
        <p:sp>
          <p:nvSpPr>
            <p:cNvPr id="345" name="矩形"/>
            <p:cNvSpPr/>
            <p:nvPr/>
          </p:nvSpPr>
          <p:spPr>
            <a:xfrm>
              <a:off x="9968" y="45300"/>
              <a:ext cx="1963782" cy="1139070"/>
            </a:xfrm>
            <a:prstGeom prst="rect">
              <a:avLst/>
            </a:prstGeom>
            <a:solidFill>
              <a:srgbClr val="5E5E5E"/>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latin typeface="Arial" panose="020B0604020202020204" pitchFamily="34" charset="0"/>
                <a:cs typeface="Arial" panose="020B0604020202020204" pitchFamily="34" charset="0"/>
              </a:endParaRPr>
            </a:p>
          </p:txBody>
        </p:sp>
        <p:sp>
          <p:nvSpPr>
            <p:cNvPr id="346" name="矩形"/>
            <p:cNvSpPr/>
            <p:nvPr/>
          </p:nvSpPr>
          <p:spPr>
            <a:xfrm>
              <a:off x="1586918" y="43335"/>
              <a:ext cx="190501" cy="1143001"/>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latin typeface="Arial" panose="020B0604020202020204" pitchFamily="34" charset="0"/>
                <a:cs typeface="Arial" panose="020B0604020202020204" pitchFamily="34" charset="0"/>
              </a:endParaRPr>
            </a:p>
          </p:txBody>
        </p:sp>
        <p:sp>
          <p:nvSpPr>
            <p:cNvPr id="347" name="02"/>
            <p:cNvSpPr/>
            <p:nvPr/>
          </p:nvSpPr>
          <p:spPr>
            <a:xfrm>
              <a:off x="803985" y="614835"/>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gn="ctr">
                <a:lnSpc>
                  <a:spcPct val="100000"/>
                </a:lnSpc>
                <a:spcBef>
                  <a:spcPts val="0"/>
                </a:spcBef>
                <a:defRPr sz="7500" b="1" spc="-150">
                  <a:solidFill>
                    <a:srgbClr val="FFFFFF"/>
                  </a:solidFill>
                </a:defRPr>
              </a:lvl1pPr>
            </a:lstStyle>
            <a:p>
              <a:r>
                <a:rPr dirty="0">
                  <a:latin typeface="Arial" panose="020B0604020202020204" pitchFamily="34" charset="0"/>
                  <a:cs typeface="Arial" panose="020B0604020202020204" pitchFamily="34" charset="0"/>
                </a:rPr>
                <a:t>02</a:t>
              </a:r>
            </a:p>
          </p:txBody>
        </p:sp>
        <p:sp>
          <p:nvSpPr>
            <p:cNvPr id="348" name="线条"/>
            <p:cNvSpPr/>
            <p:nvPr/>
          </p:nvSpPr>
          <p:spPr>
            <a:xfrm>
              <a:off x="0" y="1312888"/>
              <a:ext cx="10988239" cy="1"/>
            </a:xfrm>
            <a:prstGeom prst="line">
              <a:avLst/>
            </a:prstGeom>
            <a:noFill/>
            <a:ln w="63500" cap="flat">
              <a:solidFill>
                <a:srgbClr val="5E5E5E"/>
              </a:solidFill>
              <a:prstDash val="solid"/>
              <a:miter lim="400000"/>
            </a:ln>
            <a:effectLst/>
          </p:spPr>
          <p:txBody>
            <a:bodyPr wrap="square" lIns="50800" tIns="50800" rIns="50800" bIns="50800" numCol="1" anchor="ctr">
              <a:noAutofit/>
            </a:bodyPr>
            <a:lstStyle/>
            <a:p>
              <a:endParaRPr dirty="0">
                <a:latin typeface="Arial" panose="020B0604020202020204" pitchFamily="34" charset="0"/>
                <a:cs typeface="Arial" panose="020B0604020202020204" pitchFamily="34" charset="0"/>
              </a:endParaRPr>
            </a:p>
          </p:txBody>
        </p:sp>
        <p:sp>
          <p:nvSpPr>
            <p:cNvPr id="349" name="Research Method"/>
            <p:cNvSpPr/>
            <p:nvPr/>
          </p:nvSpPr>
          <p:spPr>
            <a:xfrm>
              <a:off x="2479597" y="614835"/>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nSpc>
                  <a:spcPct val="100000"/>
                </a:lnSpc>
                <a:spcBef>
                  <a:spcPts val="0"/>
                </a:spcBef>
                <a:defRPr sz="6500" b="1" spc="-130">
                  <a:solidFill>
                    <a:srgbClr val="5E5E5E"/>
                  </a:solidFill>
                </a:defRPr>
              </a:lvl1pPr>
            </a:lstStyle>
            <a:p>
              <a:r>
                <a:rPr dirty="0">
                  <a:latin typeface="Arial" panose="020B0604020202020204" pitchFamily="34" charset="0"/>
                  <a:cs typeface="Arial" panose="020B0604020202020204" pitchFamily="34" charset="0"/>
                </a:rPr>
                <a:t>Research Method</a:t>
              </a:r>
            </a:p>
          </p:txBody>
        </p:sp>
      </p:grpSp>
      <p:grpSp>
        <p:nvGrpSpPr>
          <p:cNvPr id="356" name="成组"/>
          <p:cNvGrpSpPr/>
          <p:nvPr/>
        </p:nvGrpSpPr>
        <p:grpSpPr>
          <a:xfrm>
            <a:off x="6697371" y="7226429"/>
            <a:ext cx="10989259" cy="1841501"/>
            <a:chOff x="0" y="43335"/>
            <a:chExt cx="10989258" cy="1841499"/>
          </a:xfrm>
        </p:grpSpPr>
        <p:sp>
          <p:nvSpPr>
            <p:cNvPr id="351" name="矩形"/>
            <p:cNvSpPr/>
            <p:nvPr/>
          </p:nvSpPr>
          <p:spPr>
            <a:xfrm>
              <a:off x="9968" y="45300"/>
              <a:ext cx="1963782" cy="1139070"/>
            </a:xfrm>
            <a:prstGeom prst="rect">
              <a:avLst/>
            </a:prstGeom>
            <a:solidFill>
              <a:srgbClr val="6A005F"/>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latin typeface="Arial" panose="020B0604020202020204" pitchFamily="34" charset="0"/>
                <a:cs typeface="Arial" panose="020B0604020202020204" pitchFamily="34" charset="0"/>
              </a:endParaRPr>
            </a:p>
          </p:txBody>
        </p:sp>
        <p:sp>
          <p:nvSpPr>
            <p:cNvPr id="352" name="矩形"/>
            <p:cNvSpPr/>
            <p:nvPr/>
          </p:nvSpPr>
          <p:spPr>
            <a:xfrm>
              <a:off x="1586918" y="43335"/>
              <a:ext cx="190501" cy="1143001"/>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latin typeface="Arial" panose="020B0604020202020204" pitchFamily="34" charset="0"/>
                <a:cs typeface="Arial" panose="020B0604020202020204" pitchFamily="34" charset="0"/>
              </a:endParaRPr>
            </a:p>
          </p:txBody>
        </p:sp>
        <p:sp>
          <p:nvSpPr>
            <p:cNvPr id="353" name="03"/>
            <p:cNvSpPr/>
            <p:nvPr/>
          </p:nvSpPr>
          <p:spPr>
            <a:xfrm>
              <a:off x="803985" y="614835"/>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gn="ctr">
                <a:lnSpc>
                  <a:spcPct val="100000"/>
                </a:lnSpc>
                <a:spcBef>
                  <a:spcPts val="0"/>
                </a:spcBef>
                <a:defRPr sz="7500" b="1" spc="-150">
                  <a:solidFill>
                    <a:srgbClr val="FFFFFF"/>
                  </a:solidFill>
                </a:defRPr>
              </a:lvl1pPr>
            </a:lstStyle>
            <a:p>
              <a:r>
                <a:rPr dirty="0">
                  <a:latin typeface="Arial" panose="020B0604020202020204" pitchFamily="34" charset="0"/>
                  <a:cs typeface="Arial" panose="020B0604020202020204" pitchFamily="34" charset="0"/>
                </a:rPr>
                <a:t>03</a:t>
              </a:r>
            </a:p>
          </p:txBody>
        </p:sp>
        <p:sp>
          <p:nvSpPr>
            <p:cNvPr id="354" name="线条"/>
            <p:cNvSpPr/>
            <p:nvPr/>
          </p:nvSpPr>
          <p:spPr>
            <a:xfrm>
              <a:off x="0" y="1312888"/>
              <a:ext cx="10989259" cy="1"/>
            </a:xfrm>
            <a:prstGeom prst="line">
              <a:avLst/>
            </a:prstGeom>
            <a:noFill/>
            <a:ln w="63500" cap="flat">
              <a:solidFill>
                <a:srgbClr val="6A005F"/>
              </a:solidFill>
              <a:prstDash val="solid"/>
              <a:miter lim="400000"/>
            </a:ln>
            <a:effectLst/>
          </p:spPr>
          <p:txBody>
            <a:bodyPr wrap="square" lIns="50800" tIns="50800" rIns="50800" bIns="50800" numCol="1" anchor="ctr">
              <a:noAutofit/>
            </a:bodyPr>
            <a:lstStyle/>
            <a:p>
              <a:endParaRPr dirty="0">
                <a:latin typeface="Arial" panose="020B0604020202020204" pitchFamily="34" charset="0"/>
                <a:cs typeface="Arial" panose="020B0604020202020204" pitchFamily="34" charset="0"/>
              </a:endParaRPr>
            </a:p>
          </p:txBody>
        </p:sp>
        <p:sp>
          <p:nvSpPr>
            <p:cNvPr id="355" name="Results &amp; Discussions"/>
            <p:cNvSpPr/>
            <p:nvPr/>
          </p:nvSpPr>
          <p:spPr>
            <a:xfrm>
              <a:off x="2479597" y="614835"/>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nSpc>
                  <a:spcPct val="100000"/>
                </a:lnSpc>
                <a:spcBef>
                  <a:spcPts val="0"/>
                </a:spcBef>
                <a:defRPr sz="6500" b="1" spc="-130"/>
              </a:lvl1pPr>
            </a:lstStyle>
            <a:p>
              <a:r>
                <a:rPr dirty="0">
                  <a:latin typeface="Arial" panose="020B0604020202020204" pitchFamily="34" charset="0"/>
                  <a:cs typeface="Arial" panose="020B0604020202020204" pitchFamily="34" charset="0"/>
                </a:rPr>
                <a:t>Results &amp; Discussions</a:t>
              </a:r>
            </a:p>
          </p:txBody>
        </p:sp>
      </p:grpSp>
      <p:grpSp>
        <p:nvGrpSpPr>
          <p:cNvPr id="362" name="成组"/>
          <p:cNvGrpSpPr/>
          <p:nvPr/>
        </p:nvGrpSpPr>
        <p:grpSpPr>
          <a:xfrm>
            <a:off x="6697371" y="9189506"/>
            <a:ext cx="10979834" cy="1841501"/>
            <a:chOff x="0" y="43335"/>
            <a:chExt cx="10979833" cy="1841499"/>
          </a:xfrm>
        </p:grpSpPr>
        <p:sp>
          <p:nvSpPr>
            <p:cNvPr id="357" name="矩形"/>
            <p:cNvSpPr/>
            <p:nvPr/>
          </p:nvSpPr>
          <p:spPr>
            <a:xfrm>
              <a:off x="9968" y="45300"/>
              <a:ext cx="1963782" cy="1139070"/>
            </a:xfrm>
            <a:prstGeom prst="rect">
              <a:avLst/>
            </a:prstGeom>
            <a:solidFill>
              <a:srgbClr val="5E5E5E"/>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latin typeface="Arial" panose="020B0604020202020204" pitchFamily="34" charset="0"/>
                <a:cs typeface="Arial" panose="020B0604020202020204" pitchFamily="34" charset="0"/>
              </a:endParaRPr>
            </a:p>
          </p:txBody>
        </p:sp>
        <p:sp>
          <p:nvSpPr>
            <p:cNvPr id="358" name="矩形"/>
            <p:cNvSpPr/>
            <p:nvPr/>
          </p:nvSpPr>
          <p:spPr>
            <a:xfrm>
              <a:off x="1586918" y="43335"/>
              <a:ext cx="190501" cy="1143001"/>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latin typeface="Arial" panose="020B0604020202020204" pitchFamily="34" charset="0"/>
                <a:cs typeface="Arial" panose="020B0604020202020204" pitchFamily="34" charset="0"/>
              </a:endParaRPr>
            </a:p>
          </p:txBody>
        </p:sp>
        <p:sp>
          <p:nvSpPr>
            <p:cNvPr id="359" name="04"/>
            <p:cNvSpPr/>
            <p:nvPr/>
          </p:nvSpPr>
          <p:spPr>
            <a:xfrm>
              <a:off x="803985" y="614835"/>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gn="ctr">
                <a:lnSpc>
                  <a:spcPct val="100000"/>
                </a:lnSpc>
                <a:spcBef>
                  <a:spcPts val="0"/>
                </a:spcBef>
                <a:defRPr sz="7500" b="1" spc="-150">
                  <a:solidFill>
                    <a:srgbClr val="FFFFFF"/>
                  </a:solidFill>
                </a:defRPr>
              </a:lvl1pPr>
            </a:lstStyle>
            <a:p>
              <a:r>
                <a:rPr dirty="0">
                  <a:latin typeface="Arial" panose="020B0604020202020204" pitchFamily="34" charset="0"/>
                  <a:cs typeface="Arial" panose="020B0604020202020204" pitchFamily="34" charset="0"/>
                </a:rPr>
                <a:t>04</a:t>
              </a:r>
            </a:p>
          </p:txBody>
        </p:sp>
        <p:sp>
          <p:nvSpPr>
            <p:cNvPr id="360" name="线条"/>
            <p:cNvSpPr/>
            <p:nvPr/>
          </p:nvSpPr>
          <p:spPr>
            <a:xfrm>
              <a:off x="0" y="1312888"/>
              <a:ext cx="10979834" cy="1"/>
            </a:xfrm>
            <a:prstGeom prst="line">
              <a:avLst/>
            </a:prstGeom>
            <a:noFill/>
            <a:ln w="63500" cap="flat">
              <a:solidFill>
                <a:srgbClr val="5E5E5E"/>
              </a:solidFill>
              <a:prstDash val="solid"/>
              <a:miter lim="400000"/>
            </a:ln>
            <a:effectLst/>
          </p:spPr>
          <p:txBody>
            <a:bodyPr wrap="square" lIns="50800" tIns="50800" rIns="50800" bIns="50800" numCol="1" anchor="ctr">
              <a:noAutofit/>
            </a:bodyPr>
            <a:lstStyle/>
            <a:p>
              <a:endParaRPr dirty="0">
                <a:latin typeface="Arial" panose="020B0604020202020204" pitchFamily="34" charset="0"/>
                <a:cs typeface="Arial" panose="020B0604020202020204" pitchFamily="34" charset="0"/>
              </a:endParaRPr>
            </a:p>
          </p:txBody>
        </p:sp>
        <p:sp>
          <p:nvSpPr>
            <p:cNvPr id="361" name="Conclusions"/>
            <p:cNvSpPr/>
            <p:nvPr/>
          </p:nvSpPr>
          <p:spPr>
            <a:xfrm>
              <a:off x="2479597" y="614835"/>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nSpc>
                  <a:spcPct val="100000"/>
                </a:lnSpc>
                <a:spcBef>
                  <a:spcPts val="0"/>
                </a:spcBef>
                <a:defRPr sz="6500" b="1" spc="-130">
                  <a:solidFill>
                    <a:srgbClr val="5E5E5E"/>
                  </a:solidFill>
                </a:defRPr>
              </a:lvl1pPr>
            </a:lstStyle>
            <a:p>
              <a:r>
                <a:rPr dirty="0">
                  <a:latin typeface="Arial" panose="020B0604020202020204" pitchFamily="34" charset="0"/>
                  <a:cs typeface="Arial" panose="020B0604020202020204" pitchFamily="34" charset="0"/>
                </a:rPr>
                <a:t>Conclusions</a:t>
              </a:r>
            </a:p>
          </p:txBody>
        </p:sp>
      </p:gr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幻灯片编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dirty="0"/>
          </a:p>
        </p:txBody>
      </p:sp>
      <p:sp>
        <p:nvSpPr>
          <p:cNvPr id="367" name="Relationship between developers’ profiles and their logging I&amp;Cs"/>
          <p:cNvSpPr txBox="1">
            <a:spLocks noGrp="1"/>
          </p:cNvSpPr>
          <p:nvPr>
            <p:ph type="title"/>
          </p:nvPr>
        </p:nvSpPr>
        <p:spPr>
          <a:prstGeom prst="rect">
            <a:avLst/>
          </a:prstGeom>
        </p:spPr>
        <p:txBody>
          <a:bodyPr/>
          <a:lstStyle>
            <a:lvl1pPr>
              <a:defRPr sz="4800" spc="-96"/>
            </a:lvl1pPr>
          </a:lstStyle>
          <a:p>
            <a:r>
              <a:rPr dirty="0">
                <a:latin typeface="Arial" panose="020B0604020202020204" pitchFamily="34" charset="0"/>
                <a:cs typeface="Arial" panose="020B0604020202020204" pitchFamily="34" charset="0"/>
              </a:rPr>
              <a:t>Relationship between developers’ profiles and their logging I&amp;Cs</a:t>
            </a:r>
          </a:p>
        </p:txBody>
      </p:sp>
      <p:sp>
        <p:nvSpPr>
          <p:cNvPr id="368" name="3. Results &amp; Discussions"/>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dirty="0">
                <a:latin typeface="Arial" panose="020B0604020202020204" pitchFamily="34" charset="0"/>
                <a:cs typeface="Arial" panose="020B0604020202020204" pitchFamily="34" charset="0"/>
              </a:rPr>
              <a:t>3. Results &amp; Discussions</a:t>
            </a:r>
          </a:p>
        </p:txBody>
      </p:sp>
      <p:sp>
        <p:nvSpPr>
          <p:cNvPr id="369" name="Developers with specific roles may have additional intentions.…"/>
          <p:cNvSpPr txBox="1"/>
          <p:nvPr/>
        </p:nvSpPr>
        <p:spPr>
          <a:xfrm>
            <a:off x="1437916" y="8420388"/>
            <a:ext cx="21508168" cy="43729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marL="508000" indent="-508000">
              <a:lnSpc>
                <a:spcPct val="120000"/>
              </a:lnSpc>
              <a:spcBef>
                <a:spcPts val="1500"/>
              </a:spcBef>
              <a:buSzPct val="123000"/>
              <a:buChar char="•"/>
              <a:defRPr>
                <a:solidFill>
                  <a:srgbClr val="000000"/>
                </a:solidFill>
              </a:defRPr>
            </a:pPr>
            <a:r>
              <a:rPr dirty="0">
                <a:latin typeface="Arial" panose="020B0604020202020204" pitchFamily="34" charset="0"/>
                <a:cs typeface="Arial" panose="020B0604020202020204" pitchFamily="34" charset="0"/>
              </a:rPr>
              <a:t>Developers with specific roles may have additional intentions.</a:t>
            </a:r>
          </a:p>
          <a:p>
            <a:pPr marL="508000" indent="-508000">
              <a:lnSpc>
                <a:spcPct val="120000"/>
              </a:lnSpc>
              <a:spcBef>
                <a:spcPts val="1500"/>
              </a:spcBef>
              <a:buSzPct val="123000"/>
              <a:buChar char="•"/>
              <a:defRPr>
                <a:solidFill>
                  <a:srgbClr val="000000"/>
                </a:solidFill>
              </a:defRPr>
            </a:pPr>
            <a:r>
              <a:rPr dirty="0">
                <a:solidFill>
                  <a:schemeClr val="accent5">
                    <a:lumOff val="-29866"/>
                  </a:schemeClr>
                </a:solidFill>
                <a:latin typeface="Arial" panose="020B0604020202020204" pitchFamily="34" charset="0"/>
                <a:cs typeface="Arial" panose="020B0604020202020204" pitchFamily="34" charset="0"/>
              </a:rPr>
              <a:t>NO clear relationship</a:t>
            </a:r>
            <a:r>
              <a:rPr dirty="0">
                <a:latin typeface="Arial" panose="020B0604020202020204" pitchFamily="34" charset="0"/>
                <a:cs typeface="Arial" panose="020B0604020202020204" pitchFamily="34" charset="0"/>
              </a:rPr>
              <a:t> between </a:t>
            </a:r>
            <a:r>
              <a:rPr dirty="0" smtClean="0">
                <a:latin typeface="Arial" panose="020B0604020202020204" pitchFamily="34" charset="0"/>
                <a:cs typeface="Arial" panose="020B0604020202020204" pitchFamily="34" charset="0"/>
              </a:rPr>
              <a:t>developers</a:t>
            </a:r>
            <a:r>
              <a:rPr lang="en-US" dirty="0" smtClean="0">
                <a:latin typeface="Arial" panose="020B0604020202020204" pitchFamily="34" charset="0"/>
                <a:cs typeface="Arial" panose="020B0604020202020204" pitchFamily="34" charset="0"/>
              </a:rPr>
              <a:t>'</a:t>
            </a:r>
            <a:r>
              <a:rPr dirty="0" smtClean="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concerns and their roles, however, the focus of each role’s concerns is </a:t>
            </a:r>
            <a:r>
              <a:rPr dirty="0">
                <a:solidFill>
                  <a:schemeClr val="accent5">
                    <a:lumOff val="-29866"/>
                  </a:schemeClr>
                </a:solidFill>
                <a:latin typeface="Arial" panose="020B0604020202020204" pitchFamily="34" charset="0"/>
                <a:cs typeface="Arial" panose="020B0604020202020204" pitchFamily="34" charset="0"/>
              </a:rPr>
              <a:t>NOT consistent</a:t>
            </a:r>
            <a:r>
              <a:rPr dirty="0">
                <a:latin typeface="Arial" panose="020B0604020202020204" pitchFamily="34" charset="0"/>
                <a:cs typeface="Arial" panose="020B0604020202020204" pitchFamily="34" charset="0"/>
              </a:rPr>
              <a:t>.</a:t>
            </a:r>
          </a:p>
          <a:p>
            <a:pPr marL="508000" indent="-508000">
              <a:lnSpc>
                <a:spcPct val="120000"/>
              </a:lnSpc>
              <a:spcBef>
                <a:spcPts val="1500"/>
              </a:spcBef>
              <a:buSzPct val="123000"/>
              <a:buChar char="•"/>
              <a:defRPr>
                <a:solidFill>
                  <a:srgbClr val="000000"/>
                </a:solidFill>
              </a:defRPr>
            </a:pPr>
            <a:r>
              <a:rPr dirty="0">
                <a:latin typeface="Arial" panose="020B0604020202020204" pitchFamily="34" charset="0"/>
                <a:cs typeface="Arial" panose="020B0604020202020204" pitchFamily="34" charset="0"/>
              </a:rPr>
              <a:t>Novice (&lt;1 year) hardly consider any </a:t>
            </a:r>
            <a:r>
              <a:rPr dirty="0">
                <a:solidFill>
                  <a:schemeClr val="accent5">
                    <a:lumOff val="-29866"/>
                  </a:schemeClr>
                </a:solidFill>
                <a:latin typeface="Arial" panose="020B0604020202020204" pitchFamily="34" charset="0"/>
                <a:cs typeface="Arial" panose="020B0604020202020204" pitchFamily="34" charset="0"/>
              </a:rPr>
              <a:t>security risk</a:t>
            </a:r>
            <a:r>
              <a:rPr dirty="0">
                <a:latin typeface="Arial" panose="020B0604020202020204" pitchFamily="34" charset="0"/>
                <a:cs typeface="Arial" panose="020B0604020202020204" pitchFamily="34" charset="0"/>
              </a:rPr>
              <a:t>.</a:t>
            </a:r>
          </a:p>
          <a:p>
            <a:pPr marL="508000" indent="-508000">
              <a:lnSpc>
                <a:spcPct val="120000"/>
              </a:lnSpc>
              <a:spcBef>
                <a:spcPts val="1500"/>
              </a:spcBef>
              <a:buSzPct val="123000"/>
              <a:buChar char="•"/>
              <a:defRPr>
                <a:solidFill>
                  <a:srgbClr val="000000"/>
                </a:solidFill>
              </a:defRPr>
            </a:pPr>
            <a:r>
              <a:rPr dirty="0">
                <a:latin typeface="Arial" panose="020B0604020202020204" pitchFamily="34" charset="0"/>
                <a:cs typeface="Arial" panose="020B0604020202020204" pitchFamily="34" charset="0"/>
              </a:rPr>
              <a:t>Non-novice (&gt;1 year) are more concerned about all types of identified logging side effects.</a:t>
            </a:r>
          </a:p>
        </p:txBody>
      </p:sp>
      <p:graphicFrame>
        <p:nvGraphicFramePr>
          <p:cNvPr id="370" name="Developers’ logging intentions"/>
          <p:cNvGraphicFramePr/>
          <p:nvPr>
            <p:extLst>
              <p:ext uri="{D42A27DB-BD31-4B8C-83A1-F6EECF244321}">
                <p14:modId xmlns:p14="http://schemas.microsoft.com/office/powerpoint/2010/main" val="1861394336"/>
              </p:ext>
            </p:extLst>
          </p:nvPr>
        </p:nvGraphicFramePr>
        <p:xfrm>
          <a:off x="1090582" y="2384757"/>
          <a:ext cx="10982314" cy="57140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71" name="Developers’ logging concerns"/>
          <p:cNvGraphicFramePr/>
          <p:nvPr>
            <p:extLst>
              <p:ext uri="{D42A27DB-BD31-4B8C-83A1-F6EECF244321}">
                <p14:modId xmlns:p14="http://schemas.microsoft.com/office/powerpoint/2010/main" val="3598421554"/>
              </p:ext>
            </p:extLst>
          </p:nvPr>
        </p:nvGraphicFramePr>
        <p:xfrm>
          <a:off x="12897599" y="2384757"/>
          <a:ext cx="9916466" cy="5714092"/>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幻灯片编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13</a:t>
            </a:fld>
            <a:endParaRPr dirty="0"/>
          </a:p>
        </p:txBody>
      </p:sp>
      <p:sp>
        <p:nvSpPr>
          <p:cNvPr id="376" name="Extent to which log statements are in line with developers’ logging I&amp;Cs"/>
          <p:cNvSpPr txBox="1">
            <a:spLocks noGrp="1"/>
          </p:cNvSpPr>
          <p:nvPr>
            <p:ph type="title"/>
          </p:nvPr>
        </p:nvSpPr>
        <p:spPr>
          <a:prstGeom prst="rect">
            <a:avLst/>
          </a:prstGeom>
        </p:spPr>
        <p:txBody>
          <a:bodyPr/>
          <a:lstStyle>
            <a:lvl1pPr>
              <a:defRPr sz="4800" spc="-96"/>
            </a:lvl1pPr>
          </a:lstStyle>
          <a:p>
            <a:r>
              <a:rPr dirty="0">
                <a:latin typeface="Arial" panose="020B0604020202020204" pitchFamily="34" charset="0"/>
                <a:cs typeface="Arial" panose="020B0604020202020204" pitchFamily="34" charset="0"/>
              </a:rPr>
              <a:t>Extent to which log statements are in line with </a:t>
            </a:r>
            <a:r>
              <a:rPr dirty="0" smtClean="0">
                <a:latin typeface="Arial" panose="020B0604020202020204" pitchFamily="34" charset="0"/>
                <a:cs typeface="Arial" panose="020B0604020202020204" pitchFamily="34" charset="0"/>
              </a:rPr>
              <a:t>developers</a:t>
            </a:r>
            <a:r>
              <a:rPr lang="en-US" dirty="0" smtClean="0">
                <a:latin typeface="Arial" panose="020B0604020202020204" pitchFamily="34" charset="0"/>
                <a:cs typeface="Arial" panose="020B0604020202020204" pitchFamily="34" charset="0"/>
              </a:rPr>
              <a:t>'</a:t>
            </a:r>
            <a:r>
              <a:rPr dirty="0" smtClean="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logging I&amp;Cs</a:t>
            </a:r>
          </a:p>
        </p:txBody>
      </p:sp>
      <p:sp>
        <p:nvSpPr>
          <p:cNvPr id="377" name="3. Results &amp; Discussions"/>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dirty="0">
                <a:latin typeface="Arial" panose="020B0604020202020204" pitchFamily="34" charset="0"/>
                <a:cs typeface="Arial" panose="020B0604020202020204" pitchFamily="34" charset="0"/>
              </a:rPr>
              <a:t>3. Results &amp; Discussions</a:t>
            </a:r>
          </a:p>
        </p:txBody>
      </p:sp>
      <p:sp>
        <p:nvSpPr>
          <p:cNvPr id="378" name="Over half of the respondents thought log statements were fairly consistent with expectations.…"/>
          <p:cNvSpPr txBox="1"/>
          <p:nvPr/>
        </p:nvSpPr>
        <p:spPr>
          <a:xfrm>
            <a:off x="12316230" y="2791504"/>
            <a:ext cx="11427251" cy="94128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marL="508000" indent="-508000">
              <a:lnSpc>
                <a:spcPct val="120000"/>
              </a:lnSpc>
              <a:buSzPct val="123000"/>
              <a:buChar char="•"/>
              <a:defRPr>
                <a:solidFill>
                  <a:srgbClr val="000000"/>
                </a:solidFill>
              </a:defRPr>
            </a:pPr>
            <a:r>
              <a:rPr dirty="0">
                <a:solidFill>
                  <a:schemeClr val="accent5">
                    <a:lumOff val="-29866"/>
                  </a:schemeClr>
                </a:solidFill>
                <a:latin typeface="Arial" panose="020B0604020202020204" pitchFamily="34" charset="0"/>
                <a:cs typeface="Arial" panose="020B0604020202020204" pitchFamily="34" charset="0"/>
              </a:rPr>
              <a:t>Over half</a:t>
            </a:r>
            <a:r>
              <a:rPr dirty="0">
                <a:latin typeface="Arial" panose="020B0604020202020204" pitchFamily="34" charset="0"/>
                <a:cs typeface="Arial" panose="020B0604020202020204" pitchFamily="34" charset="0"/>
              </a:rPr>
              <a:t> of the respondents thought log statements were </a:t>
            </a:r>
            <a:r>
              <a:rPr dirty="0">
                <a:solidFill>
                  <a:schemeClr val="accent5">
                    <a:lumOff val="-29866"/>
                  </a:schemeClr>
                </a:solidFill>
                <a:latin typeface="Arial" panose="020B0604020202020204" pitchFamily="34" charset="0"/>
                <a:cs typeface="Arial" panose="020B0604020202020204" pitchFamily="34" charset="0"/>
              </a:rPr>
              <a:t>fairly consistent</a:t>
            </a:r>
            <a:r>
              <a:rPr dirty="0">
                <a:latin typeface="Arial" panose="020B0604020202020204" pitchFamily="34" charset="0"/>
                <a:cs typeface="Arial" panose="020B0604020202020204" pitchFamily="34" charset="0"/>
              </a:rPr>
              <a:t> with expectations.</a:t>
            </a:r>
          </a:p>
          <a:p>
            <a:pPr marL="508000" indent="-508000">
              <a:lnSpc>
                <a:spcPct val="120000"/>
              </a:lnSpc>
              <a:buSzPct val="123000"/>
              <a:buChar char="•"/>
              <a:defRPr>
                <a:solidFill>
                  <a:srgbClr val="000000"/>
                </a:solidFill>
              </a:defRPr>
            </a:pPr>
            <a:r>
              <a:rPr dirty="0">
                <a:latin typeface="Arial" panose="020B0604020202020204" pitchFamily="34" charset="0"/>
                <a:cs typeface="Arial" panose="020B0604020202020204" pitchFamily="34" charset="0"/>
              </a:rPr>
              <a:t>The implementation of log statements </a:t>
            </a:r>
            <a:r>
              <a:rPr dirty="0">
                <a:solidFill>
                  <a:schemeClr val="accent5">
                    <a:lumOff val="-29866"/>
                  </a:schemeClr>
                </a:solidFill>
                <a:latin typeface="Arial" panose="020B0604020202020204" pitchFamily="34" charset="0"/>
                <a:cs typeface="Arial" panose="020B0604020202020204" pitchFamily="34" charset="0"/>
              </a:rPr>
              <a:t>differed</a:t>
            </a:r>
            <a:r>
              <a:rPr dirty="0">
                <a:latin typeface="Arial" panose="020B0604020202020204" pitchFamily="34" charset="0"/>
                <a:cs typeface="Arial" panose="020B0604020202020204" pitchFamily="34" charset="0"/>
              </a:rPr>
              <a:t> from </a:t>
            </a:r>
            <a:r>
              <a:rPr dirty="0" smtClean="0">
                <a:latin typeface="Arial" panose="020B0604020202020204" pitchFamily="34" charset="0"/>
                <a:cs typeface="Arial" panose="020B0604020202020204" pitchFamily="34" charset="0"/>
              </a:rPr>
              <a:t>developers</a:t>
            </a:r>
            <a:r>
              <a:rPr lang="en-US" dirty="0" smtClean="0">
                <a:latin typeface="Arial" panose="020B0604020202020204" pitchFamily="34" charset="0"/>
                <a:cs typeface="Arial" panose="020B0604020202020204" pitchFamily="34" charset="0"/>
              </a:rPr>
              <a:t>'</a:t>
            </a:r>
            <a:r>
              <a:rPr dirty="0" smtClean="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previous statement. </a:t>
            </a:r>
          </a:p>
          <a:p>
            <a:pPr marL="508000" indent="-508000">
              <a:lnSpc>
                <a:spcPct val="120000"/>
              </a:lnSpc>
              <a:buSzPct val="123000"/>
              <a:buChar char="•"/>
              <a:defRPr>
                <a:solidFill>
                  <a:srgbClr val="000000"/>
                </a:solidFill>
              </a:defRPr>
            </a:pPr>
            <a:r>
              <a:rPr dirty="0">
                <a:solidFill>
                  <a:schemeClr val="accent5">
                    <a:lumOff val="-29866"/>
                  </a:schemeClr>
                </a:solidFill>
                <a:latin typeface="Arial" panose="020B0604020202020204" pitchFamily="34" charset="0"/>
                <a:cs typeface="Arial" panose="020B0604020202020204" pitchFamily="34" charset="0"/>
              </a:rPr>
              <a:t>Common inconsistencies</a:t>
            </a:r>
            <a:r>
              <a:rPr dirty="0">
                <a:latin typeface="Arial" panose="020B0604020202020204" pitchFamily="34" charset="0"/>
                <a:cs typeface="Arial" panose="020B0604020202020204" pitchFamily="34" charset="0"/>
              </a:rPr>
              <a:t> including:</a:t>
            </a:r>
          </a:p>
          <a:p>
            <a:pPr marL="1117600" lvl="1" indent="-508000">
              <a:lnSpc>
                <a:spcPct val="120000"/>
              </a:lnSpc>
              <a:spcBef>
                <a:spcPts val="1500"/>
              </a:spcBef>
              <a:buSzPct val="123000"/>
              <a:buChar char="•"/>
              <a:defRPr>
                <a:solidFill>
                  <a:srgbClr val="000000"/>
                </a:solidFill>
              </a:defRPr>
            </a:pPr>
            <a:r>
              <a:rPr dirty="0">
                <a:latin typeface="Arial" panose="020B0604020202020204" pitchFamily="34" charset="0"/>
                <a:cs typeface="Arial" panose="020B0604020202020204" pitchFamily="34" charset="0"/>
              </a:rPr>
              <a:t>Missing log statements</a:t>
            </a:r>
          </a:p>
          <a:p>
            <a:pPr marL="1117600" lvl="1" indent="-508000">
              <a:lnSpc>
                <a:spcPct val="120000"/>
              </a:lnSpc>
              <a:spcBef>
                <a:spcPts val="1500"/>
              </a:spcBef>
              <a:buSzPct val="123000"/>
              <a:buChar char="•"/>
              <a:defRPr>
                <a:solidFill>
                  <a:srgbClr val="000000"/>
                </a:solidFill>
              </a:defRPr>
            </a:pPr>
            <a:r>
              <a:rPr dirty="0">
                <a:latin typeface="Arial" panose="020B0604020202020204" pitchFamily="34" charset="0"/>
                <a:cs typeface="Arial" panose="020B0604020202020204" pitchFamily="34" charset="0"/>
              </a:rPr>
              <a:t>Redundant log statements</a:t>
            </a:r>
          </a:p>
          <a:p>
            <a:pPr marL="1117600" lvl="1" indent="-508000">
              <a:lnSpc>
                <a:spcPct val="120000"/>
              </a:lnSpc>
              <a:spcBef>
                <a:spcPts val="1500"/>
              </a:spcBef>
              <a:buSzPct val="123000"/>
              <a:buChar char="•"/>
              <a:defRPr>
                <a:solidFill>
                  <a:srgbClr val="000000"/>
                </a:solidFill>
              </a:defRPr>
            </a:pPr>
            <a:r>
              <a:rPr dirty="0">
                <a:latin typeface="Arial" panose="020B0604020202020204" pitchFamily="34" charset="0"/>
                <a:cs typeface="Arial" panose="020B0604020202020204" pitchFamily="34" charset="0"/>
              </a:rPr>
              <a:t>Wrong level/content of log statements</a:t>
            </a:r>
          </a:p>
          <a:p>
            <a:pPr marL="1117600" lvl="1" indent="-508000">
              <a:lnSpc>
                <a:spcPct val="120000"/>
              </a:lnSpc>
              <a:spcBef>
                <a:spcPts val="1500"/>
              </a:spcBef>
              <a:buSzPct val="123000"/>
              <a:buChar char="•"/>
              <a:defRPr>
                <a:solidFill>
                  <a:srgbClr val="000000"/>
                </a:solidFill>
              </a:defRPr>
            </a:pPr>
            <a:r>
              <a:rPr dirty="0">
                <a:latin typeface="Arial" panose="020B0604020202020204" pitchFamily="34" charset="0"/>
                <a:cs typeface="Arial" panose="020B0604020202020204" pitchFamily="34" charset="0"/>
              </a:rPr>
              <a:t>Security issues</a:t>
            </a:r>
          </a:p>
        </p:txBody>
      </p:sp>
      <p:graphicFrame>
        <p:nvGraphicFramePr>
          <p:cNvPr id="379" name="二维饼图"/>
          <p:cNvGraphicFramePr/>
          <p:nvPr>
            <p:extLst>
              <p:ext uri="{D42A27DB-BD31-4B8C-83A1-F6EECF244321}">
                <p14:modId xmlns:p14="http://schemas.microsoft.com/office/powerpoint/2010/main" val="3647049910"/>
              </p:ext>
            </p:extLst>
          </p:nvPr>
        </p:nvGraphicFramePr>
        <p:xfrm>
          <a:off x="-172184" y="1035006"/>
          <a:ext cx="12925828" cy="1292582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幻灯片编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14</a:t>
            </a:fld>
            <a:endParaRPr dirty="0"/>
          </a:p>
        </p:txBody>
      </p:sp>
      <p:sp>
        <p:nvSpPr>
          <p:cNvPr id="384" name="Timing of conducting logging practices by developers"/>
          <p:cNvSpPr txBox="1">
            <a:spLocks noGrp="1"/>
          </p:cNvSpPr>
          <p:nvPr>
            <p:ph type="title"/>
          </p:nvPr>
        </p:nvSpPr>
        <p:spPr>
          <a:prstGeom prst="rect">
            <a:avLst/>
          </a:prstGeom>
        </p:spPr>
        <p:txBody>
          <a:bodyPr/>
          <a:lstStyle>
            <a:lvl1pPr>
              <a:defRPr sz="4800" spc="-96"/>
            </a:lvl1pPr>
          </a:lstStyle>
          <a:p>
            <a:r>
              <a:rPr dirty="0">
                <a:latin typeface="Arial" panose="020B0604020202020204" pitchFamily="34" charset="0"/>
                <a:cs typeface="Arial" panose="020B0604020202020204" pitchFamily="34" charset="0"/>
              </a:rPr>
              <a:t>Timing of conducting logging practices by developers</a:t>
            </a:r>
          </a:p>
        </p:txBody>
      </p:sp>
      <p:sp>
        <p:nvSpPr>
          <p:cNvPr id="385" name="3. Results &amp; Discussions"/>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dirty="0">
                <a:latin typeface="Arial" panose="020B0604020202020204" pitchFamily="34" charset="0"/>
                <a:cs typeface="Arial" panose="020B0604020202020204" pitchFamily="34" charset="0"/>
              </a:rPr>
              <a:t>3. Results &amp; Discussions</a:t>
            </a:r>
          </a:p>
        </p:txBody>
      </p:sp>
      <p:graphicFrame>
        <p:nvGraphicFramePr>
          <p:cNvPr id="386" name="Development stages where logging I&amp;Cs are fulfilled"/>
          <p:cNvGraphicFramePr/>
          <p:nvPr>
            <p:extLst>
              <p:ext uri="{D42A27DB-BD31-4B8C-83A1-F6EECF244321}">
                <p14:modId xmlns:p14="http://schemas.microsoft.com/office/powerpoint/2010/main" val="3450183666"/>
              </p:ext>
            </p:extLst>
          </p:nvPr>
        </p:nvGraphicFramePr>
        <p:xfrm>
          <a:off x="395527" y="2623874"/>
          <a:ext cx="11125506" cy="828242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87" name="Influence of the timing of conducting logging practices on the extent of fulfilling I&amp;Cs"/>
          <p:cNvGraphicFramePr/>
          <p:nvPr>
            <p:extLst>
              <p:ext uri="{D42A27DB-BD31-4B8C-83A1-F6EECF244321}">
                <p14:modId xmlns:p14="http://schemas.microsoft.com/office/powerpoint/2010/main" val="940478725"/>
              </p:ext>
            </p:extLst>
          </p:nvPr>
        </p:nvGraphicFramePr>
        <p:xfrm>
          <a:off x="11521033" y="2605173"/>
          <a:ext cx="12264435" cy="8115817"/>
        </p:xfrm>
        <a:graphic>
          <a:graphicData uri="http://schemas.openxmlformats.org/drawingml/2006/chart">
            <c:chart xmlns:c="http://schemas.openxmlformats.org/drawingml/2006/chart" xmlns:r="http://schemas.openxmlformats.org/officeDocument/2006/relationships" r:id="rId4"/>
          </a:graphicData>
        </a:graphic>
      </p:graphicFrame>
      <p:sp>
        <p:nvSpPr>
          <p:cNvPr id="388" name="Experienced developers (&gt;10 years) prioritize logging practices in early development stages, resulting in higher satisfaction of fulfilling I&amp;Cs."/>
          <p:cNvSpPr txBox="1"/>
          <p:nvPr/>
        </p:nvSpPr>
        <p:spPr>
          <a:xfrm>
            <a:off x="1437916" y="11031264"/>
            <a:ext cx="21508168" cy="15799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marL="508000" indent="-508000">
              <a:lnSpc>
                <a:spcPct val="120000"/>
              </a:lnSpc>
              <a:buSzPct val="123000"/>
              <a:buChar char="•"/>
              <a:defRPr>
                <a:solidFill>
                  <a:srgbClr val="000000"/>
                </a:solidFill>
              </a:defRPr>
            </a:pPr>
            <a:r>
              <a:rPr dirty="0">
                <a:latin typeface="Arial" panose="020B0604020202020204" pitchFamily="34" charset="0"/>
                <a:cs typeface="Arial" panose="020B0604020202020204" pitchFamily="34" charset="0"/>
              </a:rPr>
              <a:t>Experienced developers (&gt;10 years) prioritize logging practices in </a:t>
            </a:r>
            <a:r>
              <a:rPr dirty="0">
                <a:solidFill>
                  <a:schemeClr val="accent5">
                    <a:lumOff val="-29866"/>
                  </a:schemeClr>
                </a:solidFill>
                <a:latin typeface="Arial" panose="020B0604020202020204" pitchFamily="34" charset="0"/>
                <a:cs typeface="Arial" panose="020B0604020202020204" pitchFamily="34" charset="0"/>
              </a:rPr>
              <a:t>early development stages</a:t>
            </a:r>
            <a:r>
              <a:rPr dirty="0">
                <a:latin typeface="Arial" panose="020B0604020202020204" pitchFamily="34" charset="0"/>
                <a:cs typeface="Arial" panose="020B0604020202020204" pitchFamily="34" charset="0"/>
              </a:rPr>
              <a:t>, resulting in higher satisfaction of fulfilling I&amp;Cs.</a:t>
            </a: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幻灯片编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15</a:t>
            </a:fld>
            <a:endParaRPr dirty="0"/>
          </a:p>
        </p:txBody>
      </p:sp>
      <p:sp>
        <p:nvSpPr>
          <p:cNvPr id="393" name="Role of logging guidelines/coding conventions"/>
          <p:cNvSpPr txBox="1">
            <a:spLocks noGrp="1"/>
          </p:cNvSpPr>
          <p:nvPr>
            <p:ph type="title"/>
          </p:nvPr>
        </p:nvSpPr>
        <p:spPr>
          <a:prstGeom prst="rect">
            <a:avLst/>
          </a:prstGeom>
        </p:spPr>
        <p:txBody>
          <a:bodyPr/>
          <a:lstStyle>
            <a:lvl1pPr>
              <a:defRPr sz="4800" spc="-96"/>
            </a:lvl1pPr>
          </a:lstStyle>
          <a:p>
            <a:r>
              <a:rPr dirty="0"/>
              <a:t>Role of logging guidelines/coding conventions</a:t>
            </a:r>
          </a:p>
        </p:txBody>
      </p:sp>
      <p:sp>
        <p:nvSpPr>
          <p:cNvPr id="394" name="3. Results &amp; Discussions"/>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dirty="0"/>
              <a:t>3. Results &amp; Discussions</a:t>
            </a:r>
          </a:p>
        </p:txBody>
      </p:sp>
      <p:graphicFrame>
        <p:nvGraphicFramePr>
          <p:cNvPr id="395" name="Developers’ tendency to following logging guidelines"/>
          <p:cNvGraphicFramePr/>
          <p:nvPr>
            <p:extLst>
              <p:ext uri="{D42A27DB-BD31-4B8C-83A1-F6EECF244321}">
                <p14:modId xmlns:p14="http://schemas.microsoft.com/office/powerpoint/2010/main" val="3633530328"/>
              </p:ext>
            </p:extLst>
          </p:nvPr>
        </p:nvGraphicFramePr>
        <p:xfrm>
          <a:off x="-383847" y="951145"/>
          <a:ext cx="11720079" cy="1172007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96" name="Influence of developers’ years of working on their tendency to following logging guidelines"/>
          <p:cNvGraphicFramePr/>
          <p:nvPr>
            <p:extLst>
              <p:ext uri="{D42A27DB-BD31-4B8C-83A1-F6EECF244321}">
                <p14:modId xmlns:p14="http://schemas.microsoft.com/office/powerpoint/2010/main" val="365748253"/>
              </p:ext>
            </p:extLst>
          </p:nvPr>
        </p:nvGraphicFramePr>
        <p:xfrm>
          <a:off x="12053687" y="2509105"/>
          <a:ext cx="10807353" cy="7903307"/>
        </p:xfrm>
        <a:graphic>
          <a:graphicData uri="http://schemas.openxmlformats.org/drawingml/2006/chart">
            <c:chart xmlns:c="http://schemas.openxmlformats.org/drawingml/2006/chart" xmlns:r="http://schemas.openxmlformats.org/officeDocument/2006/relationships" r:id="rId4"/>
          </a:graphicData>
        </a:graphic>
      </p:graphicFrame>
      <p:sp>
        <p:nvSpPr>
          <p:cNvPr id="397" name="Novice (&lt;1 year) and experienced (&gt;3 years) developers are more prone to accepting logging guidelines than intermediate developers (1~3 years)."/>
          <p:cNvSpPr txBox="1"/>
          <p:nvPr/>
        </p:nvSpPr>
        <p:spPr>
          <a:xfrm>
            <a:off x="1437915" y="11032637"/>
            <a:ext cx="21508170" cy="15799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marL="508000" indent="-508000">
              <a:lnSpc>
                <a:spcPct val="120000"/>
              </a:lnSpc>
              <a:buSzPct val="123000"/>
              <a:buChar char="•"/>
              <a:defRPr>
                <a:solidFill>
                  <a:srgbClr val="000000"/>
                </a:solidFill>
              </a:defRPr>
            </a:lvl1pPr>
          </a:lstStyle>
          <a:p>
            <a:r>
              <a:rPr dirty="0">
                <a:latin typeface="Arial" panose="020B0604020202020204" pitchFamily="34" charset="0"/>
                <a:cs typeface="Arial" panose="020B0604020202020204" pitchFamily="34" charset="0"/>
              </a:rPr>
              <a:t>Novice (&lt;1 year) and experienced (&gt;3 years) developers are more prone to accepting logging guidelines than intermediate developers (1~3 years).</a:t>
            </a: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幻灯片编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16</a:t>
            </a:fld>
            <a:endParaRPr dirty="0"/>
          </a:p>
        </p:txBody>
      </p:sp>
      <p:sp>
        <p:nvSpPr>
          <p:cNvPr id="402" name="Role of logging guidelines/coding conventions"/>
          <p:cNvSpPr txBox="1">
            <a:spLocks noGrp="1"/>
          </p:cNvSpPr>
          <p:nvPr>
            <p:ph type="title"/>
          </p:nvPr>
        </p:nvSpPr>
        <p:spPr>
          <a:prstGeom prst="rect">
            <a:avLst/>
          </a:prstGeom>
        </p:spPr>
        <p:txBody>
          <a:bodyPr/>
          <a:lstStyle>
            <a:lvl1pPr>
              <a:defRPr sz="4800" spc="-96"/>
            </a:lvl1pPr>
          </a:lstStyle>
          <a:p>
            <a:r>
              <a:rPr dirty="0"/>
              <a:t>Role of logging guidelines/coding conventions</a:t>
            </a:r>
          </a:p>
        </p:txBody>
      </p:sp>
      <p:sp>
        <p:nvSpPr>
          <p:cNvPr id="403" name="3. Results &amp; Discussions"/>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dirty="0"/>
              <a:t>3. Results &amp; Discussions</a:t>
            </a:r>
          </a:p>
        </p:txBody>
      </p:sp>
      <p:sp>
        <p:nvSpPr>
          <p:cNvPr id="404" name="Developers who adopt logging guidelines better fulfill their logging I&amp;Cs."/>
          <p:cNvSpPr txBox="1"/>
          <p:nvPr/>
        </p:nvSpPr>
        <p:spPr>
          <a:xfrm>
            <a:off x="12317603" y="3930676"/>
            <a:ext cx="11435396" cy="15799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marL="508000" indent="-508000">
              <a:lnSpc>
                <a:spcPct val="120000"/>
              </a:lnSpc>
              <a:buSzPct val="123000"/>
              <a:buChar char="•"/>
              <a:defRPr>
                <a:solidFill>
                  <a:srgbClr val="000000"/>
                </a:solidFill>
              </a:defRPr>
            </a:pPr>
            <a:r>
              <a:rPr dirty="0">
                <a:latin typeface="Arial" panose="020B0604020202020204" pitchFamily="34" charset="0"/>
                <a:cs typeface="Arial" panose="020B0604020202020204" pitchFamily="34" charset="0"/>
              </a:rPr>
              <a:t>Developers who </a:t>
            </a:r>
            <a:r>
              <a:rPr dirty="0">
                <a:solidFill>
                  <a:schemeClr val="accent5">
                    <a:lumOff val="-29866"/>
                  </a:schemeClr>
                </a:solidFill>
                <a:latin typeface="Arial" panose="020B0604020202020204" pitchFamily="34" charset="0"/>
                <a:cs typeface="Arial" panose="020B0604020202020204" pitchFamily="34" charset="0"/>
              </a:rPr>
              <a:t>adopt logging guidelines</a:t>
            </a:r>
            <a:r>
              <a:rPr dirty="0">
                <a:latin typeface="Arial" panose="020B0604020202020204" pitchFamily="34" charset="0"/>
                <a:cs typeface="Arial" panose="020B0604020202020204" pitchFamily="34" charset="0"/>
              </a:rPr>
              <a:t> </a:t>
            </a:r>
            <a:r>
              <a:rPr dirty="0">
                <a:solidFill>
                  <a:schemeClr val="accent5">
                    <a:lumOff val="-29866"/>
                  </a:schemeClr>
                </a:solidFill>
                <a:latin typeface="Arial" panose="020B0604020202020204" pitchFamily="34" charset="0"/>
                <a:cs typeface="Arial" panose="020B0604020202020204" pitchFamily="34" charset="0"/>
              </a:rPr>
              <a:t>better fulfill</a:t>
            </a:r>
            <a:r>
              <a:rPr dirty="0">
                <a:latin typeface="Arial" panose="020B0604020202020204" pitchFamily="34" charset="0"/>
                <a:cs typeface="Arial" panose="020B0604020202020204" pitchFamily="34" charset="0"/>
              </a:rPr>
              <a:t> their logging I&amp;Cs.</a:t>
            </a:r>
          </a:p>
        </p:txBody>
      </p:sp>
      <p:pic>
        <p:nvPicPr>
          <p:cNvPr id="405" name="guidelines_violin.pdf" descr="guidelines_violin.pdf"/>
          <p:cNvPicPr>
            <a:picLocks noChangeAspect="1"/>
          </p:cNvPicPr>
          <p:nvPr/>
        </p:nvPicPr>
        <p:blipFill>
          <a:blip r:embed="rId3">
            <a:extLst/>
          </a:blip>
          <a:stretch>
            <a:fillRect/>
          </a:stretch>
        </p:blipFill>
        <p:spPr>
          <a:xfrm>
            <a:off x="784653" y="3837244"/>
            <a:ext cx="11384595" cy="8236169"/>
          </a:xfrm>
          <a:prstGeom prst="rect">
            <a:avLst/>
          </a:prstGeom>
          <a:ln w="12700">
            <a:miter lim="400000"/>
          </a:ln>
        </p:spPr>
      </p:pic>
      <p:sp>
        <p:nvSpPr>
          <p:cNvPr id="406" name="Influence of adopting logging guidelines on the fulfillment of I&amp;Cs"/>
          <p:cNvSpPr txBox="1"/>
          <p:nvPr/>
        </p:nvSpPr>
        <p:spPr>
          <a:xfrm>
            <a:off x="956715" y="2677824"/>
            <a:ext cx="11040472" cy="12470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ctr">
              <a:defRPr>
                <a:solidFill>
                  <a:srgbClr val="000000"/>
                </a:solidFill>
              </a:defRPr>
            </a:lvl1pPr>
          </a:lstStyle>
          <a:p>
            <a:r>
              <a:rPr dirty="0">
                <a:latin typeface="Arial" panose="020B0604020202020204" pitchFamily="34" charset="0"/>
                <a:cs typeface="Arial" panose="020B0604020202020204" pitchFamily="34" charset="0"/>
              </a:rPr>
              <a:t>Influence of adopting logging guidelines on the fulfillment of I&amp;Cs</a:t>
            </a: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0" name="幻灯片编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17</a:t>
            </a:fld>
            <a:endParaRPr dirty="0"/>
          </a:p>
        </p:txBody>
      </p:sp>
      <p:sp>
        <p:nvSpPr>
          <p:cNvPr id="411" name="Recommended good logging practices"/>
          <p:cNvSpPr txBox="1">
            <a:spLocks noGrp="1"/>
          </p:cNvSpPr>
          <p:nvPr>
            <p:ph type="title"/>
          </p:nvPr>
        </p:nvSpPr>
        <p:spPr>
          <a:prstGeom prst="rect">
            <a:avLst/>
          </a:prstGeom>
        </p:spPr>
        <p:txBody>
          <a:bodyPr/>
          <a:lstStyle>
            <a:lvl1pPr>
              <a:defRPr sz="4800" spc="-96"/>
            </a:lvl1pPr>
          </a:lstStyle>
          <a:p>
            <a:r>
              <a:rPr dirty="0"/>
              <a:t>Recommended good logging practices</a:t>
            </a:r>
          </a:p>
        </p:txBody>
      </p:sp>
      <p:sp>
        <p:nvSpPr>
          <p:cNvPr id="412" name="3. Results &amp; Discussions"/>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dirty="0"/>
              <a:t>3. Results &amp; Discussions</a:t>
            </a:r>
          </a:p>
        </p:txBody>
      </p:sp>
      <p:sp>
        <p:nvSpPr>
          <p:cNvPr id="413" name="Create a habit of considering logging in early software development stages.…"/>
          <p:cNvSpPr txBox="1"/>
          <p:nvPr/>
        </p:nvSpPr>
        <p:spPr>
          <a:xfrm>
            <a:off x="1437915" y="2973132"/>
            <a:ext cx="21508169" cy="88049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marL="508000" indent="-508000">
              <a:lnSpc>
                <a:spcPct val="120000"/>
              </a:lnSpc>
              <a:buSzPct val="123000"/>
              <a:buChar char="•"/>
              <a:defRPr sz="4500">
                <a:solidFill>
                  <a:srgbClr val="000000"/>
                </a:solidFill>
              </a:defRPr>
            </a:pPr>
            <a:r>
              <a:rPr dirty="0">
                <a:latin typeface="Arial" panose="020B0604020202020204" pitchFamily="34" charset="0"/>
                <a:cs typeface="Arial" panose="020B0604020202020204" pitchFamily="34" charset="0"/>
              </a:rPr>
              <a:t>Create a habit of considering logging in </a:t>
            </a:r>
            <a:r>
              <a:rPr dirty="0">
                <a:solidFill>
                  <a:schemeClr val="accent5">
                    <a:lumOff val="-29866"/>
                  </a:schemeClr>
                </a:solidFill>
                <a:latin typeface="Arial" panose="020B0604020202020204" pitchFamily="34" charset="0"/>
                <a:cs typeface="Arial" panose="020B0604020202020204" pitchFamily="34" charset="0"/>
              </a:rPr>
              <a:t>early software development stages</a:t>
            </a:r>
            <a:r>
              <a:rPr dirty="0">
                <a:latin typeface="Arial" panose="020B0604020202020204" pitchFamily="34" charset="0"/>
                <a:cs typeface="Arial" panose="020B0604020202020204" pitchFamily="34" charset="0"/>
              </a:rPr>
              <a:t>.</a:t>
            </a:r>
          </a:p>
          <a:p>
            <a:pPr marL="508000" indent="-508000">
              <a:lnSpc>
                <a:spcPct val="120000"/>
              </a:lnSpc>
              <a:buSzPct val="123000"/>
              <a:buChar char="•"/>
              <a:defRPr sz="4500">
                <a:solidFill>
                  <a:srgbClr val="000000"/>
                </a:solidFill>
              </a:defRPr>
            </a:pPr>
            <a:r>
              <a:rPr dirty="0">
                <a:latin typeface="Arial" panose="020B0604020202020204" pitchFamily="34" charset="0"/>
                <a:cs typeface="Arial" panose="020B0604020202020204" pitchFamily="34" charset="0"/>
              </a:rPr>
              <a:t>Adopt available logging guidelines.</a:t>
            </a:r>
          </a:p>
          <a:p>
            <a:pPr marL="508000" indent="-508000">
              <a:lnSpc>
                <a:spcPct val="120000"/>
              </a:lnSpc>
              <a:buSzPct val="123000"/>
              <a:buChar char="•"/>
              <a:defRPr sz="4500">
                <a:solidFill>
                  <a:srgbClr val="000000"/>
                </a:solidFill>
              </a:defRPr>
            </a:pPr>
            <a:r>
              <a:rPr dirty="0">
                <a:latin typeface="Arial" panose="020B0604020202020204" pitchFamily="34" charset="0"/>
                <a:cs typeface="Arial" panose="020B0604020202020204" pitchFamily="34" charset="0"/>
              </a:rPr>
              <a:t>Provide appropriate </a:t>
            </a:r>
            <a:r>
              <a:rPr dirty="0">
                <a:solidFill>
                  <a:schemeClr val="accent5">
                    <a:lumOff val="-29866"/>
                  </a:schemeClr>
                </a:solidFill>
                <a:latin typeface="Arial" panose="020B0604020202020204" pitchFamily="34" charset="0"/>
                <a:cs typeface="Arial" panose="020B0604020202020204" pitchFamily="34" charset="0"/>
              </a:rPr>
              <a:t>training</a:t>
            </a:r>
            <a:r>
              <a:rPr dirty="0">
                <a:latin typeface="Arial" panose="020B0604020202020204" pitchFamily="34" charset="0"/>
                <a:cs typeface="Arial" panose="020B0604020202020204" pitchFamily="34" charset="0"/>
              </a:rPr>
              <a:t> of logging practices to </a:t>
            </a:r>
            <a:r>
              <a:rPr dirty="0">
                <a:solidFill>
                  <a:schemeClr val="accent5">
                    <a:lumOff val="-29866"/>
                  </a:schemeClr>
                </a:solidFill>
                <a:latin typeface="Arial" panose="020B0604020202020204" pitchFamily="34" charset="0"/>
                <a:cs typeface="Arial" panose="020B0604020202020204" pitchFamily="34" charset="0"/>
              </a:rPr>
              <a:t>novice</a:t>
            </a:r>
            <a:r>
              <a:rPr dirty="0">
                <a:latin typeface="Arial" panose="020B0604020202020204" pitchFamily="34" charset="0"/>
                <a:cs typeface="Arial" panose="020B0604020202020204" pitchFamily="34" charset="0"/>
              </a:rPr>
              <a:t> developers.</a:t>
            </a:r>
          </a:p>
          <a:p>
            <a:pPr marL="508000" indent="-508000">
              <a:lnSpc>
                <a:spcPct val="120000"/>
              </a:lnSpc>
              <a:buSzPct val="123000"/>
              <a:buChar char="•"/>
              <a:defRPr sz="4500">
                <a:solidFill>
                  <a:srgbClr val="000000"/>
                </a:solidFill>
              </a:defRPr>
            </a:pPr>
            <a:r>
              <a:rPr dirty="0">
                <a:latin typeface="Arial" panose="020B0604020202020204" pitchFamily="34" charset="0"/>
                <a:cs typeface="Arial" panose="020B0604020202020204" pitchFamily="34" charset="0"/>
              </a:rPr>
              <a:t>Provide relevant training or specific guidelines to:</a:t>
            </a:r>
          </a:p>
          <a:p>
            <a:pPr marL="1117600" lvl="1" indent="-508000">
              <a:lnSpc>
                <a:spcPct val="120000"/>
              </a:lnSpc>
              <a:spcBef>
                <a:spcPts val="3000"/>
              </a:spcBef>
              <a:buSzPct val="123000"/>
              <a:buChar char="•"/>
              <a:defRPr sz="4500">
                <a:solidFill>
                  <a:srgbClr val="000000"/>
                </a:solidFill>
              </a:defRPr>
            </a:pPr>
            <a:r>
              <a:rPr dirty="0">
                <a:latin typeface="Arial" panose="020B0604020202020204" pitchFamily="34" charset="0"/>
                <a:cs typeface="Arial" panose="020B0604020202020204" pitchFamily="34" charset="0"/>
              </a:rPr>
              <a:t>Increase awareness of </a:t>
            </a:r>
            <a:r>
              <a:rPr dirty="0">
                <a:solidFill>
                  <a:schemeClr val="accent5">
                    <a:lumOff val="-29866"/>
                  </a:schemeClr>
                </a:solidFill>
                <a:latin typeface="Arial" panose="020B0604020202020204" pitchFamily="34" charset="0"/>
                <a:cs typeface="Arial" panose="020B0604020202020204" pitchFamily="34" charset="0"/>
              </a:rPr>
              <a:t>other</a:t>
            </a:r>
            <a:r>
              <a:rPr dirty="0">
                <a:latin typeface="Arial" panose="020B0604020202020204" pitchFamily="34" charset="0"/>
                <a:cs typeface="Arial" panose="020B0604020202020204" pitchFamily="34" charset="0"/>
              </a:rPr>
              <a:t> </a:t>
            </a:r>
            <a:r>
              <a:rPr dirty="0">
                <a:solidFill>
                  <a:schemeClr val="accent5">
                    <a:lumOff val="-29866"/>
                  </a:schemeClr>
                </a:solidFill>
                <a:latin typeface="Arial" panose="020B0604020202020204" pitchFamily="34" charset="0"/>
                <a:cs typeface="Arial" panose="020B0604020202020204" pitchFamily="34" charset="0"/>
              </a:rPr>
              <a:t>side effects</a:t>
            </a:r>
            <a:r>
              <a:rPr dirty="0">
                <a:latin typeface="Arial" panose="020B0604020202020204" pitchFamily="34" charset="0"/>
                <a:cs typeface="Arial" panose="020B0604020202020204" pitchFamily="34" charset="0"/>
              </a:rPr>
              <a:t> for junior developers (1~3 years).</a:t>
            </a:r>
          </a:p>
          <a:p>
            <a:pPr marL="1117600" lvl="1" indent="-508000">
              <a:lnSpc>
                <a:spcPct val="120000"/>
              </a:lnSpc>
              <a:spcBef>
                <a:spcPts val="3000"/>
              </a:spcBef>
              <a:buSzPct val="123000"/>
              <a:buChar char="•"/>
              <a:defRPr sz="4500">
                <a:solidFill>
                  <a:srgbClr val="000000"/>
                </a:solidFill>
              </a:defRPr>
            </a:pPr>
            <a:r>
              <a:rPr dirty="0">
                <a:latin typeface="Arial" panose="020B0604020202020204" pitchFamily="34" charset="0"/>
                <a:cs typeface="Arial" panose="020B0604020202020204" pitchFamily="34" charset="0"/>
              </a:rPr>
              <a:t>Enhance awareness of </a:t>
            </a:r>
            <a:r>
              <a:rPr dirty="0">
                <a:solidFill>
                  <a:schemeClr val="accent5">
                    <a:lumOff val="-29866"/>
                  </a:schemeClr>
                </a:solidFill>
                <a:latin typeface="Arial" panose="020B0604020202020204" pitchFamily="34" charset="0"/>
                <a:cs typeface="Arial" panose="020B0604020202020204" pitchFamily="34" charset="0"/>
              </a:rPr>
              <a:t>security issues</a:t>
            </a:r>
            <a:r>
              <a:rPr dirty="0">
                <a:latin typeface="Arial" panose="020B0604020202020204" pitchFamily="34" charset="0"/>
                <a:cs typeface="Arial" panose="020B0604020202020204" pitchFamily="34" charset="0"/>
              </a:rPr>
              <a:t> for novice developers (&lt;1 year).</a:t>
            </a:r>
          </a:p>
          <a:p>
            <a:pPr marL="1117600" lvl="1" indent="-508000">
              <a:lnSpc>
                <a:spcPct val="120000"/>
              </a:lnSpc>
              <a:spcBef>
                <a:spcPts val="3000"/>
              </a:spcBef>
              <a:buSzPct val="123000"/>
              <a:buChar char="•"/>
              <a:defRPr sz="4500">
                <a:solidFill>
                  <a:srgbClr val="000000"/>
                </a:solidFill>
              </a:defRPr>
            </a:pPr>
            <a:r>
              <a:rPr dirty="0">
                <a:latin typeface="Arial" panose="020B0604020202020204" pitchFamily="34" charset="0"/>
                <a:cs typeface="Arial" panose="020B0604020202020204" pitchFamily="34" charset="0"/>
              </a:rPr>
              <a:t>Highlight </a:t>
            </a:r>
            <a:r>
              <a:rPr dirty="0">
                <a:solidFill>
                  <a:schemeClr val="accent5">
                    <a:lumOff val="-29866"/>
                  </a:schemeClr>
                </a:solidFill>
                <a:latin typeface="Arial" panose="020B0604020202020204" pitchFamily="34" charset="0"/>
                <a:cs typeface="Arial" panose="020B0604020202020204" pitchFamily="34" charset="0"/>
              </a:rPr>
              <a:t>other logging intentions</a:t>
            </a:r>
            <a:r>
              <a:rPr dirty="0">
                <a:latin typeface="Arial" panose="020B0604020202020204" pitchFamily="34" charset="0"/>
                <a:cs typeface="Arial" panose="020B0604020202020204" pitchFamily="34" charset="0"/>
              </a:rPr>
              <a:t> for developers with specific roles.</a:t>
            </a: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幻灯片编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18</a:t>
            </a:fld>
            <a:endParaRPr dirty="0"/>
          </a:p>
        </p:txBody>
      </p:sp>
      <p:sp>
        <p:nvSpPr>
          <p:cNvPr id="411" name="Recommended good logging practices"/>
          <p:cNvSpPr txBox="1">
            <a:spLocks noGrp="1"/>
          </p:cNvSpPr>
          <p:nvPr>
            <p:ph type="title"/>
          </p:nvPr>
        </p:nvSpPr>
        <p:spPr>
          <a:prstGeom prst="rect">
            <a:avLst/>
          </a:prstGeom>
        </p:spPr>
        <p:txBody>
          <a:bodyPr/>
          <a:lstStyle>
            <a:lvl1pPr>
              <a:defRPr sz="4800" spc="-96"/>
            </a:lvl1pPr>
          </a:lstStyle>
          <a:p>
            <a:r>
              <a:rPr dirty="0"/>
              <a:t>Recommended good logging practices</a:t>
            </a:r>
          </a:p>
        </p:txBody>
      </p:sp>
      <p:sp>
        <p:nvSpPr>
          <p:cNvPr id="412" name="3. Results &amp; Discussions"/>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dirty="0"/>
              <a:t>3. Results &amp; Discussions</a:t>
            </a:r>
          </a:p>
        </p:txBody>
      </p:sp>
      <p:sp>
        <p:nvSpPr>
          <p:cNvPr id="413" name="Create a habit of considering logging in early software development stages.…"/>
          <p:cNvSpPr txBox="1"/>
          <p:nvPr/>
        </p:nvSpPr>
        <p:spPr>
          <a:xfrm>
            <a:off x="1437915" y="3165493"/>
            <a:ext cx="21508169" cy="84202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marL="508000" indent="-508000">
              <a:lnSpc>
                <a:spcPct val="120000"/>
              </a:lnSpc>
              <a:buSzPct val="123000"/>
              <a:buChar char="•"/>
              <a:defRPr sz="4500">
                <a:solidFill>
                  <a:srgbClr val="000000"/>
                </a:solidFill>
              </a:defRPr>
            </a:pPr>
            <a:r>
              <a:rPr lang="en-US" dirty="0" smtClean="0">
                <a:latin typeface="Arial" panose="020B0604020202020204" pitchFamily="34" charset="0"/>
                <a:cs typeface="Arial" panose="020B0604020202020204" pitchFamily="34" charset="0"/>
              </a:rPr>
              <a:t>Consider logging in the </a:t>
            </a:r>
            <a:r>
              <a:rPr lang="en-US" dirty="0" smtClean="0">
                <a:solidFill>
                  <a:srgbClr val="B51600"/>
                </a:solidFill>
                <a:latin typeface="Arial" panose="020B0604020202020204" pitchFamily="34" charset="0"/>
                <a:cs typeface="Arial" panose="020B0604020202020204" pitchFamily="34" charset="0"/>
              </a:rPr>
              <a:t>early stages</a:t>
            </a:r>
            <a:r>
              <a:rPr lang="en-US" dirty="0" smtClean="0">
                <a:latin typeface="Arial" panose="020B0604020202020204" pitchFamily="34" charset="0"/>
                <a:cs typeface="Arial" panose="020B0604020202020204" pitchFamily="34" charset="0"/>
              </a:rPr>
              <a:t> instead of coding.</a:t>
            </a:r>
          </a:p>
          <a:p>
            <a:pPr marL="508000" indent="-508000">
              <a:lnSpc>
                <a:spcPct val="120000"/>
              </a:lnSpc>
              <a:buSzPct val="123000"/>
              <a:buChar char="•"/>
              <a:defRPr sz="4500">
                <a:solidFill>
                  <a:srgbClr val="000000"/>
                </a:solidFill>
              </a:defRPr>
            </a:pPr>
            <a:r>
              <a:rPr lang="en-US" dirty="0">
                <a:latin typeface="Arial" panose="020B0604020202020204" pitchFamily="34" charset="0"/>
                <a:cs typeface="Arial" panose="020B0604020202020204" pitchFamily="34" charset="0"/>
              </a:rPr>
              <a:t>Guidelines and training </a:t>
            </a:r>
            <a:r>
              <a:rPr lang="en-US" dirty="0" smtClean="0">
                <a:latin typeface="Arial" panose="020B0604020202020204" pitchFamily="34" charset="0"/>
                <a:cs typeface="Arial" panose="020B0604020202020204" pitchFamily="34" charset="0"/>
              </a:rPr>
              <a:t>are indeed valuable.</a:t>
            </a:r>
          </a:p>
          <a:p>
            <a:pPr marL="1116000" indent="-508000">
              <a:lnSpc>
                <a:spcPct val="120000"/>
              </a:lnSpc>
              <a:spcBef>
                <a:spcPts val="3000"/>
              </a:spcBef>
              <a:buSzPct val="123000"/>
              <a:buChar char="•"/>
              <a:defRPr sz="4500">
                <a:solidFill>
                  <a:srgbClr val="000000"/>
                </a:solidFill>
              </a:defRPr>
            </a:pPr>
            <a:r>
              <a:rPr lang="en-US" altLang="zh-CN" dirty="0">
                <a:latin typeface="Arial" panose="020B0604020202020204" pitchFamily="34" charset="0"/>
                <a:cs typeface="Arial" panose="020B0604020202020204" pitchFamily="34" charset="0"/>
              </a:rPr>
              <a:t>Provide appropriate </a:t>
            </a:r>
            <a:r>
              <a:rPr lang="en-US" altLang="zh-CN" dirty="0">
                <a:solidFill>
                  <a:srgbClr val="000000"/>
                </a:solidFill>
                <a:latin typeface="Arial" panose="020B0604020202020204" pitchFamily="34" charset="0"/>
                <a:cs typeface="Arial" panose="020B0604020202020204" pitchFamily="34" charset="0"/>
              </a:rPr>
              <a:t>training</a:t>
            </a:r>
            <a:r>
              <a:rPr lang="en-US" altLang="zh-CN" dirty="0">
                <a:latin typeface="Arial" panose="020B0604020202020204" pitchFamily="34" charset="0"/>
                <a:cs typeface="Arial" panose="020B0604020202020204" pitchFamily="34" charset="0"/>
              </a:rPr>
              <a:t> of logging practices to </a:t>
            </a:r>
            <a:r>
              <a:rPr lang="en-US" altLang="zh-CN" dirty="0">
                <a:solidFill>
                  <a:srgbClr val="000000"/>
                </a:solidFill>
                <a:latin typeface="Arial" panose="020B0604020202020204" pitchFamily="34" charset="0"/>
                <a:cs typeface="Arial" panose="020B0604020202020204" pitchFamily="34" charset="0"/>
              </a:rPr>
              <a:t>novice</a:t>
            </a:r>
            <a:r>
              <a:rPr lang="en-US" altLang="zh-CN" dirty="0">
                <a:latin typeface="Arial" panose="020B0604020202020204" pitchFamily="34" charset="0"/>
                <a:cs typeface="Arial" panose="020B0604020202020204" pitchFamily="34" charset="0"/>
              </a:rPr>
              <a:t> </a:t>
            </a:r>
            <a:r>
              <a:rPr lang="en-US" altLang="zh-CN" dirty="0" smtClean="0">
                <a:latin typeface="Arial" panose="020B0604020202020204" pitchFamily="34" charset="0"/>
                <a:cs typeface="Arial" panose="020B0604020202020204" pitchFamily="34" charset="0"/>
              </a:rPr>
              <a:t>developers.</a:t>
            </a:r>
          </a:p>
          <a:p>
            <a:pPr marL="1116000" indent="-508000">
              <a:lnSpc>
                <a:spcPct val="120000"/>
              </a:lnSpc>
              <a:spcBef>
                <a:spcPts val="3000"/>
              </a:spcBef>
              <a:buSzPct val="123000"/>
              <a:buChar char="•"/>
              <a:defRPr sz="4500">
                <a:solidFill>
                  <a:srgbClr val="000000"/>
                </a:solidFill>
              </a:defRPr>
            </a:pPr>
            <a:r>
              <a:rPr lang="en-US" altLang="zh-CN" dirty="0">
                <a:latin typeface="Arial" panose="020B0604020202020204" pitchFamily="34" charset="0"/>
                <a:cs typeface="Arial" panose="020B0604020202020204" pitchFamily="34" charset="0"/>
              </a:rPr>
              <a:t>Enhance awareness of </a:t>
            </a:r>
            <a:r>
              <a:rPr lang="en-US" altLang="zh-CN" dirty="0">
                <a:solidFill>
                  <a:schemeClr val="accent5">
                    <a:lumOff val="-29866"/>
                  </a:schemeClr>
                </a:solidFill>
                <a:latin typeface="Arial" panose="020B0604020202020204" pitchFamily="34" charset="0"/>
                <a:cs typeface="Arial" panose="020B0604020202020204" pitchFamily="34" charset="0"/>
              </a:rPr>
              <a:t>security issues</a:t>
            </a:r>
            <a:r>
              <a:rPr lang="en-US" altLang="zh-CN" dirty="0">
                <a:latin typeface="Arial" panose="020B0604020202020204" pitchFamily="34" charset="0"/>
                <a:cs typeface="Arial" panose="020B0604020202020204" pitchFamily="34" charset="0"/>
              </a:rPr>
              <a:t> for novice </a:t>
            </a:r>
            <a:r>
              <a:rPr lang="en-US" altLang="zh-CN" dirty="0" smtClean="0">
                <a:latin typeface="Arial" panose="020B0604020202020204" pitchFamily="34" charset="0"/>
                <a:cs typeface="Arial" panose="020B0604020202020204" pitchFamily="34" charset="0"/>
              </a:rPr>
              <a:t>developers</a:t>
            </a:r>
            <a:r>
              <a:rPr lang="en-US" altLang="zh-CN" dirty="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marL="508000" indent="-508000">
              <a:lnSpc>
                <a:spcPct val="120000"/>
              </a:lnSpc>
              <a:buSzPct val="123000"/>
              <a:buChar char="•"/>
              <a:defRPr sz="4500">
                <a:solidFill>
                  <a:srgbClr val="000000"/>
                </a:solidFill>
              </a:defRPr>
            </a:pPr>
            <a:r>
              <a:rPr lang="en-US" dirty="0">
                <a:latin typeface="Arial" panose="020B0604020202020204" pitchFamily="34" charset="0"/>
                <a:cs typeface="Arial" panose="020B0604020202020204" pitchFamily="34" charset="0"/>
              </a:rPr>
              <a:t>Y</a:t>
            </a:r>
            <a:r>
              <a:rPr lang="en-US" dirty="0" smtClean="0">
                <a:latin typeface="Arial" panose="020B0604020202020204" pitchFamily="34" charset="0"/>
                <a:cs typeface="Arial" panose="020B0604020202020204" pitchFamily="34" charset="0"/>
              </a:rPr>
              <a:t>et </a:t>
            </a:r>
            <a:r>
              <a:rPr lang="en-US" dirty="0">
                <a:latin typeface="Arial" panose="020B0604020202020204" pitchFamily="34" charset="0"/>
                <a:cs typeface="Arial" panose="020B0604020202020204" pitchFamily="34" charset="0"/>
              </a:rPr>
              <a:t>we should notice the diminishing </a:t>
            </a:r>
            <a:r>
              <a:rPr lang="en-US" dirty="0">
                <a:solidFill>
                  <a:srgbClr val="B51600"/>
                </a:solidFill>
                <a:latin typeface="Arial" panose="020B0604020202020204" pitchFamily="34" charset="0"/>
                <a:cs typeface="Arial" panose="020B0604020202020204" pitchFamily="34" charset="0"/>
              </a:rPr>
              <a:t>marginal </a:t>
            </a:r>
            <a:r>
              <a:rPr lang="en-US" dirty="0" smtClean="0">
                <a:solidFill>
                  <a:srgbClr val="B51600"/>
                </a:solidFill>
                <a:latin typeface="Arial" panose="020B0604020202020204" pitchFamily="34" charset="0"/>
                <a:cs typeface="Arial" panose="020B0604020202020204" pitchFamily="34" charset="0"/>
              </a:rPr>
              <a:t>effect</a:t>
            </a:r>
            <a:r>
              <a:rPr lang="en-US" dirty="0" smtClean="0">
                <a:solidFill>
                  <a:srgbClr val="C00000"/>
                </a:solidFill>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they may have.</a:t>
            </a:r>
          </a:p>
          <a:p>
            <a:pPr marL="1116000" indent="-508000">
              <a:lnSpc>
                <a:spcPct val="120000"/>
              </a:lnSpc>
              <a:spcBef>
                <a:spcPts val="3000"/>
              </a:spcBef>
              <a:buSzPct val="123000"/>
              <a:buChar char="•"/>
              <a:defRPr sz="4500">
                <a:solidFill>
                  <a:srgbClr val="000000"/>
                </a:solidFill>
              </a:defRPr>
            </a:pPr>
            <a:r>
              <a:rPr lang="en-US" altLang="zh-CN" dirty="0">
                <a:latin typeface="Arial" panose="020B0604020202020204" pitchFamily="34" charset="0"/>
                <a:cs typeface="Arial" panose="020B0604020202020204" pitchFamily="34" charset="0"/>
              </a:rPr>
              <a:t>Highlight </a:t>
            </a:r>
            <a:r>
              <a:rPr lang="en-US" altLang="zh-CN" dirty="0">
                <a:solidFill>
                  <a:schemeClr val="accent5">
                    <a:lumOff val="-29866"/>
                  </a:schemeClr>
                </a:solidFill>
                <a:latin typeface="Arial" panose="020B0604020202020204" pitchFamily="34" charset="0"/>
                <a:cs typeface="Arial" panose="020B0604020202020204" pitchFamily="34" charset="0"/>
              </a:rPr>
              <a:t>other logging </a:t>
            </a:r>
            <a:r>
              <a:rPr lang="en-US" altLang="zh-CN" dirty="0" smtClean="0">
                <a:solidFill>
                  <a:schemeClr val="accent5">
                    <a:lumOff val="-29866"/>
                  </a:schemeClr>
                </a:solidFill>
                <a:latin typeface="Arial" panose="020B0604020202020204" pitchFamily="34" charset="0"/>
                <a:cs typeface="Arial" panose="020B0604020202020204" pitchFamily="34" charset="0"/>
              </a:rPr>
              <a:t>I&amp;Cs</a:t>
            </a:r>
            <a:r>
              <a:rPr lang="en-US" altLang="zh-CN" dirty="0" smtClean="0">
                <a:latin typeface="Arial" panose="020B0604020202020204" pitchFamily="34" charset="0"/>
                <a:cs typeface="Arial" panose="020B0604020202020204" pitchFamily="34" charset="0"/>
              </a:rPr>
              <a:t> for more experienced developers and </a:t>
            </a:r>
            <a:r>
              <a:rPr lang="en-US" altLang="zh-CN" dirty="0">
                <a:latin typeface="Arial" panose="020B0604020202020204" pitchFamily="34" charset="0"/>
                <a:cs typeface="Arial" panose="020B0604020202020204" pitchFamily="34" charset="0"/>
              </a:rPr>
              <a:t>developers with specific </a:t>
            </a:r>
            <a:r>
              <a:rPr lang="en-US" altLang="zh-CN" dirty="0" smtClean="0">
                <a:latin typeface="Arial" panose="020B0604020202020204" pitchFamily="34" charset="0"/>
                <a:cs typeface="Arial" panose="020B0604020202020204" pitchFamily="34" charset="0"/>
              </a:rPr>
              <a:t>roles.</a:t>
            </a: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6266530"/>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2" name="成组"/>
          <p:cNvGrpSpPr/>
          <p:nvPr/>
        </p:nvGrpSpPr>
        <p:grpSpPr>
          <a:xfrm>
            <a:off x="6697371" y="3300275"/>
            <a:ext cx="10988443" cy="1841501"/>
            <a:chOff x="0" y="43335"/>
            <a:chExt cx="10988442" cy="1841499"/>
          </a:xfrm>
        </p:grpSpPr>
        <p:sp>
          <p:nvSpPr>
            <p:cNvPr id="417" name="矩形"/>
            <p:cNvSpPr/>
            <p:nvPr/>
          </p:nvSpPr>
          <p:spPr>
            <a:xfrm>
              <a:off x="9968" y="45300"/>
              <a:ext cx="1963782" cy="1139070"/>
            </a:xfrm>
            <a:prstGeom prst="rect">
              <a:avLst/>
            </a:prstGeom>
            <a:solidFill>
              <a:srgbClr val="5E5E5E"/>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latin typeface="Arial" panose="020B0604020202020204" pitchFamily="34" charset="0"/>
                <a:cs typeface="Arial" panose="020B0604020202020204" pitchFamily="34" charset="0"/>
              </a:endParaRPr>
            </a:p>
          </p:txBody>
        </p:sp>
        <p:sp>
          <p:nvSpPr>
            <p:cNvPr id="418" name="矩形"/>
            <p:cNvSpPr/>
            <p:nvPr/>
          </p:nvSpPr>
          <p:spPr>
            <a:xfrm>
              <a:off x="1586918" y="43335"/>
              <a:ext cx="190501" cy="1143001"/>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latin typeface="Arial" panose="020B0604020202020204" pitchFamily="34" charset="0"/>
                <a:cs typeface="Arial" panose="020B0604020202020204" pitchFamily="34" charset="0"/>
              </a:endParaRPr>
            </a:p>
          </p:txBody>
        </p:sp>
        <p:sp>
          <p:nvSpPr>
            <p:cNvPr id="419" name="01"/>
            <p:cNvSpPr/>
            <p:nvPr/>
          </p:nvSpPr>
          <p:spPr>
            <a:xfrm>
              <a:off x="803985" y="614835"/>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gn="ctr">
                <a:lnSpc>
                  <a:spcPct val="100000"/>
                </a:lnSpc>
                <a:spcBef>
                  <a:spcPts val="0"/>
                </a:spcBef>
                <a:defRPr sz="7500" b="1" spc="-150">
                  <a:solidFill>
                    <a:srgbClr val="FFFFFF"/>
                  </a:solidFill>
                </a:defRPr>
              </a:lvl1pPr>
            </a:lstStyle>
            <a:p>
              <a:r>
                <a:rPr dirty="0">
                  <a:latin typeface="Arial" panose="020B0604020202020204" pitchFamily="34" charset="0"/>
                  <a:cs typeface="Arial" panose="020B0604020202020204" pitchFamily="34" charset="0"/>
                </a:rPr>
                <a:t>01</a:t>
              </a:r>
            </a:p>
          </p:txBody>
        </p:sp>
        <p:sp>
          <p:nvSpPr>
            <p:cNvPr id="420" name="线条"/>
            <p:cNvSpPr/>
            <p:nvPr/>
          </p:nvSpPr>
          <p:spPr>
            <a:xfrm>
              <a:off x="0" y="1312888"/>
              <a:ext cx="10988443" cy="1"/>
            </a:xfrm>
            <a:prstGeom prst="line">
              <a:avLst/>
            </a:prstGeom>
            <a:noFill/>
            <a:ln w="63500" cap="flat">
              <a:solidFill>
                <a:srgbClr val="5E5E5E"/>
              </a:solidFill>
              <a:prstDash val="solid"/>
              <a:miter lim="400000"/>
            </a:ln>
            <a:effectLst/>
          </p:spPr>
          <p:txBody>
            <a:bodyPr wrap="square" lIns="50800" tIns="50800" rIns="50800" bIns="50800" numCol="1" anchor="ctr">
              <a:noAutofit/>
            </a:bodyPr>
            <a:lstStyle/>
            <a:p>
              <a:endParaRPr dirty="0">
                <a:latin typeface="Arial" panose="020B0604020202020204" pitchFamily="34" charset="0"/>
                <a:cs typeface="Arial" panose="020B0604020202020204" pitchFamily="34" charset="0"/>
              </a:endParaRPr>
            </a:p>
          </p:txBody>
        </p:sp>
        <p:sp>
          <p:nvSpPr>
            <p:cNvPr id="421" name="Introduction"/>
            <p:cNvSpPr/>
            <p:nvPr/>
          </p:nvSpPr>
          <p:spPr>
            <a:xfrm>
              <a:off x="2479597" y="614835"/>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nSpc>
                  <a:spcPct val="100000"/>
                </a:lnSpc>
                <a:spcBef>
                  <a:spcPts val="0"/>
                </a:spcBef>
                <a:defRPr sz="6500" b="1" spc="-130">
                  <a:solidFill>
                    <a:srgbClr val="5E5E5E"/>
                  </a:solidFill>
                </a:defRPr>
              </a:lvl1pPr>
            </a:lstStyle>
            <a:p>
              <a:r>
                <a:rPr dirty="0">
                  <a:latin typeface="Arial" panose="020B0604020202020204" pitchFamily="34" charset="0"/>
                  <a:cs typeface="Arial" panose="020B0604020202020204" pitchFamily="34" charset="0"/>
                </a:rPr>
                <a:t>Introduction</a:t>
              </a:r>
            </a:p>
          </p:txBody>
        </p:sp>
      </p:grpSp>
      <p:grpSp>
        <p:nvGrpSpPr>
          <p:cNvPr id="428" name="成组"/>
          <p:cNvGrpSpPr/>
          <p:nvPr/>
        </p:nvGrpSpPr>
        <p:grpSpPr>
          <a:xfrm>
            <a:off x="6697371" y="5263352"/>
            <a:ext cx="10988238" cy="1841501"/>
            <a:chOff x="0" y="43335"/>
            <a:chExt cx="10988237" cy="1841499"/>
          </a:xfrm>
        </p:grpSpPr>
        <p:sp>
          <p:nvSpPr>
            <p:cNvPr id="423" name="矩形"/>
            <p:cNvSpPr/>
            <p:nvPr/>
          </p:nvSpPr>
          <p:spPr>
            <a:xfrm>
              <a:off x="9968" y="45300"/>
              <a:ext cx="1963782" cy="1139070"/>
            </a:xfrm>
            <a:prstGeom prst="rect">
              <a:avLst/>
            </a:prstGeom>
            <a:solidFill>
              <a:srgbClr val="5E5E5E"/>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latin typeface="Arial" panose="020B0604020202020204" pitchFamily="34" charset="0"/>
                <a:cs typeface="Arial" panose="020B0604020202020204" pitchFamily="34" charset="0"/>
              </a:endParaRPr>
            </a:p>
          </p:txBody>
        </p:sp>
        <p:sp>
          <p:nvSpPr>
            <p:cNvPr id="424" name="矩形"/>
            <p:cNvSpPr/>
            <p:nvPr/>
          </p:nvSpPr>
          <p:spPr>
            <a:xfrm>
              <a:off x="1586918" y="43335"/>
              <a:ext cx="190501" cy="1143001"/>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latin typeface="Arial" panose="020B0604020202020204" pitchFamily="34" charset="0"/>
                <a:cs typeface="Arial" panose="020B0604020202020204" pitchFamily="34" charset="0"/>
              </a:endParaRPr>
            </a:p>
          </p:txBody>
        </p:sp>
        <p:sp>
          <p:nvSpPr>
            <p:cNvPr id="425" name="02"/>
            <p:cNvSpPr/>
            <p:nvPr/>
          </p:nvSpPr>
          <p:spPr>
            <a:xfrm>
              <a:off x="803985" y="614835"/>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gn="ctr">
                <a:lnSpc>
                  <a:spcPct val="100000"/>
                </a:lnSpc>
                <a:spcBef>
                  <a:spcPts val="0"/>
                </a:spcBef>
                <a:defRPr sz="7500" b="1" spc="-150">
                  <a:solidFill>
                    <a:srgbClr val="FFFFFF"/>
                  </a:solidFill>
                </a:defRPr>
              </a:lvl1pPr>
            </a:lstStyle>
            <a:p>
              <a:r>
                <a:rPr dirty="0">
                  <a:latin typeface="Arial" panose="020B0604020202020204" pitchFamily="34" charset="0"/>
                  <a:cs typeface="Arial" panose="020B0604020202020204" pitchFamily="34" charset="0"/>
                </a:rPr>
                <a:t>02</a:t>
              </a:r>
            </a:p>
          </p:txBody>
        </p:sp>
        <p:sp>
          <p:nvSpPr>
            <p:cNvPr id="426" name="线条"/>
            <p:cNvSpPr/>
            <p:nvPr/>
          </p:nvSpPr>
          <p:spPr>
            <a:xfrm>
              <a:off x="0" y="1312888"/>
              <a:ext cx="10988239" cy="1"/>
            </a:xfrm>
            <a:prstGeom prst="line">
              <a:avLst/>
            </a:prstGeom>
            <a:noFill/>
            <a:ln w="63500" cap="flat">
              <a:solidFill>
                <a:srgbClr val="5E5E5E"/>
              </a:solidFill>
              <a:prstDash val="solid"/>
              <a:miter lim="400000"/>
            </a:ln>
            <a:effectLst/>
          </p:spPr>
          <p:txBody>
            <a:bodyPr wrap="square" lIns="50800" tIns="50800" rIns="50800" bIns="50800" numCol="1" anchor="ctr">
              <a:noAutofit/>
            </a:bodyPr>
            <a:lstStyle/>
            <a:p>
              <a:endParaRPr dirty="0">
                <a:latin typeface="Arial" panose="020B0604020202020204" pitchFamily="34" charset="0"/>
                <a:cs typeface="Arial" panose="020B0604020202020204" pitchFamily="34" charset="0"/>
              </a:endParaRPr>
            </a:p>
          </p:txBody>
        </p:sp>
        <p:sp>
          <p:nvSpPr>
            <p:cNvPr id="427" name="Research Method"/>
            <p:cNvSpPr/>
            <p:nvPr/>
          </p:nvSpPr>
          <p:spPr>
            <a:xfrm>
              <a:off x="2479597" y="614835"/>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nSpc>
                  <a:spcPct val="100000"/>
                </a:lnSpc>
                <a:spcBef>
                  <a:spcPts val="0"/>
                </a:spcBef>
                <a:defRPr sz="6500" b="1" spc="-130">
                  <a:solidFill>
                    <a:srgbClr val="5E5E5E"/>
                  </a:solidFill>
                </a:defRPr>
              </a:lvl1pPr>
            </a:lstStyle>
            <a:p>
              <a:r>
                <a:rPr dirty="0">
                  <a:latin typeface="Arial" panose="020B0604020202020204" pitchFamily="34" charset="0"/>
                  <a:cs typeface="Arial" panose="020B0604020202020204" pitchFamily="34" charset="0"/>
                </a:rPr>
                <a:t>Research Method</a:t>
              </a:r>
            </a:p>
          </p:txBody>
        </p:sp>
      </p:grpSp>
      <p:grpSp>
        <p:nvGrpSpPr>
          <p:cNvPr id="434" name="成组"/>
          <p:cNvGrpSpPr/>
          <p:nvPr/>
        </p:nvGrpSpPr>
        <p:grpSpPr>
          <a:xfrm>
            <a:off x="6697371" y="7226429"/>
            <a:ext cx="10989259" cy="1841501"/>
            <a:chOff x="0" y="43335"/>
            <a:chExt cx="10989258" cy="1841499"/>
          </a:xfrm>
        </p:grpSpPr>
        <p:sp>
          <p:nvSpPr>
            <p:cNvPr id="429" name="矩形"/>
            <p:cNvSpPr/>
            <p:nvPr/>
          </p:nvSpPr>
          <p:spPr>
            <a:xfrm>
              <a:off x="9968" y="45300"/>
              <a:ext cx="1963782" cy="1139070"/>
            </a:xfrm>
            <a:prstGeom prst="rect">
              <a:avLst/>
            </a:prstGeom>
            <a:solidFill>
              <a:srgbClr val="5E5E5E"/>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latin typeface="Arial" panose="020B0604020202020204" pitchFamily="34" charset="0"/>
                <a:cs typeface="Arial" panose="020B0604020202020204" pitchFamily="34" charset="0"/>
              </a:endParaRPr>
            </a:p>
          </p:txBody>
        </p:sp>
        <p:sp>
          <p:nvSpPr>
            <p:cNvPr id="430" name="矩形"/>
            <p:cNvSpPr/>
            <p:nvPr/>
          </p:nvSpPr>
          <p:spPr>
            <a:xfrm>
              <a:off x="1586918" y="43335"/>
              <a:ext cx="190501" cy="1143001"/>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latin typeface="Arial" panose="020B0604020202020204" pitchFamily="34" charset="0"/>
                <a:cs typeface="Arial" panose="020B0604020202020204" pitchFamily="34" charset="0"/>
              </a:endParaRPr>
            </a:p>
          </p:txBody>
        </p:sp>
        <p:sp>
          <p:nvSpPr>
            <p:cNvPr id="431" name="03"/>
            <p:cNvSpPr/>
            <p:nvPr/>
          </p:nvSpPr>
          <p:spPr>
            <a:xfrm>
              <a:off x="803985" y="614835"/>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gn="ctr">
                <a:lnSpc>
                  <a:spcPct val="100000"/>
                </a:lnSpc>
                <a:spcBef>
                  <a:spcPts val="0"/>
                </a:spcBef>
                <a:defRPr sz="7500" b="1" spc="-150">
                  <a:solidFill>
                    <a:srgbClr val="FFFFFF"/>
                  </a:solidFill>
                </a:defRPr>
              </a:lvl1pPr>
            </a:lstStyle>
            <a:p>
              <a:r>
                <a:rPr dirty="0">
                  <a:latin typeface="Arial" panose="020B0604020202020204" pitchFamily="34" charset="0"/>
                  <a:cs typeface="Arial" panose="020B0604020202020204" pitchFamily="34" charset="0"/>
                </a:rPr>
                <a:t>03</a:t>
              </a:r>
            </a:p>
          </p:txBody>
        </p:sp>
        <p:sp>
          <p:nvSpPr>
            <p:cNvPr id="432" name="线条"/>
            <p:cNvSpPr/>
            <p:nvPr/>
          </p:nvSpPr>
          <p:spPr>
            <a:xfrm>
              <a:off x="0" y="1312888"/>
              <a:ext cx="10989259" cy="1"/>
            </a:xfrm>
            <a:prstGeom prst="line">
              <a:avLst/>
            </a:prstGeom>
            <a:noFill/>
            <a:ln w="63500" cap="flat">
              <a:solidFill>
                <a:srgbClr val="5E5E5E"/>
              </a:solidFill>
              <a:prstDash val="solid"/>
              <a:miter lim="400000"/>
            </a:ln>
            <a:effectLst/>
          </p:spPr>
          <p:txBody>
            <a:bodyPr wrap="square" lIns="50800" tIns="50800" rIns="50800" bIns="50800" numCol="1" anchor="ctr">
              <a:noAutofit/>
            </a:bodyPr>
            <a:lstStyle/>
            <a:p>
              <a:endParaRPr dirty="0">
                <a:latin typeface="Arial" panose="020B0604020202020204" pitchFamily="34" charset="0"/>
                <a:cs typeface="Arial" panose="020B0604020202020204" pitchFamily="34" charset="0"/>
              </a:endParaRPr>
            </a:p>
          </p:txBody>
        </p:sp>
        <p:sp>
          <p:nvSpPr>
            <p:cNvPr id="433" name="Results &amp; Discussions"/>
            <p:cNvSpPr/>
            <p:nvPr/>
          </p:nvSpPr>
          <p:spPr>
            <a:xfrm>
              <a:off x="2479597" y="614835"/>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nSpc>
                  <a:spcPct val="100000"/>
                </a:lnSpc>
                <a:spcBef>
                  <a:spcPts val="0"/>
                </a:spcBef>
                <a:defRPr sz="6500" b="1" spc="-130">
                  <a:solidFill>
                    <a:srgbClr val="5E5E5E"/>
                  </a:solidFill>
                </a:defRPr>
              </a:lvl1pPr>
            </a:lstStyle>
            <a:p>
              <a:r>
                <a:rPr dirty="0">
                  <a:latin typeface="Arial" panose="020B0604020202020204" pitchFamily="34" charset="0"/>
                  <a:cs typeface="Arial" panose="020B0604020202020204" pitchFamily="34" charset="0"/>
                </a:rPr>
                <a:t>Results &amp; Discussions</a:t>
              </a:r>
            </a:p>
          </p:txBody>
        </p:sp>
      </p:grpSp>
      <p:grpSp>
        <p:nvGrpSpPr>
          <p:cNvPr id="440" name="成组"/>
          <p:cNvGrpSpPr/>
          <p:nvPr/>
        </p:nvGrpSpPr>
        <p:grpSpPr>
          <a:xfrm>
            <a:off x="6697371" y="9189506"/>
            <a:ext cx="10979834" cy="1841501"/>
            <a:chOff x="0" y="43335"/>
            <a:chExt cx="10979833" cy="1841499"/>
          </a:xfrm>
        </p:grpSpPr>
        <p:sp>
          <p:nvSpPr>
            <p:cNvPr id="435" name="矩形"/>
            <p:cNvSpPr/>
            <p:nvPr/>
          </p:nvSpPr>
          <p:spPr>
            <a:xfrm>
              <a:off x="9968" y="45300"/>
              <a:ext cx="1963782" cy="1139070"/>
            </a:xfrm>
            <a:prstGeom prst="rect">
              <a:avLst/>
            </a:prstGeom>
            <a:solidFill>
              <a:srgbClr val="360568"/>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latin typeface="Arial" panose="020B0604020202020204" pitchFamily="34" charset="0"/>
                <a:cs typeface="Arial" panose="020B0604020202020204" pitchFamily="34" charset="0"/>
              </a:endParaRPr>
            </a:p>
          </p:txBody>
        </p:sp>
        <p:sp>
          <p:nvSpPr>
            <p:cNvPr id="436" name="矩形"/>
            <p:cNvSpPr/>
            <p:nvPr/>
          </p:nvSpPr>
          <p:spPr>
            <a:xfrm>
              <a:off x="1586918" y="43335"/>
              <a:ext cx="190501" cy="1143001"/>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latin typeface="Arial" panose="020B0604020202020204" pitchFamily="34" charset="0"/>
                <a:cs typeface="Arial" panose="020B0604020202020204" pitchFamily="34" charset="0"/>
              </a:endParaRPr>
            </a:p>
          </p:txBody>
        </p:sp>
        <p:sp>
          <p:nvSpPr>
            <p:cNvPr id="437" name="04"/>
            <p:cNvSpPr/>
            <p:nvPr/>
          </p:nvSpPr>
          <p:spPr>
            <a:xfrm>
              <a:off x="803985" y="614835"/>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gn="ctr">
                <a:lnSpc>
                  <a:spcPct val="100000"/>
                </a:lnSpc>
                <a:spcBef>
                  <a:spcPts val="0"/>
                </a:spcBef>
                <a:defRPr sz="7500" b="1" spc="-150">
                  <a:solidFill>
                    <a:srgbClr val="FFFFFF"/>
                  </a:solidFill>
                </a:defRPr>
              </a:lvl1pPr>
            </a:lstStyle>
            <a:p>
              <a:r>
                <a:rPr dirty="0">
                  <a:latin typeface="Arial" panose="020B0604020202020204" pitchFamily="34" charset="0"/>
                  <a:cs typeface="Arial" panose="020B0604020202020204" pitchFamily="34" charset="0"/>
                </a:rPr>
                <a:t>04</a:t>
              </a:r>
            </a:p>
          </p:txBody>
        </p:sp>
        <p:sp>
          <p:nvSpPr>
            <p:cNvPr id="438" name="线条"/>
            <p:cNvSpPr/>
            <p:nvPr/>
          </p:nvSpPr>
          <p:spPr>
            <a:xfrm>
              <a:off x="0" y="1312888"/>
              <a:ext cx="10979834" cy="1"/>
            </a:xfrm>
            <a:prstGeom prst="line">
              <a:avLst/>
            </a:prstGeom>
            <a:noFill/>
            <a:ln w="63500" cap="flat">
              <a:solidFill>
                <a:srgbClr val="360568"/>
              </a:solidFill>
              <a:prstDash val="solid"/>
              <a:miter lim="400000"/>
            </a:ln>
            <a:effectLst/>
          </p:spPr>
          <p:txBody>
            <a:bodyPr wrap="square" lIns="50800" tIns="50800" rIns="50800" bIns="50800" numCol="1" anchor="ctr">
              <a:noAutofit/>
            </a:bodyPr>
            <a:lstStyle/>
            <a:p>
              <a:endParaRPr dirty="0">
                <a:latin typeface="Arial" panose="020B0604020202020204" pitchFamily="34" charset="0"/>
                <a:cs typeface="Arial" panose="020B0604020202020204" pitchFamily="34" charset="0"/>
              </a:endParaRPr>
            </a:p>
          </p:txBody>
        </p:sp>
        <p:sp>
          <p:nvSpPr>
            <p:cNvPr id="439" name="Conclusions"/>
            <p:cNvSpPr/>
            <p:nvPr/>
          </p:nvSpPr>
          <p:spPr>
            <a:xfrm>
              <a:off x="2479597" y="614835"/>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nSpc>
                  <a:spcPct val="100000"/>
                </a:lnSpc>
                <a:spcBef>
                  <a:spcPts val="0"/>
                </a:spcBef>
                <a:defRPr sz="6500" b="1" spc="-130">
                  <a:solidFill>
                    <a:srgbClr val="360568"/>
                  </a:solidFill>
                </a:defRPr>
              </a:lvl1pPr>
            </a:lstStyle>
            <a:p>
              <a:r>
                <a:rPr dirty="0">
                  <a:latin typeface="Arial" panose="020B0604020202020204" pitchFamily="34" charset="0"/>
                  <a:cs typeface="Arial" panose="020B0604020202020204" pitchFamily="34" charset="0"/>
                </a:rPr>
                <a:t>Conclusions</a:t>
              </a:r>
            </a:p>
          </p:txBody>
        </p:sp>
      </p:gr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 name="成组"/>
          <p:cNvGrpSpPr/>
          <p:nvPr/>
        </p:nvGrpSpPr>
        <p:grpSpPr>
          <a:xfrm>
            <a:off x="6697371" y="3300275"/>
            <a:ext cx="10988443" cy="1841501"/>
            <a:chOff x="0" y="43335"/>
            <a:chExt cx="10988442" cy="1841499"/>
          </a:xfrm>
        </p:grpSpPr>
        <p:sp>
          <p:nvSpPr>
            <p:cNvPr id="89" name="矩形"/>
            <p:cNvSpPr/>
            <p:nvPr/>
          </p:nvSpPr>
          <p:spPr>
            <a:xfrm>
              <a:off x="9968" y="45300"/>
              <a:ext cx="1963782" cy="1139070"/>
            </a:xfrm>
            <a:prstGeom prst="rect">
              <a:avLst/>
            </a:prstGeom>
            <a:solidFill>
              <a:srgbClr val="6A005F"/>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sp>
          <p:nvSpPr>
            <p:cNvPr id="90" name="矩形"/>
            <p:cNvSpPr/>
            <p:nvPr/>
          </p:nvSpPr>
          <p:spPr>
            <a:xfrm>
              <a:off x="1586918" y="43335"/>
              <a:ext cx="190501" cy="1143001"/>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sp>
          <p:nvSpPr>
            <p:cNvPr id="91" name="01"/>
            <p:cNvSpPr/>
            <p:nvPr/>
          </p:nvSpPr>
          <p:spPr>
            <a:xfrm>
              <a:off x="803985" y="614835"/>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gn="ctr">
                <a:lnSpc>
                  <a:spcPct val="100000"/>
                </a:lnSpc>
                <a:spcBef>
                  <a:spcPts val="0"/>
                </a:spcBef>
                <a:defRPr sz="7500" b="1" spc="-150">
                  <a:solidFill>
                    <a:srgbClr val="FFFFFF"/>
                  </a:solidFill>
                </a:defRPr>
              </a:lvl1pPr>
            </a:lstStyle>
            <a:p>
              <a:r>
                <a:rPr dirty="0">
                  <a:latin typeface="Arial" panose="020B0604020202020204" pitchFamily="34" charset="0"/>
                  <a:cs typeface="Arial" panose="020B0604020202020204" pitchFamily="34" charset="0"/>
                </a:rPr>
                <a:t>01</a:t>
              </a:r>
            </a:p>
          </p:txBody>
        </p:sp>
        <p:sp>
          <p:nvSpPr>
            <p:cNvPr id="92" name="线条"/>
            <p:cNvSpPr/>
            <p:nvPr/>
          </p:nvSpPr>
          <p:spPr>
            <a:xfrm>
              <a:off x="0" y="1312888"/>
              <a:ext cx="10988443" cy="1"/>
            </a:xfrm>
            <a:prstGeom prst="line">
              <a:avLst/>
            </a:prstGeom>
            <a:noFill/>
            <a:ln w="63500" cap="flat">
              <a:solidFill>
                <a:srgbClr val="6A005F"/>
              </a:solidFill>
              <a:prstDash val="solid"/>
              <a:miter lim="400000"/>
            </a:ln>
            <a:effectLst/>
          </p:spPr>
          <p:txBody>
            <a:bodyPr wrap="square" lIns="50800" tIns="50800" rIns="50800" bIns="50800" numCol="1" anchor="ctr">
              <a:noAutofit/>
            </a:bodyPr>
            <a:lstStyle/>
            <a:p>
              <a:endParaRPr dirty="0"/>
            </a:p>
          </p:txBody>
        </p:sp>
        <p:sp>
          <p:nvSpPr>
            <p:cNvPr id="93" name="Introduction"/>
            <p:cNvSpPr/>
            <p:nvPr/>
          </p:nvSpPr>
          <p:spPr>
            <a:xfrm>
              <a:off x="2479597" y="614835"/>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nSpc>
                  <a:spcPct val="100000"/>
                </a:lnSpc>
                <a:spcBef>
                  <a:spcPts val="0"/>
                </a:spcBef>
                <a:defRPr sz="6500" b="1" spc="-130"/>
              </a:lvl1pPr>
            </a:lstStyle>
            <a:p>
              <a:r>
                <a:rPr dirty="0">
                  <a:latin typeface="Arial" panose="020B0604020202020204" pitchFamily="34" charset="0"/>
                  <a:cs typeface="Arial" panose="020B0604020202020204" pitchFamily="34" charset="0"/>
                </a:rPr>
                <a:t>Introduction</a:t>
              </a:r>
            </a:p>
          </p:txBody>
        </p:sp>
      </p:grpSp>
      <p:grpSp>
        <p:nvGrpSpPr>
          <p:cNvPr id="100" name="成组"/>
          <p:cNvGrpSpPr/>
          <p:nvPr/>
        </p:nvGrpSpPr>
        <p:grpSpPr>
          <a:xfrm>
            <a:off x="6697371" y="5263352"/>
            <a:ext cx="10988238" cy="1841501"/>
            <a:chOff x="0" y="43335"/>
            <a:chExt cx="10988237" cy="1841499"/>
          </a:xfrm>
        </p:grpSpPr>
        <p:sp>
          <p:nvSpPr>
            <p:cNvPr id="95" name="矩形"/>
            <p:cNvSpPr/>
            <p:nvPr/>
          </p:nvSpPr>
          <p:spPr>
            <a:xfrm>
              <a:off x="9968" y="45300"/>
              <a:ext cx="1963782" cy="1139070"/>
            </a:xfrm>
            <a:prstGeom prst="rect">
              <a:avLst/>
            </a:prstGeom>
            <a:solidFill>
              <a:srgbClr val="360568"/>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sp>
          <p:nvSpPr>
            <p:cNvPr id="96" name="矩形"/>
            <p:cNvSpPr/>
            <p:nvPr/>
          </p:nvSpPr>
          <p:spPr>
            <a:xfrm>
              <a:off x="1586918" y="43335"/>
              <a:ext cx="190501" cy="1143001"/>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sp>
          <p:nvSpPr>
            <p:cNvPr id="97" name="02"/>
            <p:cNvSpPr/>
            <p:nvPr/>
          </p:nvSpPr>
          <p:spPr>
            <a:xfrm>
              <a:off x="803985" y="614835"/>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gn="ctr">
                <a:lnSpc>
                  <a:spcPct val="100000"/>
                </a:lnSpc>
                <a:spcBef>
                  <a:spcPts val="0"/>
                </a:spcBef>
                <a:defRPr sz="7500" b="1" spc="-150">
                  <a:solidFill>
                    <a:srgbClr val="FFFFFF"/>
                  </a:solidFill>
                </a:defRPr>
              </a:lvl1pPr>
            </a:lstStyle>
            <a:p>
              <a:r>
                <a:rPr dirty="0">
                  <a:latin typeface="Arial" panose="020B0604020202020204" pitchFamily="34" charset="0"/>
                  <a:cs typeface="Arial" panose="020B0604020202020204" pitchFamily="34" charset="0"/>
                </a:rPr>
                <a:t>02</a:t>
              </a:r>
            </a:p>
          </p:txBody>
        </p:sp>
        <p:sp>
          <p:nvSpPr>
            <p:cNvPr id="98" name="线条"/>
            <p:cNvSpPr/>
            <p:nvPr/>
          </p:nvSpPr>
          <p:spPr>
            <a:xfrm>
              <a:off x="0" y="1312888"/>
              <a:ext cx="10988239" cy="1"/>
            </a:xfrm>
            <a:prstGeom prst="line">
              <a:avLst/>
            </a:prstGeom>
            <a:noFill/>
            <a:ln w="63500" cap="flat">
              <a:solidFill>
                <a:srgbClr val="360568"/>
              </a:solidFill>
              <a:prstDash val="solid"/>
              <a:miter lim="400000"/>
            </a:ln>
            <a:effectLst/>
          </p:spPr>
          <p:txBody>
            <a:bodyPr wrap="square" lIns="50800" tIns="50800" rIns="50800" bIns="50800" numCol="1" anchor="ctr">
              <a:noAutofit/>
            </a:bodyPr>
            <a:lstStyle/>
            <a:p>
              <a:endParaRPr dirty="0"/>
            </a:p>
          </p:txBody>
        </p:sp>
        <p:sp>
          <p:nvSpPr>
            <p:cNvPr id="99" name="Research Method"/>
            <p:cNvSpPr/>
            <p:nvPr/>
          </p:nvSpPr>
          <p:spPr>
            <a:xfrm>
              <a:off x="2479597" y="614835"/>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nSpc>
                  <a:spcPct val="100000"/>
                </a:lnSpc>
                <a:spcBef>
                  <a:spcPts val="0"/>
                </a:spcBef>
                <a:defRPr sz="6500" b="1" spc="-130">
                  <a:solidFill>
                    <a:srgbClr val="360568"/>
                  </a:solidFill>
                </a:defRPr>
              </a:lvl1pPr>
            </a:lstStyle>
            <a:p>
              <a:r>
                <a:rPr dirty="0">
                  <a:latin typeface="Arial" panose="020B0604020202020204" pitchFamily="34" charset="0"/>
                  <a:cs typeface="Arial" panose="020B0604020202020204" pitchFamily="34" charset="0"/>
                </a:rPr>
                <a:t>Research Method</a:t>
              </a:r>
            </a:p>
          </p:txBody>
        </p:sp>
      </p:grpSp>
      <p:grpSp>
        <p:nvGrpSpPr>
          <p:cNvPr id="106" name="成组"/>
          <p:cNvGrpSpPr/>
          <p:nvPr/>
        </p:nvGrpSpPr>
        <p:grpSpPr>
          <a:xfrm>
            <a:off x="6697371" y="7226429"/>
            <a:ext cx="10989259" cy="1841501"/>
            <a:chOff x="0" y="43335"/>
            <a:chExt cx="10989258" cy="1841499"/>
          </a:xfrm>
        </p:grpSpPr>
        <p:sp>
          <p:nvSpPr>
            <p:cNvPr id="101" name="矩形"/>
            <p:cNvSpPr/>
            <p:nvPr/>
          </p:nvSpPr>
          <p:spPr>
            <a:xfrm>
              <a:off x="9968" y="45300"/>
              <a:ext cx="1963782" cy="1139070"/>
            </a:xfrm>
            <a:prstGeom prst="rect">
              <a:avLst/>
            </a:prstGeom>
            <a:solidFill>
              <a:srgbClr val="6A005F"/>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sp>
          <p:nvSpPr>
            <p:cNvPr id="102" name="矩形"/>
            <p:cNvSpPr/>
            <p:nvPr/>
          </p:nvSpPr>
          <p:spPr>
            <a:xfrm>
              <a:off x="1586918" y="43335"/>
              <a:ext cx="190501" cy="1143001"/>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sp>
          <p:nvSpPr>
            <p:cNvPr id="103" name="03"/>
            <p:cNvSpPr/>
            <p:nvPr/>
          </p:nvSpPr>
          <p:spPr>
            <a:xfrm>
              <a:off x="803985" y="614835"/>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gn="ctr">
                <a:lnSpc>
                  <a:spcPct val="100000"/>
                </a:lnSpc>
                <a:spcBef>
                  <a:spcPts val="0"/>
                </a:spcBef>
                <a:defRPr sz="7500" b="1" spc="-150">
                  <a:solidFill>
                    <a:srgbClr val="FFFFFF"/>
                  </a:solidFill>
                </a:defRPr>
              </a:lvl1pPr>
            </a:lstStyle>
            <a:p>
              <a:r>
                <a:rPr dirty="0">
                  <a:latin typeface="Arial" panose="020B0604020202020204" pitchFamily="34" charset="0"/>
                  <a:cs typeface="Arial" panose="020B0604020202020204" pitchFamily="34" charset="0"/>
                </a:rPr>
                <a:t>03</a:t>
              </a:r>
            </a:p>
          </p:txBody>
        </p:sp>
        <p:sp>
          <p:nvSpPr>
            <p:cNvPr id="104" name="线条"/>
            <p:cNvSpPr/>
            <p:nvPr/>
          </p:nvSpPr>
          <p:spPr>
            <a:xfrm>
              <a:off x="0" y="1312888"/>
              <a:ext cx="10989259" cy="1"/>
            </a:xfrm>
            <a:prstGeom prst="line">
              <a:avLst/>
            </a:prstGeom>
            <a:noFill/>
            <a:ln w="63500" cap="flat">
              <a:solidFill>
                <a:srgbClr val="6A005F"/>
              </a:solidFill>
              <a:prstDash val="solid"/>
              <a:miter lim="400000"/>
            </a:ln>
            <a:effectLst/>
          </p:spPr>
          <p:txBody>
            <a:bodyPr wrap="square" lIns="50800" tIns="50800" rIns="50800" bIns="50800" numCol="1" anchor="ctr">
              <a:noAutofit/>
            </a:bodyPr>
            <a:lstStyle/>
            <a:p>
              <a:endParaRPr dirty="0"/>
            </a:p>
          </p:txBody>
        </p:sp>
        <p:sp>
          <p:nvSpPr>
            <p:cNvPr id="105" name="Results &amp; Discussions"/>
            <p:cNvSpPr/>
            <p:nvPr/>
          </p:nvSpPr>
          <p:spPr>
            <a:xfrm>
              <a:off x="2479597" y="614835"/>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nSpc>
                  <a:spcPct val="100000"/>
                </a:lnSpc>
                <a:spcBef>
                  <a:spcPts val="0"/>
                </a:spcBef>
                <a:defRPr sz="6500" b="1" spc="-130"/>
              </a:lvl1pPr>
            </a:lstStyle>
            <a:p>
              <a:r>
                <a:rPr dirty="0">
                  <a:latin typeface="Arial" panose="020B0604020202020204" pitchFamily="34" charset="0"/>
                  <a:cs typeface="Arial" panose="020B0604020202020204" pitchFamily="34" charset="0"/>
                </a:rPr>
                <a:t>Results &amp; Discussions</a:t>
              </a:r>
            </a:p>
          </p:txBody>
        </p:sp>
      </p:grpSp>
      <p:grpSp>
        <p:nvGrpSpPr>
          <p:cNvPr id="112" name="成组"/>
          <p:cNvGrpSpPr/>
          <p:nvPr/>
        </p:nvGrpSpPr>
        <p:grpSpPr>
          <a:xfrm>
            <a:off x="6697371" y="9189506"/>
            <a:ext cx="10979834" cy="1841501"/>
            <a:chOff x="0" y="43335"/>
            <a:chExt cx="10979833" cy="1841499"/>
          </a:xfrm>
        </p:grpSpPr>
        <p:sp>
          <p:nvSpPr>
            <p:cNvPr id="107" name="矩形"/>
            <p:cNvSpPr/>
            <p:nvPr/>
          </p:nvSpPr>
          <p:spPr>
            <a:xfrm>
              <a:off x="9968" y="45300"/>
              <a:ext cx="1963782" cy="1139070"/>
            </a:xfrm>
            <a:prstGeom prst="rect">
              <a:avLst/>
            </a:prstGeom>
            <a:solidFill>
              <a:srgbClr val="360568"/>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sp>
          <p:nvSpPr>
            <p:cNvPr id="108" name="矩形"/>
            <p:cNvSpPr/>
            <p:nvPr/>
          </p:nvSpPr>
          <p:spPr>
            <a:xfrm>
              <a:off x="1586918" y="43335"/>
              <a:ext cx="190501" cy="1143001"/>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sp>
          <p:nvSpPr>
            <p:cNvPr id="109" name="04"/>
            <p:cNvSpPr/>
            <p:nvPr/>
          </p:nvSpPr>
          <p:spPr>
            <a:xfrm>
              <a:off x="803985" y="614835"/>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gn="ctr">
                <a:lnSpc>
                  <a:spcPct val="100000"/>
                </a:lnSpc>
                <a:spcBef>
                  <a:spcPts val="0"/>
                </a:spcBef>
                <a:defRPr sz="7500" b="1" spc="-150">
                  <a:solidFill>
                    <a:srgbClr val="FFFFFF"/>
                  </a:solidFill>
                </a:defRPr>
              </a:lvl1pPr>
            </a:lstStyle>
            <a:p>
              <a:r>
                <a:rPr dirty="0">
                  <a:latin typeface="Arial" panose="020B0604020202020204" pitchFamily="34" charset="0"/>
                  <a:cs typeface="Arial" panose="020B0604020202020204" pitchFamily="34" charset="0"/>
                </a:rPr>
                <a:t>04</a:t>
              </a:r>
            </a:p>
          </p:txBody>
        </p:sp>
        <p:sp>
          <p:nvSpPr>
            <p:cNvPr id="110" name="线条"/>
            <p:cNvSpPr/>
            <p:nvPr/>
          </p:nvSpPr>
          <p:spPr>
            <a:xfrm>
              <a:off x="0" y="1312888"/>
              <a:ext cx="10979834" cy="1"/>
            </a:xfrm>
            <a:prstGeom prst="line">
              <a:avLst/>
            </a:prstGeom>
            <a:noFill/>
            <a:ln w="63500" cap="flat">
              <a:solidFill>
                <a:srgbClr val="360568"/>
              </a:solidFill>
              <a:prstDash val="solid"/>
              <a:miter lim="400000"/>
            </a:ln>
            <a:effectLst/>
          </p:spPr>
          <p:txBody>
            <a:bodyPr wrap="square" lIns="50800" tIns="50800" rIns="50800" bIns="50800" numCol="1" anchor="ctr">
              <a:noAutofit/>
            </a:bodyPr>
            <a:lstStyle/>
            <a:p>
              <a:endParaRPr dirty="0"/>
            </a:p>
          </p:txBody>
        </p:sp>
        <p:sp>
          <p:nvSpPr>
            <p:cNvPr id="111" name="Conclusions"/>
            <p:cNvSpPr/>
            <p:nvPr/>
          </p:nvSpPr>
          <p:spPr>
            <a:xfrm>
              <a:off x="2479597" y="614835"/>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nSpc>
                  <a:spcPct val="100000"/>
                </a:lnSpc>
                <a:spcBef>
                  <a:spcPts val="0"/>
                </a:spcBef>
                <a:defRPr sz="6500" b="1" spc="-130">
                  <a:solidFill>
                    <a:srgbClr val="360568"/>
                  </a:solidFill>
                </a:defRPr>
              </a:lvl1pPr>
            </a:lstStyle>
            <a:p>
              <a:r>
                <a:rPr dirty="0">
                  <a:latin typeface="Arial" panose="020B0604020202020204" pitchFamily="34" charset="0"/>
                  <a:cs typeface="Arial" panose="020B0604020202020204" pitchFamily="34" charset="0"/>
                </a:rPr>
                <a:t>Conclusions</a:t>
              </a:r>
            </a:p>
          </p:txBody>
        </p:sp>
      </p:gr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2" name="幻灯片编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20</a:t>
            </a:fld>
            <a:endParaRPr dirty="0"/>
          </a:p>
        </p:txBody>
      </p:sp>
      <p:sp>
        <p:nvSpPr>
          <p:cNvPr id="443" name="4. Conclusions"/>
          <p:cNvSpPr txBox="1">
            <a:spLocks noGrp="1"/>
          </p:cNvSpPr>
          <p:nvPr>
            <p:ph type="title"/>
          </p:nvPr>
        </p:nvSpPr>
        <p:spPr>
          <a:prstGeom prst="rect">
            <a:avLst/>
          </a:prstGeom>
        </p:spPr>
        <p:txBody>
          <a:bodyPr/>
          <a:lstStyle/>
          <a:p>
            <a:r>
              <a:rPr dirty="0"/>
              <a:t>4. Conclusions</a:t>
            </a:r>
          </a:p>
        </p:txBody>
      </p:sp>
      <p:sp>
        <p:nvSpPr>
          <p:cNvPr id="444" name="Common I&amp;Cs change over time, such as security risks becoming a major concern. However, prior research has only covered this factor in a small amount of work.…"/>
          <p:cNvSpPr txBox="1"/>
          <p:nvPr/>
        </p:nvSpPr>
        <p:spPr>
          <a:xfrm>
            <a:off x="1437915" y="3873378"/>
            <a:ext cx="21508169" cy="70044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marL="508000" indent="-508000">
              <a:lnSpc>
                <a:spcPct val="120000"/>
              </a:lnSpc>
              <a:buSzPct val="123000"/>
              <a:buChar char="•"/>
              <a:defRPr>
                <a:solidFill>
                  <a:srgbClr val="000000"/>
                </a:solidFill>
              </a:defRPr>
            </a:pPr>
            <a:r>
              <a:rPr dirty="0">
                <a:latin typeface="Arial" panose="020B0604020202020204" pitchFamily="34" charset="0"/>
                <a:cs typeface="Arial" panose="020B0604020202020204" pitchFamily="34" charset="0"/>
              </a:rPr>
              <a:t>Common I&amp;Cs change over time, such as security risks becoming a major concern. However, prior research has only covered this factor in a small amount of work.</a:t>
            </a:r>
          </a:p>
          <a:p>
            <a:pPr marL="508000" indent="-508000">
              <a:lnSpc>
                <a:spcPct val="120000"/>
              </a:lnSpc>
              <a:buSzPct val="123000"/>
              <a:buChar char="•"/>
              <a:defRPr>
                <a:solidFill>
                  <a:srgbClr val="000000"/>
                </a:solidFill>
              </a:defRPr>
            </a:pPr>
            <a:r>
              <a:rPr dirty="0">
                <a:latin typeface="Arial" panose="020B0604020202020204" pitchFamily="34" charset="0"/>
                <a:cs typeface="Arial" panose="020B0604020202020204" pitchFamily="34" charset="0"/>
              </a:rPr>
              <a:t>Logging I&amp;Cs are not fully met in industrial projects and depend on early logging practices and adherence to logging guidelines.</a:t>
            </a:r>
          </a:p>
          <a:p>
            <a:pPr marL="508000" indent="-508000">
              <a:lnSpc>
                <a:spcPct val="120000"/>
              </a:lnSpc>
              <a:buSzPct val="123000"/>
              <a:buChar char="•"/>
              <a:defRPr>
                <a:solidFill>
                  <a:srgbClr val="000000"/>
                </a:solidFill>
              </a:defRPr>
            </a:pPr>
            <a:r>
              <a:rPr dirty="0">
                <a:latin typeface="Arial" panose="020B0604020202020204" pitchFamily="34" charset="0"/>
                <a:cs typeface="Arial" panose="020B0604020202020204" pitchFamily="34" charset="0"/>
              </a:rPr>
              <a:t>Advanced logging practices can be incorporated into logging guidelines to address more sophisticated intentions and concerns effectively.</a:t>
            </a:r>
          </a:p>
          <a:p>
            <a:pPr marL="508000" indent="-508000">
              <a:lnSpc>
                <a:spcPct val="120000"/>
              </a:lnSpc>
              <a:buSzPct val="123000"/>
              <a:buChar char="•"/>
              <a:defRPr>
                <a:solidFill>
                  <a:srgbClr val="000000"/>
                </a:solidFill>
              </a:defRPr>
            </a:pPr>
            <a:r>
              <a:rPr dirty="0">
                <a:latin typeface="Arial" panose="020B0604020202020204" pitchFamily="34" charset="0"/>
                <a:cs typeface="Arial" panose="020B0604020202020204" pitchFamily="34" charset="0"/>
              </a:rPr>
              <a:t>Supporting tools should also work with certain rules in line with logging guidelines.</a:t>
            </a: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幻灯片编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21</a:t>
            </a:fld>
            <a:endParaRPr dirty="0"/>
          </a:p>
        </p:txBody>
      </p:sp>
      <p:sp>
        <p:nvSpPr>
          <p:cNvPr id="443" name="4. Conclusions"/>
          <p:cNvSpPr txBox="1">
            <a:spLocks noGrp="1"/>
          </p:cNvSpPr>
          <p:nvPr>
            <p:ph type="title"/>
          </p:nvPr>
        </p:nvSpPr>
        <p:spPr>
          <a:prstGeom prst="rect">
            <a:avLst/>
          </a:prstGeom>
        </p:spPr>
        <p:txBody>
          <a:bodyPr/>
          <a:lstStyle/>
          <a:p>
            <a:r>
              <a:rPr dirty="0"/>
              <a:t>4. Conclusions</a:t>
            </a:r>
          </a:p>
        </p:txBody>
      </p:sp>
      <p:sp>
        <p:nvSpPr>
          <p:cNvPr id="444" name="Common I&amp;Cs change over time, such as security risks becoming a major concern. However, prior research has only covered this factor in a small amount of work.…"/>
          <p:cNvSpPr txBox="1"/>
          <p:nvPr/>
        </p:nvSpPr>
        <p:spPr>
          <a:xfrm>
            <a:off x="1437915" y="2647306"/>
            <a:ext cx="21508169" cy="9456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marL="508000" indent="-508000">
              <a:lnSpc>
                <a:spcPct val="120000"/>
              </a:lnSpc>
              <a:buSzPct val="123000"/>
              <a:buChar char="•"/>
              <a:defRPr>
                <a:solidFill>
                  <a:srgbClr val="000000"/>
                </a:solidFill>
              </a:defRPr>
            </a:pPr>
            <a:r>
              <a:rPr lang="en-US" sz="4400" dirty="0">
                <a:latin typeface="Arial" panose="020B0604020202020204" pitchFamily="34" charset="0"/>
                <a:cs typeface="Arial" panose="020B0604020202020204" pitchFamily="34" charset="0"/>
              </a:rPr>
              <a:t>A notable gap exists between </a:t>
            </a:r>
            <a:r>
              <a:rPr lang="en-US" sz="4400" dirty="0" smtClean="0">
                <a:latin typeface="Arial" panose="020B0604020202020204" pitchFamily="34" charset="0"/>
                <a:cs typeface="Arial" panose="020B0604020202020204" pitchFamily="34" charset="0"/>
              </a:rPr>
              <a:t>logging I&amp;Cs and their actual implementation </a:t>
            </a:r>
            <a:r>
              <a:rPr lang="en-US" sz="4400" dirty="0">
                <a:latin typeface="Arial" panose="020B0604020202020204" pitchFamily="34" charset="0"/>
                <a:cs typeface="Arial" panose="020B0604020202020204" pitchFamily="34" charset="0"/>
              </a:rPr>
              <a:t>in source code, potentially exceeding expectations.</a:t>
            </a:r>
          </a:p>
          <a:p>
            <a:pPr marL="1116000" indent="-508000">
              <a:lnSpc>
                <a:spcPct val="120000"/>
              </a:lnSpc>
              <a:spcBef>
                <a:spcPts val="3000"/>
              </a:spcBef>
              <a:buSzPct val="123000"/>
              <a:buChar char="•"/>
              <a:defRPr>
                <a:solidFill>
                  <a:srgbClr val="000000"/>
                </a:solidFill>
              </a:defRPr>
            </a:pPr>
            <a:r>
              <a:rPr sz="4400" dirty="0" smtClean="0">
                <a:latin typeface="Arial" panose="020B0604020202020204" pitchFamily="34" charset="0"/>
                <a:cs typeface="Arial" panose="020B0604020202020204" pitchFamily="34" charset="0"/>
              </a:rPr>
              <a:t>Common </a:t>
            </a:r>
            <a:r>
              <a:rPr sz="4400" dirty="0">
                <a:latin typeface="Arial" panose="020B0604020202020204" pitchFamily="34" charset="0"/>
                <a:cs typeface="Arial" panose="020B0604020202020204" pitchFamily="34" charset="0"/>
              </a:rPr>
              <a:t>I&amp;Cs change over </a:t>
            </a:r>
            <a:r>
              <a:rPr sz="4400" dirty="0" smtClean="0">
                <a:latin typeface="Arial" panose="020B0604020202020204" pitchFamily="34" charset="0"/>
                <a:cs typeface="Arial" panose="020B0604020202020204" pitchFamily="34" charset="0"/>
              </a:rPr>
              <a:t>time.</a:t>
            </a:r>
            <a:endParaRPr lang="en-US" sz="4400" dirty="0" smtClean="0">
              <a:latin typeface="Arial" panose="020B0604020202020204" pitchFamily="34" charset="0"/>
              <a:cs typeface="Arial" panose="020B0604020202020204" pitchFamily="34" charset="0"/>
            </a:endParaRPr>
          </a:p>
          <a:p>
            <a:pPr marL="1116000" indent="-508000">
              <a:lnSpc>
                <a:spcPct val="120000"/>
              </a:lnSpc>
              <a:spcBef>
                <a:spcPts val="3000"/>
              </a:spcBef>
              <a:buSzPct val="123000"/>
              <a:buChar char="•"/>
              <a:defRPr>
                <a:solidFill>
                  <a:srgbClr val="000000"/>
                </a:solidFill>
              </a:defRPr>
            </a:pPr>
            <a:r>
              <a:rPr lang="en-US" sz="4400" dirty="0" smtClean="0">
                <a:latin typeface="Arial" panose="020B0604020202020204" pitchFamily="34" charset="0"/>
                <a:cs typeface="Arial" panose="020B0604020202020204" pitchFamily="34" charset="0"/>
              </a:rPr>
              <a:t>The fulfillment of I&amp;Cs depends on the timing of logging practices and the adoption of logging guidelines.</a:t>
            </a:r>
            <a:endParaRPr sz="4400" dirty="0">
              <a:latin typeface="Arial" panose="020B0604020202020204" pitchFamily="34" charset="0"/>
              <a:cs typeface="Arial" panose="020B0604020202020204" pitchFamily="34" charset="0"/>
            </a:endParaRPr>
          </a:p>
          <a:p>
            <a:pPr marL="508000" indent="-508000">
              <a:lnSpc>
                <a:spcPct val="120000"/>
              </a:lnSpc>
              <a:buSzPct val="123000"/>
              <a:buChar char="•"/>
              <a:defRPr>
                <a:solidFill>
                  <a:srgbClr val="000000"/>
                </a:solidFill>
              </a:defRPr>
            </a:pPr>
            <a:r>
              <a:rPr lang="en-US" sz="4400" dirty="0">
                <a:latin typeface="Arial" panose="020B0604020202020204" pitchFamily="34" charset="0"/>
                <a:cs typeface="Arial" panose="020B0604020202020204" pitchFamily="34" charset="0"/>
              </a:rPr>
              <a:t>While there is no panacea, guidelines and tools are generally recognized as valuable</a:t>
            </a:r>
            <a:r>
              <a:rPr lang="en-US" sz="4400" dirty="0" smtClean="0">
                <a:latin typeface="Arial" panose="020B0604020202020204" pitchFamily="34" charset="0"/>
                <a:cs typeface="Arial" panose="020B0604020202020204" pitchFamily="34" charset="0"/>
              </a:rPr>
              <a:t>. However,</a:t>
            </a:r>
          </a:p>
          <a:p>
            <a:pPr marL="1116000" indent="-508000">
              <a:lnSpc>
                <a:spcPct val="120000"/>
              </a:lnSpc>
              <a:spcBef>
                <a:spcPts val="3000"/>
              </a:spcBef>
              <a:buSzPct val="123000"/>
              <a:buChar char="•"/>
              <a:defRPr>
                <a:solidFill>
                  <a:srgbClr val="000000"/>
                </a:solidFill>
              </a:defRPr>
            </a:pPr>
            <a:r>
              <a:rPr lang="en-US" sz="4400" dirty="0" smtClean="0">
                <a:latin typeface="Arial" panose="020B0604020202020204" pitchFamily="34" charset="0"/>
                <a:cs typeface="Arial" panose="020B0604020202020204" pitchFamily="34" charset="0"/>
              </a:rPr>
              <a:t>Existing </a:t>
            </a:r>
            <a:r>
              <a:rPr lang="en-US" sz="4400" dirty="0">
                <a:latin typeface="Arial" panose="020B0604020202020204" pitchFamily="34" charset="0"/>
                <a:cs typeface="Arial" panose="020B0604020202020204" pitchFamily="34" charset="0"/>
              </a:rPr>
              <a:t>g</a:t>
            </a:r>
            <a:r>
              <a:rPr lang="en-US" sz="4400" dirty="0" smtClean="0">
                <a:latin typeface="Arial" panose="020B0604020202020204" pitchFamily="34" charset="0"/>
                <a:cs typeface="Arial" panose="020B0604020202020204" pitchFamily="34" charset="0"/>
              </a:rPr>
              <a:t>uidelines and tools may struggle to address advanced requirements.</a:t>
            </a:r>
            <a:endParaRPr sz="4400" dirty="0">
              <a:latin typeface="Arial" panose="020B0604020202020204" pitchFamily="34" charset="0"/>
              <a:cs typeface="Arial" panose="020B0604020202020204" pitchFamily="34" charset="0"/>
            </a:endParaRPr>
          </a:p>
          <a:p>
            <a:pPr marL="1116000" indent="-508000">
              <a:lnSpc>
                <a:spcPct val="120000"/>
              </a:lnSpc>
              <a:spcBef>
                <a:spcPts val="3000"/>
              </a:spcBef>
              <a:buSzPct val="123000"/>
              <a:buChar char="•"/>
              <a:defRPr>
                <a:solidFill>
                  <a:srgbClr val="000000"/>
                </a:solidFill>
              </a:defRPr>
            </a:pPr>
            <a:r>
              <a:rPr lang="en-US" sz="4400" dirty="0">
                <a:latin typeface="Arial" panose="020B0604020202020204" pitchFamily="34" charset="0"/>
                <a:cs typeface="Arial" panose="020B0604020202020204" pitchFamily="34" charset="0"/>
              </a:rPr>
              <a:t>Limited impact from a management perspective</a:t>
            </a:r>
            <a:r>
              <a:rPr sz="4400" dirty="0" smtClean="0">
                <a:latin typeface="Arial" panose="020B0604020202020204" pitchFamily="34" charset="0"/>
                <a:cs typeface="Arial" panose="020B0604020202020204" pitchFamily="34" charset="0"/>
              </a:rPr>
              <a:t>.</a:t>
            </a:r>
            <a:endParaRPr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1141677"/>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Shenghui Gu: shenghui.gu@smail.nju.edu.cn"/>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dirty="0">
                <a:solidFill>
                  <a:schemeClr val="bg2">
                    <a:lumMod val="10000"/>
                  </a:schemeClr>
                </a:solidFill>
                <a:latin typeface="Arial" panose="020B0604020202020204" pitchFamily="34" charset="0"/>
                <a:cs typeface="Arial" panose="020B0604020202020204" pitchFamily="34" charset="0"/>
              </a:rPr>
              <a:t>Shenghui Gu: </a:t>
            </a:r>
            <a:r>
              <a:rPr u="sng" dirty="0">
                <a:solidFill>
                  <a:schemeClr val="bg2">
                    <a:lumMod val="10000"/>
                  </a:schemeClr>
                </a:solidFill>
                <a:latin typeface="Arial" panose="020B0604020202020204" pitchFamily="34" charset="0"/>
                <a:cs typeface="Arial" panose="020B0604020202020204" pitchFamily="34" charset="0"/>
              </a:rPr>
              <a:t>shenghui.gu@smail.nju.edu.cn</a:t>
            </a:r>
          </a:p>
        </p:txBody>
      </p:sp>
      <p:sp>
        <p:nvSpPr>
          <p:cNvPr id="449" name="How Do Developers’ Profiles and Experiences Influence their Logging Practices? An Empirical Study of Industrial Practitioners"/>
          <p:cNvSpPr txBox="1">
            <a:spLocks noGrp="1"/>
          </p:cNvSpPr>
          <p:nvPr>
            <p:ph type="title"/>
          </p:nvPr>
        </p:nvSpPr>
        <p:spPr>
          <a:xfrm>
            <a:off x="3879681" y="1268171"/>
            <a:ext cx="18288712" cy="1397001"/>
          </a:xfrm>
          <a:prstGeom prst="rect">
            <a:avLst/>
          </a:prstGeom>
        </p:spPr>
        <p:txBody>
          <a:bodyPr/>
          <a:lstStyle>
            <a:lvl1pPr defTabSz="1292319">
              <a:defRPr sz="4240" spc="-84"/>
            </a:lvl1pPr>
          </a:lstStyle>
          <a:p>
            <a:r>
              <a:rPr dirty="0">
                <a:latin typeface="Arial" panose="020B0604020202020204" pitchFamily="34" charset="0"/>
                <a:cs typeface="Arial" panose="020B0604020202020204" pitchFamily="34" charset="0"/>
              </a:rPr>
              <a:t>How Do </a:t>
            </a:r>
            <a:r>
              <a:rPr dirty="0" smtClean="0">
                <a:latin typeface="Arial" panose="020B0604020202020204" pitchFamily="34" charset="0"/>
                <a:cs typeface="Arial" panose="020B0604020202020204" pitchFamily="34" charset="0"/>
              </a:rPr>
              <a:t>Developers</a:t>
            </a:r>
            <a:r>
              <a:rPr lang="en-US" dirty="0" smtClean="0">
                <a:latin typeface="Arial" panose="020B0604020202020204" pitchFamily="34" charset="0"/>
                <a:cs typeface="Arial" panose="020B0604020202020204" pitchFamily="34" charset="0"/>
              </a:rPr>
              <a:t>'</a:t>
            </a:r>
            <a:r>
              <a:rPr dirty="0" smtClean="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Profiles and Experiences Influence their Logging Practices? An Empirical Study of Industrial Practitioners</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幻灯片编号"/>
          <p:cNvSpPr txBox="1">
            <a:spLocks noGrp="1"/>
          </p:cNvSpPr>
          <p:nvPr>
            <p:ph type="sldNum" sz="quarter" idx="2"/>
          </p:nvPr>
        </p:nvSpPr>
        <p:spPr>
          <a:xfrm>
            <a:off x="22959771" y="12734347"/>
            <a:ext cx="502667" cy="9449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dirty="0"/>
          </a:p>
        </p:txBody>
      </p:sp>
      <p:sp>
        <p:nvSpPr>
          <p:cNvPr id="117" name="Background"/>
          <p:cNvSpPr txBox="1">
            <a:spLocks noGrp="1"/>
          </p:cNvSpPr>
          <p:nvPr>
            <p:ph type="title"/>
          </p:nvPr>
        </p:nvSpPr>
        <p:spPr>
          <a:prstGeom prst="rect">
            <a:avLst/>
          </a:prstGeom>
        </p:spPr>
        <p:txBody>
          <a:bodyPr/>
          <a:lstStyle/>
          <a:p>
            <a:r>
              <a:rPr dirty="0">
                <a:latin typeface="Arial" panose="020B0604020202020204" pitchFamily="34" charset="0"/>
                <a:cs typeface="Arial" panose="020B0604020202020204" pitchFamily="34" charset="0"/>
              </a:rPr>
              <a:t>Background</a:t>
            </a:r>
          </a:p>
        </p:txBody>
      </p:sp>
      <p:sp>
        <p:nvSpPr>
          <p:cNvPr id="118" name="1. Introduction"/>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dirty="0">
                <a:latin typeface="Arial" panose="020B0604020202020204" pitchFamily="34" charset="0"/>
                <a:cs typeface="Arial" panose="020B0604020202020204" pitchFamily="34" charset="0"/>
              </a:rPr>
              <a:t>1. Introduction</a:t>
            </a:r>
          </a:p>
        </p:txBody>
      </p:sp>
      <p:sp>
        <p:nvSpPr>
          <p:cNvPr id="119" name="Troubleshooting…"/>
          <p:cNvSpPr txBox="1"/>
          <p:nvPr/>
        </p:nvSpPr>
        <p:spPr>
          <a:xfrm>
            <a:off x="14222606" y="3798673"/>
            <a:ext cx="4294445" cy="34048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marL="508000" indent="-508000">
              <a:lnSpc>
                <a:spcPct val="120000"/>
              </a:lnSpc>
              <a:buSzPct val="123000"/>
              <a:buChar char="•"/>
              <a:defRPr>
                <a:solidFill>
                  <a:srgbClr val="000000"/>
                </a:solidFill>
              </a:defRPr>
            </a:pPr>
            <a:r>
              <a:rPr dirty="0">
                <a:latin typeface="Arial" panose="020B0604020202020204" pitchFamily="34" charset="0"/>
                <a:cs typeface="Arial" panose="020B0604020202020204" pitchFamily="34" charset="0"/>
              </a:rPr>
              <a:t>Troubleshooting</a:t>
            </a:r>
          </a:p>
          <a:p>
            <a:pPr marL="508000" indent="-508000">
              <a:lnSpc>
                <a:spcPct val="120000"/>
              </a:lnSpc>
              <a:buSzPct val="123000"/>
              <a:buChar char="•"/>
              <a:defRPr>
                <a:solidFill>
                  <a:srgbClr val="000000"/>
                </a:solidFill>
              </a:defRPr>
            </a:pPr>
            <a:r>
              <a:rPr dirty="0">
                <a:latin typeface="Arial" panose="020B0604020202020204" pitchFamily="34" charset="0"/>
                <a:cs typeface="Arial" panose="020B0604020202020204" pitchFamily="34" charset="0"/>
              </a:rPr>
              <a:t>Monitoring</a:t>
            </a:r>
          </a:p>
          <a:p>
            <a:pPr marL="508000" indent="-508000">
              <a:lnSpc>
                <a:spcPct val="120000"/>
              </a:lnSpc>
              <a:buSzPct val="123000"/>
              <a:buChar char="•"/>
              <a:defRPr b="1">
                <a:solidFill>
                  <a:srgbClr val="000000"/>
                </a:solidFill>
              </a:defRPr>
            </a:pPr>
            <a:r>
              <a:rPr dirty="0">
                <a:latin typeface="Arial" panose="020B0604020202020204" pitchFamily="34" charset="0"/>
                <a:cs typeface="Arial" panose="020B0604020202020204" pitchFamily="34" charset="0"/>
              </a:rPr>
              <a:t>…</a:t>
            </a:r>
          </a:p>
        </p:txBody>
      </p:sp>
      <p:sp>
        <p:nvSpPr>
          <p:cNvPr id="120" name="I/O overhead…"/>
          <p:cNvSpPr txBox="1"/>
          <p:nvPr/>
        </p:nvSpPr>
        <p:spPr>
          <a:xfrm>
            <a:off x="14222606" y="8801032"/>
            <a:ext cx="3980257" cy="34048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marL="508000" indent="-508000">
              <a:lnSpc>
                <a:spcPct val="120000"/>
              </a:lnSpc>
              <a:buSzPct val="123000"/>
              <a:buChar char="•"/>
              <a:defRPr>
                <a:solidFill>
                  <a:srgbClr val="000000"/>
                </a:solidFill>
              </a:defRPr>
            </a:pPr>
            <a:r>
              <a:rPr dirty="0">
                <a:latin typeface="Arial" panose="020B0604020202020204" pitchFamily="34" charset="0"/>
                <a:cs typeface="Arial" panose="020B0604020202020204" pitchFamily="34" charset="0"/>
              </a:rPr>
              <a:t>I/O overhead</a:t>
            </a:r>
          </a:p>
          <a:p>
            <a:pPr marL="508000" indent="-508000">
              <a:lnSpc>
                <a:spcPct val="120000"/>
              </a:lnSpc>
              <a:buSzPct val="123000"/>
              <a:buChar char="•"/>
              <a:defRPr>
                <a:solidFill>
                  <a:srgbClr val="000000"/>
                </a:solidFill>
              </a:defRPr>
            </a:pPr>
            <a:r>
              <a:rPr dirty="0">
                <a:latin typeface="Arial" panose="020B0604020202020204" pitchFamily="34" charset="0"/>
                <a:cs typeface="Arial" panose="020B0604020202020204" pitchFamily="34" charset="0"/>
              </a:rPr>
              <a:t>CPU overhead</a:t>
            </a:r>
          </a:p>
          <a:p>
            <a:pPr marL="508000" indent="-508000">
              <a:lnSpc>
                <a:spcPct val="120000"/>
              </a:lnSpc>
              <a:buSzPct val="123000"/>
              <a:buChar char="•"/>
              <a:defRPr b="1">
                <a:solidFill>
                  <a:srgbClr val="000000"/>
                </a:solidFill>
              </a:defRPr>
            </a:pPr>
            <a:r>
              <a:rPr dirty="0">
                <a:latin typeface="Arial" panose="020B0604020202020204" pitchFamily="34" charset="0"/>
                <a:cs typeface="Arial" panose="020B0604020202020204" pitchFamily="34" charset="0"/>
              </a:rPr>
              <a:t>…</a:t>
            </a:r>
          </a:p>
        </p:txBody>
      </p:sp>
      <p:grpSp>
        <p:nvGrpSpPr>
          <p:cNvPr id="123" name="成组"/>
          <p:cNvGrpSpPr/>
          <p:nvPr/>
        </p:nvGrpSpPr>
        <p:grpSpPr>
          <a:xfrm>
            <a:off x="1752861" y="6332003"/>
            <a:ext cx="2540001" cy="3235562"/>
            <a:chOff x="0" y="0"/>
            <a:chExt cx="2540000" cy="3235560"/>
          </a:xfrm>
        </p:grpSpPr>
        <p:sp>
          <p:nvSpPr>
            <p:cNvPr id="121" name="Engineer"/>
            <p:cNvSpPr txBox="1"/>
            <p:nvPr/>
          </p:nvSpPr>
          <p:spPr>
            <a:xfrm>
              <a:off x="191981" y="2578970"/>
              <a:ext cx="2156038" cy="6565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gn="ctr">
                <a:defRPr>
                  <a:solidFill>
                    <a:srgbClr val="000000"/>
                  </a:solidFill>
                </a:defRPr>
              </a:lvl1pPr>
            </a:lstStyle>
            <a:p>
              <a:r>
                <a:rPr dirty="0">
                  <a:latin typeface="Arial" panose="020B0604020202020204" pitchFamily="34" charset="0"/>
                  <a:cs typeface="Arial" panose="020B0604020202020204" pitchFamily="34" charset="0"/>
                </a:rPr>
                <a:t>Engineer</a:t>
              </a:r>
            </a:p>
          </p:txBody>
        </p:sp>
        <p:pic>
          <p:nvPicPr>
            <p:cNvPr id="122" name="coding.png" descr="coding.png"/>
            <p:cNvPicPr>
              <a:picLocks noChangeAspect="1"/>
            </p:cNvPicPr>
            <p:nvPr/>
          </p:nvPicPr>
          <p:blipFill>
            <a:blip r:embed="rId3">
              <a:extLst/>
            </a:blip>
            <a:stretch>
              <a:fillRect/>
            </a:stretch>
          </p:blipFill>
          <p:spPr>
            <a:xfrm>
              <a:off x="0" y="0"/>
              <a:ext cx="2540000" cy="2540000"/>
            </a:xfrm>
            <a:prstGeom prst="rect">
              <a:avLst/>
            </a:prstGeom>
            <a:ln w="12700" cap="flat">
              <a:noFill/>
              <a:miter lim="400000"/>
            </a:ln>
            <a:effectLst/>
          </p:spPr>
        </p:pic>
      </p:grpSp>
      <p:sp>
        <p:nvSpPr>
          <p:cNvPr id="124" name="箭头"/>
          <p:cNvSpPr/>
          <p:nvPr/>
        </p:nvSpPr>
        <p:spPr>
          <a:xfrm>
            <a:off x="5358822" y="7451880"/>
            <a:ext cx="2486059" cy="1016001"/>
          </a:xfrm>
          <a:prstGeom prst="rightArrow">
            <a:avLst>
              <a:gd name="adj1" fmla="val 51942"/>
              <a:gd name="adj2" fmla="val 82278"/>
            </a:avLst>
          </a:pr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sp>
        <p:nvSpPr>
          <p:cNvPr id="125" name="装饰符左"/>
          <p:cNvSpPr/>
          <p:nvPr/>
        </p:nvSpPr>
        <p:spPr>
          <a:xfrm rot="5400000">
            <a:off x="5128676" y="7655381"/>
            <a:ext cx="8258114" cy="693787"/>
          </a:xfrm>
          <a:custGeom>
            <a:avLst/>
            <a:gdLst/>
            <a:ahLst/>
            <a:cxnLst>
              <a:cxn ang="0">
                <a:pos x="wd2" y="hd2"/>
              </a:cxn>
              <a:cxn ang="5400000">
                <a:pos x="wd2" y="hd2"/>
              </a:cxn>
              <a:cxn ang="10800000">
                <a:pos x="wd2" y="hd2"/>
              </a:cxn>
              <a:cxn ang="16200000">
                <a:pos x="wd2" y="hd2"/>
              </a:cxn>
            </a:cxnLst>
            <a:rect l="0" t="0" r="r" b="b"/>
            <a:pathLst>
              <a:path w="21397" h="21407" extrusionOk="0">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grpSp>
        <p:nvGrpSpPr>
          <p:cNvPr id="128" name="成组"/>
          <p:cNvGrpSpPr/>
          <p:nvPr/>
        </p:nvGrpSpPr>
        <p:grpSpPr>
          <a:xfrm>
            <a:off x="10643616" y="3873217"/>
            <a:ext cx="2540001" cy="3235562"/>
            <a:chOff x="0" y="0"/>
            <a:chExt cx="2540000" cy="3235560"/>
          </a:xfrm>
        </p:grpSpPr>
        <p:pic>
          <p:nvPicPr>
            <p:cNvPr id="126" name="idea.png" descr="idea.png"/>
            <p:cNvPicPr>
              <a:picLocks noChangeAspect="1"/>
            </p:cNvPicPr>
            <p:nvPr/>
          </p:nvPicPr>
          <p:blipFill>
            <a:blip r:embed="rId4">
              <a:extLst/>
            </a:blip>
            <a:stretch>
              <a:fillRect/>
            </a:stretch>
          </p:blipFill>
          <p:spPr>
            <a:xfrm>
              <a:off x="0" y="0"/>
              <a:ext cx="2540000" cy="2540000"/>
            </a:xfrm>
            <a:prstGeom prst="rect">
              <a:avLst/>
            </a:prstGeom>
            <a:ln w="12700" cap="flat">
              <a:noFill/>
              <a:miter lim="400000"/>
            </a:ln>
            <a:effectLst/>
          </p:spPr>
        </p:pic>
        <p:sp>
          <p:nvSpPr>
            <p:cNvPr id="127" name="Intentions"/>
            <p:cNvSpPr txBox="1"/>
            <p:nvPr/>
          </p:nvSpPr>
          <p:spPr>
            <a:xfrm>
              <a:off x="106221" y="2578970"/>
              <a:ext cx="2327559" cy="6565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gn="ctr">
                <a:defRPr>
                  <a:solidFill>
                    <a:srgbClr val="000000"/>
                  </a:solidFill>
                </a:defRPr>
              </a:lvl1pPr>
            </a:lstStyle>
            <a:p>
              <a:r>
                <a:rPr dirty="0">
                  <a:latin typeface="Arial" panose="020B0604020202020204" pitchFamily="34" charset="0"/>
                  <a:cs typeface="Arial" panose="020B0604020202020204" pitchFamily="34" charset="0"/>
                </a:rPr>
                <a:t>Intentions</a:t>
              </a:r>
            </a:p>
          </p:txBody>
        </p:sp>
      </p:grpSp>
      <p:grpSp>
        <p:nvGrpSpPr>
          <p:cNvPr id="131" name="成组"/>
          <p:cNvGrpSpPr/>
          <p:nvPr/>
        </p:nvGrpSpPr>
        <p:grpSpPr>
          <a:xfrm>
            <a:off x="10643616" y="8875576"/>
            <a:ext cx="2540001" cy="3235562"/>
            <a:chOff x="0" y="0"/>
            <a:chExt cx="2540000" cy="3235560"/>
          </a:xfrm>
        </p:grpSpPr>
        <p:pic>
          <p:nvPicPr>
            <p:cNvPr id="129" name="anxiety.png" descr="anxiety.png"/>
            <p:cNvPicPr>
              <a:picLocks noChangeAspect="1"/>
            </p:cNvPicPr>
            <p:nvPr/>
          </p:nvPicPr>
          <p:blipFill>
            <a:blip r:embed="rId5">
              <a:extLst/>
            </a:blip>
            <a:stretch>
              <a:fillRect/>
            </a:stretch>
          </p:blipFill>
          <p:spPr>
            <a:xfrm>
              <a:off x="0" y="0"/>
              <a:ext cx="2540000" cy="2540000"/>
            </a:xfrm>
            <a:prstGeom prst="rect">
              <a:avLst/>
            </a:prstGeom>
            <a:ln w="12700" cap="flat">
              <a:noFill/>
              <a:miter lim="400000"/>
            </a:ln>
            <a:effectLst/>
          </p:spPr>
        </p:pic>
        <p:sp>
          <p:nvSpPr>
            <p:cNvPr id="130" name="Concerns"/>
            <p:cNvSpPr txBox="1"/>
            <p:nvPr/>
          </p:nvSpPr>
          <p:spPr>
            <a:xfrm>
              <a:off x="120648" y="2578970"/>
              <a:ext cx="2298705" cy="6565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gn="ctr">
                <a:defRPr>
                  <a:solidFill>
                    <a:srgbClr val="000000"/>
                  </a:solidFill>
                </a:defRPr>
              </a:lvl1pPr>
            </a:lstStyle>
            <a:p>
              <a:r>
                <a:rPr dirty="0">
                  <a:latin typeface="Arial" panose="020B0604020202020204" pitchFamily="34" charset="0"/>
                  <a:cs typeface="Arial" panose="020B0604020202020204" pitchFamily="34" charset="0"/>
                </a:rPr>
                <a:t>Concerns</a:t>
              </a:r>
            </a:p>
          </p:txBody>
        </p:sp>
      </p:grpSp>
      <p:sp>
        <p:nvSpPr>
          <p:cNvPr id="132" name="I&amp;Cs"/>
          <p:cNvSpPr txBox="1"/>
          <p:nvPr/>
        </p:nvSpPr>
        <p:spPr>
          <a:xfrm>
            <a:off x="10985478" y="2662760"/>
            <a:ext cx="1856278" cy="9335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a:defRPr sz="6000" b="1">
                <a:solidFill>
                  <a:srgbClr val="000000"/>
                </a:solidFill>
              </a:defRPr>
            </a:lvl1pPr>
          </a:lstStyle>
          <a:p>
            <a:r>
              <a:rPr dirty="0">
                <a:latin typeface="Arial" panose="020B0604020202020204" pitchFamily="34" charset="0"/>
                <a:cs typeface="Arial" panose="020B0604020202020204" pitchFamily="34" charset="0"/>
              </a:rPr>
              <a:t>I&amp;Cs</a:t>
            </a:r>
          </a:p>
        </p:txBody>
      </p:sp>
      <p:sp>
        <p:nvSpPr>
          <p:cNvPr id="133" name="Logging"/>
          <p:cNvSpPr txBox="1"/>
          <p:nvPr/>
        </p:nvSpPr>
        <p:spPr>
          <a:xfrm>
            <a:off x="5034916" y="6391205"/>
            <a:ext cx="3133871" cy="9335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a:defRPr sz="6000" b="1">
                <a:solidFill>
                  <a:srgbClr val="000000"/>
                </a:solidFill>
              </a:defRPr>
            </a:lvl1pPr>
          </a:lstStyle>
          <a:p>
            <a:r>
              <a:rPr dirty="0">
                <a:latin typeface="Arial" panose="020B0604020202020204" pitchFamily="34" charset="0"/>
                <a:cs typeface="Arial" panose="020B0604020202020204" pitchFamily="34" charset="0"/>
              </a:rPr>
              <a:t>Logging</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幻灯片编号"/>
          <p:cNvSpPr txBox="1">
            <a:spLocks noGrp="1"/>
          </p:cNvSpPr>
          <p:nvPr>
            <p:ph type="sldNum" sz="quarter" idx="2"/>
          </p:nvPr>
        </p:nvSpPr>
        <p:spPr>
          <a:xfrm>
            <a:off x="22959771" y="12734347"/>
            <a:ext cx="502667" cy="9449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dirty="0"/>
          </a:p>
        </p:txBody>
      </p:sp>
      <p:sp>
        <p:nvSpPr>
          <p:cNvPr id="138" name="Background"/>
          <p:cNvSpPr txBox="1">
            <a:spLocks noGrp="1"/>
          </p:cNvSpPr>
          <p:nvPr>
            <p:ph type="title"/>
          </p:nvPr>
        </p:nvSpPr>
        <p:spPr>
          <a:prstGeom prst="rect">
            <a:avLst/>
          </a:prstGeom>
        </p:spPr>
        <p:txBody>
          <a:bodyPr/>
          <a:lstStyle/>
          <a:p>
            <a:r>
              <a:rPr dirty="0">
                <a:latin typeface="Arial" panose="020B0604020202020204" pitchFamily="34" charset="0"/>
                <a:cs typeface="Arial" panose="020B0604020202020204" pitchFamily="34" charset="0"/>
              </a:rPr>
              <a:t>Background</a:t>
            </a:r>
          </a:p>
        </p:txBody>
      </p:sp>
      <p:sp>
        <p:nvSpPr>
          <p:cNvPr id="139" name="1. Introduction"/>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dirty="0">
                <a:latin typeface="Arial" panose="020B0604020202020204" pitchFamily="34" charset="0"/>
                <a:cs typeface="Arial" panose="020B0604020202020204" pitchFamily="34" charset="0"/>
              </a:rPr>
              <a:t>1. Introduction</a:t>
            </a:r>
          </a:p>
        </p:txBody>
      </p:sp>
      <p:grpSp>
        <p:nvGrpSpPr>
          <p:cNvPr id="142" name="成组"/>
          <p:cNvGrpSpPr/>
          <p:nvPr/>
        </p:nvGrpSpPr>
        <p:grpSpPr>
          <a:xfrm>
            <a:off x="19534254" y="6353200"/>
            <a:ext cx="3097002" cy="3235562"/>
            <a:chOff x="-116" y="0"/>
            <a:chExt cx="3097000" cy="3235560"/>
          </a:xfrm>
        </p:grpSpPr>
        <p:pic>
          <p:nvPicPr>
            <p:cNvPr id="140" name="web-programming.png" descr="web-programming.png"/>
            <p:cNvPicPr>
              <a:picLocks noChangeAspect="1"/>
            </p:cNvPicPr>
            <p:nvPr/>
          </p:nvPicPr>
          <p:blipFill>
            <a:blip r:embed="rId3">
              <a:extLst/>
            </a:blip>
            <a:stretch>
              <a:fillRect/>
            </a:stretch>
          </p:blipFill>
          <p:spPr>
            <a:xfrm>
              <a:off x="278384" y="0"/>
              <a:ext cx="2540001" cy="2540000"/>
            </a:xfrm>
            <a:prstGeom prst="rect">
              <a:avLst/>
            </a:prstGeom>
            <a:ln w="12700" cap="flat">
              <a:noFill/>
              <a:miter lim="400000"/>
            </a:ln>
            <a:effectLst/>
          </p:spPr>
        </p:pic>
        <p:sp>
          <p:nvSpPr>
            <p:cNvPr id="141" name="Source Code"/>
            <p:cNvSpPr txBox="1"/>
            <p:nvPr/>
          </p:nvSpPr>
          <p:spPr>
            <a:xfrm>
              <a:off x="-116" y="2578970"/>
              <a:ext cx="3097000" cy="6565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gn="ctr">
                <a:defRPr>
                  <a:solidFill>
                    <a:srgbClr val="000000"/>
                  </a:solidFill>
                </a:defRPr>
              </a:lvl1pPr>
            </a:lstStyle>
            <a:p>
              <a:r>
                <a:rPr dirty="0">
                  <a:latin typeface="Arial" panose="020B0604020202020204" pitchFamily="34" charset="0"/>
                  <a:cs typeface="Arial" panose="020B0604020202020204" pitchFamily="34" charset="0"/>
                </a:rPr>
                <a:t>Source Code</a:t>
              </a:r>
            </a:p>
          </p:txBody>
        </p:sp>
      </p:grpSp>
      <p:grpSp>
        <p:nvGrpSpPr>
          <p:cNvPr id="145" name="成组"/>
          <p:cNvGrpSpPr/>
          <p:nvPr/>
        </p:nvGrpSpPr>
        <p:grpSpPr>
          <a:xfrm>
            <a:off x="1752861" y="6332003"/>
            <a:ext cx="2540001" cy="3235562"/>
            <a:chOff x="0" y="0"/>
            <a:chExt cx="2540000" cy="3235560"/>
          </a:xfrm>
        </p:grpSpPr>
        <p:sp>
          <p:nvSpPr>
            <p:cNvPr id="143" name="Engineer"/>
            <p:cNvSpPr txBox="1"/>
            <p:nvPr/>
          </p:nvSpPr>
          <p:spPr>
            <a:xfrm>
              <a:off x="191981" y="2578970"/>
              <a:ext cx="2156038" cy="6565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gn="ctr">
                <a:defRPr>
                  <a:solidFill>
                    <a:srgbClr val="000000"/>
                  </a:solidFill>
                </a:defRPr>
              </a:lvl1pPr>
            </a:lstStyle>
            <a:p>
              <a:r>
                <a:rPr dirty="0">
                  <a:latin typeface="Arial" panose="020B0604020202020204" pitchFamily="34" charset="0"/>
                  <a:cs typeface="Arial" panose="020B0604020202020204" pitchFamily="34" charset="0"/>
                </a:rPr>
                <a:t>Engineer</a:t>
              </a:r>
            </a:p>
          </p:txBody>
        </p:sp>
        <p:pic>
          <p:nvPicPr>
            <p:cNvPr id="144" name="coding.png" descr="coding.png"/>
            <p:cNvPicPr>
              <a:picLocks noChangeAspect="1"/>
            </p:cNvPicPr>
            <p:nvPr/>
          </p:nvPicPr>
          <p:blipFill>
            <a:blip r:embed="rId4">
              <a:extLst/>
            </a:blip>
            <a:stretch>
              <a:fillRect/>
            </a:stretch>
          </p:blipFill>
          <p:spPr>
            <a:xfrm>
              <a:off x="0" y="0"/>
              <a:ext cx="2540000" cy="2540000"/>
            </a:xfrm>
            <a:prstGeom prst="rect">
              <a:avLst/>
            </a:prstGeom>
            <a:ln w="12700" cap="flat">
              <a:noFill/>
              <a:miter lim="400000"/>
            </a:ln>
            <a:effectLst/>
          </p:spPr>
        </p:pic>
      </p:grpSp>
      <p:sp>
        <p:nvSpPr>
          <p:cNvPr id="146" name="箭头"/>
          <p:cNvSpPr/>
          <p:nvPr/>
        </p:nvSpPr>
        <p:spPr>
          <a:xfrm>
            <a:off x="5358822" y="7451880"/>
            <a:ext cx="2486059" cy="1016001"/>
          </a:xfrm>
          <a:prstGeom prst="rightArrow">
            <a:avLst>
              <a:gd name="adj1" fmla="val 51942"/>
              <a:gd name="adj2" fmla="val 82278"/>
            </a:avLst>
          </a:pr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sp>
        <p:nvSpPr>
          <p:cNvPr id="147" name="装饰符左"/>
          <p:cNvSpPr/>
          <p:nvPr/>
        </p:nvSpPr>
        <p:spPr>
          <a:xfrm rot="5400000">
            <a:off x="5128676" y="7655381"/>
            <a:ext cx="8258114" cy="693787"/>
          </a:xfrm>
          <a:custGeom>
            <a:avLst/>
            <a:gdLst/>
            <a:ahLst/>
            <a:cxnLst>
              <a:cxn ang="0">
                <a:pos x="wd2" y="hd2"/>
              </a:cxn>
              <a:cxn ang="5400000">
                <a:pos x="wd2" y="hd2"/>
              </a:cxn>
              <a:cxn ang="10800000">
                <a:pos x="wd2" y="hd2"/>
              </a:cxn>
              <a:cxn ang="16200000">
                <a:pos x="wd2" y="hd2"/>
              </a:cxn>
            </a:cxnLst>
            <a:rect l="0" t="0" r="r" b="b"/>
            <a:pathLst>
              <a:path w="21397" h="21407" extrusionOk="0">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sp>
        <p:nvSpPr>
          <p:cNvPr id="148" name="装饰符右"/>
          <p:cNvSpPr/>
          <p:nvPr/>
        </p:nvSpPr>
        <p:spPr>
          <a:xfrm rot="16200000">
            <a:off x="10440441" y="7612987"/>
            <a:ext cx="8258114" cy="693787"/>
          </a:xfrm>
          <a:custGeom>
            <a:avLst/>
            <a:gdLst/>
            <a:ahLst/>
            <a:cxnLst>
              <a:cxn ang="0">
                <a:pos x="wd2" y="hd2"/>
              </a:cxn>
              <a:cxn ang="5400000">
                <a:pos x="wd2" y="hd2"/>
              </a:cxn>
              <a:cxn ang="10800000">
                <a:pos x="wd2" y="hd2"/>
              </a:cxn>
              <a:cxn ang="16200000">
                <a:pos x="wd2" y="hd2"/>
              </a:cxn>
            </a:cxnLst>
            <a:rect l="0" t="0" r="r" b="b"/>
            <a:pathLst>
              <a:path w="21397" h="21407" extrusionOk="0">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sp>
        <p:nvSpPr>
          <p:cNvPr id="149" name="箭头"/>
          <p:cNvSpPr/>
          <p:nvPr/>
        </p:nvSpPr>
        <p:spPr>
          <a:xfrm>
            <a:off x="15982351" y="7451880"/>
            <a:ext cx="2486059" cy="1016001"/>
          </a:xfrm>
          <a:prstGeom prst="rightArrow">
            <a:avLst>
              <a:gd name="adj1" fmla="val 51942"/>
              <a:gd name="adj2" fmla="val 82278"/>
            </a:avLst>
          </a:pr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sp>
        <p:nvSpPr>
          <p:cNvPr id="150" name="?"/>
          <p:cNvSpPr txBox="1"/>
          <p:nvPr/>
        </p:nvSpPr>
        <p:spPr>
          <a:xfrm>
            <a:off x="16462111" y="4978925"/>
            <a:ext cx="1668727" cy="2872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0000" b="1">
                <a:solidFill>
                  <a:schemeClr val="accent5">
                    <a:lumOff val="-29866"/>
                  </a:schemeClr>
                </a:solidFill>
              </a:defRPr>
            </a:lvl1pPr>
          </a:lstStyle>
          <a:p>
            <a:r>
              <a:rPr dirty="0">
                <a:latin typeface="Arial" panose="020B0604020202020204" pitchFamily="34" charset="0"/>
                <a:cs typeface="Arial" panose="020B0604020202020204" pitchFamily="34" charset="0"/>
              </a:rPr>
              <a:t>?</a:t>
            </a:r>
          </a:p>
        </p:txBody>
      </p:sp>
      <p:grpSp>
        <p:nvGrpSpPr>
          <p:cNvPr id="153" name="成组"/>
          <p:cNvGrpSpPr/>
          <p:nvPr/>
        </p:nvGrpSpPr>
        <p:grpSpPr>
          <a:xfrm>
            <a:off x="10643616" y="3873217"/>
            <a:ext cx="2540001" cy="3235562"/>
            <a:chOff x="0" y="0"/>
            <a:chExt cx="2540000" cy="3235560"/>
          </a:xfrm>
        </p:grpSpPr>
        <p:pic>
          <p:nvPicPr>
            <p:cNvPr id="151" name="idea.png" descr="idea.png"/>
            <p:cNvPicPr>
              <a:picLocks noChangeAspect="1"/>
            </p:cNvPicPr>
            <p:nvPr/>
          </p:nvPicPr>
          <p:blipFill>
            <a:blip r:embed="rId5">
              <a:extLst/>
            </a:blip>
            <a:stretch>
              <a:fillRect/>
            </a:stretch>
          </p:blipFill>
          <p:spPr>
            <a:xfrm>
              <a:off x="0" y="0"/>
              <a:ext cx="2540000" cy="2540000"/>
            </a:xfrm>
            <a:prstGeom prst="rect">
              <a:avLst/>
            </a:prstGeom>
            <a:ln w="12700" cap="flat">
              <a:noFill/>
              <a:miter lim="400000"/>
            </a:ln>
            <a:effectLst/>
          </p:spPr>
        </p:pic>
        <p:sp>
          <p:nvSpPr>
            <p:cNvPr id="152" name="Intentions"/>
            <p:cNvSpPr txBox="1"/>
            <p:nvPr/>
          </p:nvSpPr>
          <p:spPr>
            <a:xfrm>
              <a:off x="106221" y="2578970"/>
              <a:ext cx="2327559" cy="6565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gn="ctr">
                <a:defRPr>
                  <a:solidFill>
                    <a:srgbClr val="000000"/>
                  </a:solidFill>
                </a:defRPr>
              </a:lvl1pPr>
            </a:lstStyle>
            <a:p>
              <a:r>
                <a:rPr dirty="0">
                  <a:latin typeface="Arial" panose="020B0604020202020204" pitchFamily="34" charset="0"/>
                  <a:cs typeface="Arial" panose="020B0604020202020204" pitchFamily="34" charset="0"/>
                </a:rPr>
                <a:t>Intentions</a:t>
              </a:r>
            </a:p>
          </p:txBody>
        </p:sp>
      </p:grpSp>
      <p:grpSp>
        <p:nvGrpSpPr>
          <p:cNvPr id="156" name="成组"/>
          <p:cNvGrpSpPr/>
          <p:nvPr/>
        </p:nvGrpSpPr>
        <p:grpSpPr>
          <a:xfrm>
            <a:off x="10643616" y="8875576"/>
            <a:ext cx="2540001" cy="3235562"/>
            <a:chOff x="0" y="0"/>
            <a:chExt cx="2540000" cy="3235560"/>
          </a:xfrm>
        </p:grpSpPr>
        <p:pic>
          <p:nvPicPr>
            <p:cNvPr id="154" name="anxiety.png" descr="anxiety.png"/>
            <p:cNvPicPr>
              <a:picLocks noChangeAspect="1"/>
            </p:cNvPicPr>
            <p:nvPr/>
          </p:nvPicPr>
          <p:blipFill>
            <a:blip r:embed="rId6">
              <a:extLst/>
            </a:blip>
            <a:stretch>
              <a:fillRect/>
            </a:stretch>
          </p:blipFill>
          <p:spPr>
            <a:xfrm>
              <a:off x="0" y="0"/>
              <a:ext cx="2540000" cy="2540000"/>
            </a:xfrm>
            <a:prstGeom prst="rect">
              <a:avLst/>
            </a:prstGeom>
            <a:ln w="12700" cap="flat">
              <a:noFill/>
              <a:miter lim="400000"/>
            </a:ln>
            <a:effectLst/>
          </p:spPr>
        </p:pic>
        <p:sp>
          <p:nvSpPr>
            <p:cNvPr id="155" name="Concerns"/>
            <p:cNvSpPr txBox="1"/>
            <p:nvPr/>
          </p:nvSpPr>
          <p:spPr>
            <a:xfrm>
              <a:off x="120648" y="2578970"/>
              <a:ext cx="2298705" cy="6565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gn="ctr">
                <a:defRPr>
                  <a:solidFill>
                    <a:srgbClr val="000000"/>
                  </a:solidFill>
                </a:defRPr>
              </a:lvl1pPr>
            </a:lstStyle>
            <a:p>
              <a:r>
                <a:rPr dirty="0">
                  <a:latin typeface="Arial" panose="020B0604020202020204" pitchFamily="34" charset="0"/>
                  <a:cs typeface="Arial" panose="020B0604020202020204" pitchFamily="34" charset="0"/>
                </a:rPr>
                <a:t>Concerns</a:t>
              </a:r>
            </a:p>
          </p:txBody>
        </p:sp>
      </p:grpSp>
      <p:sp>
        <p:nvSpPr>
          <p:cNvPr id="157" name="I&amp;Cs"/>
          <p:cNvSpPr txBox="1"/>
          <p:nvPr/>
        </p:nvSpPr>
        <p:spPr>
          <a:xfrm>
            <a:off x="10985478" y="2662760"/>
            <a:ext cx="1856278" cy="9335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a:defRPr sz="6000" b="1">
                <a:solidFill>
                  <a:srgbClr val="000000"/>
                </a:solidFill>
              </a:defRPr>
            </a:lvl1pPr>
          </a:lstStyle>
          <a:p>
            <a:r>
              <a:rPr dirty="0">
                <a:latin typeface="Arial" panose="020B0604020202020204" pitchFamily="34" charset="0"/>
                <a:cs typeface="Arial" panose="020B0604020202020204" pitchFamily="34" charset="0"/>
              </a:rPr>
              <a:t>I&amp;Cs</a:t>
            </a:r>
          </a:p>
        </p:txBody>
      </p:sp>
      <p:sp>
        <p:nvSpPr>
          <p:cNvPr id="158" name="Logging"/>
          <p:cNvSpPr txBox="1"/>
          <p:nvPr/>
        </p:nvSpPr>
        <p:spPr>
          <a:xfrm>
            <a:off x="5034916" y="6391205"/>
            <a:ext cx="3133871" cy="9335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a:defRPr sz="6000" b="1">
                <a:solidFill>
                  <a:srgbClr val="000000"/>
                </a:solidFill>
              </a:defRPr>
            </a:lvl1pPr>
          </a:lstStyle>
          <a:p>
            <a:r>
              <a:rPr dirty="0">
                <a:latin typeface="Arial" panose="020B0604020202020204" pitchFamily="34" charset="0"/>
                <a:cs typeface="Arial" panose="020B0604020202020204" pitchFamily="34" charset="0"/>
              </a:rPr>
              <a:t>Logging</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幻灯片编号"/>
          <p:cNvSpPr txBox="1">
            <a:spLocks noGrp="1"/>
          </p:cNvSpPr>
          <p:nvPr>
            <p:ph type="sldNum" sz="quarter" idx="2"/>
          </p:nvPr>
        </p:nvSpPr>
        <p:spPr>
          <a:xfrm>
            <a:off x="22959771" y="12734347"/>
            <a:ext cx="502667" cy="9449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dirty="0"/>
          </a:p>
        </p:txBody>
      </p:sp>
      <p:sp>
        <p:nvSpPr>
          <p:cNvPr id="163" name="Background"/>
          <p:cNvSpPr txBox="1">
            <a:spLocks noGrp="1"/>
          </p:cNvSpPr>
          <p:nvPr>
            <p:ph type="title"/>
          </p:nvPr>
        </p:nvSpPr>
        <p:spPr>
          <a:prstGeom prst="rect">
            <a:avLst/>
          </a:prstGeom>
        </p:spPr>
        <p:txBody>
          <a:bodyPr/>
          <a:lstStyle/>
          <a:p>
            <a:r>
              <a:rPr dirty="0">
                <a:latin typeface="Arial" panose="020B0604020202020204" pitchFamily="34" charset="0"/>
                <a:cs typeface="Arial" panose="020B0604020202020204" pitchFamily="34" charset="0"/>
              </a:rPr>
              <a:t>Background</a:t>
            </a:r>
          </a:p>
        </p:txBody>
      </p:sp>
      <p:sp>
        <p:nvSpPr>
          <p:cNvPr id="164" name="1. Introduction"/>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dirty="0">
                <a:latin typeface="Arial" panose="020B0604020202020204" pitchFamily="34" charset="0"/>
                <a:cs typeface="Arial" panose="020B0604020202020204" pitchFamily="34" charset="0"/>
              </a:rPr>
              <a:t>1. Introduction</a:t>
            </a:r>
          </a:p>
        </p:txBody>
      </p:sp>
      <p:grpSp>
        <p:nvGrpSpPr>
          <p:cNvPr id="167" name="成组"/>
          <p:cNvGrpSpPr/>
          <p:nvPr/>
        </p:nvGrpSpPr>
        <p:grpSpPr>
          <a:xfrm>
            <a:off x="10913366" y="3873217"/>
            <a:ext cx="2540001" cy="3235562"/>
            <a:chOff x="0" y="0"/>
            <a:chExt cx="2540000" cy="3235560"/>
          </a:xfrm>
        </p:grpSpPr>
        <p:sp>
          <p:nvSpPr>
            <p:cNvPr id="165" name="Profile"/>
            <p:cNvSpPr txBox="1"/>
            <p:nvPr/>
          </p:nvSpPr>
          <p:spPr>
            <a:xfrm>
              <a:off x="491742" y="2578970"/>
              <a:ext cx="1556515" cy="6565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gn="ctr">
                <a:defRPr>
                  <a:solidFill>
                    <a:srgbClr val="000000"/>
                  </a:solidFill>
                </a:defRPr>
              </a:lvl1pPr>
            </a:lstStyle>
            <a:p>
              <a:r>
                <a:rPr dirty="0">
                  <a:latin typeface="Arial" panose="020B0604020202020204" pitchFamily="34" charset="0"/>
                  <a:cs typeface="Arial" panose="020B0604020202020204" pitchFamily="34" charset="0"/>
                </a:rPr>
                <a:t>Profile</a:t>
              </a:r>
            </a:p>
          </p:txBody>
        </p:sp>
        <p:pic>
          <p:nvPicPr>
            <p:cNvPr id="166" name="resume.png" descr="resume.png"/>
            <p:cNvPicPr>
              <a:picLocks noChangeAspect="1"/>
            </p:cNvPicPr>
            <p:nvPr/>
          </p:nvPicPr>
          <p:blipFill>
            <a:blip r:embed="rId3">
              <a:extLst/>
            </a:blip>
            <a:stretch>
              <a:fillRect/>
            </a:stretch>
          </p:blipFill>
          <p:spPr>
            <a:xfrm>
              <a:off x="0" y="0"/>
              <a:ext cx="2540000" cy="2540000"/>
            </a:xfrm>
            <a:prstGeom prst="rect">
              <a:avLst/>
            </a:prstGeom>
            <a:ln w="12700" cap="flat">
              <a:noFill/>
              <a:miter lim="400000"/>
            </a:ln>
            <a:effectLst/>
          </p:spPr>
        </p:pic>
      </p:grpSp>
      <p:grpSp>
        <p:nvGrpSpPr>
          <p:cNvPr id="170" name="成组"/>
          <p:cNvGrpSpPr/>
          <p:nvPr/>
        </p:nvGrpSpPr>
        <p:grpSpPr>
          <a:xfrm>
            <a:off x="10848866" y="8875576"/>
            <a:ext cx="2669000" cy="3235562"/>
            <a:chOff x="-12176" y="0"/>
            <a:chExt cx="2668999" cy="3235560"/>
          </a:xfrm>
        </p:grpSpPr>
        <p:sp>
          <p:nvSpPr>
            <p:cNvPr id="168" name="Experience"/>
            <p:cNvSpPr txBox="1"/>
            <p:nvPr/>
          </p:nvSpPr>
          <p:spPr>
            <a:xfrm>
              <a:off x="-12176" y="2578970"/>
              <a:ext cx="2668999" cy="6565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gn="ctr">
                <a:defRPr>
                  <a:solidFill>
                    <a:srgbClr val="000000"/>
                  </a:solidFill>
                </a:defRPr>
              </a:lvl1pPr>
            </a:lstStyle>
            <a:p>
              <a:r>
                <a:rPr dirty="0">
                  <a:latin typeface="Arial" panose="020B0604020202020204" pitchFamily="34" charset="0"/>
                  <a:cs typeface="Arial" panose="020B0604020202020204" pitchFamily="34" charset="0"/>
                </a:rPr>
                <a:t>Experience</a:t>
              </a:r>
            </a:p>
          </p:txBody>
        </p:sp>
        <p:pic>
          <p:nvPicPr>
            <p:cNvPr id="169" name="experience-2.png" descr="experience-2.png"/>
            <p:cNvPicPr>
              <a:picLocks noChangeAspect="1"/>
            </p:cNvPicPr>
            <p:nvPr/>
          </p:nvPicPr>
          <p:blipFill>
            <a:blip r:embed="rId4">
              <a:extLst/>
            </a:blip>
            <a:stretch>
              <a:fillRect/>
            </a:stretch>
          </p:blipFill>
          <p:spPr>
            <a:xfrm>
              <a:off x="52324" y="0"/>
              <a:ext cx="2540001" cy="2540000"/>
            </a:xfrm>
            <a:prstGeom prst="rect">
              <a:avLst/>
            </a:prstGeom>
            <a:ln w="12700" cap="flat">
              <a:noFill/>
              <a:miter lim="400000"/>
            </a:ln>
            <a:effectLst/>
          </p:spPr>
        </p:pic>
      </p:grpSp>
      <p:sp>
        <p:nvSpPr>
          <p:cNvPr id="171" name="双箭头"/>
          <p:cNvSpPr/>
          <p:nvPr/>
        </p:nvSpPr>
        <p:spPr>
          <a:xfrm>
            <a:off x="6345642" y="7451880"/>
            <a:ext cx="2486058" cy="1016001"/>
          </a:xfrm>
          <a:prstGeom prst="leftRightArrow">
            <a:avLst>
              <a:gd name="adj1" fmla="val 55222"/>
              <a:gd name="adj2" fmla="val 55000"/>
            </a:avLst>
          </a:pr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sp>
        <p:nvSpPr>
          <p:cNvPr id="172" name="装饰符最右"/>
          <p:cNvSpPr/>
          <p:nvPr/>
        </p:nvSpPr>
        <p:spPr>
          <a:xfrm rot="5400000">
            <a:off x="5737087" y="7612988"/>
            <a:ext cx="8258114" cy="693787"/>
          </a:xfrm>
          <a:custGeom>
            <a:avLst/>
            <a:gdLst/>
            <a:ahLst/>
            <a:cxnLst>
              <a:cxn ang="0">
                <a:pos x="wd2" y="hd2"/>
              </a:cxn>
              <a:cxn ang="5400000">
                <a:pos x="wd2" y="hd2"/>
              </a:cxn>
              <a:cxn ang="10800000">
                <a:pos x="wd2" y="hd2"/>
              </a:cxn>
              <a:cxn ang="16200000">
                <a:pos x="wd2" y="hd2"/>
              </a:cxn>
            </a:cxnLst>
            <a:rect l="0" t="0" r="r" b="b"/>
            <a:pathLst>
              <a:path w="21397" h="21407" extrusionOk="0">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sp>
        <p:nvSpPr>
          <p:cNvPr id="173" name="Role…"/>
          <p:cNvSpPr txBox="1"/>
          <p:nvPr/>
        </p:nvSpPr>
        <p:spPr>
          <a:xfrm>
            <a:off x="13989670" y="4456546"/>
            <a:ext cx="3895297" cy="20890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marL="508000" indent="-508000">
              <a:lnSpc>
                <a:spcPct val="120000"/>
              </a:lnSpc>
              <a:buSzPct val="123000"/>
              <a:buChar char="•"/>
              <a:defRPr>
                <a:solidFill>
                  <a:srgbClr val="000000"/>
                </a:solidFill>
              </a:defRPr>
            </a:pPr>
            <a:r>
              <a:rPr dirty="0">
                <a:latin typeface="Arial" panose="020B0604020202020204" pitchFamily="34" charset="0"/>
                <a:cs typeface="Arial" panose="020B0604020202020204" pitchFamily="34" charset="0"/>
              </a:rPr>
              <a:t>Role</a:t>
            </a:r>
          </a:p>
          <a:p>
            <a:pPr marL="508000" indent="-508000">
              <a:lnSpc>
                <a:spcPct val="120000"/>
              </a:lnSpc>
              <a:buSzPct val="123000"/>
              <a:buChar char="•"/>
              <a:defRPr>
                <a:solidFill>
                  <a:srgbClr val="000000"/>
                </a:solidFill>
              </a:defRPr>
            </a:pPr>
            <a:r>
              <a:rPr dirty="0">
                <a:latin typeface="Arial" panose="020B0604020202020204" pitchFamily="34" charset="0"/>
                <a:cs typeface="Arial" panose="020B0604020202020204" pitchFamily="34" charset="0"/>
              </a:rPr>
              <a:t>Working years</a:t>
            </a:r>
          </a:p>
        </p:txBody>
      </p:sp>
      <p:sp>
        <p:nvSpPr>
          <p:cNvPr id="174" name="Timing of conducting logging practices…"/>
          <p:cNvSpPr txBox="1"/>
          <p:nvPr/>
        </p:nvSpPr>
        <p:spPr>
          <a:xfrm>
            <a:off x="13989670" y="9458905"/>
            <a:ext cx="9342301" cy="20890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marL="508000" indent="-508000">
              <a:lnSpc>
                <a:spcPct val="120000"/>
              </a:lnSpc>
              <a:buSzPct val="123000"/>
              <a:buChar char="•"/>
              <a:defRPr>
                <a:solidFill>
                  <a:srgbClr val="000000"/>
                </a:solidFill>
              </a:defRPr>
            </a:pPr>
            <a:r>
              <a:rPr dirty="0">
                <a:latin typeface="Arial" panose="020B0604020202020204" pitchFamily="34" charset="0"/>
                <a:cs typeface="Arial" panose="020B0604020202020204" pitchFamily="34" charset="0"/>
              </a:rPr>
              <a:t>Timing of conducting logging practices</a:t>
            </a:r>
          </a:p>
          <a:p>
            <a:pPr marL="508000" indent="-508000">
              <a:lnSpc>
                <a:spcPct val="120000"/>
              </a:lnSpc>
              <a:buSzPct val="123000"/>
              <a:buChar char="•"/>
              <a:defRPr>
                <a:solidFill>
                  <a:srgbClr val="000000"/>
                </a:solidFill>
              </a:defRPr>
            </a:pPr>
            <a:r>
              <a:rPr dirty="0">
                <a:latin typeface="Arial" panose="020B0604020202020204" pitchFamily="34" charset="0"/>
                <a:cs typeface="Arial" panose="020B0604020202020204" pitchFamily="34" charset="0"/>
              </a:rPr>
              <a:t>Whether to follow logging guidelines</a:t>
            </a:r>
          </a:p>
        </p:txBody>
      </p:sp>
      <p:sp>
        <p:nvSpPr>
          <p:cNvPr id="175" name="装饰符右"/>
          <p:cNvSpPr/>
          <p:nvPr/>
        </p:nvSpPr>
        <p:spPr>
          <a:xfrm rot="16200000">
            <a:off x="1182141" y="7612987"/>
            <a:ext cx="8258114" cy="693787"/>
          </a:xfrm>
          <a:custGeom>
            <a:avLst/>
            <a:gdLst/>
            <a:ahLst/>
            <a:cxnLst>
              <a:cxn ang="0">
                <a:pos x="wd2" y="hd2"/>
              </a:cxn>
              <a:cxn ang="5400000">
                <a:pos x="wd2" y="hd2"/>
              </a:cxn>
              <a:cxn ang="10800000">
                <a:pos x="wd2" y="hd2"/>
              </a:cxn>
              <a:cxn ang="16200000">
                <a:pos x="wd2" y="hd2"/>
              </a:cxn>
            </a:cxnLst>
            <a:rect l="0" t="0" r="r" b="b"/>
            <a:pathLst>
              <a:path w="21397" h="21407" extrusionOk="0">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grpSp>
        <p:nvGrpSpPr>
          <p:cNvPr id="178" name="成组"/>
          <p:cNvGrpSpPr/>
          <p:nvPr/>
        </p:nvGrpSpPr>
        <p:grpSpPr>
          <a:xfrm>
            <a:off x="2020316" y="3873217"/>
            <a:ext cx="2540001" cy="3235562"/>
            <a:chOff x="0" y="0"/>
            <a:chExt cx="2540000" cy="3235560"/>
          </a:xfrm>
        </p:grpSpPr>
        <p:pic>
          <p:nvPicPr>
            <p:cNvPr id="176" name="idea.png" descr="idea.png"/>
            <p:cNvPicPr>
              <a:picLocks noChangeAspect="1"/>
            </p:cNvPicPr>
            <p:nvPr/>
          </p:nvPicPr>
          <p:blipFill>
            <a:blip r:embed="rId5">
              <a:extLst/>
            </a:blip>
            <a:stretch>
              <a:fillRect/>
            </a:stretch>
          </p:blipFill>
          <p:spPr>
            <a:xfrm>
              <a:off x="0" y="0"/>
              <a:ext cx="2540000" cy="2540000"/>
            </a:xfrm>
            <a:prstGeom prst="rect">
              <a:avLst/>
            </a:prstGeom>
            <a:ln w="12700" cap="flat">
              <a:noFill/>
              <a:miter lim="400000"/>
            </a:ln>
            <a:effectLst/>
          </p:spPr>
        </p:pic>
        <p:sp>
          <p:nvSpPr>
            <p:cNvPr id="177" name="Intentions"/>
            <p:cNvSpPr txBox="1"/>
            <p:nvPr/>
          </p:nvSpPr>
          <p:spPr>
            <a:xfrm>
              <a:off x="106221" y="2578970"/>
              <a:ext cx="2327559" cy="6565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gn="ctr">
                <a:defRPr>
                  <a:solidFill>
                    <a:srgbClr val="000000"/>
                  </a:solidFill>
                </a:defRPr>
              </a:lvl1pPr>
            </a:lstStyle>
            <a:p>
              <a:r>
                <a:rPr dirty="0">
                  <a:latin typeface="Arial" panose="020B0604020202020204" pitchFamily="34" charset="0"/>
                  <a:cs typeface="Arial" panose="020B0604020202020204" pitchFamily="34" charset="0"/>
                </a:rPr>
                <a:t>Intentions</a:t>
              </a:r>
            </a:p>
          </p:txBody>
        </p:sp>
      </p:grpSp>
      <p:grpSp>
        <p:nvGrpSpPr>
          <p:cNvPr id="181" name="成组"/>
          <p:cNvGrpSpPr/>
          <p:nvPr/>
        </p:nvGrpSpPr>
        <p:grpSpPr>
          <a:xfrm>
            <a:off x="2020316" y="8875576"/>
            <a:ext cx="2540001" cy="3235562"/>
            <a:chOff x="0" y="0"/>
            <a:chExt cx="2540000" cy="3235560"/>
          </a:xfrm>
        </p:grpSpPr>
        <p:pic>
          <p:nvPicPr>
            <p:cNvPr id="179" name="anxiety.png" descr="anxiety.png"/>
            <p:cNvPicPr>
              <a:picLocks noChangeAspect="1"/>
            </p:cNvPicPr>
            <p:nvPr/>
          </p:nvPicPr>
          <p:blipFill>
            <a:blip r:embed="rId6">
              <a:extLst/>
            </a:blip>
            <a:stretch>
              <a:fillRect/>
            </a:stretch>
          </p:blipFill>
          <p:spPr>
            <a:xfrm>
              <a:off x="0" y="0"/>
              <a:ext cx="2540000" cy="2540000"/>
            </a:xfrm>
            <a:prstGeom prst="rect">
              <a:avLst/>
            </a:prstGeom>
            <a:ln w="12700" cap="flat">
              <a:noFill/>
              <a:miter lim="400000"/>
            </a:ln>
            <a:effectLst/>
          </p:spPr>
        </p:pic>
        <p:sp>
          <p:nvSpPr>
            <p:cNvPr id="180" name="Concerns"/>
            <p:cNvSpPr txBox="1"/>
            <p:nvPr/>
          </p:nvSpPr>
          <p:spPr>
            <a:xfrm>
              <a:off x="120648" y="2578970"/>
              <a:ext cx="2298705" cy="6565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gn="ctr">
                <a:defRPr>
                  <a:solidFill>
                    <a:srgbClr val="000000"/>
                  </a:solidFill>
                </a:defRPr>
              </a:lvl1pPr>
            </a:lstStyle>
            <a:p>
              <a:r>
                <a:rPr dirty="0">
                  <a:latin typeface="Arial" panose="020B0604020202020204" pitchFamily="34" charset="0"/>
                  <a:cs typeface="Arial" panose="020B0604020202020204" pitchFamily="34" charset="0"/>
                </a:rPr>
                <a:t>Concerns</a:t>
              </a:r>
            </a:p>
          </p:txBody>
        </p:sp>
      </p:grpSp>
      <p:sp>
        <p:nvSpPr>
          <p:cNvPr id="182" name="I&amp;Cs"/>
          <p:cNvSpPr txBox="1"/>
          <p:nvPr/>
        </p:nvSpPr>
        <p:spPr>
          <a:xfrm>
            <a:off x="2362178" y="2662760"/>
            <a:ext cx="1856278" cy="9335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a:defRPr sz="6000" b="1">
                <a:solidFill>
                  <a:srgbClr val="000000"/>
                </a:solidFill>
              </a:defRPr>
            </a:lvl1pPr>
          </a:lstStyle>
          <a:p>
            <a:r>
              <a:rPr dirty="0">
                <a:latin typeface="Arial" panose="020B0604020202020204" pitchFamily="34" charset="0"/>
                <a:cs typeface="Arial" panose="020B0604020202020204" pitchFamily="34" charset="0"/>
              </a:rPr>
              <a:t>I&amp;Cs</a:t>
            </a: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6" name="幻灯片编号"/>
          <p:cNvSpPr txBox="1">
            <a:spLocks noGrp="1"/>
          </p:cNvSpPr>
          <p:nvPr>
            <p:ph type="sldNum" sz="quarter" idx="2"/>
          </p:nvPr>
        </p:nvSpPr>
        <p:spPr>
          <a:xfrm>
            <a:off x="22959771" y="12734347"/>
            <a:ext cx="502667" cy="9449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dirty="0"/>
          </a:p>
        </p:txBody>
      </p:sp>
      <p:sp>
        <p:nvSpPr>
          <p:cNvPr id="187" name="Motivation"/>
          <p:cNvSpPr txBox="1">
            <a:spLocks noGrp="1"/>
          </p:cNvSpPr>
          <p:nvPr>
            <p:ph type="title"/>
          </p:nvPr>
        </p:nvSpPr>
        <p:spPr>
          <a:prstGeom prst="rect">
            <a:avLst/>
          </a:prstGeom>
        </p:spPr>
        <p:txBody>
          <a:bodyPr/>
          <a:lstStyle/>
          <a:p>
            <a:r>
              <a:rPr dirty="0">
                <a:latin typeface="Arial" panose="020B0604020202020204" pitchFamily="34" charset="0"/>
                <a:cs typeface="Arial" panose="020B0604020202020204" pitchFamily="34" charset="0"/>
              </a:rPr>
              <a:t>Motivation</a:t>
            </a:r>
          </a:p>
        </p:txBody>
      </p:sp>
      <p:sp>
        <p:nvSpPr>
          <p:cNvPr id="188" name="1. Introduction"/>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dirty="0">
                <a:latin typeface="Arial" panose="020B0604020202020204" pitchFamily="34" charset="0"/>
                <a:cs typeface="Arial" panose="020B0604020202020204" pitchFamily="34" charset="0"/>
              </a:rPr>
              <a:t>1. Introduction</a:t>
            </a:r>
          </a:p>
        </p:txBody>
      </p:sp>
      <p:sp>
        <p:nvSpPr>
          <p:cNvPr id="189" name="箭头"/>
          <p:cNvSpPr/>
          <p:nvPr/>
        </p:nvSpPr>
        <p:spPr>
          <a:xfrm>
            <a:off x="8018465" y="4819874"/>
            <a:ext cx="2486059" cy="1016001"/>
          </a:xfrm>
          <a:prstGeom prst="rightArrow">
            <a:avLst>
              <a:gd name="adj1" fmla="val 51942"/>
              <a:gd name="adj2" fmla="val 82278"/>
            </a:avLst>
          </a:pr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sp>
        <p:nvSpPr>
          <p:cNvPr id="190" name="?"/>
          <p:cNvSpPr txBox="1"/>
          <p:nvPr/>
        </p:nvSpPr>
        <p:spPr>
          <a:xfrm>
            <a:off x="8498224" y="2324884"/>
            <a:ext cx="1668727" cy="2872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0000" b="1">
                <a:solidFill>
                  <a:schemeClr val="accent5">
                    <a:lumOff val="-29866"/>
                  </a:schemeClr>
                </a:solidFill>
              </a:defRPr>
            </a:lvl1pPr>
          </a:lstStyle>
          <a:p>
            <a:r>
              <a:rPr dirty="0">
                <a:latin typeface="Arial" panose="020B0604020202020204" pitchFamily="34" charset="0"/>
                <a:cs typeface="Arial" panose="020B0604020202020204" pitchFamily="34" charset="0"/>
              </a:rPr>
              <a:t>?</a:t>
            </a:r>
          </a:p>
        </p:txBody>
      </p:sp>
      <p:grpSp>
        <p:nvGrpSpPr>
          <p:cNvPr id="196" name="成组"/>
          <p:cNvGrpSpPr/>
          <p:nvPr/>
        </p:nvGrpSpPr>
        <p:grpSpPr>
          <a:xfrm>
            <a:off x="11367880" y="2677601"/>
            <a:ext cx="6416833" cy="4257172"/>
            <a:chOff x="0" y="-1"/>
            <a:chExt cx="6416831" cy="4257170"/>
          </a:xfrm>
        </p:grpSpPr>
        <p:grpSp>
          <p:nvGrpSpPr>
            <p:cNvPr id="194" name="成组"/>
            <p:cNvGrpSpPr/>
            <p:nvPr/>
          </p:nvGrpSpPr>
          <p:grpSpPr>
            <a:xfrm>
              <a:off x="0" y="-1"/>
              <a:ext cx="6416831" cy="3560040"/>
              <a:chOff x="0" y="0"/>
              <a:chExt cx="6416830" cy="3560038"/>
            </a:xfrm>
          </p:grpSpPr>
          <p:pic>
            <p:nvPicPr>
              <p:cNvPr id="191" name="enterprise.png" descr="enterprise.png"/>
              <p:cNvPicPr>
                <a:picLocks noChangeAspect="1"/>
              </p:cNvPicPr>
              <p:nvPr/>
            </p:nvPicPr>
            <p:blipFill>
              <a:blip r:embed="rId3">
                <a:extLst/>
              </a:blip>
              <a:stretch>
                <a:fillRect/>
              </a:stretch>
            </p:blipFill>
            <p:spPr>
              <a:xfrm>
                <a:off x="0" y="1023180"/>
                <a:ext cx="2536858" cy="2536859"/>
              </a:xfrm>
              <a:prstGeom prst="rect">
                <a:avLst/>
              </a:prstGeom>
              <a:ln w="12700" cap="flat">
                <a:noFill/>
                <a:miter lim="400000"/>
              </a:ln>
              <a:effectLst/>
            </p:spPr>
          </p:pic>
          <p:pic>
            <p:nvPicPr>
              <p:cNvPr id="192" name="enterprise.png" descr="enterprise.png"/>
              <p:cNvPicPr>
                <a:picLocks noChangeAspect="1"/>
              </p:cNvPicPr>
              <p:nvPr/>
            </p:nvPicPr>
            <p:blipFill>
              <a:blip r:embed="rId3">
                <a:extLst/>
              </a:blip>
              <a:stretch>
                <a:fillRect/>
              </a:stretch>
            </p:blipFill>
            <p:spPr>
              <a:xfrm>
                <a:off x="1949230" y="0"/>
                <a:ext cx="2536859" cy="2536858"/>
              </a:xfrm>
              <a:prstGeom prst="rect">
                <a:avLst/>
              </a:prstGeom>
              <a:ln w="12700" cap="flat">
                <a:noFill/>
                <a:miter lim="400000"/>
              </a:ln>
              <a:effectLst/>
            </p:spPr>
          </p:pic>
          <p:pic>
            <p:nvPicPr>
              <p:cNvPr id="193" name="enterprise.png" descr="enterprise.png"/>
              <p:cNvPicPr>
                <a:picLocks noChangeAspect="1"/>
              </p:cNvPicPr>
              <p:nvPr/>
            </p:nvPicPr>
            <p:blipFill>
              <a:blip r:embed="rId3">
                <a:extLst/>
              </a:blip>
              <a:stretch>
                <a:fillRect/>
              </a:stretch>
            </p:blipFill>
            <p:spPr>
              <a:xfrm>
                <a:off x="3879973" y="1023180"/>
                <a:ext cx="2536858" cy="2536859"/>
              </a:xfrm>
              <a:prstGeom prst="rect">
                <a:avLst/>
              </a:prstGeom>
              <a:ln w="12700" cap="flat">
                <a:noFill/>
                <a:miter lim="400000"/>
              </a:ln>
              <a:effectLst/>
            </p:spPr>
          </p:pic>
        </p:grpSp>
        <p:sp>
          <p:nvSpPr>
            <p:cNvPr id="195" name="Multiple Companies"/>
            <p:cNvSpPr txBox="1"/>
            <p:nvPr/>
          </p:nvSpPr>
          <p:spPr>
            <a:xfrm>
              <a:off x="904099" y="3600579"/>
              <a:ext cx="4608633" cy="6565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gn="ctr">
                <a:defRPr>
                  <a:solidFill>
                    <a:srgbClr val="000000"/>
                  </a:solidFill>
                </a:defRPr>
              </a:lvl1pPr>
            </a:lstStyle>
            <a:p>
              <a:r>
                <a:rPr dirty="0">
                  <a:latin typeface="Arial" panose="020B0604020202020204" pitchFamily="34" charset="0"/>
                  <a:cs typeface="Arial" panose="020B0604020202020204" pitchFamily="34" charset="0"/>
                </a:rPr>
                <a:t>Multiple Companies</a:t>
              </a:r>
            </a:p>
          </p:txBody>
        </p:sp>
      </p:grpSp>
      <p:grpSp>
        <p:nvGrpSpPr>
          <p:cNvPr id="199" name="成组"/>
          <p:cNvGrpSpPr/>
          <p:nvPr/>
        </p:nvGrpSpPr>
        <p:grpSpPr>
          <a:xfrm>
            <a:off x="3638731" y="8272184"/>
            <a:ext cx="2540001" cy="4177267"/>
            <a:chOff x="0" y="0"/>
            <a:chExt cx="2540000" cy="4177265"/>
          </a:xfrm>
        </p:grpSpPr>
        <p:pic>
          <p:nvPicPr>
            <p:cNvPr id="197" name="understanding.png" descr="understanding.png"/>
            <p:cNvPicPr>
              <a:picLocks noChangeAspect="1"/>
            </p:cNvPicPr>
            <p:nvPr/>
          </p:nvPicPr>
          <p:blipFill>
            <a:blip r:embed="rId4">
              <a:extLst/>
            </a:blip>
            <a:stretch>
              <a:fillRect/>
            </a:stretch>
          </p:blipFill>
          <p:spPr>
            <a:xfrm>
              <a:off x="0" y="0"/>
              <a:ext cx="2540000" cy="2540000"/>
            </a:xfrm>
            <a:prstGeom prst="rect">
              <a:avLst/>
            </a:prstGeom>
            <a:ln w="12700" cap="flat">
              <a:noFill/>
              <a:miter lim="400000"/>
            </a:ln>
            <a:effectLst/>
          </p:spPr>
        </p:pic>
        <p:sp>
          <p:nvSpPr>
            <p:cNvPr id="198" name="Research"/>
            <p:cNvSpPr/>
            <p:nvPr/>
          </p:nvSpPr>
          <p:spPr>
            <a:xfrm>
              <a:off x="1269999" y="2907265"/>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gn="ctr">
                <a:defRPr>
                  <a:solidFill>
                    <a:srgbClr val="000000"/>
                  </a:solidFill>
                </a:defRPr>
              </a:lvl1pPr>
            </a:lstStyle>
            <a:p>
              <a:r>
                <a:rPr dirty="0">
                  <a:latin typeface="Arial" panose="020B0604020202020204" pitchFamily="34" charset="0"/>
                  <a:cs typeface="Arial" panose="020B0604020202020204" pitchFamily="34" charset="0"/>
                </a:rPr>
                <a:t>Research</a:t>
              </a:r>
            </a:p>
          </p:txBody>
        </p:sp>
      </p:grpSp>
      <p:grpSp>
        <p:nvGrpSpPr>
          <p:cNvPr id="202" name="成组"/>
          <p:cNvGrpSpPr/>
          <p:nvPr/>
        </p:nvGrpSpPr>
        <p:grpSpPr>
          <a:xfrm>
            <a:off x="2975512" y="3700783"/>
            <a:ext cx="3866443" cy="3233990"/>
            <a:chOff x="-3582" y="0"/>
            <a:chExt cx="3866442" cy="3233988"/>
          </a:xfrm>
        </p:grpSpPr>
        <p:pic>
          <p:nvPicPr>
            <p:cNvPr id="200" name="enterprise.png" descr="enterprise.png"/>
            <p:cNvPicPr>
              <a:picLocks noChangeAspect="1"/>
            </p:cNvPicPr>
            <p:nvPr/>
          </p:nvPicPr>
          <p:blipFill>
            <a:blip r:embed="rId3">
              <a:extLst/>
            </a:blip>
            <a:stretch>
              <a:fillRect/>
            </a:stretch>
          </p:blipFill>
          <p:spPr>
            <a:xfrm>
              <a:off x="661208" y="0"/>
              <a:ext cx="2536858" cy="2536858"/>
            </a:xfrm>
            <a:prstGeom prst="rect">
              <a:avLst/>
            </a:prstGeom>
            <a:ln w="12700" cap="flat">
              <a:noFill/>
              <a:miter lim="400000"/>
            </a:ln>
            <a:effectLst/>
          </p:spPr>
        </p:pic>
        <p:sp>
          <p:nvSpPr>
            <p:cNvPr id="201" name="Single Company"/>
            <p:cNvSpPr txBox="1"/>
            <p:nvPr/>
          </p:nvSpPr>
          <p:spPr>
            <a:xfrm>
              <a:off x="-3582" y="2577398"/>
              <a:ext cx="3866442" cy="6565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gn="ctr">
                <a:defRPr>
                  <a:solidFill>
                    <a:srgbClr val="000000"/>
                  </a:solidFill>
                </a:defRPr>
              </a:lvl1pPr>
            </a:lstStyle>
            <a:p>
              <a:r>
                <a:rPr dirty="0">
                  <a:latin typeface="Arial" panose="020B0604020202020204" pitchFamily="34" charset="0"/>
                  <a:cs typeface="Arial" panose="020B0604020202020204" pitchFamily="34" charset="0"/>
                </a:rPr>
                <a:t>Single Company</a:t>
              </a:r>
            </a:p>
          </p:txBody>
        </p:sp>
      </p:grpSp>
      <p:sp>
        <p:nvSpPr>
          <p:cNvPr id="203" name="Generalize"/>
          <p:cNvSpPr txBox="1"/>
          <p:nvPr/>
        </p:nvSpPr>
        <p:spPr>
          <a:xfrm>
            <a:off x="7986029" y="5871373"/>
            <a:ext cx="2584042"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a:defRPr>
                <a:solidFill>
                  <a:srgbClr val="000000"/>
                </a:solidFill>
              </a:defRPr>
            </a:lvl1pPr>
          </a:lstStyle>
          <a:p>
            <a:r>
              <a:rPr dirty="0">
                <a:latin typeface="Arial" panose="020B0604020202020204" pitchFamily="34" charset="0"/>
                <a:cs typeface="Arial" panose="020B0604020202020204" pitchFamily="34" charset="0"/>
              </a:rPr>
              <a:t>Generalize</a:t>
            </a:r>
          </a:p>
        </p:txBody>
      </p:sp>
      <p:grpSp>
        <p:nvGrpSpPr>
          <p:cNvPr id="210" name="成组"/>
          <p:cNvGrpSpPr/>
          <p:nvPr/>
        </p:nvGrpSpPr>
        <p:grpSpPr>
          <a:xfrm>
            <a:off x="18748082" y="6636519"/>
            <a:ext cx="2669000" cy="6506892"/>
            <a:chOff x="-12175" y="-1"/>
            <a:chExt cx="2668998" cy="6506890"/>
          </a:xfrm>
        </p:grpSpPr>
        <p:grpSp>
          <p:nvGrpSpPr>
            <p:cNvPr id="206" name="成组"/>
            <p:cNvGrpSpPr/>
            <p:nvPr/>
          </p:nvGrpSpPr>
          <p:grpSpPr>
            <a:xfrm>
              <a:off x="52323" y="-1"/>
              <a:ext cx="2540001" cy="3235562"/>
              <a:chOff x="0" y="0"/>
              <a:chExt cx="2540000" cy="3235560"/>
            </a:xfrm>
          </p:grpSpPr>
          <p:sp>
            <p:nvSpPr>
              <p:cNvPr id="204" name="Profile"/>
              <p:cNvSpPr txBox="1"/>
              <p:nvPr/>
            </p:nvSpPr>
            <p:spPr>
              <a:xfrm>
                <a:off x="491743" y="2578971"/>
                <a:ext cx="1556514" cy="6565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gn="ctr">
                  <a:defRPr>
                    <a:solidFill>
                      <a:srgbClr val="000000"/>
                    </a:solidFill>
                  </a:defRPr>
                </a:lvl1pPr>
              </a:lstStyle>
              <a:p>
                <a:r>
                  <a:rPr dirty="0">
                    <a:latin typeface="Arial" panose="020B0604020202020204" pitchFamily="34" charset="0"/>
                    <a:cs typeface="Arial" panose="020B0604020202020204" pitchFamily="34" charset="0"/>
                  </a:rPr>
                  <a:t>Profile</a:t>
                </a:r>
              </a:p>
            </p:txBody>
          </p:sp>
          <p:pic>
            <p:nvPicPr>
              <p:cNvPr id="205" name="resume.png" descr="resume.png"/>
              <p:cNvPicPr>
                <a:picLocks noChangeAspect="1"/>
              </p:cNvPicPr>
              <p:nvPr/>
            </p:nvPicPr>
            <p:blipFill>
              <a:blip r:embed="rId5">
                <a:extLst/>
              </a:blip>
              <a:stretch>
                <a:fillRect/>
              </a:stretch>
            </p:blipFill>
            <p:spPr>
              <a:xfrm>
                <a:off x="0" y="0"/>
                <a:ext cx="2540000" cy="2540000"/>
              </a:xfrm>
              <a:prstGeom prst="rect">
                <a:avLst/>
              </a:prstGeom>
              <a:ln w="12700" cap="flat">
                <a:noFill/>
                <a:miter lim="400000"/>
              </a:ln>
              <a:effectLst/>
            </p:spPr>
          </p:pic>
        </p:grpSp>
        <p:grpSp>
          <p:nvGrpSpPr>
            <p:cNvPr id="209" name="成组"/>
            <p:cNvGrpSpPr/>
            <p:nvPr/>
          </p:nvGrpSpPr>
          <p:grpSpPr>
            <a:xfrm>
              <a:off x="-12175" y="3271328"/>
              <a:ext cx="2668998" cy="3235561"/>
              <a:chOff x="-12174" y="0"/>
              <a:chExt cx="2668996" cy="3235560"/>
            </a:xfrm>
          </p:grpSpPr>
          <p:sp>
            <p:nvSpPr>
              <p:cNvPr id="207" name="Experience"/>
              <p:cNvSpPr txBox="1"/>
              <p:nvPr/>
            </p:nvSpPr>
            <p:spPr>
              <a:xfrm>
                <a:off x="-12174" y="2578970"/>
                <a:ext cx="2668996" cy="6565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gn="ctr">
                  <a:defRPr>
                    <a:solidFill>
                      <a:srgbClr val="000000"/>
                    </a:solidFill>
                  </a:defRPr>
                </a:lvl1pPr>
              </a:lstStyle>
              <a:p>
                <a:r>
                  <a:rPr dirty="0">
                    <a:latin typeface="Arial" panose="020B0604020202020204" pitchFamily="34" charset="0"/>
                    <a:cs typeface="Arial" panose="020B0604020202020204" pitchFamily="34" charset="0"/>
                  </a:rPr>
                  <a:t>Experience</a:t>
                </a:r>
              </a:p>
            </p:txBody>
          </p:sp>
          <p:pic>
            <p:nvPicPr>
              <p:cNvPr id="208" name="experience-2.png" descr="experience-2.png"/>
              <p:cNvPicPr>
                <a:picLocks noChangeAspect="1"/>
              </p:cNvPicPr>
              <p:nvPr/>
            </p:nvPicPr>
            <p:blipFill>
              <a:blip r:embed="rId6">
                <a:extLst/>
              </a:blip>
              <a:stretch>
                <a:fillRect/>
              </a:stretch>
            </p:blipFill>
            <p:spPr>
              <a:xfrm>
                <a:off x="52324" y="0"/>
                <a:ext cx="2540001" cy="2540000"/>
              </a:xfrm>
              <a:prstGeom prst="rect">
                <a:avLst/>
              </a:prstGeom>
              <a:ln w="12700" cap="flat">
                <a:noFill/>
                <a:miter lim="400000"/>
              </a:ln>
              <a:effectLst/>
            </p:spPr>
          </p:pic>
        </p:grpSp>
      </p:grpSp>
      <p:grpSp>
        <p:nvGrpSpPr>
          <p:cNvPr id="213" name="成组"/>
          <p:cNvGrpSpPr/>
          <p:nvPr/>
        </p:nvGrpSpPr>
        <p:grpSpPr>
          <a:xfrm>
            <a:off x="11023326" y="8272184"/>
            <a:ext cx="4180632" cy="3235561"/>
            <a:chOff x="17631" y="0"/>
            <a:chExt cx="4180630" cy="3235559"/>
          </a:xfrm>
        </p:grpSpPr>
        <p:pic>
          <p:nvPicPr>
            <p:cNvPr id="211" name="log.png" descr="log.png"/>
            <p:cNvPicPr>
              <a:picLocks noChangeAspect="1"/>
            </p:cNvPicPr>
            <p:nvPr/>
          </p:nvPicPr>
          <p:blipFill>
            <a:blip r:embed="rId7">
              <a:extLst/>
            </a:blip>
            <a:stretch>
              <a:fillRect/>
            </a:stretch>
          </p:blipFill>
          <p:spPr>
            <a:xfrm>
              <a:off x="837946" y="0"/>
              <a:ext cx="2540001" cy="2540000"/>
            </a:xfrm>
            <a:prstGeom prst="rect">
              <a:avLst/>
            </a:prstGeom>
            <a:ln w="12700" cap="flat">
              <a:noFill/>
              <a:miter lim="400000"/>
            </a:ln>
            <a:effectLst/>
          </p:spPr>
        </p:pic>
        <p:sp>
          <p:nvSpPr>
            <p:cNvPr id="212" name="Logging Practices"/>
            <p:cNvSpPr txBox="1"/>
            <p:nvPr/>
          </p:nvSpPr>
          <p:spPr>
            <a:xfrm>
              <a:off x="17631" y="2578969"/>
              <a:ext cx="4180630" cy="6565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gn="ctr">
                <a:defRPr>
                  <a:solidFill>
                    <a:srgbClr val="000000"/>
                  </a:solidFill>
                </a:defRPr>
              </a:lvl1pPr>
            </a:lstStyle>
            <a:p>
              <a:r>
                <a:rPr dirty="0">
                  <a:latin typeface="Arial" panose="020B0604020202020204" pitchFamily="34" charset="0"/>
                  <a:cs typeface="Arial" panose="020B0604020202020204" pitchFamily="34" charset="0"/>
                </a:rPr>
                <a:t>Logging Practices</a:t>
              </a:r>
            </a:p>
          </p:txBody>
        </p:sp>
      </p:grpSp>
      <p:sp>
        <p:nvSpPr>
          <p:cNvPr id="214" name="箭头"/>
          <p:cNvSpPr/>
          <p:nvPr/>
        </p:nvSpPr>
        <p:spPr>
          <a:xfrm>
            <a:off x="8018464" y="9392061"/>
            <a:ext cx="2486059" cy="1016001"/>
          </a:xfrm>
          <a:prstGeom prst="rightArrow">
            <a:avLst>
              <a:gd name="adj1" fmla="val 51942"/>
              <a:gd name="adj2" fmla="val 82278"/>
            </a:avLst>
          </a:pr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sp>
        <p:nvSpPr>
          <p:cNvPr id="215" name="?"/>
          <p:cNvSpPr txBox="1"/>
          <p:nvPr/>
        </p:nvSpPr>
        <p:spPr>
          <a:xfrm>
            <a:off x="8498224" y="6897072"/>
            <a:ext cx="1668727" cy="2872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0000" b="1">
                <a:solidFill>
                  <a:schemeClr val="accent5">
                    <a:lumOff val="-29866"/>
                  </a:schemeClr>
                </a:solidFill>
              </a:defRPr>
            </a:lvl1pPr>
          </a:lstStyle>
          <a:p>
            <a:r>
              <a:rPr dirty="0">
                <a:latin typeface="Arial" panose="020B0604020202020204" pitchFamily="34" charset="0"/>
                <a:cs typeface="Arial" panose="020B0604020202020204" pitchFamily="34" charset="0"/>
              </a:rPr>
              <a:t>?</a:t>
            </a:r>
          </a:p>
        </p:txBody>
      </p:sp>
      <p:sp>
        <p:nvSpPr>
          <p:cNvPr id="216" name="Influence"/>
          <p:cNvSpPr txBox="1"/>
          <p:nvPr/>
        </p:nvSpPr>
        <p:spPr>
          <a:xfrm>
            <a:off x="15707977" y="8787061"/>
            <a:ext cx="2184892"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a:defRPr>
                <a:solidFill>
                  <a:srgbClr val="000000"/>
                </a:solidFill>
              </a:defRPr>
            </a:lvl1pPr>
          </a:lstStyle>
          <a:p>
            <a:r>
              <a:rPr dirty="0">
                <a:latin typeface="Arial" panose="020B0604020202020204" pitchFamily="34" charset="0"/>
                <a:cs typeface="Arial" panose="020B0604020202020204" pitchFamily="34" charset="0"/>
              </a:rPr>
              <a:t>Influence</a:t>
            </a:r>
          </a:p>
        </p:txBody>
      </p:sp>
      <p:sp>
        <p:nvSpPr>
          <p:cNvPr id="217" name="箭头"/>
          <p:cNvSpPr/>
          <p:nvPr/>
        </p:nvSpPr>
        <p:spPr>
          <a:xfrm rot="10800000">
            <a:off x="15557394" y="9392061"/>
            <a:ext cx="2486059" cy="1016001"/>
          </a:xfrm>
          <a:prstGeom prst="rightArrow">
            <a:avLst>
              <a:gd name="adj1" fmla="val 51942"/>
              <a:gd name="adj2" fmla="val 82278"/>
            </a:avLst>
          </a:prstGeom>
          <a:solidFill>
            <a:srgbClr val="5E5E5E"/>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sp>
        <p:nvSpPr>
          <p:cNvPr id="218" name="Understand"/>
          <p:cNvSpPr txBox="1"/>
          <p:nvPr/>
        </p:nvSpPr>
        <p:spPr>
          <a:xfrm>
            <a:off x="7900268" y="10449152"/>
            <a:ext cx="2755562"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a:defRPr>
                <a:solidFill>
                  <a:srgbClr val="000000"/>
                </a:solidFill>
              </a:defRPr>
            </a:lvl1pPr>
          </a:lstStyle>
          <a:p>
            <a:r>
              <a:rPr dirty="0">
                <a:latin typeface="Arial" panose="020B0604020202020204" pitchFamily="34" charset="0"/>
                <a:cs typeface="Arial" panose="020B0604020202020204" pitchFamily="34" charset="0"/>
              </a:rPr>
              <a:t>Understand</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幻灯片编号"/>
          <p:cNvSpPr txBox="1">
            <a:spLocks noGrp="1"/>
          </p:cNvSpPr>
          <p:nvPr>
            <p:ph type="sldNum" sz="quarter" idx="2"/>
          </p:nvPr>
        </p:nvSpPr>
        <p:spPr>
          <a:xfrm>
            <a:off x="22959771" y="12734347"/>
            <a:ext cx="502667" cy="9449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dirty="0"/>
          </a:p>
        </p:txBody>
      </p:sp>
      <p:sp>
        <p:nvSpPr>
          <p:cNvPr id="187" name="Motivation"/>
          <p:cNvSpPr txBox="1">
            <a:spLocks noGrp="1"/>
          </p:cNvSpPr>
          <p:nvPr>
            <p:ph type="title"/>
          </p:nvPr>
        </p:nvSpPr>
        <p:spPr>
          <a:prstGeom prst="rect">
            <a:avLst/>
          </a:prstGeom>
        </p:spPr>
        <p:txBody>
          <a:bodyPr/>
          <a:lstStyle/>
          <a:p>
            <a:r>
              <a:rPr dirty="0">
                <a:latin typeface="Arial" panose="020B0604020202020204" pitchFamily="34" charset="0"/>
                <a:cs typeface="Arial" panose="020B0604020202020204" pitchFamily="34" charset="0"/>
              </a:rPr>
              <a:t>Motivation</a:t>
            </a:r>
          </a:p>
        </p:txBody>
      </p:sp>
      <p:sp>
        <p:nvSpPr>
          <p:cNvPr id="188" name="1. Introduction"/>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dirty="0">
                <a:latin typeface="Arial" panose="020B0604020202020204" pitchFamily="34" charset="0"/>
                <a:cs typeface="Arial" panose="020B0604020202020204" pitchFamily="34" charset="0"/>
              </a:rPr>
              <a:t>1. Introduction</a:t>
            </a:r>
          </a:p>
        </p:txBody>
      </p:sp>
      <p:sp>
        <p:nvSpPr>
          <p:cNvPr id="189" name="箭头"/>
          <p:cNvSpPr/>
          <p:nvPr/>
        </p:nvSpPr>
        <p:spPr>
          <a:xfrm>
            <a:off x="8099219" y="6947613"/>
            <a:ext cx="2486059" cy="1016001"/>
          </a:xfrm>
          <a:prstGeom prst="rightArrow">
            <a:avLst>
              <a:gd name="adj1" fmla="val 51942"/>
              <a:gd name="adj2" fmla="val 82278"/>
            </a:avLst>
          </a:pr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grpSp>
        <p:nvGrpSpPr>
          <p:cNvPr id="5" name="组合 4"/>
          <p:cNvGrpSpPr/>
          <p:nvPr/>
        </p:nvGrpSpPr>
        <p:grpSpPr>
          <a:xfrm>
            <a:off x="2903301" y="6228518"/>
            <a:ext cx="3866443" cy="2454190"/>
            <a:chOff x="1185918" y="2689014"/>
            <a:chExt cx="3866443" cy="2454190"/>
          </a:xfrm>
        </p:grpSpPr>
        <p:pic>
          <p:nvPicPr>
            <p:cNvPr id="200" name="enterprise.png" descr="enterprise.png"/>
            <p:cNvPicPr>
              <a:picLocks noChangeAspect="1"/>
            </p:cNvPicPr>
            <p:nvPr/>
          </p:nvPicPr>
          <p:blipFill>
            <a:blip r:embed="rId3">
              <a:extLst/>
            </a:blip>
            <a:stretch>
              <a:fillRect/>
            </a:stretch>
          </p:blipFill>
          <p:spPr>
            <a:xfrm>
              <a:off x="2219141" y="2689014"/>
              <a:ext cx="1799999" cy="1800000"/>
            </a:xfrm>
            <a:prstGeom prst="rect">
              <a:avLst/>
            </a:prstGeom>
            <a:ln w="12700" cap="flat">
              <a:noFill/>
              <a:miter lim="400000"/>
            </a:ln>
            <a:effectLst/>
          </p:spPr>
        </p:pic>
        <p:sp>
          <p:nvSpPr>
            <p:cNvPr id="201" name="Single Company"/>
            <p:cNvSpPr txBox="1"/>
            <p:nvPr/>
          </p:nvSpPr>
          <p:spPr>
            <a:xfrm>
              <a:off x="1185918" y="4486614"/>
              <a:ext cx="3866443" cy="6565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gn="ctr">
                <a:defRPr>
                  <a:solidFill>
                    <a:srgbClr val="000000"/>
                  </a:solidFill>
                </a:defRPr>
              </a:lvl1pPr>
            </a:lstStyle>
            <a:p>
              <a:r>
                <a:rPr dirty="0">
                  <a:latin typeface="Arial" panose="020B0604020202020204" pitchFamily="34" charset="0"/>
                  <a:cs typeface="Arial" panose="020B0604020202020204" pitchFamily="34" charset="0"/>
                </a:rPr>
                <a:t>Single Company</a:t>
              </a:r>
            </a:p>
          </p:txBody>
        </p:sp>
      </p:grpSp>
      <p:sp>
        <p:nvSpPr>
          <p:cNvPr id="203" name="Generalize"/>
          <p:cNvSpPr txBox="1"/>
          <p:nvPr/>
        </p:nvSpPr>
        <p:spPr>
          <a:xfrm>
            <a:off x="8050227" y="7963614"/>
            <a:ext cx="2584042"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a:defRPr>
                <a:solidFill>
                  <a:srgbClr val="000000"/>
                </a:solidFill>
              </a:defRPr>
            </a:lvl1pPr>
          </a:lstStyle>
          <a:p>
            <a:r>
              <a:rPr dirty="0">
                <a:latin typeface="Arial" panose="020B0604020202020204" pitchFamily="34" charset="0"/>
                <a:cs typeface="Arial" panose="020B0604020202020204" pitchFamily="34" charset="0"/>
              </a:rPr>
              <a:t>Generalize</a:t>
            </a:r>
          </a:p>
        </p:txBody>
      </p:sp>
      <p:grpSp>
        <p:nvGrpSpPr>
          <p:cNvPr id="9" name="组合 8"/>
          <p:cNvGrpSpPr/>
          <p:nvPr/>
        </p:nvGrpSpPr>
        <p:grpSpPr>
          <a:xfrm>
            <a:off x="18717812" y="8337351"/>
            <a:ext cx="2669000" cy="5065768"/>
            <a:chOff x="18748082" y="7415492"/>
            <a:chExt cx="2669000" cy="5065768"/>
          </a:xfrm>
        </p:grpSpPr>
        <p:grpSp>
          <p:nvGrpSpPr>
            <p:cNvPr id="7" name="组合 6"/>
            <p:cNvGrpSpPr/>
            <p:nvPr/>
          </p:nvGrpSpPr>
          <p:grpSpPr>
            <a:xfrm>
              <a:off x="19182582" y="7415492"/>
              <a:ext cx="1800001" cy="2457414"/>
              <a:chOff x="19182582" y="7415492"/>
              <a:chExt cx="1800001" cy="2457414"/>
            </a:xfrm>
          </p:grpSpPr>
          <p:sp>
            <p:nvSpPr>
              <p:cNvPr id="204" name="Profile"/>
              <p:cNvSpPr txBox="1"/>
              <p:nvPr/>
            </p:nvSpPr>
            <p:spPr>
              <a:xfrm>
                <a:off x="19304324" y="9216316"/>
                <a:ext cx="1556516" cy="6565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gn="ctr">
                  <a:defRPr>
                    <a:solidFill>
                      <a:srgbClr val="000000"/>
                    </a:solidFill>
                  </a:defRPr>
                </a:lvl1pPr>
              </a:lstStyle>
              <a:p>
                <a:r>
                  <a:rPr dirty="0">
                    <a:latin typeface="Arial" panose="020B0604020202020204" pitchFamily="34" charset="0"/>
                    <a:cs typeface="Arial" panose="020B0604020202020204" pitchFamily="34" charset="0"/>
                  </a:rPr>
                  <a:t>Profile</a:t>
                </a:r>
              </a:p>
            </p:txBody>
          </p:sp>
          <p:pic>
            <p:nvPicPr>
              <p:cNvPr id="205" name="resume.png" descr="resume.png"/>
              <p:cNvPicPr>
                <a:picLocks noChangeAspect="1"/>
              </p:cNvPicPr>
              <p:nvPr/>
            </p:nvPicPr>
            <p:blipFill>
              <a:blip r:embed="rId4">
                <a:extLst/>
              </a:blip>
              <a:stretch>
                <a:fillRect/>
              </a:stretch>
            </p:blipFill>
            <p:spPr>
              <a:xfrm>
                <a:off x="19182582" y="7415492"/>
                <a:ext cx="1800001" cy="1800000"/>
              </a:xfrm>
              <a:prstGeom prst="rect">
                <a:avLst/>
              </a:prstGeom>
              <a:ln w="12700" cap="flat">
                <a:noFill/>
                <a:miter lim="400000"/>
              </a:ln>
              <a:effectLst/>
            </p:spPr>
          </p:pic>
        </p:grpSp>
        <p:grpSp>
          <p:nvGrpSpPr>
            <p:cNvPr id="8" name="组合 7"/>
            <p:cNvGrpSpPr/>
            <p:nvPr/>
          </p:nvGrpSpPr>
          <p:grpSpPr>
            <a:xfrm>
              <a:off x="18748082" y="9988904"/>
              <a:ext cx="2669000" cy="2492356"/>
              <a:chOff x="18748082" y="10651055"/>
              <a:chExt cx="2669000" cy="2492356"/>
            </a:xfrm>
          </p:grpSpPr>
          <p:sp>
            <p:nvSpPr>
              <p:cNvPr id="207" name="Experience"/>
              <p:cNvSpPr txBox="1"/>
              <p:nvPr/>
            </p:nvSpPr>
            <p:spPr>
              <a:xfrm>
                <a:off x="18748082" y="12486821"/>
                <a:ext cx="2669000" cy="6565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gn="ctr">
                  <a:defRPr>
                    <a:solidFill>
                      <a:srgbClr val="000000"/>
                    </a:solidFill>
                  </a:defRPr>
                </a:lvl1pPr>
              </a:lstStyle>
              <a:p>
                <a:r>
                  <a:rPr dirty="0">
                    <a:latin typeface="Arial" panose="020B0604020202020204" pitchFamily="34" charset="0"/>
                    <a:cs typeface="Arial" panose="020B0604020202020204" pitchFamily="34" charset="0"/>
                  </a:rPr>
                  <a:t>Experience</a:t>
                </a:r>
              </a:p>
            </p:txBody>
          </p:sp>
          <p:pic>
            <p:nvPicPr>
              <p:cNvPr id="208" name="experience-2.png" descr="experience-2.png"/>
              <p:cNvPicPr>
                <a:picLocks noChangeAspect="1"/>
              </p:cNvPicPr>
              <p:nvPr/>
            </p:nvPicPr>
            <p:blipFill>
              <a:blip r:embed="rId5">
                <a:extLst/>
              </a:blip>
              <a:stretch>
                <a:fillRect/>
              </a:stretch>
            </p:blipFill>
            <p:spPr>
              <a:xfrm>
                <a:off x="19182581" y="10651055"/>
                <a:ext cx="1800002" cy="1800000"/>
              </a:xfrm>
              <a:prstGeom prst="rect">
                <a:avLst/>
              </a:prstGeom>
              <a:ln w="12700" cap="flat">
                <a:noFill/>
                <a:miter lim="400000"/>
              </a:ln>
              <a:effectLst/>
            </p:spPr>
          </p:pic>
        </p:grpSp>
      </p:grpSp>
      <p:sp>
        <p:nvSpPr>
          <p:cNvPr id="214" name="箭头"/>
          <p:cNvSpPr/>
          <p:nvPr/>
        </p:nvSpPr>
        <p:spPr>
          <a:xfrm>
            <a:off x="8099219" y="10362235"/>
            <a:ext cx="2486059" cy="1016001"/>
          </a:xfrm>
          <a:prstGeom prst="rightArrow">
            <a:avLst>
              <a:gd name="adj1" fmla="val 51942"/>
              <a:gd name="adj2" fmla="val 82278"/>
            </a:avLst>
          </a:pr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sp>
        <p:nvSpPr>
          <p:cNvPr id="215" name="?"/>
          <p:cNvSpPr txBox="1"/>
          <p:nvPr/>
        </p:nvSpPr>
        <p:spPr>
          <a:xfrm>
            <a:off x="8570099" y="2020895"/>
            <a:ext cx="1277594" cy="21800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0000" b="1">
                <a:solidFill>
                  <a:schemeClr val="accent5">
                    <a:lumOff val="-29866"/>
                  </a:schemeClr>
                </a:solidFill>
              </a:defRPr>
            </a:lvl1pPr>
          </a:lstStyle>
          <a:p>
            <a:r>
              <a:rPr sz="15000" dirty="0">
                <a:latin typeface="Arial" panose="020B0604020202020204" pitchFamily="34" charset="0"/>
                <a:cs typeface="Arial" panose="020B0604020202020204" pitchFamily="34" charset="0"/>
              </a:rPr>
              <a:t>?</a:t>
            </a:r>
          </a:p>
        </p:txBody>
      </p:sp>
      <p:sp>
        <p:nvSpPr>
          <p:cNvPr id="216" name="Influence"/>
          <p:cNvSpPr txBox="1"/>
          <p:nvPr/>
        </p:nvSpPr>
        <p:spPr>
          <a:xfrm>
            <a:off x="16355917" y="11389046"/>
            <a:ext cx="2184892"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a:defRPr>
                <a:solidFill>
                  <a:srgbClr val="000000"/>
                </a:solidFill>
              </a:defRPr>
            </a:lvl1pPr>
          </a:lstStyle>
          <a:p>
            <a:r>
              <a:rPr dirty="0">
                <a:latin typeface="Arial" panose="020B0604020202020204" pitchFamily="34" charset="0"/>
                <a:cs typeface="Arial" panose="020B0604020202020204" pitchFamily="34" charset="0"/>
              </a:rPr>
              <a:t>Influence</a:t>
            </a:r>
          </a:p>
        </p:txBody>
      </p:sp>
      <p:sp>
        <p:nvSpPr>
          <p:cNvPr id="217" name="箭头"/>
          <p:cNvSpPr/>
          <p:nvPr/>
        </p:nvSpPr>
        <p:spPr>
          <a:xfrm rot="10800000">
            <a:off x="16054750" y="10362234"/>
            <a:ext cx="2486059" cy="1016001"/>
          </a:xfrm>
          <a:prstGeom prst="rightArrow">
            <a:avLst>
              <a:gd name="adj1" fmla="val 51942"/>
              <a:gd name="adj2" fmla="val 82278"/>
            </a:avLst>
          </a:prstGeom>
          <a:solidFill>
            <a:srgbClr val="5E5E5E"/>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sp>
        <p:nvSpPr>
          <p:cNvPr id="218" name="Understand"/>
          <p:cNvSpPr txBox="1"/>
          <p:nvPr/>
        </p:nvSpPr>
        <p:spPr>
          <a:xfrm>
            <a:off x="7964467" y="11389046"/>
            <a:ext cx="2755562"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a:defRPr>
                <a:solidFill>
                  <a:srgbClr val="000000"/>
                </a:solidFill>
              </a:defRPr>
            </a:lvl1pPr>
          </a:lstStyle>
          <a:p>
            <a:r>
              <a:rPr dirty="0">
                <a:latin typeface="Arial" panose="020B0604020202020204" pitchFamily="34" charset="0"/>
                <a:cs typeface="Arial" panose="020B0604020202020204" pitchFamily="34" charset="0"/>
              </a:rPr>
              <a:t>Understand</a:t>
            </a:r>
          </a:p>
        </p:txBody>
      </p:sp>
      <p:grpSp>
        <p:nvGrpSpPr>
          <p:cNvPr id="3" name="组合 2"/>
          <p:cNvGrpSpPr/>
          <p:nvPr/>
        </p:nvGrpSpPr>
        <p:grpSpPr>
          <a:xfrm>
            <a:off x="3687169" y="9641940"/>
            <a:ext cx="2298707" cy="2456590"/>
            <a:chOff x="3309888" y="8311135"/>
            <a:chExt cx="2298707" cy="2456590"/>
          </a:xfrm>
        </p:grpSpPr>
        <p:pic>
          <p:nvPicPr>
            <p:cNvPr id="197" name="understanding.png" descr="understanding.png"/>
            <p:cNvPicPr>
              <a:picLocks noChangeAspect="1"/>
            </p:cNvPicPr>
            <p:nvPr/>
          </p:nvPicPr>
          <p:blipFill>
            <a:blip r:embed="rId6">
              <a:extLst/>
            </a:blip>
            <a:stretch>
              <a:fillRect/>
            </a:stretch>
          </p:blipFill>
          <p:spPr>
            <a:xfrm>
              <a:off x="3559241" y="8311135"/>
              <a:ext cx="1800000" cy="1800000"/>
            </a:xfrm>
            <a:prstGeom prst="rect">
              <a:avLst/>
            </a:prstGeom>
            <a:ln w="12700" cap="flat">
              <a:noFill/>
              <a:miter lim="400000"/>
            </a:ln>
            <a:effectLst/>
          </p:spPr>
        </p:pic>
        <p:sp>
          <p:nvSpPr>
            <p:cNvPr id="35" name="Single Company"/>
            <p:cNvSpPr txBox="1"/>
            <p:nvPr/>
          </p:nvSpPr>
          <p:spPr>
            <a:xfrm>
              <a:off x="3309888" y="10111135"/>
              <a:ext cx="2298707" cy="6565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gn="ctr">
                <a:defRPr>
                  <a:solidFill>
                    <a:srgbClr val="000000"/>
                  </a:solidFill>
                </a:defRPr>
              </a:lvl1pPr>
            </a:lstStyle>
            <a:p>
              <a:r>
                <a:rPr lang="en-US" dirty="0" smtClean="0">
                  <a:latin typeface="Arial" panose="020B0604020202020204" pitchFamily="34" charset="0"/>
                  <a:cs typeface="Arial" panose="020B0604020202020204" pitchFamily="34" charset="0"/>
                </a:rPr>
                <a:t>Research</a:t>
              </a:r>
              <a:endParaRPr dirty="0">
                <a:latin typeface="Arial" panose="020B0604020202020204" pitchFamily="34" charset="0"/>
                <a:cs typeface="Arial" panose="020B0604020202020204" pitchFamily="34" charset="0"/>
              </a:endParaRPr>
            </a:p>
          </p:txBody>
        </p:sp>
      </p:grpSp>
      <p:grpSp>
        <p:nvGrpSpPr>
          <p:cNvPr id="4" name="组合 3"/>
          <p:cNvGrpSpPr/>
          <p:nvPr/>
        </p:nvGrpSpPr>
        <p:grpSpPr>
          <a:xfrm>
            <a:off x="11916906" y="9641940"/>
            <a:ext cx="4180632" cy="2456590"/>
            <a:chOff x="11023326" y="9051155"/>
            <a:chExt cx="4180632" cy="2456590"/>
          </a:xfrm>
        </p:grpSpPr>
        <p:sp>
          <p:nvSpPr>
            <p:cNvPr id="212" name="Logging Practices"/>
            <p:cNvSpPr txBox="1"/>
            <p:nvPr/>
          </p:nvSpPr>
          <p:spPr>
            <a:xfrm>
              <a:off x="11023326" y="10851155"/>
              <a:ext cx="4180632" cy="6565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gn="ctr">
                <a:defRPr>
                  <a:solidFill>
                    <a:srgbClr val="000000"/>
                  </a:solidFill>
                </a:defRPr>
              </a:lvl1pPr>
            </a:lstStyle>
            <a:p>
              <a:r>
                <a:rPr dirty="0">
                  <a:latin typeface="Arial" panose="020B0604020202020204" pitchFamily="34" charset="0"/>
                  <a:cs typeface="Arial" panose="020B0604020202020204" pitchFamily="34" charset="0"/>
                </a:rPr>
                <a:t>Logging Practices</a:t>
              </a:r>
            </a:p>
          </p:txBody>
        </p:sp>
        <p:pic>
          <p:nvPicPr>
            <p:cNvPr id="38" name="图片 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213642" y="9051155"/>
              <a:ext cx="1800000" cy="1800000"/>
            </a:xfrm>
            <a:prstGeom prst="rect">
              <a:avLst/>
            </a:prstGeom>
          </p:spPr>
        </p:pic>
      </p:grpSp>
      <p:grpSp>
        <p:nvGrpSpPr>
          <p:cNvPr id="6" name="组合 5"/>
          <p:cNvGrpSpPr/>
          <p:nvPr/>
        </p:nvGrpSpPr>
        <p:grpSpPr>
          <a:xfrm>
            <a:off x="12059573" y="2791614"/>
            <a:ext cx="3895298" cy="2477135"/>
            <a:chOff x="7138583" y="2786360"/>
            <a:chExt cx="3895298" cy="2477135"/>
          </a:xfrm>
        </p:grpSpPr>
        <p:pic>
          <p:nvPicPr>
            <p:cNvPr id="211" name="log.png" descr="log.png"/>
            <p:cNvPicPr>
              <a:picLocks noChangeAspect="1"/>
            </p:cNvPicPr>
            <p:nvPr/>
          </p:nvPicPr>
          <p:blipFill>
            <a:blip r:embed="rId8">
              <a:extLst/>
            </a:blip>
            <a:stretch>
              <a:fillRect/>
            </a:stretch>
          </p:blipFill>
          <p:spPr>
            <a:xfrm>
              <a:off x="8186232" y="2786360"/>
              <a:ext cx="1800000" cy="1800000"/>
            </a:xfrm>
            <a:prstGeom prst="rect">
              <a:avLst/>
            </a:prstGeom>
            <a:ln w="12700" cap="flat">
              <a:noFill/>
              <a:miter lim="400000"/>
            </a:ln>
            <a:effectLst/>
          </p:spPr>
        </p:pic>
        <p:sp>
          <p:nvSpPr>
            <p:cNvPr id="39" name="Logging Practices"/>
            <p:cNvSpPr txBox="1"/>
            <p:nvPr/>
          </p:nvSpPr>
          <p:spPr>
            <a:xfrm>
              <a:off x="7138583" y="4606905"/>
              <a:ext cx="3895298" cy="6565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gn="ctr">
                <a:defRPr>
                  <a:solidFill>
                    <a:srgbClr val="000000"/>
                  </a:solidFill>
                </a:defRPr>
              </a:lvl1pPr>
            </a:lstStyle>
            <a:p>
              <a:r>
                <a:rPr lang="en-US" dirty="0" smtClean="0">
                  <a:latin typeface="Arial" panose="020B0604020202020204" pitchFamily="34" charset="0"/>
                  <a:cs typeface="Arial" panose="020B0604020202020204" pitchFamily="34" charset="0"/>
                </a:rPr>
                <a:t>High-quality logs</a:t>
              </a:r>
              <a:endParaRPr dirty="0">
                <a:latin typeface="Arial" panose="020B0604020202020204" pitchFamily="34" charset="0"/>
                <a:cs typeface="Arial" panose="020B0604020202020204" pitchFamily="34" charset="0"/>
              </a:endParaRPr>
            </a:p>
          </p:txBody>
        </p:sp>
      </p:grpSp>
      <p:grpSp>
        <p:nvGrpSpPr>
          <p:cNvPr id="44" name="组合 43"/>
          <p:cNvGrpSpPr/>
          <p:nvPr/>
        </p:nvGrpSpPr>
        <p:grpSpPr>
          <a:xfrm>
            <a:off x="2746206" y="2801886"/>
            <a:ext cx="4180632" cy="2456590"/>
            <a:chOff x="11023326" y="9051155"/>
            <a:chExt cx="4180632" cy="2456590"/>
          </a:xfrm>
        </p:grpSpPr>
        <p:sp>
          <p:nvSpPr>
            <p:cNvPr id="45" name="Logging Practices"/>
            <p:cNvSpPr txBox="1"/>
            <p:nvPr/>
          </p:nvSpPr>
          <p:spPr>
            <a:xfrm>
              <a:off x="11023326" y="10851155"/>
              <a:ext cx="4180632" cy="6565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gn="ctr">
                <a:defRPr>
                  <a:solidFill>
                    <a:srgbClr val="000000"/>
                  </a:solidFill>
                </a:defRPr>
              </a:lvl1pPr>
            </a:lstStyle>
            <a:p>
              <a:r>
                <a:rPr dirty="0">
                  <a:latin typeface="Arial" panose="020B0604020202020204" pitchFamily="34" charset="0"/>
                  <a:cs typeface="Arial" panose="020B0604020202020204" pitchFamily="34" charset="0"/>
                </a:rPr>
                <a:t>Logging Practices</a:t>
              </a:r>
            </a:p>
          </p:txBody>
        </p:sp>
        <p:pic>
          <p:nvPicPr>
            <p:cNvPr id="46" name="图片 4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213642" y="9051155"/>
              <a:ext cx="1800000" cy="1800000"/>
            </a:xfrm>
            <a:prstGeom prst="rect">
              <a:avLst/>
            </a:prstGeom>
          </p:spPr>
        </p:pic>
      </p:grpSp>
      <p:grpSp>
        <p:nvGrpSpPr>
          <p:cNvPr id="11" name="组合 10"/>
          <p:cNvGrpSpPr/>
          <p:nvPr/>
        </p:nvGrpSpPr>
        <p:grpSpPr>
          <a:xfrm>
            <a:off x="11936964" y="5472704"/>
            <a:ext cx="4629077" cy="3210004"/>
            <a:chOff x="10420944" y="5603160"/>
            <a:chExt cx="4629077" cy="3210004"/>
          </a:xfrm>
        </p:grpSpPr>
        <p:sp>
          <p:nvSpPr>
            <p:cNvPr id="195" name="Multiple Companies"/>
            <p:cNvSpPr txBox="1"/>
            <p:nvPr/>
          </p:nvSpPr>
          <p:spPr>
            <a:xfrm>
              <a:off x="10431165" y="8156574"/>
              <a:ext cx="4608634" cy="6565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gn="ctr">
                <a:defRPr>
                  <a:solidFill>
                    <a:srgbClr val="000000"/>
                  </a:solidFill>
                </a:defRPr>
              </a:lvl1pPr>
            </a:lstStyle>
            <a:p>
              <a:r>
                <a:rPr dirty="0">
                  <a:latin typeface="Arial" panose="020B0604020202020204" pitchFamily="34" charset="0"/>
                  <a:cs typeface="Arial" panose="020B0604020202020204" pitchFamily="34" charset="0"/>
                </a:rPr>
                <a:t>Multiple Companies</a:t>
              </a:r>
            </a:p>
          </p:txBody>
        </p:sp>
        <p:grpSp>
          <p:nvGrpSpPr>
            <p:cNvPr id="10" name="组合 9"/>
            <p:cNvGrpSpPr/>
            <p:nvPr/>
          </p:nvGrpSpPr>
          <p:grpSpPr>
            <a:xfrm>
              <a:off x="10420944" y="5603160"/>
              <a:ext cx="4629077" cy="2553414"/>
              <a:chOff x="18494382" y="4569711"/>
              <a:chExt cx="4629077" cy="2553414"/>
            </a:xfrm>
          </p:grpSpPr>
          <p:pic>
            <p:nvPicPr>
              <p:cNvPr id="51" name="enterprise.png" descr="enterprise.png"/>
              <p:cNvPicPr>
                <a:picLocks noChangeAspect="1"/>
              </p:cNvPicPr>
              <p:nvPr/>
            </p:nvPicPr>
            <p:blipFill>
              <a:blip r:embed="rId3">
                <a:extLst/>
              </a:blip>
              <a:stretch>
                <a:fillRect/>
              </a:stretch>
            </p:blipFill>
            <p:spPr>
              <a:xfrm>
                <a:off x="19933136" y="4569711"/>
                <a:ext cx="1799999" cy="1800000"/>
              </a:xfrm>
              <a:prstGeom prst="rect">
                <a:avLst/>
              </a:prstGeom>
              <a:ln w="12700" cap="flat">
                <a:noFill/>
                <a:miter lim="400000"/>
              </a:ln>
              <a:effectLst/>
            </p:spPr>
          </p:pic>
          <p:pic>
            <p:nvPicPr>
              <p:cNvPr id="52" name="enterprise.png" descr="enterprise.png"/>
              <p:cNvPicPr>
                <a:picLocks noChangeAspect="1"/>
              </p:cNvPicPr>
              <p:nvPr/>
            </p:nvPicPr>
            <p:blipFill>
              <a:blip r:embed="rId3">
                <a:extLst/>
              </a:blip>
              <a:stretch>
                <a:fillRect/>
              </a:stretch>
            </p:blipFill>
            <p:spPr>
              <a:xfrm>
                <a:off x="18494382" y="5323125"/>
                <a:ext cx="1799999" cy="1800000"/>
              </a:xfrm>
              <a:prstGeom prst="rect">
                <a:avLst/>
              </a:prstGeom>
              <a:ln w="12700" cap="flat">
                <a:noFill/>
                <a:miter lim="400000"/>
              </a:ln>
              <a:effectLst/>
            </p:spPr>
          </p:pic>
          <p:pic>
            <p:nvPicPr>
              <p:cNvPr id="53" name="enterprise.png" descr="enterprise.png"/>
              <p:cNvPicPr>
                <a:picLocks noChangeAspect="1"/>
              </p:cNvPicPr>
              <p:nvPr/>
            </p:nvPicPr>
            <p:blipFill>
              <a:blip r:embed="rId3">
                <a:extLst/>
              </a:blip>
              <a:stretch>
                <a:fillRect/>
              </a:stretch>
            </p:blipFill>
            <p:spPr>
              <a:xfrm>
                <a:off x="21323460" y="5323125"/>
                <a:ext cx="1799999" cy="1800000"/>
              </a:xfrm>
              <a:prstGeom prst="rect">
                <a:avLst/>
              </a:prstGeom>
              <a:ln w="12700" cap="flat">
                <a:noFill/>
                <a:miter lim="400000"/>
              </a:ln>
              <a:effectLst/>
            </p:spPr>
          </p:pic>
        </p:grpSp>
      </p:grpSp>
      <p:sp>
        <p:nvSpPr>
          <p:cNvPr id="61" name="箭头"/>
          <p:cNvSpPr/>
          <p:nvPr/>
        </p:nvSpPr>
        <p:spPr>
          <a:xfrm>
            <a:off x="8099219" y="3522181"/>
            <a:ext cx="2486059" cy="1016001"/>
          </a:xfrm>
          <a:prstGeom prst="rightArrow">
            <a:avLst>
              <a:gd name="adj1" fmla="val 51942"/>
              <a:gd name="adj2" fmla="val 82278"/>
            </a:avLst>
          </a:pr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sp>
        <p:nvSpPr>
          <p:cNvPr id="62" name="Generalize"/>
          <p:cNvSpPr txBox="1"/>
          <p:nvPr/>
        </p:nvSpPr>
        <p:spPr>
          <a:xfrm>
            <a:off x="8220947" y="4591614"/>
            <a:ext cx="2242602"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a:defRPr>
                <a:solidFill>
                  <a:srgbClr val="000000"/>
                </a:solidFill>
              </a:defRPr>
            </a:lvl1pPr>
          </a:lstStyle>
          <a:p>
            <a:r>
              <a:rPr lang="en-US" dirty="0" smtClean="0">
                <a:latin typeface="Arial" panose="020B0604020202020204" pitchFamily="34" charset="0"/>
                <a:cs typeface="Arial" panose="020B0604020202020204" pitchFamily="34" charset="0"/>
              </a:rPr>
              <a:t>Generate</a:t>
            </a:r>
            <a:endParaRPr dirty="0">
              <a:latin typeface="Arial" panose="020B0604020202020204" pitchFamily="34" charset="0"/>
              <a:cs typeface="Arial" panose="020B0604020202020204" pitchFamily="34" charset="0"/>
            </a:endParaRPr>
          </a:p>
        </p:txBody>
      </p:sp>
      <p:sp>
        <p:nvSpPr>
          <p:cNvPr id="63" name="?"/>
          <p:cNvSpPr txBox="1"/>
          <p:nvPr/>
        </p:nvSpPr>
        <p:spPr>
          <a:xfrm>
            <a:off x="8570099" y="5309053"/>
            <a:ext cx="1277594" cy="23980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0000" b="1">
                <a:solidFill>
                  <a:schemeClr val="accent5">
                    <a:lumOff val="-29866"/>
                  </a:schemeClr>
                </a:solidFill>
              </a:defRPr>
            </a:lvl1pPr>
          </a:lstStyle>
          <a:p>
            <a:r>
              <a:rPr sz="15000" dirty="0">
                <a:latin typeface="Arial" panose="020B0604020202020204" pitchFamily="34" charset="0"/>
                <a:cs typeface="Arial" panose="020B0604020202020204" pitchFamily="34" charset="0"/>
              </a:rPr>
              <a:t>?</a:t>
            </a:r>
          </a:p>
        </p:txBody>
      </p:sp>
      <p:sp>
        <p:nvSpPr>
          <p:cNvPr id="64" name="?"/>
          <p:cNvSpPr txBox="1"/>
          <p:nvPr/>
        </p:nvSpPr>
        <p:spPr>
          <a:xfrm>
            <a:off x="8570099" y="8734485"/>
            <a:ext cx="1277594" cy="23980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0000" b="1">
                <a:solidFill>
                  <a:schemeClr val="accent5">
                    <a:lumOff val="-29866"/>
                  </a:schemeClr>
                </a:solidFill>
              </a:defRPr>
            </a:lvl1pPr>
          </a:lstStyle>
          <a:p>
            <a:r>
              <a:rPr sz="15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11823694"/>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7" name="成组"/>
          <p:cNvGrpSpPr/>
          <p:nvPr/>
        </p:nvGrpSpPr>
        <p:grpSpPr>
          <a:xfrm>
            <a:off x="6697371" y="3300275"/>
            <a:ext cx="10988443" cy="1841501"/>
            <a:chOff x="0" y="43335"/>
            <a:chExt cx="10988442" cy="1841499"/>
          </a:xfrm>
        </p:grpSpPr>
        <p:sp>
          <p:nvSpPr>
            <p:cNvPr id="222" name="矩形"/>
            <p:cNvSpPr/>
            <p:nvPr/>
          </p:nvSpPr>
          <p:spPr>
            <a:xfrm>
              <a:off x="9968" y="45300"/>
              <a:ext cx="1963782" cy="1139070"/>
            </a:xfrm>
            <a:prstGeom prst="rect">
              <a:avLst/>
            </a:prstGeom>
            <a:solidFill>
              <a:srgbClr val="5E5E5E"/>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sp>
          <p:nvSpPr>
            <p:cNvPr id="223" name="矩形"/>
            <p:cNvSpPr/>
            <p:nvPr/>
          </p:nvSpPr>
          <p:spPr>
            <a:xfrm>
              <a:off x="1586918" y="43335"/>
              <a:ext cx="190501" cy="1143001"/>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sp>
          <p:nvSpPr>
            <p:cNvPr id="224" name="01"/>
            <p:cNvSpPr/>
            <p:nvPr/>
          </p:nvSpPr>
          <p:spPr>
            <a:xfrm>
              <a:off x="803985" y="614835"/>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gn="ctr">
                <a:lnSpc>
                  <a:spcPct val="100000"/>
                </a:lnSpc>
                <a:spcBef>
                  <a:spcPts val="0"/>
                </a:spcBef>
                <a:defRPr sz="7500" b="1" spc="-150">
                  <a:solidFill>
                    <a:srgbClr val="FFFFFF"/>
                  </a:solidFill>
                </a:defRPr>
              </a:lvl1pPr>
            </a:lstStyle>
            <a:p>
              <a:r>
                <a:rPr dirty="0">
                  <a:latin typeface="Arial" panose="020B0604020202020204" pitchFamily="34" charset="0"/>
                  <a:cs typeface="Arial" panose="020B0604020202020204" pitchFamily="34" charset="0"/>
                </a:rPr>
                <a:t>01</a:t>
              </a:r>
            </a:p>
          </p:txBody>
        </p:sp>
        <p:sp>
          <p:nvSpPr>
            <p:cNvPr id="225" name="线条"/>
            <p:cNvSpPr/>
            <p:nvPr/>
          </p:nvSpPr>
          <p:spPr>
            <a:xfrm>
              <a:off x="0" y="1312888"/>
              <a:ext cx="10988443" cy="1"/>
            </a:xfrm>
            <a:prstGeom prst="line">
              <a:avLst/>
            </a:prstGeom>
            <a:noFill/>
            <a:ln w="63500" cap="flat">
              <a:solidFill>
                <a:srgbClr val="5E5E5E"/>
              </a:solidFill>
              <a:prstDash val="solid"/>
              <a:miter lim="400000"/>
            </a:ln>
            <a:effectLst/>
          </p:spPr>
          <p:txBody>
            <a:bodyPr wrap="square" lIns="50800" tIns="50800" rIns="50800" bIns="50800" numCol="1" anchor="ctr">
              <a:noAutofit/>
            </a:bodyPr>
            <a:lstStyle/>
            <a:p>
              <a:endParaRPr dirty="0"/>
            </a:p>
          </p:txBody>
        </p:sp>
        <p:sp>
          <p:nvSpPr>
            <p:cNvPr id="226" name="Introduction"/>
            <p:cNvSpPr/>
            <p:nvPr/>
          </p:nvSpPr>
          <p:spPr>
            <a:xfrm>
              <a:off x="2479597" y="614835"/>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nSpc>
                  <a:spcPct val="100000"/>
                </a:lnSpc>
                <a:spcBef>
                  <a:spcPts val="0"/>
                </a:spcBef>
                <a:defRPr sz="6500" b="1" spc="-130">
                  <a:solidFill>
                    <a:srgbClr val="5E5E5E"/>
                  </a:solidFill>
                </a:defRPr>
              </a:lvl1pPr>
            </a:lstStyle>
            <a:p>
              <a:r>
                <a:rPr dirty="0">
                  <a:latin typeface="Arial" panose="020B0604020202020204" pitchFamily="34" charset="0"/>
                  <a:cs typeface="Arial" panose="020B0604020202020204" pitchFamily="34" charset="0"/>
                </a:rPr>
                <a:t>Introduction</a:t>
              </a:r>
            </a:p>
          </p:txBody>
        </p:sp>
      </p:grpSp>
      <p:grpSp>
        <p:nvGrpSpPr>
          <p:cNvPr id="233" name="成组"/>
          <p:cNvGrpSpPr/>
          <p:nvPr/>
        </p:nvGrpSpPr>
        <p:grpSpPr>
          <a:xfrm>
            <a:off x="6697371" y="5263352"/>
            <a:ext cx="10988238" cy="1841501"/>
            <a:chOff x="0" y="43335"/>
            <a:chExt cx="10988237" cy="1841499"/>
          </a:xfrm>
        </p:grpSpPr>
        <p:sp>
          <p:nvSpPr>
            <p:cNvPr id="228" name="矩形"/>
            <p:cNvSpPr/>
            <p:nvPr/>
          </p:nvSpPr>
          <p:spPr>
            <a:xfrm>
              <a:off x="9968" y="45300"/>
              <a:ext cx="1963782" cy="1139070"/>
            </a:xfrm>
            <a:prstGeom prst="rect">
              <a:avLst/>
            </a:prstGeom>
            <a:solidFill>
              <a:srgbClr val="360568"/>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sp>
          <p:nvSpPr>
            <p:cNvPr id="229" name="矩形"/>
            <p:cNvSpPr/>
            <p:nvPr/>
          </p:nvSpPr>
          <p:spPr>
            <a:xfrm>
              <a:off x="1586918" y="43335"/>
              <a:ext cx="190501" cy="1143001"/>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sp>
          <p:nvSpPr>
            <p:cNvPr id="230" name="02"/>
            <p:cNvSpPr/>
            <p:nvPr/>
          </p:nvSpPr>
          <p:spPr>
            <a:xfrm>
              <a:off x="803985" y="614835"/>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gn="ctr">
                <a:lnSpc>
                  <a:spcPct val="100000"/>
                </a:lnSpc>
                <a:spcBef>
                  <a:spcPts val="0"/>
                </a:spcBef>
                <a:defRPr sz="7500" b="1" spc="-150">
                  <a:solidFill>
                    <a:srgbClr val="FFFFFF"/>
                  </a:solidFill>
                </a:defRPr>
              </a:lvl1pPr>
            </a:lstStyle>
            <a:p>
              <a:r>
                <a:rPr dirty="0">
                  <a:latin typeface="Arial" panose="020B0604020202020204" pitchFamily="34" charset="0"/>
                  <a:cs typeface="Arial" panose="020B0604020202020204" pitchFamily="34" charset="0"/>
                </a:rPr>
                <a:t>02</a:t>
              </a:r>
            </a:p>
          </p:txBody>
        </p:sp>
        <p:sp>
          <p:nvSpPr>
            <p:cNvPr id="231" name="线条"/>
            <p:cNvSpPr/>
            <p:nvPr/>
          </p:nvSpPr>
          <p:spPr>
            <a:xfrm>
              <a:off x="0" y="1312888"/>
              <a:ext cx="10988239" cy="1"/>
            </a:xfrm>
            <a:prstGeom prst="line">
              <a:avLst/>
            </a:prstGeom>
            <a:noFill/>
            <a:ln w="63500" cap="flat">
              <a:solidFill>
                <a:srgbClr val="360568"/>
              </a:solidFill>
              <a:prstDash val="solid"/>
              <a:miter lim="400000"/>
            </a:ln>
            <a:effectLst/>
          </p:spPr>
          <p:txBody>
            <a:bodyPr wrap="square" lIns="50800" tIns="50800" rIns="50800" bIns="50800" numCol="1" anchor="ctr">
              <a:noAutofit/>
            </a:bodyPr>
            <a:lstStyle/>
            <a:p>
              <a:endParaRPr dirty="0"/>
            </a:p>
          </p:txBody>
        </p:sp>
        <p:sp>
          <p:nvSpPr>
            <p:cNvPr id="232" name="Research Method"/>
            <p:cNvSpPr/>
            <p:nvPr/>
          </p:nvSpPr>
          <p:spPr>
            <a:xfrm>
              <a:off x="2479597" y="614835"/>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nSpc>
                  <a:spcPct val="100000"/>
                </a:lnSpc>
                <a:spcBef>
                  <a:spcPts val="0"/>
                </a:spcBef>
                <a:defRPr sz="6500" b="1" spc="-130">
                  <a:solidFill>
                    <a:srgbClr val="360568"/>
                  </a:solidFill>
                </a:defRPr>
              </a:lvl1pPr>
            </a:lstStyle>
            <a:p>
              <a:r>
                <a:rPr dirty="0">
                  <a:latin typeface="Arial" panose="020B0604020202020204" pitchFamily="34" charset="0"/>
                  <a:cs typeface="Arial" panose="020B0604020202020204" pitchFamily="34" charset="0"/>
                </a:rPr>
                <a:t>Research Method</a:t>
              </a:r>
            </a:p>
          </p:txBody>
        </p:sp>
      </p:grpSp>
      <p:grpSp>
        <p:nvGrpSpPr>
          <p:cNvPr id="239" name="成组"/>
          <p:cNvGrpSpPr/>
          <p:nvPr/>
        </p:nvGrpSpPr>
        <p:grpSpPr>
          <a:xfrm>
            <a:off x="6697371" y="7226429"/>
            <a:ext cx="10989259" cy="1841501"/>
            <a:chOff x="0" y="43335"/>
            <a:chExt cx="10989258" cy="1841499"/>
          </a:xfrm>
        </p:grpSpPr>
        <p:sp>
          <p:nvSpPr>
            <p:cNvPr id="234" name="矩形"/>
            <p:cNvSpPr/>
            <p:nvPr/>
          </p:nvSpPr>
          <p:spPr>
            <a:xfrm>
              <a:off x="9968" y="45300"/>
              <a:ext cx="1963782" cy="1139070"/>
            </a:xfrm>
            <a:prstGeom prst="rect">
              <a:avLst/>
            </a:prstGeom>
            <a:solidFill>
              <a:srgbClr val="5E5E5E"/>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sp>
          <p:nvSpPr>
            <p:cNvPr id="235" name="矩形"/>
            <p:cNvSpPr/>
            <p:nvPr/>
          </p:nvSpPr>
          <p:spPr>
            <a:xfrm>
              <a:off x="1586918" y="43335"/>
              <a:ext cx="190501" cy="1143001"/>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sp>
          <p:nvSpPr>
            <p:cNvPr id="236" name="03"/>
            <p:cNvSpPr/>
            <p:nvPr/>
          </p:nvSpPr>
          <p:spPr>
            <a:xfrm>
              <a:off x="803985" y="614835"/>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gn="ctr">
                <a:lnSpc>
                  <a:spcPct val="100000"/>
                </a:lnSpc>
                <a:spcBef>
                  <a:spcPts val="0"/>
                </a:spcBef>
                <a:defRPr sz="7500" b="1" spc="-150">
                  <a:solidFill>
                    <a:srgbClr val="FFFFFF"/>
                  </a:solidFill>
                </a:defRPr>
              </a:lvl1pPr>
            </a:lstStyle>
            <a:p>
              <a:r>
                <a:rPr dirty="0">
                  <a:latin typeface="Arial" panose="020B0604020202020204" pitchFamily="34" charset="0"/>
                  <a:cs typeface="Arial" panose="020B0604020202020204" pitchFamily="34" charset="0"/>
                </a:rPr>
                <a:t>03</a:t>
              </a:r>
            </a:p>
          </p:txBody>
        </p:sp>
        <p:sp>
          <p:nvSpPr>
            <p:cNvPr id="237" name="线条"/>
            <p:cNvSpPr/>
            <p:nvPr/>
          </p:nvSpPr>
          <p:spPr>
            <a:xfrm>
              <a:off x="0" y="1312888"/>
              <a:ext cx="10989259" cy="1"/>
            </a:xfrm>
            <a:prstGeom prst="line">
              <a:avLst/>
            </a:prstGeom>
            <a:noFill/>
            <a:ln w="63500" cap="flat">
              <a:solidFill>
                <a:srgbClr val="5E5E5E"/>
              </a:solidFill>
              <a:prstDash val="solid"/>
              <a:miter lim="400000"/>
            </a:ln>
            <a:effectLst/>
          </p:spPr>
          <p:txBody>
            <a:bodyPr wrap="square" lIns="50800" tIns="50800" rIns="50800" bIns="50800" numCol="1" anchor="ctr">
              <a:noAutofit/>
            </a:bodyPr>
            <a:lstStyle/>
            <a:p>
              <a:endParaRPr dirty="0"/>
            </a:p>
          </p:txBody>
        </p:sp>
        <p:sp>
          <p:nvSpPr>
            <p:cNvPr id="238" name="Results &amp; Discussions"/>
            <p:cNvSpPr/>
            <p:nvPr/>
          </p:nvSpPr>
          <p:spPr>
            <a:xfrm>
              <a:off x="2479597" y="614835"/>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nSpc>
                  <a:spcPct val="100000"/>
                </a:lnSpc>
                <a:spcBef>
                  <a:spcPts val="0"/>
                </a:spcBef>
                <a:defRPr sz="6500" b="1" spc="-130">
                  <a:solidFill>
                    <a:srgbClr val="5E5E5E"/>
                  </a:solidFill>
                </a:defRPr>
              </a:lvl1pPr>
            </a:lstStyle>
            <a:p>
              <a:r>
                <a:rPr dirty="0">
                  <a:latin typeface="Arial" panose="020B0604020202020204" pitchFamily="34" charset="0"/>
                  <a:cs typeface="Arial" panose="020B0604020202020204" pitchFamily="34" charset="0"/>
                </a:rPr>
                <a:t>Results &amp; Discussions</a:t>
              </a:r>
            </a:p>
          </p:txBody>
        </p:sp>
      </p:grpSp>
      <p:grpSp>
        <p:nvGrpSpPr>
          <p:cNvPr id="245" name="成组"/>
          <p:cNvGrpSpPr/>
          <p:nvPr/>
        </p:nvGrpSpPr>
        <p:grpSpPr>
          <a:xfrm>
            <a:off x="6697371" y="9189506"/>
            <a:ext cx="10979834" cy="1841501"/>
            <a:chOff x="0" y="43335"/>
            <a:chExt cx="10979833" cy="1841499"/>
          </a:xfrm>
        </p:grpSpPr>
        <p:sp>
          <p:nvSpPr>
            <p:cNvPr id="240" name="矩形"/>
            <p:cNvSpPr/>
            <p:nvPr/>
          </p:nvSpPr>
          <p:spPr>
            <a:xfrm>
              <a:off x="9968" y="45300"/>
              <a:ext cx="1963782" cy="1139070"/>
            </a:xfrm>
            <a:prstGeom prst="rect">
              <a:avLst/>
            </a:prstGeom>
            <a:solidFill>
              <a:srgbClr val="5E5E5E"/>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sp>
          <p:nvSpPr>
            <p:cNvPr id="241" name="矩形"/>
            <p:cNvSpPr/>
            <p:nvPr/>
          </p:nvSpPr>
          <p:spPr>
            <a:xfrm>
              <a:off x="1586918" y="43335"/>
              <a:ext cx="190501" cy="1143001"/>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dirty="0"/>
            </a:p>
          </p:txBody>
        </p:sp>
        <p:sp>
          <p:nvSpPr>
            <p:cNvPr id="242" name="04"/>
            <p:cNvSpPr/>
            <p:nvPr/>
          </p:nvSpPr>
          <p:spPr>
            <a:xfrm>
              <a:off x="803985" y="614835"/>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gn="ctr">
                <a:lnSpc>
                  <a:spcPct val="100000"/>
                </a:lnSpc>
                <a:spcBef>
                  <a:spcPts val="0"/>
                </a:spcBef>
                <a:defRPr sz="7500" b="1" spc="-150">
                  <a:solidFill>
                    <a:srgbClr val="FFFFFF"/>
                  </a:solidFill>
                </a:defRPr>
              </a:lvl1pPr>
            </a:lstStyle>
            <a:p>
              <a:r>
                <a:rPr dirty="0">
                  <a:latin typeface="Arial" panose="020B0604020202020204" pitchFamily="34" charset="0"/>
                  <a:cs typeface="Arial" panose="020B0604020202020204" pitchFamily="34" charset="0"/>
                </a:rPr>
                <a:t>04</a:t>
              </a:r>
            </a:p>
          </p:txBody>
        </p:sp>
        <p:sp>
          <p:nvSpPr>
            <p:cNvPr id="243" name="线条"/>
            <p:cNvSpPr/>
            <p:nvPr/>
          </p:nvSpPr>
          <p:spPr>
            <a:xfrm>
              <a:off x="0" y="1312888"/>
              <a:ext cx="10979834" cy="1"/>
            </a:xfrm>
            <a:prstGeom prst="line">
              <a:avLst/>
            </a:prstGeom>
            <a:noFill/>
            <a:ln w="63500" cap="flat">
              <a:solidFill>
                <a:srgbClr val="5E5E5E"/>
              </a:solidFill>
              <a:prstDash val="solid"/>
              <a:miter lim="400000"/>
            </a:ln>
            <a:effectLst/>
          </p:spPr>
          <p:txBody>
            <a:bodyPr wrap="square" lIns="50800" tIns="50800" rIns="50800" bIns="50800" numCol="1" anchor="ctr">
              <a:noAutofit/>
            </a:bodyPr>
            <a:lstStyle/>
            <a:p>
              <a:endParaRPr dirty="0"/>
            </a:p>
          </p:txBody>
        </p:sp>
        <p:sp>
          <p:nvSpPr>
            <p:cNvPr id="244" name="Conclusions"/>
            <p:cNvSpPr/>
            <p:nvPr/>
          </p:nvSpPr>
          <p:spPr>
            <a:xfrm>
              <a:off x="2479597" y="614835"/>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nSpc>
                  <a:spcPct val="100000"/>
                </a:lnSpc>
                <a:spcBef>
                  <a:spcPts val="0"/>
                </a:spcBef>
                <a:defRPr sz="6500" b="1" spc="-130">
                  <a:solidFill>
                    <a:srgbClr val="5E5E5E"/>
                  </a:solidFill>
                </a:defRPr>
              </a:lvl1pPr>
            </a:lstStyle>
            <a:p>
              <a:r>
                <a:rPr dirty="0">
                  <a:latin typeface="Arial" panose="020B0604020202020204" pitchFamily="34" charset="0"/>
                  <a:cs typeface="Arial" panose="020B0604020202020204" pitchFamily="34" charset="0"/>
                </a:rPr>
                <a:t>Conclusions</a:t>
              </a:r>
            </a:p>
          </p:txBody>
        </p:sp>
      </p:gr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幻灯片编号"/>
          <p:cNvSpPr txBox="1">
            <a:spLocks noGrp="1"/>
          </p:cNvSpPr>
          <p:nvPr>
            <p:ph type="sldNum" sz="quarter" idx="2"/>
          </p:nvPr>
        </p:nvSpPr>
        <p:spPr>
          <a:xfrm>
            <a:off x="22959771" y="12734347"/>
            <a:ext cx="502667" cy="9449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dirty="0"/>
          </a:p>
        </p:txBody>
      </p:sp>
      <p:sp>
        <p:nvSpPr>
          <p:cNvPr id="248" name="Research Questions"/>
          <p:cNvSpPr txBox="1">
            <a:spLocks noGrp="1"/>
          </p:cNvSpPr>
          <p:nvPr>
            <p:ph type="title"/>
          </p:nvPr>
        </p:nvSpPr>
        <p:spPr>
          <a:prstGeom prst="rect">
            <a:avLst/>
          </a:prstGeom>
        </p:spPr>
        <p:txBody>
          <a:bodyPr/>
          <a:lstStyle/>
          <a:p>
            <a:r>
              <a:rPr dirty="0">
                <a:latin typeface="Arial" panose="020B0604020202020204" pitchFamily="34" charset="0"/>
                <a:cs typeface="Arial" panose="020B0604020202020204" pitchFamily="34" charset="0"/>
              </a:rPr>
              <a:t>Research Questions</a:t>
            </a:r>
          </a:p>
        </p:txBody>
      </p:sp>
      <p:sp>
        <p:nvSpPr>
          <p:cNvPr id="249" name="2. Research Method"/>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dirty="0">
                <a:latin typeface="Arial" panose="020B0604020202020204" pitchFamily="34" charset="0"/>
                <a:cs typeface="Arial" panose="020B0604020202020204" pitchFamily="34" charset="0"/>
              </a:rPr>
              <a:t>2. Research Method</a:t>
            </a:r>
          </a:p>
        </p:txBody>
      </p:sp>
      <p:sp>
        <p:nvSpPr>
          <p:cNvPr id="250" name="RQ1: How do developers’ profiles influence their logging I&amp;Cs?…"/>
          <p:cNvSpPr txBox="1"/>
          <p:nvPr/>
        </p:nvSpPr>
        <p:spPr>
          <a:xfrm>
            <a:off x="1437915" y="3618788"/>
            <a:ext cx="21508169" cy="75136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nSpc>
                <a:spcPct val="120000"/>
              </a:lnSpc>
              <a:defRPr>
                <a:solidFill>
                  <a:srgbClr val="000000"/>
                </a:solidFill>
              </a:defRPr>
            </a:pPr>
            <a:r>
              <a:rPr b="1" dirty="0">
                <a:latin typeface="Arial" panose="020B0604020202020204" pitchFamily="34" charset="0"/>
                <a:cs typeface="Arial" panose="020B0604020202020204" pitchFamily="34" charset="0"/>
              </a:rPr>
              <a:t>RQ1:</a:t>
            </a:r>
            <a:r>
              <a:rPr dirty="0">
                <a:latin typeface="Arial" panose="020B0604020202020204" pitchFamily="34" charset="0"/>
                <a:cs typeface="Arial" panose="020B0604020202020204" pitchFamily="34" charset="0"/>
              </a:rPr>
              <a:t> How do </a:t>
            </a:r>
            <a:r>
              <a:rPr dirty="0" smtClean="0">
                <a:latin typeface="Arial" panose="020B0604020202020204" pitchFamily="34" charset="0"/>
                <a:cs typeface="Arial" panose="020B0604020202020204" pitchFamily="34" charset="0"/>
              </a:rPr>
              <a:t>developers</a:t>
            </a:r>
            <a:r>
              <a:rPr lang="en-US" dirty="0" smtClean="0">
                <a:latin typeface="Arial" panose="020B0604020202020204" pitchFamily="34" charset="0"/>
                <a:cs typeface="Arial" panose="020B0604020202020204" pitchFamily="34" charset="0"/>
              </a:rPr>
              <a:t>'</a:t>
            </a:r>
            <a:r>
              <a:rPr dirty="0" smtClean="0">
                <a:latin typeface="Arial" panose="020B0604020202020204" pitchFamily="34" charset="0"/>
                <a:cs typeface="Arial" panose="020B0604020202020204" pitchFamily="34" charset="0"/>
              </a:rPr>
              <a:t> </a:t>
            </a:r>
            <a:r>
              <a:rPr dirty="0">
                <a:solidFill>
                  <a:schemeClr val="accent5">
                    <a:lumOff val="-29866"/>
                  </a:schemeClr>
                </a:solidFill>
                <a:latin typeface="Arial" panose="020B0604020202020204" pitchFamily="34" charset="0"/>
                <a:cs typeface="Arial" panose="020B0604020202020204" pitchFamily="34" charset="0"/>
              </a:rPr>
              <a:t>profiles</a:t>
            </a:r>
            <a:r>
              <a:rPr dirty="0">
                <a:latin typeface="Arial" panose="020B0604020202020204" pitchFamily="34" charset="0"/>
                <a:cs typeface="Arial" panose="020B0604020202020204" pitchFamily="34" charset="0"/>
              </a:rPr>
              <a:t> influence their logging I&amp;Cs?</a:t>
            </a:r>
          </a:p>
          <a:p>
            <a:pPr>
              <a:lnSpc>
                <a:spcPct val="120000"/>
              </a:lnSpc>
              <a:defRPr>
                <a:solidFill>
                  <a:srgbClr val="000000"/>
                </a:solidFill>
              </a:defRPr>
            </a:pPr>
            <a:r>
              <a:rPr b="1" dirty="0">
                <a:latin typeface="Arial" panose="020B0604020202020204" pitchFamily="34" charset="0"/>
                <a:cs typeface="Arial" panose="020B0604020202020204" pitchFamily="34" charset="0"/>
              </a:rPr>
              <a:t>RQ2:</a:t>
            </a:r>
            <a:r>
              <a:rPr dirty="0">
                <a:latin typeface="Arial" panose="020B0604020202020204" pitchFamily="34" charset="0"/>
                <a:cs typeface="Arial" panose="020B0604020202020204" pitchFamily="34" charset="0"/>
              </a:rPr>
              <a:t> How do </a:t>
            </a:r>
            <a:r>
              <a:rPr dirty="0" smtClean="0">
                <a:latin typeface="Arial" panose="020B0604020202020204" pitchFamily="34" charset="0"/>
                <a:cs typeface="Arial" panose="020B0604020202020204" pitchFamily="34" charset="0"/>
              </a:rPr>
              <a:t>developers</a:t>
            </a:r>
            <a:r>
              <a:rPr lang="en-US" dirty="0" smtClean="0">
                <a:latin typeface="Arial" panose="020B0604020202020204" pitchFamily="34" charset="0"/>
                <a:cs typeface="Arial" panose="020B0604020202020204" pitchFamily="34" charset="0"/>
              </a:rPr>
              <a:t>'</a:t>
            </a:r>
            <a:r>
              <a:rPr dirty="0" smtClean="0">
                <a:latin typeface="Arial" panose="020B0604020202020204" pitchFamily="34" charset="0"/>
                <a:cs typeface="Arial" panose="020B0604020202020204" pitchFamily="34" charset="0"/>
              </a:rPr>
              <a:t> </a:t>
            </a:r>
            <a:r>
              <a:rPr dirty="0">
                <a:solidFill>
                  <a:schemeClr val="accent5">
                    <a:lumOff val="-29866"/>
                  </a:schemeClr>
                </a:solidFill>
                <a:latin typeface="Arial" panose="020B0604020202020204" pitchFamily="34" charset="0"/>
                <a:cs typeface="Arial" panose="020B0604020202020204" pitchFamily="34" charset="0"/>
              </a:rPr>
              <a:t>experiences</a:t>
            </a:r>
            <a:r>
              <a:rPr dirty="0">
                <a:latin typeface="Arial" panose="020B0604020202020204" pitchFamily="34" charset="0"/>
                <a:cs typeface="Arial" panose="020B0604020202020204" pitchFamily="34" charset="0"/>
              </a:rPr>
              <a:t> influence the way their logging I&amp;Cs are </a:t>
            </a:r>
            <a:r>
              <a:rPr dirty="0" smtClean="0">
                <a:latin typeface="Arial" panose="020B0604020202020204" pitchFamily="34" charset="0"/>
                <a:cs typeface="Arial" panose="020B0604020202020204" pitchFamily="34" charset="0"/>
              </a:rPr>
              <a:t>fulfilled</a:t>
            </a:r>
            <a:r>
              <a:rPr lang="en-US" dirty="0" smtClean="0">
                <a:latin typeface="Arial" panose="020B0604020202020204" pitchFamily="34" charset="0"/>
                <a:cs typeface="Arial" panose="020B0604020202020204" pitchFamily="34" charset="0"/>
              </a:rPr>
              <a:t>?</a:t>
            </a:r>
            <a:endParaRPr dirty="0">
              <a:latin typeface="Arial" panose="020B0604020202020204" pitchFamily="34" charset="0"/>
              <a:cs typeface="Arial" panose="020B0604020202020204" pitchFamily="34" charset="0"/>
            </a:endParaRPr>
          </a:p>
          <a:p>
            <a:pPr marL="457200" lvl="1" indent="0">
              <a:lnSpc>
                <a:spcPct val="120000"/>
              </a:lnSpc>
              <a:defRPr>
                <a:solidFill>
                  <a:srgbClr val="000000"/>
                </a:solidFill>
              </a:defRPr>
            </a:pPr>
            <a:r>
              <a:rPr b="1" dirty="0">
                <a:latin typeface="Arial" panose="020B0604020202020204" pitchFamily="34" charset="0"/>
                <a:cs typeface="Arial" panose="020B0604020202020204" pitchFamily="34" charset="0"/>
              </a:rPr>
              <a:t>RQ2.1:</a:t>
            </a:r>
            <a:r>
              <a:rPr dirty="0">
                <a:latin typeface="Arial" panose="020B0604020202020204" pitchFamily="34" charset="0"/>
                <a:cs typeface="Arial" panose="020B0604020202020204" pitchFamily="34" charset="0"/>
              </a:rPr>
              <a:t> How much are logging I&amp;Cs </a:t>
            </a:r>
            <a:r>
              <a:rPr dirty="0">
                <a:solidFill>
                  <a:schemeClr val="accent5">
                    <a:lumOff val="-29866"/>
                  </a:schemeClr>
                </a:solidFill>
                <a:latin typeface="Arial" panose="020B0604020202020204" pitchFamily="34" charset="0"/>
                <a:cs typeface="Arial" panose="020B0604020202020204" pitchFamily="34" charset="0"/>
              </a:rPr>
              <a:t>satisfied</a:t>
            </a:r>
            <a:r>
              <a:rPr dirty="0">
                <a:latin typeface="Arial" panose="020B0604020202020204" pitchFamily="34" charset="0"/>
                <a:cs typeface="Arial" panose="020B0604020202020204" pitchFamily="34" charset="0"/>
              </a:rPr>
              <a:t> in log statements?</a:t>
            </a:r>
          </a:p>
          <a:p>
            <a:pPr marL="457200" lvl="1" indent="0">
              <a:lnSpc>
                <a:spcPct val="120000"/>
              </a:lnSpc>
              <a:defRPr>
                <a:solidFill>
                  <a:srgbClr val="000000"/>
                </a:solidFill>
              </a:defRPr>
            </a:pPr>
            <a:r>
              <a:rPr b="1" dirty="0">
                <a:latin typeface="Arial" panose="020B0604020202020204" pitchFamily="34" charset="0"/>
                <a:cs typeface="Arial" panose="020B0604020202020204" pitchFamily="34" charset="0"/>
              </a:rPr>
              <a:t>RQ2.2:</a:t>
            </a:r>
            <a:r>
              <a:rPr dirty="0">
                <a:latin typeface="Arial" panose="020B0604020202020204" pitchFamily="34" charset="0"/>
                <a:cs typeface="Arial" panose="020B0604020202020204" pitchFamily="34" charset="0"/>
              </a:rPr>
              <a:t> How do </a:t>
            </a:r>
            <a:r>
              <a:rPr dirty="0">
                <a:solidFill>
                  <a:schemeClr val="accent5">
                    <a:lumOff val="-29866"/>
                  </a:schemeClr>
                </a:solidFill>
                <a:latin typeface="Arial" panose="020B0604020202020204" pitchFamily="34" charset="0"/>
                <a:cs typeface="Arial" panose="020B0604020202020204" pitchFamily="34" charset="0"/>
              </a:rPr>
              <a:t>development stages</a:t>
            </a:r>
            <a:r>
              <a:rPr dirty="0">
                <a:latin typeface="Arial" panose="020B0604020202020204" pitchFamily="34" charset="0"/>
                <a:cs typeface="Arial" panose="020B0604020202020204" pitchFamily="34" charset="0"/>
              </a:rPr>
              <a:t> in which logging I&amp;Cs are fulfilled influence the degree of satisfaction?</a:t>
            </a:r>
          </a:p>
          <a:p>
            <a:pPr marL="457200" lvl="1" indent="0">
              <a:lnSpc>
                <a:spcPct val="120000"/>
              </a:lnSpc>
              <a:defRPr>
                <a:solidFill>
                  <a:srgbClr val="000000"/>
                </a:solidFill>
              </a:defRPr>
            </a:pPr>
            <a:r>
              <a:rPr b="1" dirty="0">
                <a:latin typeface="Arial" panose="020B0604020202020204" pitchFamily="34" charset="0"/>
                <a:cs typeface="Arial" panose="020B0604020202020204" pitchFamily="34" charset="0"/>
              </a:rPr>
              <a:t>RQ2.3:</a:t>
            </a:r>
            <a:r>
              <a:rPr dirty="0">
                <a:latin typeface="Arial" panose="020B0604020202020204" pitchFamily="34" charset="0"/>
                <a:cs typeface="Arial" panose="020B0604020202020204" pitchFamily="34" charset="0"/>
              </a:rPr>
              <a:t> What role do </a:t>
            </a:r>
            <a:r>
              <a:rPr dirty="0">
                <a:solidFill>
                  <a:schemeClr val="accent5">
                    <a:lumOff val="-29866"/>
                  </a:schemeClr>
                </a:solidFill>
                <a:latin typeface="Arial" panose="020B0604020202020204" pitchFamily="34" charset="0"/>
                <a:cs typeface="Arial" panose="020B0604020202020204" pitchFamily="34" charset="0"/>
              </a:rPr>
              <a:t>logging guidelines/coding conventions</a:t>
            </a:r>
            <a:r>
              <a:rPr dirty="0">
                <a:latin typeface="Arial" panose="020B0604020202020204" pitchFamily="34" charset="0"/>
                <a:cs typeface="Arial" panose="020B0604020202020204" pitchFamily="34" charset="0"/>
              </a:rPr>
              <a:t> play in the fulfillment of logging I&amp;Cs?</a:t>
            </a: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21_BasicWhite">
  <a:themeElements>
    <a:clrScheme name="21_BasicWhite">
      <a:dk1>
        <a:srgbClr val="6A005F"/>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000" b="0" i="0" u="none" strike="noStrike" cap="none" spc="0" normalizeH="0" baseline="0">
            <a:ln>
              <a:noFill/>
            </a:ln>
            <a:solidFill>
              <a:srgbClr val="6A005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000" b="0" i="0" u="none" strike="noStrike" cap="none" spc="0" normalizeH="0" baseline="0">
            <a:ln>
              <a:noFill/>
            </a:ln>
            <a:solidFill>
              <a:srgbClr val="6A005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283</TotalTime>
  <Words>3064</Words>
  <Application>Microsoft Office PowerPoint</Application>
  <PresentationFormat>自定义</PresentationFormat>
  <Paragraphs>327</Paragraphs>
  <Slides>22</Slides>
  <Notes>20</Notes>
  <HiddenSlides>3</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22</vt:i4>
      </vt:variant>
    </vt:vector>
  </HeadingPairs>
  <TitlesOfParts>
    <vt:vector size="26" baseType="lpstr">
      <vt:lpstr>Helvetica Neue</vt:lpstr>
      <vt:lpstr>Helvetica Neue Medium</vt:lpstr>
      <vt:lpstr>Arial</vt:lpstr>
      <vt:lpstr>21_BasicWhite</vt:lpstr>
      <vt:lpstr>How Do Developers' Profiles and Experiences Influence their Logging Practices? An Empirical Study of Industrial Practitioners</vt:lpstr>
      <vt:lpstr>PowerPoint 演示文稿</vt:lpstr>
      <vt:lpstr>Background</vt:lpstr>
      <vt:lpstr>Background</vt:lpstr>
      <vt:lpstr>Background</vt:lpstr>
      <vt:lpstr>Motivation</vt:lpstr>
      <vt:lpstr>Motivation</vt:lpstr>
      <vt:lpstr>PowerPoint 演示文稿</vt:lpstr>
      <vt:lpstr>Research Questions</vt:lpstr>
      <vt:lpstr>Research Process</vt:lpstr>
      <vt:lpstr>PowerPoint 演示文稿</vt:lpstr>
      <vt:lpstr>Relationship between developers’ profiles and their logging I&amp;Cs</vt:lpstr>
      <vt:lpstr>Extent to which log statements are in line with developers' logging I&amp;Cs</vt:lpstr>
      <vt:lpstr>Timing of conducting logging practices by developers</vt:lpstr>
      <vt:lpstr>Role of logging guidelines/coding conventions</vt:lpstr>
      <vt:lpstr>Role of logging guidelines/coding conventions</vt:lpstr>
      <vt:lpstr>Recommended good logging practices</vt:lpstr>
      <vt:lpstr>Recommended good logging practices</vt:lpstr>
      <vt:lpstr>PowerPoint 演示文稿</vt:lpstr>
      <vt:lpstr>4. Conclusions</vt:lpstr>
      <vt:lpstr>4. Conclusions</vt:lpstr>
      <vt:lpstr>How Do Developers' Profiles and Experiences Influence their Logging Practices? An Empirical Study of Industrial Practitioners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 Developers’ Profiles and Experiences Influence their Logging Practices? An Empirical Study of Industrial Practitioners</dc:title>
  <cp:lastModifiedBy>马瑾瑜</cp:lastModifiedBy>
  <cp:revision>44</cp:revision>
  <dcterms:modified xsi:type="dcterms:W3CDTF">2023-05-16T12:47:08Z</dcterms:modified>
</cp:coreProperties>
</file>