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7" r:id="rId5"/>
    <p:sldId id="277" r:id="rId6"/>
    <p:sldId id="303" r:id="rId7"/>
    <p:sldId id="290" r:id="rId8"/>
    <p:sldId id="291" r:id="rId9"/>
    <p:sldId id="293" r:id="rId10"/>
    <p:sldId id="299" r:id="rId11"/>
    <p:sldId id="294" r:id="rId12"/>
    <p:sldId id="301" r:id="rId13"/>
    <p:sldId id="292" r:id="rId14"/>
    <p:sldId id="298" r:id="rId15"/>
    <p:sldId id="302" r:id="rId16"/>
    <p:sldId id="295" r:id="rId17"/>
    <p:sldId id="296" r:id="rId18"/>
    <p:sldId id="30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>
    <p:extLst>
      <p:ext uri="{19B8F6BF-5375-455C-9EA6-DF929625EA0E}">
        <p15:presenceInfo xmlns:p15="http://schemas.microsoft.com/office/powerpoint/2012/main" userId="a1f7796647ec1a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005F"/>
    <a:srgbClr val="DB6B9E"/>
    <a:srgbClr val="BFBFBF"/>
    <a:srgbClr val="46B864"/>
    <a:srgbClr val="2894B6"/>
    <a:srgbClr val="1F738D"/>
    <a:srgbClr val="870078"/>
    <a:srgbClr val="DA00C5"/>
    <a:srgbClr val="FFD1FB"/>
    <a:srgbClr val="FF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4" autoAdjust="0"/>
    <p:restoredTop sz="86883" autoAdjust="0"/>
  </p:normalViewPr>
  <p:slideViewPr>
    <p:cSldViewPr snapToGrid="0" showGuides="1">
      <p:cViewPr varScale="1">
        <p:scale>
          <a:sx n="95" d="100"/>
          <a:sy n="95" d="100"/>
        </p:scale>
        <p:origin x="378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17/11/4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6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6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A1E866-A5E1-43BC-9198-80DC9ABD9E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9" y="6379064"/>
            <a:ext cx="1645809" cy="4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9" userDrawn="1">
          <p15:clr>
            <a:srgbClr val="FBAE40"/>
          </p15:clr>
        </p15:guide>
        <p15:guide id="4" pos="7243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40"/>
            <a:ext cx="12192000" cy="518887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84"/>
            <a:ext cx="12192000" cy="972457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6392" y="2858247"/>
            <a:ext cx="838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过程能力支持框架模型及其实现</a:t>
            </a:r>
          </a:p>
        </p:txBody>
      </p:sp>
      <p:sp>
        <p:nvSpPr>
          <p:cNvPr id="15" name="矩形 14"/>
          <p:cNvSpPr/>
          <p:nvPr/>
        </p:nvSpPr>
        <p:spPr>
          <a:xfrm>
            <a:off x="11172675" y="2260140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5" y="2008140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36392" y="3732184"/>
            <a:ext cx="8384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Process Capability Support Model for DevOps and Its Implementation</a:t>
            </a:r>
            <a:endParaRPr lang="zh-CN" altLang="en-US" sz="2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056863" y="2937039"/>
            <a:ext cx="555624" cy="48947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3287B45-9204-424A-B402-05224D614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9" y="2299119"/>
            <a:ext cx="1848225" cy="23165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C830373-262E-4194-A342-45B11406BC7C}"/>
              </a:ext>
            </a:extLst>
          </p:cNvPr>
          <p:cNvSpPr txBox="1"/>
          <p:nvPr/>
        </p:nvSpPr>
        <p:spPr>
          <a:xfrm>
            <a:off x="7859976" y="4757047"/>
            <a:ext cx="3060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汇报人：顾胜晖</a:t>
            </a:r>
            <a:endParaRPr lang="en-US" altLang="zh-CN" b="1" dirty="0">
              <a:solidFill>
                <a:srgbClr val="453D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作者：顾胜晖，张贺，邵栋</a:t>
            </a:r>
            <a:endParaRPr lang="en-US" altLang="zh-CN" b="1" dirty="0">
              <a:solidFill>
                <a:srgbClr val="453D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南京大学</a:t>
            </a:r>
            <a:r>
              <a:rPr lang="en-US" altLang="zh-CN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· </a:t>
            </a:r>
            <a:r>
              <a:rPr lang="zh-CN" altLang="en-US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软件学院</a:t>
            </a:r>
            <a:endParaRPr lang="en-US" altLang="zh-CN" b="1" dirty="0">
              <a:solidFill>
                <a:srgbClr val="453D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2017-11-04</a:t>
            </a:r>
            <a:endParaRPr lang="zh-CN" altLang="en-US" b="1" dirty="0">
              <a:solidFill>
                <a:srgbClr val="453D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模型设计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数据同步管理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46ED0E-C341-4AC2-B788-27E84BCAA487}"/>
              </a:ext>
            </a:extLst>
          </p:cNvPr>
          <p:cNvSpPr txBox="1"/>
          <p:nvPr/>
        </p:nvSpPr>
        <p:spPr>
          <a:xfrm>
            <a:off x="1876655" y="3399276"/>
            <a:ext cx="30380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数据信息分散</a:t>
            </a:r>
            <a:endParaRPr lang="en-US" altLang="zh-CN" sz="2400" b="1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信息修改繁琐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项目数据无法集中管理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</a:rPr>
              <a:t>没有提供团队管理功能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0F574B-D4A7-47CA-A97B-74B8E4912B62}"/>
              </a:ext>
            </a:extLst>
          </p:cNvPr>
          <p:cNvGrpSpPr/>
          <p:nvPr/>
        </p:nvGrpSpPr>
        <p:grpSpPr>
          <a:xfrm>
            <a:off x="2544806" y="1440490"/>
            <a:ext cx="1701711" cy="1701711"/>
            <a:chOff x="1457739" y="1828800"/>
            <a:chExt cx="1987826" cy="198782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AB3591E-DDDC-4C4E-BA47-B5156EE9FC57}"/>
                </a:ext>
              </a:extLst>
            </p:cNvPr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>
                  <a:latin typeface="+mn-ea"/>
                </a:rPr>
                <a:t>?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64580D1-BF34-484E-AEAB-BF182FA22469}"/>
                </a:ext>
              </a:extLst>
            </p:cNvPr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rgbClr val="6A0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F0622B0-C331-466F-879C-39BDFD9D25C7}"/>
              </a:ext>
            </a:extLst>
          </p:cNvPr>
          <p:cNvGrpSpPr/>
          <p:nvPr/>
        </p:nvGrpSpPr>
        <p:grpSpPr>
          <a:xfrm>
            <a:off x="7973544" y="1440490"/>
            <a:ext cx="1701711" cy="1701711"/>
            <a:chOff x="1457739" y="1828800"/>
            <a:chExt cx="1987826" cy="198782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B763A4E-5BB1-495D-BC69-850F28BE8737}"/>
                </a:ext>
              </a:extLst>
            </p:cNvPr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b="1" dirty="0">
                  <a:latin typeface="+mn-ea"/>
                </a:rPr>
                <a:t>！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754BB20-B3BE-4AEC-88FD-90329FEDBB3D}"/>
                </a:ext>
              </a:extLst>
            </p:cNvPr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rgbClr val="6A0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5093DBC4-F533-427B-95CF-D4A7CB01FC3F}"/>
              </a:ext>
            </a:extLst>
          </p:cNvPr>
          <p:cNvSpPr/>
          <p:nvPr/>
        </p:nvSpPr>
        <p:spPr>
          <a:xfrm>
            <a:off x="5496463" y="2047610"/>
            <a:ext cx="1227135" cy="484632"/>
          </a:xfrm>
          <a:prstGeom prst="rightArrow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62A323-6232-4025-98DA-C4FBF5A3E80B}"/>
              </a:ext>
            </a:extLst>
          </p:cNvPr>
          <p:cNvSpPr txBox="1"/>
          <p:nvPr/>
        </p:nvSpPr>
        <p:spPr>
          <a:xfrm>
            <a:off x="7533020" y="3399276"/>
            <a:ext cx="25827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数据集中管理</a:t>
            </a:r>
            <a:endParaRPr lang="en-US" altLang="zh-CN" sz="2400" b="1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</a:rPr>
              <a:t>通过</a:t>
            </a:r>
            <a:r>
              <a:rPr lang="en-US" altLang="zh-CN" sz="2000" dirty="0">
                <a:solidFill>
                  <a:srgbClr val="6A005F"/>
                </a:solidFill>
                <a:latin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</a:rPr>
              <a:t>同步数据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</a:rPr>
              <a:t>收集数据集中展示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提供缺失的功能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38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F543F2-E357-477C-BC35-3CC7E10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88F22-D497-471F-8F94-B87BD1043612}"/>
              </a:ext>
            </a:extLst>
          </p:cNvPr>
          <p:cNvSpPr txBox="1"/>
          <p:nvPr/>
        </p:nvSpPr>
        <p:spPr>
          <a:xfrm>
            <a:off x="695325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模型设计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评估机制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872761-E6A9-4C1E-AF1F-F0161B90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42" y="2361363"/>
            <a:ext cx="3416544" cy="26803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328659B-DABC-4E26-8EC7-7ACDDF099786}"/>
              </a:ext>
            </a:extLst>
          </p:cNvPr>
          <p:cNvSpPr txBox="1"/>
          <p:nvPr/>
        </p:nvSpPr>
        <p:spPr>
          <a:xfrm>
            <a:off x="5963317" y="1075182"/>
            <a:ext cx="17556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过程指标</a:t>
            </a:r>
            <a:endParaRPr lang="en-US" altLang="zh-CN" sz="2400" b="1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构建频率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构建状态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构建成功率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部署状态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部署成功率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450ED7-C251-48A4-A70A-8C0A40E729B1}"/>
              </a:ext>
            </a:extLst>
          </p:cNvPr>
          <p:cNvSpPr txBox="1"/>
          <p:nvPr/>
        </p:nvSpPr>
        <p:spPr>
          <a:xfrm>
            <a:off x="8035593" y="1075182"/>
            <a:ext cx="3287823" cy="5046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6A005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代码指标</a:t>
            </a:r>
            <a:endParaRPr lang="en-US" altLang="zh-CN" sz="2400" b="1" dirty="0">
              <a:solidFill>
                <a:srgbClr val="6A005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质量阀 </a:t>
            </a:r>
            <a:r>
              <a:rPr lang="en-US" altLang="zh-CN" sz="2000" dirty="0">
                <a:solidFill>
                  <a:srgbClr val="6A005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(Quality Gate)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技术负债 </a:t>
            </a:r>
            <a:r>
              <a:rPr lang="en-US" altLang="zh-CN" sz="2000" dirty="0">
                <a:solidFill>
                  <a:srgbClr val="6A005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(Technical Debt)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问题严重性</a:t>
            </a:r>
            <a:endParaRPr lang="en-US" altLang="zh-CN" sz="2000" dirty="0">
              <a:solidFill>
                <a:srgbClr val="6A005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问题类别</a:t>
            </a:r>
            <a:endParaRPr lang="en-US" altLang="zh-CN" sz="2000" dirty="0">
              <a:solidFill>
                <a:srgbClr val="6A005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复杂度</a:t>
            </a:r>
            <a:endParaRPr lang="en-US" altLang="zh-CN" sz="2000" dirty="0">
              <a:solidFill>
                <a:srgbClr val="6A005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重复比例</a:t>
            </a:r>
            <a:endParaRPr lang="en-US" altLang="zh-CN" sz="2000" dirty="0">
              <a:solidFill>
                <a:srgbClr val="6A005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6A005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文档比例</a:t>
            </a:r>
            <a:endParaRPr lang="en-US" altLang="zh-CN" sz="2000" dirty="0">
              <a:solidFill>
                <a:srgbClr val="6A005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41CF077-ED92-486A-A747-BF2F12D737B2}"/>
              </a:ext>
            </a:extLst>
          </p:cNvPr>
          <p:cNvSpPr/>
          <p:nvPr/>
        </p:nvSpPr>
        <p:spPr>
          <a:xfrm>
            <a:off x="4893023" y="2946756"/>
            <a:ext cx="753627" cy="484632"/>
          </a:xfrm>
          <a:prstGeom prst="rightArrow">
            <a:avLst/>
          </a:prstGeom>
          <a:solidFill>
            <a:srgbClr val="6A005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1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F543F2-E357-477C-BC35-3CC7E10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88F22-D497-471F-8F94-B87BD1043612}"/>
              </a:ext>
            </a:extLst>
          </p:cNvPr>
          <p:cNvSpPr txBox="1"/>
          <p:nvPr/>
        </p:nvSpPr>
        <p:spPr>
          <a:xfrm>
            <a:off x="695325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模型设计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评估机制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41CF077-ED92-486A-A747-BF2F12D737B2}"/>
              </a:ext>
            </a:extLst>
          </p:cNvPr>
          <p:cNvSpPr/>
          <p:nvPr/>
        </p:nvSpPr>
        <p:spPr>
          <a:xfrm>
            <a:off x="4893023" y="2946756"/>
            <a:ext cx="753627" cy="484632"/>
          </a:xfrm>
          <a:prstGeom prst="rightArrow">
            <a:avLst/>
          </a:prstGeom>
          <a:solidFill>
            <a:srgbClr val="6A005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DBCA59-0670-48DE-B4B4-39BE5321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05" y="2367139"/>
            <a:ext cx="3409181" cy="26745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09399D-0C88-43AB-8948-2062213BEB98}"/>
              </a:ext>
            </a:extLst>
          </p:cNvPr>
          <p:cNvSpPr txBox="1"/>
          <p:nvPr/>
        </p:nvSpPr>
        <p:spPr>
          <a:xfrm>
            <a:off x="6461090" y="1261563"/>
            <a:ext cx="330731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项目开发中期：</a:t>
            </a:r>
            <a:endParaRPr lang="en-US" altLang="zh-CN" sz="2400" b="1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构建频率</a:t>
            </a: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达到一天一次；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构建成功率</a:t>
            </a: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……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项目开发结束：</a:t>
            </a:r>
            <a:endParaRPr lang="en-US" altLang="zh-CN" sz="2400" b="1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部署成功率</a:t>
            </a: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通过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质量阀</a:t>
            </a:r>
            <a:r>
              <a:rPr lang="zh-CN" altLang="en-US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……</a:t>
            </a:r>
          </a:p>
        </p:txBody>
      </p:sp>
    </p:spTree>
    <p:extLst>
      <p:ext uri="{BB962C8B-B14F-4D97-AF65-F5344CB8AC3E}">
        <p14:creationId xmlns:p14="http://schemas.microsoft.com/office/powerpoint/2010/main" val="36760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4"/>
            <a:ext cx="775136" cy="41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6" y="1259175"/>
            <a:ext cx="7837715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7" y="0"/>
            <a:ext cx="3216275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53" y="2220553"/>
            <a:ext cx="2416903" cy="2416903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rgbClr val="9E00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实际应用</a:t>
              </a:r>
              <a:endParaRPr lang="en-US" altLang="zh-CN" sz="7200" b="1" dirty="0">
                <a:solidFill>
                  <a:srgbClr val="9E00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rgbClr val="6A0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F543F2-E357-477C-BC35-3CC7E10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88F22-D497-471F-8F94-B87BD1043612}"/>
              </a:ext>
            </a:extLst>
          </p:cNvPr>
          <p:cNvSpPr txBox="1"/>
          <p:nvPr/>
        </p:nvSpPr>
        <p:spPr>
          <a:xfrm>
            <a:off x="695325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实际应用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77D593-B8A2-4310-8631-1253A8F50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3" y="1404834"/>
            <a:ext cx="7017683" cy="40483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3965EF-6878-474D-BABF-6A553EFE53BA}"/>
              </a:ext>
            </a:extLst>
          </p:cNvPr>
          <p:cNvSpPr txBox="1"/>
          <p:nvPr/>
        </p:nvSpPr>
        <p:spPr>
          <a:xfrm>
            <a:off x="8068827" y="2551837"/>
            <a:ext cx="26468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南京大学</a:t>
            </a:r>
            <a:endParaRPr lang="en-US" altLang="zh-CN" sz="24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4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暑期</a:t>
            </a:r>
            <a:endParaRPr lang="en-US" altLang="zh-CN" sz="24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卓越工程师训练营</a:t>
            </a:r>
          </a:p>
        </p:txBody>
      </p:sp>
    </p:spTree>
    <p:extLst>
      <p:ext uri="{BB962C8B-B14F-4D97-AF65-F5344CB8AC3E}">
        <p14:creationId xmlns:p14="http://schemas.microsoft.com/office/powerpoint/2010/main" val="18001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F543F2-E357-477C-BC35-3CC7E10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88F22-D497-471F-8F94-B87BD1043612}"/>
              </a:ext>
            </a:extLst>
          </p:cNvPr>
          <p:cNvSpPr txBox="1"/>
          <p:nvPr/>
        </p:nvSpPr>
        <p:spPr>
          <a:xfrm>
            <a:off x="695325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实际应用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F954F8-8D6B-4133-AC98-E9EE3A848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7" y="1682048"/>
            <a:ext cx="5419645" cy="4332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BC9B1A-990B-4F35-92D8-3624D74DF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78" y="1682048"/>
            <a:ext cx="5207996" cy="4602657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16D6CD39-4649-477E-B063-0330BC391A84}"/>
              </a:ext>
            </a:extLst>
          </p:cNvPr>
          <p:cNvGrpSpPr/>
          <p:nvPr/>
        </p:nvGrpSpPr>
        <p:grpSpPr>
          <a:xfrm>
            <a:off x="693737" y="1126795"/>
            <a:ext cx="5419645" cy="400110"/>
            <a:chOff x="695325" y="1356770"/>
            <a:chExt cx="5419645" cy="40011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5E5A85D-02CB-4AF7-A217-F28E2E6D69E9}"/>
                </a:ext>
              </a:extLst>
            </p:cNvPr>
            <p:cNvSpPr/>
            <p:nvPr/>
          </p:nvSpPr>
          <p:spPr>
            <a:xfrm>
              <a:off x="695325" y="1356770"/>
              <a:ext cx="1210588" cy="400110"/>
            </a:xfrm>
            <a:prstGeom prst="rect">
              <a:avLst/>
            </a:prstGeom>
            <a:solidFill>
              <a:srgbClr val="6A005F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过程度量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DBD627E-47ED-44E7-B2FA-F97D69F808B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1756880"/>
              <a:ext cx="5419645" cy="0"/>
            </a:xfrm>
            <a:prstGeom prst="line">
              <a:avLst/>
            </a:prstGeom>
            <a:ln>
              <a:solidFill>
                <a:srgbClr val="6A0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492677A-866B-4A0A-807A-DE68F6D7F8E1}"/>
              </a:ext>
            </a:extLst>
          </p:cNvPr>
          <p:cNvGrpSpPr/>
          <p:nvPr/>
        </p:nvGrpSpPr>
        <p:grpSpPr>
          <a:xfrm>
            <a:off x="6288678" y="1126795"/>
            <a:ext cx="5207996" cy="400110"/>
            <a:chOff x="6720630" y="1356770"/>
            <a:chExt cx="5207996" cy="40011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D9B1ECC-32CC-40CF-892E-1C0E3A38AD51}"/>
                </a:ext>
              </a:extLst>
            </p:cNvPr>
            <p:cNvSpPr/>
            <p:nvPr/>
          </p:nvSpPr>
          <p:spPr>
            <a:xfrm>
              <a:off x="6720630" y="1356770"/>
              <a:ext cx="1223412" cy="400110"/>
            </a:xfrm>
            <a:prstGeom prst="rect">
              <a:avLst/>
            </a:prstGeom>
            <a:solidFill>
              <a:srgbClr val="6A005F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代码质量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40C6CAF-78BE-46B3-86F9-86D719C5FFE2}"/>
                </a:ext>
              </a:extLst>
            </p:cNvPr>
            <p:cNvCxnSpPr>
              <a:cxnSpLocks/>
            </p:cNvCxnSpPr>
            <p:nvPr/>
          </p:nvCxnSpPr>
          <p:spPr>
            <a:xfrm>
              <a:off x="6720630" y="1756880"/>
              <a:ext cx="5207996" cy="0"/>
            </a:xfrm>
            <a:prstGeom prst="line">
              <a:avLst/>
            </a:prstGeom>
            <a:ln>
              <a:solidFill>
                <a:srgbClr val="6A0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31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4"/>
            <a:ext cx="775136" cy="41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6" y="1259175"/>
            <a:ext cx="7837715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7" y="0"/>
            <a:ext cx="3216275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53" y="2220553"/>
            <a:ext cx="2416903" cy="2416903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rgbClr val="9E00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研究总结</a:t>
              </a:r>
              <a:endParaRPr lang="en-US" altLang="zh-CN" sz="7200" b="1" dirty="0">
                <a:solidFill>
                  <a:srgbClr val="9E00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rgbClr val="6A0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8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F543F2-E357-477C-BC35-3CC7E10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88F22-D497-471F-8F94-B87BD1043612}"/>
              </a:ext>
            </a:extLst>
          </p:cNvPr>
          <p:cNvSpPr txBox="1"/>
          <p:nvPr/>
        </p:nvSpPr>
        <p:spPr>
          <a:xfrm>
            <a:off x="695325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BC89AF-DC8F-4DE6-A8AE-3399342272EA}"/>
              </a:ext>
            </a:extLst>
          </p:cNvPr>
          <p:cNvSpPr txBox="1">
            <a:spLocks/>
          </p:cNvSpPr>
          <p:nvPr/>
        </p:nvSpPr>
        <p:spPr>
          <a:xfrm>
            <a:off x="10801349" y="6405444"/>
            <a:ext cx="1390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EA9188D-6E99-4938-ACD0-1B781DA51077}"/>
              </a:ext>
            </a:extLst>
          </p:cNvPr>
          <p:cNvGrpSpPr/>
          <p:nvPr/>
        </p:nvGrpSpPr>
        <p:grpSpPr>
          <a:xfrm>
            <a:off x="1195073" y="3023504"/>
            <a:ext cx="4703311" cy="857704"/>
            <a:chOff x="738867" y="1060359"/>
            <a:chExt cx="4703311" cy="85770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15D4CFE-1D36-4351-956B-3FEAFCEB5CAA}"/>
                </a:ext>
              </a:extLst>
            </p:cNvPr>
            <p:cNvSpPr/>
            <p:nvPr/>
          </p:nvSpPr>
          <p:spPr>
            <a:xfrm>
              <a:off x="738867" y="1060359"/>
              <a:ext cx="857704" cy="857704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4FAE5AB-C9B5-4681-97DA-2F5D88046036}"/>
                </a:ext>
              </a:extLst>
            </p:cNvPr>
            <p:cNvSpPr/>
            <p:nvPr/>
          </p:nvSpPr>
          <p:spPr>
            <a:xfrm>
              <a:off x="1837732" y="1262675"/>
              <a:ext cx="36044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“开箱即用”的实践环境</a:t>
              </a:r>
              <a:endPara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96C27BF-E2DD-4876-888F-840D4A251378}"/>
              </a:ext>
            </a:extLst>
          </p:cNvPr>
          <p:cNvGrpSpPr/>
          <p:nvPr/>
        </p:nvGrpSpPr>
        <p:grpSpPr>
          <a:xfrm>
            <a:off x="1195073" y="4354821"/>
            <a:ext cx="4703311" cy="857704"/>
            <a:chOff x="738867" y="1060359"/>
            <a:chExt cx="4703311" cy="85770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58C28DD-057D-4235-9D7C-BA82901849A6}"/>
                </a:ext>
              </a:extLst>
            </p:cNvPr>
            <p:cNvSpPr/>
            <p:nvPr/>
          </p:nvSpPr>
          <p:spPr>
            <a:xfrm>
              <a:off x="738867" y="1060359"/>
              <a:ext cx="857704" cy="857704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957CA4E-A924-43A2-BDF4-D987077B8D77}"/>
                </a:ext>
              </a:extLst>
            </p:cNvPr>
            <p:cNvSpPr/>
            <p:nvPr/>
          </p:nvSpPr>
          <p:spPr>
            <a:xfrm>
              <a:off x="1837731" y="1262675"/>
              <a:ext cx="36044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过程度量与评估机制</a:t>
              </a:r>
              <a:endPara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371780-B28A-4836-9779-F15335813943}"/>
              </a:ext>
            </a:extLst>
          </p:cNvPr>
          <p:cNvGrpSpPr/>
          <p:nvPr/>
        </p:nvGrpSpPr>
        <p:grpSpPr>
          <a:xfrm>
            <a:off x="1195073" y="1692187"/>
            <a:ext cx="4703311" cy="857704"/>
            <a:chOff x="738867" y="1060359"/>
            <a:chExt cx="4703311" cy="85770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BD1BB7D-9708-49D9-84E3-44AA44319B06}"/>
                </a:ext>
              </a:extLst>
            </p:cNvPr>
            <p:cNvSpPr/>
            <p:nvPr/>
          </p:nvSpPr>
          <p:spPr>
            <a:xfrm>
              <a:off x="738867" y="1060359"/>
              <a:ext cx="857704" cy="857704"/>
            </a:xfrm>
            <a:prstGeom prst="ellipse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1CF2B7B-0CE4-4493-BCB2-EE9BFB592A2E}"/>
                </a:ext>
              </a:extLst>
            </p:cNvPr>
            <p:cNvSpPr/>
            <p:nvPr/>
          </p:nvSpPr>
          <p:spPr>
            <a:xfrm>
              <a:off x="1837731" y="1262675"/>
              <a:ext cx="36044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数据同步管理机制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69478CD-363A-4A5E-8DC0-5369E05F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667" y="1894503"/>
            <a:ext cx="5262939" cy="312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054086F-BC59-4AAD-9698-5DDDC8757D92}"/>
              </a:ext>
            </a:extLst>
          </p:cNvPr>
          <p:cNvGrpSpPr/>
          <p:nvPr/>
        </p:nvGrpSpPr>
        <p:grpSpPr>
          <a:xfrm>
            <a:off x="0" y="856335"/>
            <a:ext cx="12192000" cy="1203577"/>
            <a:chOff x="0" y="856335"/>
            <a:chExt cx="12192000" cy="1491343"/>
          </a:xfrm>
        </p:grpSpPr>
        <p:sp>
          <p:nvSpPr>
            <p:cNvPr id="8" name="矩形 7"/>
            <p:cNvSpPr/>
            <p:nvPr/>
          </p:nvSpPr>
          <p:spPr>
            <a:xfrm>
              <a:off x="0" y="1828791"/>
              <a:ext cx="12192000" cy="518887"/>
            </a:xfrm>
            <a:prstGeom prst="rect">
              <a:avLst/>
            </a:prstGeom>
            <a:solidFill>
              <a:srgbClr val="453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856335"/>
              <a:ext cx="12192000" cy="972457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536391" y="956354"/>
            <a:ext cx="838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过程能力支持框架模型及其实现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36391" y="1656896"/>
            <a:ext cx="83842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Process Capability Support Model for DevOps and Its Implementation</a:t>
            </a:r>
            <a:endParaRPr lang="zh-CN" altLang="en-US" sz="19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3287B45-9204-424A-B402-05224D614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1" y="564552"/>
            <a:ext cx="1402124" cy="17573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C830373-262E-4194-A342-45B11406BC7C}"/>
              </a:ext>
            </a:extLst>
          </p:cNvPr>
          <p:cNvSpPr txBox="1"/>
          <p:nvPr/>
        </p:nvSpPr>
        <p:spPr>
          <a:xfrm>
            <a:off x="792976" y="2939833"/>
            <a:ext cx="4894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汇报人：顾胜晖</a:t>
            </a:r>
            <a:endParaRPr lang="en-US" altLang="zh-CN" b="1" dirty="0">
              <a:solidFill>
                <a:srgbClr val="453D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作者：顾胜晖</a:t>
            </a:r>
            <a:r>
              <a:rPr lang="en-US" altLang="zh-CN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>
                <a:solidFill>
                  <a:srgbClr val="453D3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samuelgarciastk@gmail.com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张贺</a:t>
            </a:r>
            <a:r>
              <a:rPr lang="en-US" altLang="zh-CN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>
                <a:solidFill>
                  <a:srgbClr val="453D3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hezhang@nju.edu.cn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邵栋</a:t>
            </a:r>
            <a:r>
              <a:rPr lang="en-US" altLang="zh-CN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>
                <a:solidFill>
                  <a:srgbClr val="453D3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dongshao@nju.edu.cn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南京大学</a:t>
            </a:r>
            <a:r>
              <a:rPr lang="en-US" altLang="zh-CN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· </a:t>
            </a:r>
            <a:r>
              <a:rPr lang="zh-CN" altLang="en-US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软件学院</a:t>
            </a:r>
            <a:endParaRPr lang="en-US" altLang="zh-CN" b="1" dirty="0">
              <a:solidFill>
                <a:srgbClr val="453D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53D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2017-11-04</a:t>
            </a:r>
            <a:endParaRPr lang="zh-CN" altLang="en-US" b="1" dirty="0">
              <a:solidFill>
                <a:srgbClr val="453D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12B11F-363F-4119-A27C-BD9B0CF3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63" y="2939833"/>
            <a:ext cx="5262939" cy="312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8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4"/>
            <a:ext cx="775136" cy="41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7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311289" y="1428698"/>
            <a:ext cx="3398315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Background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9E00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6354144" y="3719770"/>
            <a:ext cx="3434257" cy="861775"/>
            <a:chOff x="3873413" y="4736171"/>
            <a:chExt cx="3434257" cy="861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4912812" y="4736171"/>
              <a:ext cx="2394858" cy="861775"/>
              <a:chOff x="4818742" y="3526390"/>
              <a:chExt cx="2394858" cy="86177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实际应用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Practical Application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873413" y="4753058"/>
              <a:ext cx="899886" cy="828000"/>
              <a:chOff x="3873413" y="4753058"/>
              <a:chExt cx="899886" cy="82800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873413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rgbClr val="9E00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rgbClr val="9E00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909356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7393543" y="4865306"/>
            <a:ext cx="3416755" cy="830997"/>
            <a:chOff x="8098970" y="4751560"/>
            <a:chExt cx="3416755" cy="830997"/>
          </a:xfrm>
        </p:grpSpPr>
        <p:grpSp>
          <p:nvGrpSpPr>
            <p:cNvPr id="43" name="组合 42"/>
            <p:cNvGrpSpPr/>
            <p:nvPr/>
          </p:nvGrpSpPr>
          <p:grpSpPr>
            <a:xfrm>
              <a:off x="9120867" y="4751560"/>
              <a:ext cx="2394858" cy="830997"/>
              <a:chOff x="9042399" y="3526390"/>
              <a:chExt cx="2394858" cy="83099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研究总结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Conclusion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098970" y="4753058"/>
              <a:ext cx="899886" cy="828000"/>
              <a:chOff x="8098970" y="4753058"/>
              <a:chExt cx="899886" cy="82800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8098970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rgbClr val="9E00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rgbClr val="9E00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134913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5314745" y="2574234"/>
            <a:ext cx="3434257" cy="861775"/>
            <a:chOff x="3873413" y="3187016"/>
            <a:chExt cx="3434257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2" y="3187016"/>
              <a:ext cx="2394858" cy="861775"/>
              <a:chOff x="4818742" y="3526390"/>
              <a:chExt cx="2394858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模型设计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Model Design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rgbClr val="9E00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rgbClr val="9E00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6A00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4"/>
            <a:ext cx="775136" cy="41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6" y="1259175"/>
            <a:ext cx="7837715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7" y="0"/>
            <a:ext cx="3216275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53" y="2220553"/>
            <a:ext cx="2416903" cy="2416903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rgbClr val="9E00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7200" b="1" dirty="0">
                <a:solidFill>
                  <a:srgbClr val="9E00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>
                  <a:solidFill>
                    <a:srgbClr val="9E00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en-US" altLang="zh-CN" sz="7200" b="1" dirty="0">
                <a:solidFill>
                  <a:srgbClr val="9E00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rgbClr val="6A0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8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28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endParaRPr lang="zh-CN" altLang="en-US" sz="2800" b="1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AA9750-6ABC-4C40-B354-A903708F2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9" y="1444780"/>
            <a:ext cx="8882742" cy="457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教学挑战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330079-5A7E-40B1-AE78-9E5299C0A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48" y="3695540"/>
            <a:ext cx="2428531" cy="242853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E0C176E-4769-43EB-9DD6-7DD0A7C1B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192" y="3695541"/>
            <a:ext cx="4844146" cy="24285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56A238B-5727-4BEF-B4A2-1FC5BAA298C2}"/>
              </a:ext>
            </a:extLst>
          </p:cNvPr>
          <p:cNvSpPr txBox="1"/>
          <p:nvPr/>
        </p:nvSpPr>
        <p:spPr>
          <a:xfrm>
            <a:off x="6539677" y="221292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技术环境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4C3452-7461-446B-B3D9-0EAED8ACA6A6}"/>
              </a:ext>
            </a:extLst>
          </p:cNvPr>
          <p:cNvSpPr txBox="1"/>
          <p:nvPr/>
        </p:nvSpPr>
        <p:spPr>
          <a:xfrm>
            <a:off x="1167577" y="221292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技能需求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4B45043-4076-44F9-8149-4BFE56D14D14}"/>
              </a:ext>
            </a:extLst>
          </p:cNvPr>
          <p:cNvSpPr txBox="1"/>
          <p:nvPr/>
        </p:nvSpPr>
        <p:spPr>
          <a:xfrm>
            <a:off x="3402526" y="273614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注重技能应用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203B9C1-A11C-4AC5-A909-73F22891E9D8}"/>
              </a:ext>
            </a:extLst>
          </p:cNvPr>
          <p:cNvSpPr txBox="1"/>
          <p:nvPr/>
        </p:nvSpPr>
        <p:spPr>
          <a:xfrm>
            <a:off x="8777528" y="177674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真实实践环境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DA2B14-D3F7-4088-90B3-59D72D9D3880}"/>
              </a:ext>
            </a:extLst>
          </p:cNvPr>
          <p:cNvSpPr txBox="1"/>
          <p:nvPr/>
        </p:nvSpPr>
        <p:spPr>
          <a:xfrm>
            <a:off x="8777528" y="273860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评估计分机制</a:t>
            </a: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D317DEE4-3DA4-4B97-814C-D79D7EF4182B}"/>
              </a:ext>
            </a:extLst>
          </p:cNvPr>
          <p:cNvSpPr/>
          <p:nvPr/>
        </p:nvSpPr>
        <p:spPr>
          <a:xfrm>
            <a:off x="3222990" y="2083351"/>
            <a:ext cx="155448" cy="914400"/>
          </a:xfrm>
          <a:prstGeom prst="leftBrace">
            <a:avLst>
              <a:gd name="adj1" fmla="val 65011"/>
              <a:gd name="adj2" fmla="val 50000"/>
            </a:avLst>
          </a:prstGeom>
          <a:ln w="19050">
            <a:solidFill>
              <a:srgbClr val="6A0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0B47FDB-8D93-49D4-A6F9-1F2EFBC2F331}"/>
              </a:ext>
            </a:extLst>
          </p:cNvPr>
          <p:cNvSpPr/>
          <p:nvPr/>
        </p:nvSpPr>
        <p:spPr>
          <a:xfrm>
            <a:off x="695325" y="2299961"/>
            <a:ext cx="472252" cy="472252"/>
          </a:xfrm>
          <a:prstGeom prst="ellips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F6DA38-3779-4C14-BA54-EC3687823CC5}"/>
              </a:ext>
            </a:extLst>
          </p:cNvPr>
          <p:cNvSpPr/>
          <p:nvPr/>
        </p:nvSpPr>
        <p:spPr>
          <a:xfrm>
            <a:off x="6067425" y="2299961"/>
            <a:ext cx="472252" cy="472252"/>
          </a:xfrm>
          <a:prstGeom prst="ellips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963C4F1-20DC-4FC0-A53A-760B576EA340}"/>
              </a:ext>
            </a:extLst>
          </p:cNvPr>
          <p:cNvSpPr txBox="1"/>
          <p:nvPr/>
        </p:nvSpPr>
        <p:spPr>
          <a:xfrm>
            <a:off x="3402526" y="18128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多种技能混合</a:t>
            </a: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F68A7025-4187-4B7A-AA56-6B41C47C5953}"/>
              </a:ext>
            </a:extLst>
          </p:cNvPr>
          <p:cNvSpPr/>
          <p:nvPr/>
        </p:nvSpPr>
        <p:spPr>
          <a:xfrm>
            <a:off x="8596541" y="2083351"/>
            <a:ext cx="155448" cy="914400"/>
          </a:xfrm>
          <a:prstGeom prst="leftBrace">
            <a:avLst>
              <a:gd name="adj1" fmla="val 65011"/>
              <a:gd name="adj2" fmla="val 50000"/>
            </a:avLst>
          </a:prstGeom>
          <a:ln w="19050">
            <a:solidFill>
              <a:srgbClr val="6A0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5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C0570C-52D4-4445-9335-5C509EE9EA0D}"/>
              </a:ext>
            </a:extLst>
          </p:cNvPr>
          <p:cNvSpPr txBox="1"/>
          <p:nvPr/>
        </p:nvSpPr>
        <p:spPr>
          <a:xfrm>
            <a:off x="1355995" y="3211819"/>
            <a:ext cx="3858749" cy="2196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提供实践环境</a:t>
            </a:r>
            <a:endParaRPr lang="en-US" altLang="zh-CN" sz="24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简化环境的使用与配置</a:t>
            </a:r>
            <a:endParaRPr lang="en-US" altLang="zh-CN" sz="24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提供过程度量与评分机制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CF1EEFF-5F87-423E-8B07-088CC0981D1E}"/>
              </a:ext>
            </a:extLst>
          </p:cNvPr>
          <p:cNvGrpSpPr/>
          <p:nvPr/>
        </p:nvGrpSpPr>
        <p:grpSpPr>
          <a:xfrm>
            <a:off x="1355995" y="1949725"/>
            <a:ext cx="9406985" cy="766694"/>
            <a:chOff x="1394364" y="1536275"/>
            <a:chExt cx="9406985" cy="76669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31F31B2-5C2A-4B5A-BA12-550F8BE556FF}"/>
                </a:ext>
              </a:extLst>
            </p:cNvPr>
            <p:cNvSpPr/>
            <p:nvPr/>
          </p:nvSpPr>
          <p:spPr>
            <a:xfrm>
              <a:off x="1394364" y="1536275"/>
              <a:ext cx="9406985" cy="766694"/>
            </a:xfrm>
            <a:prstGeom prst="rect">
              <a:avLst/>
            </a:prstGeom>
            <a:solidFill>
              <a:srgbClr val="ECECEC"/>
            </a:solidFill>
            <a:ln>
              <a:solidFill>
                <a:srgbClr val="6A0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2DB6735-3664-4217-9734-CDAE279EE975}"/>
                </a:ext>
              </a:extLst>
            </p:cNvPr>
            <p:cNvSpPr txBox="1"/>
            <p:nvPr/>
          </p:nvSpPr>
          <p:spPr>
            <a:xfrm>
              <a:off x="1901582" y="1658012"/>
              <a:ext cx="8388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6A00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800" b="1" dirty="0">
                  <a:solidFill>
                    <a:srgbClr val="6A00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DevOps</a:t>
              </a:r>
              <a:r>
                <a:rPr lang="zh-CN" altLang="en-US" sz="2800" b="1" dirty="0">
                  <a:solidFill>
                    <a:srgbClr val="6A00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</a:t>
              </a:r>
              <a:r>
                <a:rPr lang="zh-CN" altLang="en-US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</a:t>
              </a:r>
              <a:r>
                <a:rPr lang="zh-CN" altLang="en-US" sz="2800" b="1" dirty="0">
                  <a:solidFill>
                    <a:srgbClr val="6A00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以及感受</a:t>
              </a:r>
              <a:r>
                <a:rPr lang="en-US" altLang="zh-CN" sz="2800" b="1" dirty="0">
                  <a:solidFill>
                    <a:srgbClr val="6A00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DevOps</a:t>
              </a:r>
              <a:r>
                <a:rPr lang="zh-CN" altLang="en-US" sz="2800" b="1" dirty="0">
                  <a:solidFill>
                    <a:srgbClr val="6A00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快速迭代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D5988A19-3B5A-4D5F-BCDE-2E1A5BCA8C1E}"/>
              </a:ext>
            </a:extLst>
          </p:cNvPr>
          <p:cNvSpPr txBox="1"/>
          <p:nvPr/>
        </p:nvSpPr>
        <p:spPr>
          <a:xfrm>
            <a:off x="7396261" y="3211819"/>
            <a:ext cx="23775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真实实践环境</a:t>
            </a:r>
            <a:endParaRPr lang="en-US" altLang="zh-CN" sz="24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技能需求</a:t>
            </a:r>
            <a:endParaRPr lang="en-US" altLang="zh-CN" sz="24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评估计分机制</a:t>
            </a:r>
            <a:endParaRPr lang="en-US" altLang="zh-CN" sz="2400" dirty="0">
              <a:solidFill>
                <a:srgbClr val="6A00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F16439E-398F-4043-8D68-AE45BD4661A6}"/>
              </a:ext>
            </a:extLst>
          </p:cNvPr>
          <p:cNvGrpSpPr/>
          <p:nvPr/>
        </p:nvGrpSpPr>
        <p:grpSpPr>
          <a:xfrm>
            <a:off x="5902719" y="3562454"/>
            <a:ext cx="805566" cy="1706627"/>
            <a:chOff x="5902719" y="3562454"/>
            <a:chExt cx="805566" cy="1706627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F40E6BF7-A49B-4FDC-87C2-E8CDDABD75AF}"/>
                </a:ext>
              </a:extLst>
            </p:cNvPr>
            <p:cNvSpPr/>
            <p:nvPr/>
          </p:nvSpPr>
          <p:spPr>
            <a:xfrm>
              <a:off x="5902719" y="3562454"/>
              <a:ext cx="805566" cy="211015"/>
            </a:xfrm>
            <a:prstGeom prst="rightArrow">
              <a:avLst>
                <a:gd name="adj1" fmla="val 50000"/>
                <a:gd name="adj2" fmla="val 101157"/>
              </a:avLst>
            </a:prstGeom>
            <a:solidFill>
              <a:srgbClr val="6A00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5430D9BA-D567-42EB-907A-9280EAE41BA7}"/>
                </a:ext>
              </a:extLst>
            </p:cNvPr>
            <p:cNvSpPr/>
            <p:nvPr/>
          </p:nvSpPr>
          <p:spPr>
            <a:xfrm>
              <a:off x="5902719" y="4310260"/>
              <a:ext cx="805566" cy="211015"/>
            </a:xfrm>
            <a:prstGeom prst="rightArrow">
              <a:avLst>
                <a:gd name="adj1" fmla="val 50000"/>
                <a:gd name="adj2" fmla="val 101157"/>
              </a:avLst>
            </a:prstGeom>
            <a:solidFill>
              <a:srgbClr val="6A00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668AD7A3-8B0E-4659-9559-896B3604440C}"/>
                </a:ext>
              </a:extLst>
            </p:cNvPr>
            <p:cNvSpPr/>
            <p:nvPr/>
          </p:nvSpPr>
          <p:spPr>
            <a:xfrm>
              <a:off x="5902719" y="5058066"/>
              <a:ext cx="805566" cy="211015"/>
            </a:xfrm>
            <a:prstGeom prst="rightArrow">
              <a:avLst>
                <a:gd name="adj1" fmla="val 50000"/>
                <a:gd name="adj2" fmla="val 101157"/>
              </a:avLst>
            </a:prstGeom>
            <a:solidFill>
              <a:srgbClr val="6A00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8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4"/>
            <a:ext cx="775136" cy="41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914354">
              <a:defRPr/>
            </a:pPr>
            <a:r>
              <a:rPr lang="zh-CN" altLang="en-US" sz="133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33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33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914354">
              <a:defRPr/>
            </a:pPr>
            <a:r>
              <a:rPr lang="en-US" altLang="zh-CN" sz="133" kern="0" dirty="0">
                <a:solidFill>
                  <a:sysClr val="window" lastClr="FFFFFF"/>
                </a:solidFill>
              </a:rPr>
              <a:t> </a:t>
            </a:r>
            <a:endParaRPr lang="zh-CN" altLang="en-US" sz="133" kern="0" dirty="0">
              <a:solidFill>
                <a:sysClr val="window" lastClr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77146" y="1259175"/>
            <a:ext cx="7837715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7" y="0"/>
            <a:ext cx="3216275" cy="6858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53" y="2220553"/>
            <a:ext cx="2416903" cy="2416903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rgbClr val="9E00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模型设计</a:t>
              </a:r>
              <a:endParaRPr lang="en-US" altLang="zh-CN" sz="7200" b="1" dirty="0">
                <a:solidFill>
                  <a:srgbClr val="9E00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rgbClr val="6A0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88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F543F2-E357-477C-BC35-3CC7E10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88F22-D497-471F-8F94-B87BD1043612}"/>
              </a:ext>
            </a:extLst>
          </p:cNvPr>
          <p:cNvSpPr txBox="1"/>
          <p:nvPr/>
        </p:nvSpPr>
        <p:spPr>
          <a:xfrm>
            <a:off x="695325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模型设计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EFFB92-EFF1-4256-BED0-AEF95C59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65" y="1333497"/>
            <a:ext cx="1704816" cy="968427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6F4EF3C5-4F48-4276-8746-862358A608B2}"/>
              </a:ext>
            </a:extLst>
          </p:cNvPr>
          <p:cNvSpPr/>
          <p:nvPr/>
        </p:nvSpPr>
        <p:spPr>
          <a:xfrm>
            <a:off x="1951872" y="2933700"/>
            <a:ext cx="216000" cy="1382982"/>
          </a:xfrm>
          <a:prstGeom prst="downArrow">
            <a:avLst/>
          </a:prstGeom>
          <a:solidFill>
            <a:srgbClr val="870078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82B098-FDC3-44F9-93D3-B5A99E265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937" y="4316682"/>
            <a:ext cx="1923342" cy="17174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A7BD69-7744-40CC-A51E-0C870CFD2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049" y="985602"/>
            <a:ext cx="1729718" cy="15771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19F8C6-9FE2-4AEF-874F-C0F9738F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772" y="4502657"/>
            <a:ext cx="1842602" cy="15314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FBD0B2-7A61-4E15-AC6B-839ED6051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158" y="4320791"/>
            <a:ext cx="1872760" cy="17133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708942E-11F4-4656-A042-CB8F37A3C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4754" y="985602"/>
            <a:ext cx="2299881" cy="1580236"/>
          </a:xfrm>
          <a:prstGeom prst="rect">
            <a:avLst/>
          </a:prstGeom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E1920EFD-1F1F-4AE4-94C1-07B3A1F736F7}"/>
              </a:ext>
            </a:extLst>
          </p:cNvPr>
          <p:cNvSpPr/>
          <p:nvPr/>
        </p:nvSpPr>
        <p:spPr>
          <a:xfrm rot="16200000">
            <a:off x="4131766" y="4422199"/>
            <a:ext cx="216000" cy="1692366"/>
          </a:xfrm>
          <a:prstGeom prst="downArrow">
            <a:avLst/>
          </a:prstGeom>
          <a:solidFill>
            <a:srgbClr val="870078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94431C7D-94F2-4491-8BDB-B9F54080BA96}"/>
              </a:ext>
            </a:extLst>
          </p:cNvPr>
          <p:cNvSpPr/>
          <p:nvPr/>
        </p:nvSpPr>
        <p:spPr>
          <a:xfrm rot="10800000">
            <a:off x="6332538" y="2779493"/>
            <a:ext cx="216000" cy="1259943"/>
          </a:xfrm>
          <a:prstGeom prst="downArrow">
            <a:avLst/>
          </a:prstGeom>
          <a:solidFill>
            <a:srgbClr val="870078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5D4367DB-027A-4BDB-982F-53BB7EE56F68}"/>
              </a:ext>
            </a:extLst>
          </p:cNvPr>
          <p:cNvSpPr/>
          <p:nvPr/>
        </p:nvSpPr>
        <p:spPr>
          <a:xfrm rot="16200000">
            <a:off x="8248342" y="1245599"/>
            <a:ext cx="216000" cy="1155558"/>
          </a:xfrm>
          <a:prstGeom prst="downArrow">
            <a:avLst/>
          </a:prstGeom>
          <a:solidFill>
            <a:srgbClr val="870078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C6DA6B41-9C18-45A1-8697-FECFDCE2E951}"/>
              </a:ext>
            </a:extLst>
          </p:cNvPr>
          <p:cNvSpPr/>
          <p:nvPr/>
        </p:nvSpPr>
        <p:spPr>
          <a:xfrm>
            <a:off x="9776407" y="2779493"/>
            <a:ext cx="216000" cy="1537189"/>
          </a:xfrm>
          <a:prstGeom prst="downArrow">
            <a:avLst/>
          </a:prstGeom>
          <a:solidFill>
            <a:srgbClr val="870078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162890F9-2C1A-46DE-834F-F663553C218E}"/>
              </a:ext>
            </a:extLst>
          </p:cNvPr>
          <p:cNvSpPr/>
          <p:nvPr/>
        </p:nvSpPr>
        <p:spPr>
          <a:xfrm rot="7998518">
            <a:off x="4247353" y="1763146"/>
            <a:ext cx="216000" cy="3082815"/>
          </a:xfrm>
          <a:prstGeom prst="downArrow">
            <a:avLst/>
          </a:prstGeom>
          <a:solidFill>
            <a:srgbClr val="870078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C59CC9-F924-4EC2-A856-FF4CEEE824E4}"/>
              </a:ext>
            </a:extLst>
          </p:cNvPr>
          <p:cNvSpPr txBox="1"/>
          <p:nvPr/>
        </p:nvSpPr>
        <p:spPr>
          <a:xfrm>
            <a:off x="544114" y="3440525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提交代码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BCB01DD-095B-4C57-87AC-B4EEF3634084}"/>
              </a:ext>
            </a:extLst>
          </p:cNvPr>
          <p:cNvSpPr txBox="1"/>
          <p:nvPr/>
        </p:nvSpPr>
        <p:spPr>
          <a:xfrm>
            <a:off x="6548538" y="322479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测试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21C76E-1B24-4433-8CAD-5E6B2B475F00}"/>
              </a:ext>
            </a:extLst>
          </p:cNvPr>
          <p:cNvSpPr txBox="1"/>
          <p:nvPr/>
        </p:nvSpPr>
        <p:spPr>
          <a:xfrm>
            <a:off x="3766719" y="479104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触发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653FC17-AC2C-410B-AFF3-EE12CE8E2AB3}"/>
              </a:ext>
            </a:extLst>
          </p:cNvPr>
          <p:cNvSpPr txBox="1"/>
          <p:nvPr/>
        </p:nvSpPr>
        <p:spPr>
          <a:xfrm>
            <a:off x="7883295" y="134604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构建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B80A413-7363-46FC-B274-2C9F476BAFA1}"/>
              </a:ext>
            </a:extLst>
          </p:cNvPr>
          <p:cNvSpPr txBox="1"/>
          <p:nvPr/>
        </p:nvSpPr>
        <p:spPr>
          <a:xfrm>
            <a:off x="9992407" y="336342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 部署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3D1ACC5-E4CF-41FD-8077-FBFDDBF48B40}"/>
              </a:ext>
            </a:extLst>
          </p:cNvPr>
          <p:cNvSpPr txBox="1"/>
          <p:nvPr/>
        </p:nvSpPr>
        <p:spPr>
          <a:xfrm>
            <a:off x="3886996" y="248800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⑦ 反馈结果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ECD9CC0-B20A-4F33-84A9-6EB795BF9F97}"/>
              </a:ext>
            </a:extLst>
          </p:cNvPr>
          <p:cNvSpPr txBox="1"/>
          <p:nvPr/>
        </p:nvSpPr>
        <p:spPr>
          <a:xfrm>
            <a:off x="1584070" y="236135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编码</a:t>
            </a:r>
          </a:p>
        </p:txBody>
      </p:sp>
    </p:spTree>
    <p:extLst>
      <p:ext uri="{BB962C8B-B14F-4D97-AF65-F5344CB8AC3E}">
        <p14:creationId xmlns:p14="http://schemas.microsoft.com/office/powerpoint/2010/main" val="42905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F543F2-E357-477C-BC35-3CC7E102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88F22-D497-471F-8F94-B87BD1043612}"/>
              </a:ext>
            </a:extLst>
          </p:cNvPr>
          <p:cNvSpPr txBox="1"/>
          <p:nvPr/>
        </p:nvSpPr>
        <p:spPr>
          <a:xfrm>
            <a:off x="695325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模型设计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28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DOPCSM</a:t>
            </a:r>
            <a:r>
              <a:rPr lang="zh-CN" altLang="en-US" sz="2800" b="1" dirty="0">
                <a:solidFill>
                  <a:srgbClr val="6A00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3A1195-C891-4AAF-A107-CDB6D7ED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821" y="1819944"/>
            <a:ext cx="7724358" cy="4585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D900C5B-C3E0-4E6E-8DFD-89B986BC4A5E}"/>
              </a:ext>
            </a:extLst>
          </p:cNvPr>
          <p:cNvSpPr txBox="1"/>
          <p:nvPr/>
        </p:nvSpPr>
        <p:spPr>
          <a:xfrm>
            <a:off x="2075315" y="1069193"/>
            <a:ext cx="8041369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rgbClr val="6A005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DevOps Process Capability Support Model (DOPCSM)</a:t>
            </a:r>
            <a:endParaRPr lang="zh-CN" altLang="en-US" sz="2600" b="1" dirty="0">
              <a:solidFill>
                <a:srgbClr val="6A005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9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1657</TotalTime>
  <Words>1286</Words>
  <Application>Microsoft Office PowerPoint</Application>
  <PresentationFormat>宽屏</PresentationFormat>
  <Paragraphs>177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华文楷体</vt:lpstr>
      <vt:lpstr>宋体</vt:lpstr>
      <vt:lpstr>微软雅黑</vt:lpstr>
      <vt:lpstr>Arial</vt:lpstr>
      <vt:lpstr>Calibri</vt:lpstr>
      <vt:lpstr>Consolas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Samuel Garcia</cp:lastModifiedBy>
  <cp:revision>438</cp:revision>
  <dcterms:created xsi:type="dcterms:W3CDTF">2015-10-24T01:57:14Z</dcterms:created>
  <dcterms:modified xsi:type="dcterms:W3CDTF">2017-11-03T17:09:28Z</dcterms:modified>
  <cp:category>第一PPT模板网-WWW.1PPT.COM</cp:category>
</cp:coreProperties>
</file>