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337" r:id="rId2"/>
    <p:sldId id="338" r:id="rId3"/>
    <p:sldId id="342" r:id="rId4"/>
    <p:sldId id="343" r:id="rId5"/>
    <p:sldId id="357" r:id="rId6"/>
    <p:sldId id="344" r:id="rId7"/>
    <p:sldId id="360" r:id="rId8"/>
    <p:sldId id="361" r:id="rId9"/>
    <p:sldId id="345" r:id="rId10"/>
    <p:sldId id="358" r:id="rId11"/>
    <p:sldId id="346" r:id="rId12"/>
    <p:sldId id="347" r:id="rId13"/>
    <p:sldId id="349" r:id="rId14"/>
    <p:sldId id="348" r:id="rId15"/>
    <p:sldId id="350" r:id="rId16"/>
    <p:sldId id="351" r:id="rId17"/>
    <p:sldId id="352" r:id="rId18"/>
    <p:sldId id="353" r:id="rId19"/>
    <p:sldId id="354" r:id="rId20"/>
    <p:sldId id="359" r:id="rId21"/>
    <p:sldId id="355" r:id="rId22"/>
    <p:sldId id="356" r:id="rId23"/>
    <p:sldId id="34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>
    <p:extLst>
      <p:ext uri="{19B8F6BF-5375-455C-9EA6-DF929625EA0E}">
        <p15:presenceInfo xmlns:p15="http://schemas.microsoft.com/office/powerpoint/2012/main" userId="a1f7796647ec1a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0078"/>
    <a:srgbClr val="000000"/>
    <a:srgbClr val="A2008F"/>
    <a:srgbClr val="760068"/>
    <a:srgbClr val="500048"/>
    <a:srgbClr val="6A005F"/>
    <a:srgbClr val="C000A9"/>
    <a:srgbClr val="ECECEC"/>
    <a:srgbClr val="DB6B9E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5" autoAdjust="0"/>
    <p:restoredTop sz="78045" autoAdjust="0"/>
  </p:normalViewPr>
  <p:slideViewPr>
    <p:cSldViewPr snapToGrid="0" showGuides="1">
      <p:cViewPr varScale="1">
        <p:scale>
          <a:sx n="119" d="100"/>
          <a:sy n="119" d="100"/>
        </p:scale>
        <p:origin x="1182" y="108"/>
      </p:cViewPr>
      <p:guideLst>
        <p:guide orient="horz" pos="2160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05509AF-FFFE-40E2-ACCC-D94A42824C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924B17-223D-462C-A63A-C3C56A006A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7D45F-9B06-4FD6-B80D-63AF92FC02D4}" type="datetimeFigureOut">
              <a:rPr lang="zh-CN" altLang="en-US" smtClean="0"/>
              <a:t>18/11/9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2CCF11-9C79-4761-9F00-C8870F6164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7934F1-5308-4C99-BEF9-29253D9CE9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3F7F3-BE4C-4D86-9918-24458AE0A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24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45217" y="6320411"/>
            <a:ext cx="554577" cy="537587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101012" y="6406643"/>
            <a:ext cx="1042988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9731CC2-C4C0-4506-AB9E-864CFE1AF6D5}"/>
              </a:ext>
            </a:extLst>
          </p:cNvPr>
          <p:cNvGrpSpPr/>
          <p:nvPr userDrawn="1"/>
        </p:nvGrpSpPr>
        <p:grpSpPr>
          <a:xfrm>
            <a:off x="120576" y="120576"/>
            <a:ext cx="653562" cy="653562"/>
            <a:chOff x="10920675" y="2008140"/>
            <a:chExt cx="576000" cy="576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9C90E33-BD03-49ED-8485-AAD5F92D0D8A}"/>
                </a:ext>
              </a:extLst>
            </p:cNvPr>
            <p:cNvSpPr/>
            <p:nvPr/>
          </p:nvSpPr>
          <p:spPr>
            <a:xfrm>
              <a:off x="11172675" y="2260140"/>
              <a:ext cx="324000" cy="324000"/>
            </a:xfrm>
            <a:prstGeom prst="rect">
              <a:avLst/>
            </a:prstGeom>
            <a:solidFill>
              <a:srgbClr val="8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E31F7FE-3B7B-4707-82B3-DD3D75F17914}"/>
                </a:ext>
              </a:extLst>
            </p:cNvPr>
            <p:cNvSpPr/>
            <p:nvPr/>
          </p:nvSpPr>
          <p:spPr>
            <a:xfrm>
              <a:off x="10920675" y="2008140"/>
              <a:ext cx="252000" cy="252000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8D5E2A9-13D2-440E-AF0F-D051209A0B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138" y="328713"/>
            <a:ext cx="8125656" cy="523220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0" baseline="0"/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AD7A09-BBF3-47A1-913B-CF547EA235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6" y="6406643"/>
            <a:ext cx="1148151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329">
          <p15:clr>
            <a:srgbClr val="FBAE40"/>
          </p15:clr>
        </p15:guide>
        <p15:guide id="4" pos="5432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2F5587D-B701-47A6-9BDF-1CF70E9C3A25}"/>
              </a:ext>
            </a:extLst>
          </p:cNvPr>
          <p:cNvGrpSpPr/>
          <p:nvPr userDrawn="1"/>
        </p:nvGrpSpPr>
        <p:grpSpPr>
          <a:xfrm>
            <a:off x="0" y="2697654"/>
            <a:ext cx="9144000" cy="1462692"/>
            <a:chOff x="0" y="2878638"/>
            <a:chExt cx="9144000" cy="103485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A7AE3D4-882D-4CF2-99CC-B3EAE1501DEB}"/>
                </a:ext>
              </a:extLst>
            </p:cNvPr>
            <p:cNvSpPr/>
            <p:nvPr/>
          </p:nvSpPr>
          <p:spPr>
            <a:xfrm>
              <a:off x="0" y="3607982"/>
              <a:ext cx="9144000" cy="305508"/>
            </a:xfrm>
            <a:prstGeom prst="rect">
              <a:avLst/>
            </a:prstGeom>
            <a:solidFill>
              <a:srgbClr val="453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DD7D486-5E05-4837-85D8-AB48A7786FD7}"/>
                </a:ext>
              </a:extLst>
            </p:cNvPr>
            <p:cNvSpPr/>
            <p:nvPr/>
          </p:nvSpPr>
          <p:spPr>
            <a:xfrm>
              <a:off x="0" y="2878638"/>
              <a:ext cx="9144000" cy="729343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C327EC4-773E-4C98-8E0F-B33211CFDC5C}"/>
              </a:ext>
            </a:extLst>
          </p:cNvPr>
          <p:cNvGrpSpPr/>
          <p:nvPr userDrawn="1"/>
        </p:nvGrpSpPr>
        <p:grpSpPr>
          <a:xfrm>
            <a:off x="8202146" y="1892024"/>
            <a:ext cx="653562" cy="653562"/>
            <a:chOff x="10920675" y="2008140"/>
            <a:chExt cx="576000" cy="576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3D4E437-87CB-4894-979E-12775BBB47E0}"/>
                </a:ext>
              </a:extLst>
            </p:cNvPr>
            <p:cNvSpPr/>
            <p:nvPr/>
          </p:nvSpPr>
          <p:spPr>
            <a:xfrm>
              <a:off x="11172675" y="2260140"/>
              <a:ext cx="324000" cy="324000"/>
            </a:xfrm>
            <a:prstGeom prst="rect">
              <a:avLst/>
            </a:prstGeom>
            <a:solidFill>
              <a:srgbClr val="8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9B116C8-24A0-4BBD-8CD7-C662CC1E9E1C}"/>
                </a:ext>
              </a:extLst>
            </p:cNvPr>
            <p:cNvSpPr/>
            <p:nvPr/>
          </p:nvSpPr>
          <p:spPr>
            <a:xfrm>
              <a:off x="10920675" y="2008140"/>
              <a:ext cx="252000" cy="252000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C2988B88-4A90-4ADF-A871-450AF337661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269849" y="2954360"/>
            <a:ext cx="585859" cy="516114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68CC903-6DE0-459A-95C1-049A804050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2" y="2393518"/>
            <a:ext cx="1652321" cy="2070964"/>
          </a:xfrm>
          <a:prstGeom prst="rect">
            <a:avLst/>
          </a:prstGeom>
        </p:spPr>
      </p:pic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C8E742C2-4C77-4BC4-81DD-1CD74674A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0613" y="2695225"/>
            <a:ext cx="6329236" cy="10308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 i="0" baseline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1FA1953B-8F2C-40AD-8C5C-48FAE3EA9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0613" y="3738042"/>
            <a:ext cx="6329236" cy="42230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E37B7F2C-140B-4685-B249-88A44AF89B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4031" y="4846566"/>
            <a:ext cx="3861677" cy="91440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86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FE7E6B7-3C6C-44F1-8926-6943659CCEA4}"/>
              </a:ext>
            </a:extLst>
          </p:cNvPr>
          <p:cNvSpPr/>
          <p:nvPr userDrawn="1"/>
        </p:nvSpPr>
        <p:spPr>
          <a:xfrm>
            <a:off x="0" y="0"/>
            <a:ext cx="2412206" cy="6858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EE6259-E7D4-400A-871B-2D1524D79AD7}"/>
              </a:ext>
            </a:extLst>
          </p:cNvPr>
          <p:cNvSpPr txBox="1"/>
          <p:nvPr userDrawn="1"/>
        </p:nvSpPr>
        <p:spPr>
          <a:xfrm>
            <a:off x="0" y="3152001"/>
            <a:ext cx="2412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CONTENTS</a:t>
            </a:r>
            <a:endParaRPr lang="zh-C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36DB670-CFDC-4880-8AA7-89F432C1C1CA}"/>
              </a:ext>
            </a:extLst>
          </p:cNvPr>
          <p:cNvGrpSpPr/>
          <p:nvPr userDrawn="1"/>
        </p:nvGrpSpPr>
        <p:grpSpPr>
          <a:xfrm>
            <a:off x="0" y="851037"/>
            <a:ext cx="9144000" cy="875445"/>
            <a:chOff x="0" y="3019996"/>
            <a:chExt cx="9144000" cy="89349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68BE3B9-B20B-40B1-A5A6-92DDEA014C38}"/>
                </a:ext>
              </a:extLst>
            </p:cNvPr>
            <p:cNvSpPr/>
            <p:nvPr/>
          </p:nvSpPr>
          <p:spPr>
            <a:xfrm>
              <a:off x="0" y="3607982"/>
              <a:ext cx="9144000" cy="305508"/>
            </a:xfrm>
            <a:prstGeom prst="rect">
              <a:avLst/>
            </a:prstGeom>
            <a:solidFill>
              <a:srgbClr val="453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79557C9-7F7B-4C4F-BE66-2F4181DB3464}"/>
                </a:ext>
              </a:extLst>
            </p:cNvPr>
            <p:cNvSpPr/>
            <p:nvPr/>
          </p:nvSpPr>
          <p:spPr>
            <a:xfrm>
              <a:off x="0" y="3019996"/>
              <a:ext cx="9144000" cy="587986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30674F78-93EF-43BD-A5A8-F7D35E4050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2" y="629101"/>
            <a:ext cx="1052618" cy="13193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31D5ABF-0E5D-45CB-848F-0FB98DEC69B3}"/>
              </a:ext>
            </a:extLst>
          </p:cNvPr>
          <p:cNvSpPr txBox="1"/>
          <p:nvPr userDrawn="1"/>
        </p:nvSpPr>
        <p:spPr>
          <a:xfrm>
            <a:off x="2530415" y="2828835"/>
            <a:ext cx="4083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6A005F"/>
                </a:solidFill>
              </a:rPr>
              <a:t>THANKS</a:t>
            </a:r>
            <a:endParaRPr lang="zh-CN" altLang="en-US" sz="7200" b="1">
              <a:solidFill>
                <a:srgbClr val="6A005F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AD96919-7610-4274-927B-A156B061AC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14" y="6006963"/>
            <a:ext cx="1508757" cy="4798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6578465-E45B-4B60-9831-8E99926FD9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90" y="5943182"/>
            <a:ext cx="2205693" cy="607365"/>
          </a:xfrm>
          <a:prstGeom prst="rect">
            <a:avLst/>
          </a:prstGeom>
        </p:spPr>
      </p:pic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7CAD0D83-6F0F-4622-A213-C0F29F612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580" y="851037"/>
            <a:ext cx="7383458" cy="57610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i="0" baseline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16">
            <a:extLst>
              <a:ext uri="{FF2B5EF4-FFF2-40B4-BE49-F238E27FC236}">
                <a16:creationId xmlns:a16="http://schemas.microsoft.com/office/drawing/2014/main" id="{59972E42-2C14-4B6D-82F9-E172BA4849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6580" y="1427145"/>
            <a:ext cx="7383458" cy="29933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3ACFB697-F9E4-456B-9D6B-777FA0C9CA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30414" y="4589846"/>
            <a:ext cx="4083169" cy="10833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A005F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8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4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58" r:id="rId5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800" kern="1200" baseline="0">
          <a:solidFill>
            <a:srgbClr val="6A005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 baseline="0">
          <a:solidFill>
            <a:srgbClr val="6A00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 baseline="0">
          <a:solidFill>
            <a:srgbClr val="6A00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800" kern="1200" baseline="0">
          <a:solidFill>
            <a:srgbClr val="6A00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800" kern="1200" baseline="0">
          <a:solidFill>
            <a:srgbClr val="6A00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31CCC4-D95C-4C5E-8FD5-1902F736D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How is Logging Practice Implemented in Open Source Software Projects? </a:t>
            </a:r>
          </a:p>
          <a:p>
            <a:r>
              <a:rPr lang="en-US" altLang="zh-CN" sz="2000" dirty="0"/>
              <a:t>A Preliminary Exploration</a:t>
            </a:r>
            <a:endParaRPr lang="zh-CN" altLang="en-US" sz="2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E6DD4-4E1A-43BB-9B28-414955324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300" dirty="0"/>
              <a:t>Guoping Rong, Shenghui Gu, He Zhang, Dong Shao, Wanggen Liu</a:t>
            </a:r>
            <a:endParaRPr lang="zh-CN" altLang="en-US" sz="13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6A544F-EB24-4231-B2C1-5DC05D9E2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6274" y="4846566"/>
            <a:ext cx="4179434" cy="914400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</a:rPr>
              <a:t>State Key Laboratory of Novel Software Technology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Nanjing University Software Institute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ASWEC, November 26-28, 2018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4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BF3EFFE-C3D0-4496-A94A-6A339E6826AB}"/>
              </a:ext>
            </a:extLst>
          </p:cNvPr>
          <p:cNvGrpSpPr/>
          <p:nvPr/>
        </p:nvGrpSpPr>
        <p:grpSpPr>
          <a:xfrm>
            <a:off x="2771852" y="1476242"/>
            <a:ext cx="2814632" cy="755934"/>
            <a:chOff x="3381452" y="1483360"/>
            <a:chExt cx="2814632" cy="75593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E9980-2EFD-4218-89EE-F93E8CF94B14}"/>
                </a:ext>
              </a:extLst>
            </p:cNvPr>
            <p:cNvSpPr txBox="1"/>
            <p:nvPr/>
          </p:nvSpPr>
          <p:spPr>
            <a:xfrm>
              <a:off x="4137386" y="1599716"/>
              <a:ext cx="205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</a:rPr>
                <a:t>Background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716C50E-1416-45DA-85B8-8876D2D1E389}"/>
                </a:ext>
              </a:extLst>
            </p:cNvPr>
            <p:cNvGrpSpPr/>
            <p:nvPr/>
          </p:nvGrpSpPr>
          <p:grpSpPr>
            <a:xfrm>
              <a:off x="3381452" y="1483360"/>
              <a:ext cx="755934" cy="755934"/>
              <a:chOff x="3381452" y="1483360"/>
              <a:chExt cx="755934" cy="755934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18F4DDF-B0D1-4658-936D-D1F3189DE647}"/>
                  </a:ext>
                </a:extLst>
              </p:cNvPr>
              <p:cNvSpPr txBox="1"/>
              <p:nvPr/>
            </p:nvSpPr>
            <p:spPr>
              <a:xfrm>
                <a:off x="3381452" y="1568939"/>
                <a:ext cx="75593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E008F"/>
                    </a:solidFill>
                    <a:latin typeface="+mn-ea"/>
                  </a:rPr>
                  <a:t>01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AFF779D-A41F-4A97-9697-818401E8566F}"/>
                  </a:ext>
                </a:extLst>
              </p:cNvPr>
              <p:cNvSpPr/>
              <p:nvPr/>
            </p:nvSpPr>
            <p:spPr>
              <a:xfrm>
                <a:off x="3381452" y="1483360"/>
                <a:ext cx="755934" cy="755934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EC3325-3BB8-4717-9677-BFAFCE40229D}"/>
              </a:ext>
            </a:extLst>
          </p:cNvPr>
          <p:cNvGrpSpPr/>
          <p:nvPr/>
        </p:nvGrpSpPr>
        <p:grpSpPr>
          <a:xfrm>
            <a:off x="3149819" y="2586185"/>
            <a:ext cx="2814632" cy="755934"/>
            <a:chOff x="3381452" y="1483360"/>
            <a:chExt cx="2814632" cy="7559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694E7D4-89BC-4250-AFAB-B44B115E61D2}"/>
                </a:ext>
              </a:extLst>
            </p:cNvPr>
            <p:cNvSpPr txBox="1"/>
            <p:nvPr/>
          </p:nvSpPr>
          <p:spPr>
            <a:xfrm>
              <a:off x="4137386" y="1599716"/>
              <a:ext cx="205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</a:rPr>
                <a:t>Method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1F287EE-C187-4928-B9C5-1DA850173827}"/>
                </a:ext>
              </a:extLst>
            </p:cNvPr>
            <p:cNvGrpSpPr/>
            <p:nvPr/>
          </p:nvGrpSpPr>
          <p:grpSpPr>
            <a:xfrm>
              <a:off x="3381452" y="1483360"/>
              <a:ext cx="755934" cy="755934"/>
              <a:chOff x="3381452" y="1483360"/>
              <a:chExt cx="755934" cy="755934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D6604EE-07E2-4154-9D49-37E881CF24B5}"/>
                  </a:ext>
                </a:extLst>
              </p:cNvPr>
              <p:cNvSpPr txBox="1"/>
              <p:nvPr/>
            </p:nvSpPr>
            <p:spPr>
              <a:xfrm>
                <a:off x="3381452" y="1568939"/>
                <a:ext cx="75593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E008F"/>
                    </a:solidFill>
                    <a:latin typeface="+mn-ea"/>
                  </a:rPr>
                  <a:t>02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2B7EF47-B852-4532-BB7A-B59B9E8504F4}"/>
                  </a:ext>
                </a:extLst>
              </p:cNvPr>
              <p:cNvSpPr/>
              <p:nvPr/>
            </p:nvSpPr>
            <p:spPr>
              <a:xfrm>
                <a:off x="3381452" y="1483360"/>
                <a:ext cx="755934" cy="755934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8B6CC76-284A-4E86-B1B8-028BBA10092C}"/>
              </a:ext>
            </a:extLst>
          </p:cNvPr>
          <p:cNvGrpSpPr/>
          <p:nvPr/>
        </p:nvGrpSpPr>
        <p:grpSpPr>
          <a:xfrm>
            <a:off x="3527786" y="3730133"/>
            <a:ext cx="2814632" cy="755934"/>
            <a:chOff x="3381452" y="1483360"/>
            <a:chExt cx="2814632" cy="7559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F3DAC33-26C3-4832-8099-C6B92B9BCF28}"/>
                </a:ext>
              </a:extLst>
            </p:cNvPr>
            <p:cNvSpPr txBox="1"/>
            <p:nvPr/>
          </p:nvSpPr>
          <p:spPr>
            <a:xfrm>
              <a:off x="4137386" y="1599716"/>
              <a:ext cx="205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870078"/>
                  </a:solidFill>
                </a:rPr>
                <a:t>Results</a:t>
              </a:r>
              <a:endParaRPr lang="zh-CN" altLang="en-US" sz="2800" b="1" dirty="0">
                <a:solidFill>
                  <a:srgbClr val="870078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9892664-45D1-4BD0-87B1-3CF5608594B1}"/>
                </a:ext>
              </a:extLst>
            </p:cNvPr>
            <p:cNvGrpSpPr/>
            <p:nvPr/>
          </p:nvGrpSpPr>
          <p:grpSpPr>
            <a:xfrm>
              <a:off x="3381452" y="1483360"/>
              <a:ext cx="755934" cy="755934"/>
              <a:chOff x="3381452" y="1483360"/>
              <a:chExt cx="755934" cy="755934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21F38D6-4D95-4B08-9A49-DE8E66252DBE}"/>
                  </a:ext>
                </a:extLst>
              </p:cNvPr>
              <p:cNvSpPr txBox="1"/>
              <p:nvPr/>
            </p:nvSpPr>
            <p:spPr>
              <a:xfrm>
                <a:off x="3381452" y="1568939"/>
                <a:ext cx="75593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E008F"/>
                    </a:solidFill>
                    <a:latin typeface="+mn-ea"/>
                  </a:rPr>
                  <a:t>03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831259F-38DD-4731-98AC-4D00B2F2C325}"/>
                  </a:ext>
                </a:extLst>
              </p:cNvPr>
              <p:cNvSpPr/>
              <p:nvPr/>
            </p:nvSpPr>
            <p:spPr>
              <a:xfrm>
                <a:off x="3381452" y="1483360"/>
                <a:ext cx="755934" cy="755934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60A187-8394-48B5-811E-89C4D91568ED}"/>
              </a:ext>
            </a:extLst>
          </p:cNvPr>
          <p:cNvGrpSpPr/>
          <p:nvPr/>
        </p:nvGrpSpPr>
        <p:grpSpPr>
          <a:xfrm>
            <a:off x="3905753" y="4874081"/>
            <a:ext cx="2814632" cy="755934"/>
            <a:chOff x="3381452" y="1483360"/>
            <a:chExt cx="2814632" cy="755934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8341AA0-7F24-4B24-94DA-6C882EA81800}"/>
                </a:ext>
              </a:extLst>
            </p:cNvPr>
            <p:cNvSpPr txBox="1"/>
            <p:nvPr/>
          </p:nvSpPr>
          <p:spPr>
            <a:xfrm>
              <a:off x="4137386" y="1599716"/>
              <a:ext cx="205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</a:rPr>
                <a:t>Conclusion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7503618-FE0E-44CC-BF78-C7CCC23C82CC}"/>
                </a:ext>
              </a:extLst>
            </p:cNvPr>
            <p:cNvGrpSpPr/>
            <p:nvPr/>
          </p:nvGrpSpPr>
          <p:grpSpPr>
            <a:xfrm>
              <a:off x="3381452" y="1483360"/>
              <a:ext cx="755934" cy="755934"/>
              <a:chOff x="3381452" y="1483360"/>
              <a:chExt cx="755934" cy="755934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4E6C30-3A6A-4243-BF22-8376B6FD66B3}"/>
                  </a:ext>
                </a:extLst>
              </p:cNvPr>
              <p:cNvSpPr txBox="1"/>
              <p:nvPr/>
            </p:nvSpPr>
            <p:spPr>
              <a:xfrm>
                <a:off x="3381452" y="1568939"/>
                <a:ext cx="75593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E008F"/>
                    </a:solidFill>
                    <a:latin typeface="+mn-ea"/>
                  </a:rPr>
                  <a:t>04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8991DB1-6C57-43F2-8C3D-26030BFDCBC3}"/>
                  </a:ext>
                </a:extLst>
              </p:cNvPr>
              <p:cNvSpPr/>
              <p:nvPr/>
            </p:nvSpPr>
            <p:spPr>
              <a:xfrm>
                <a:off x="3381452" y="1483360"/>
                <a:ext cx="755934" cy="755934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85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9FBF7C-A974-4F33-8FA1-B8F0876E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D385B-D258-4483-BC5E-BCD103390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Results – Across Projects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DFBC78-FC19-4E9D-83EB-8659C475CFB8}"/>
              </a:ext>
            </a:extLst>
          </p:cNvPr>
          <p:cNvGrpSpPr/>
          <p:nvPr/>
        </p:nvGrpSpPr>
        <p:grpSpPr>
          <a:xfrm>
            <a:off x="768069" y="1195348"/>
            <a:ext cx="7607861" cy="360680"/>
            <a:chOff x="774138" y="1154093"/>
            <a:chExt cx="7607861" cy="3606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A04283-A496-4004-B76D-587233C96F22}"/>
                </a:ext>
              </a:extLst>
            </p:cNvPr>
            <p:cNvSpPr/>
            <p:nvPr/>
          </p:nvSpPr>
          <p:spPr>
            <a:xfrm>
              <a:off x="774139" y="1154093"/>
              <a:ext cx="5167509" cy="360679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Density &amp; Distribution of Logging Statements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81E4DB0-645D-44CD-BD0B-4F552CBECDC0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8" y="1514773"/>
              <a:ext cx="7607861" cy="0"/>
            </a:xfrm>
            <a:prstGeom prst="line">
              <a:avLst/>
            </a:prstGeom>
            <a:ln w="19050">
              <a:solidFill>
                <a:srgbClr val="6A0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D891E3F-29E1-4E42-B7A6-4BC88A3249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89" y="1899442"/>
            <a:ext cx="6561221" cy="398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6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9FBF7C-A974-4F33-8FA1-B8F0876E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D385B-D258-4483-BC5E-BCD103390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Results – Across Projects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701488-8183-483D-BCC5-1658618A3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34" y="1698091"/>
            <a:ext cx="5803531" cy="346181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BA048F2-657D-41B6-BFB3-172D5AF7C3D9}"/>
              </a:ext>
            </a:extLst>
          </p:cNvPr>
          <p:cNvSpPr/>
          <p:nvPr/>
        </p:nvSpPr>
        <p:spPr>
          <a:xfrm>
            <a:off x="768069" y="5341528"/>
            <a:ext cx="7609838" cy="722037"/>
          </a:xfrm>
          <a:prstGeom prst="rect">
            <a:avLst/>
          </a:prstGeom>
          <a:solidFill>
            <a:srgbClr val="ECECEC"/>
          </a:solidFill>
          <a:ln>
            <a:solidFill>
              <a:srgbClr val="6A0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870078"/>
                </a:solidFill>
              </a:rPr>
              <a:t>The density of logging statements is generally low and varies tremendously across different projects.</a:t>
            </a:r>
            <a:endParaRPr lang="zh-CN" altLang="en-US" dirty="0">
              <a:solidFill>
                <a:srgbClr val="870078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578B018-8E73-4CAF-82F9-979273BE2D6B}"/>
              </a:ext>
            </a:extLst>
          </p:cNvPr>
          <p:cNvGrpSpPr/>
          <p:nvPr/>
        </p:nvGrpSpPr>
        <p:grpSpPr>
          <a:xfrm>
            <a:off x="768069" y="1195348"/>
            <a:ext cx="7607861" cy="360680"/>
            <a:chOff x="774138" y="1154093"/>
            <a:chExt cx="7607861" cy="36068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7AC483A-4057-4C40-A3AB-4D8C6E617139}"/>
                </a:ext>
              </a:extLst>
            </p:cNvPr>
            <p:cNvSpPr/>
            <p:nvPr/>
          </p:nvSpPr>
          <p:spPr>
            <a:xfrm>
              <a:off x="774139" y="1154093"/>
              <a:ext cx="5167509" cy="360679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Density &amp; Distribution of Logging Statements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89747CA-B53C-4B51-9C8A-C27B4FAEC4EF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8" y="1514773"/>
              <a:ext cx="7607861" cy="0"/>
            </a:xfrm>
            <a:prstGeom prst="line">
              <a:avLst/>
            </a:prstGeom>
            <a:ln w="19050">
              <a:solidFill>
                <a:srgbClr val="6A0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209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9FBF7C-A974-4F33-8FA1-B8F0876E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D385B-D258-4483-BC5E-BCD103390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Results – Across Projects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DFBC78-FC19-4E9D-83EB-8659C475CFB8}"/>
              </a:ext>
            </a:extLst>
          </p:cNvPr>
          <p:cNvGrpSpPr/>
          <p:nvPr/>
        </p:nvGrpSpPr>
        <p:grpSpPr>
          <a:xfrm>
            <a:off x="768069" y="1195348"/>
            <a:ext cx="7607861" cy="360680"/>
            <a:chOff x="774138" y="1154093"/>
            <a:chExt cx="7607861" cy="3606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A04283-A496-4004-B76D-587233C96F22}"/>
                </a:ext>
              </a:extLst>
            </p:cNvPr>
            <p:cNvSpPr/>
            <p:nvPr/>
          </p:nvSpPr>
          <p:spPr>
            <a:xfrm>
              <a:off x="774139" y="1154093"/>
              <a:ext cx="2929635" cy="360679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Distribution of Log Level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81E4DB0-645D-44CD-BD0B-4F552CBECDC0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8" y="1514773"/>
              <a:ext cx="7607861" cy="0"/>
            </a:xfrm>
            <a:prstGeom prst="line">
              <a:avLst/>
            </a:prstGeom>
            <a:ln w="19050">
              <a:solidFill>
                <a:srgbClr val="6A0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750668F7-95A5-4DFB-AFFB-468D47F4A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75" y="2121279"/>
            <a:ext cx="4973649" cy="31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9FBF7C-A974-4F33-8FA1-B8F0876E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D385B-D258-4483-BC5E-BCD103390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Results – Across Projects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DFBC78-FC19-4E9D-83EB-8659C475CFB8}"/>
              </a:ext>
            </a:extLst>
          </p:cNvPr>
          <p:cNvGrpSpPr/>
          <p:nvPr/>
        </p:nvGrpSpPr>
        <p:grpSpPr>
          <a:xfrm>
            <a:off x="768069" y="1195348"/>
            <a:ext cx="7607861" cy="360680"/>
            <a:chOff x="774138" y="1154093"/>
            <a:chExt cx="7607861" cy="3606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A04283-A496-4004-B76D-587233C96F22}"/>
                </a:ext>
              </a:extLst>
            </p:cNvPr>
            <p:cNvSpPr/>
            <p:nvPr/>
          </p:nvSpPr>
          <p:spPr>
            <a:xfrm>
              <a:off x="774139" y="1154093"/>
              <a:ext cx="2929635" cy="360679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Distribution of Log Level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81E4DB0-645D-44CD-BD0B-4F552CBECDC0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8" y="1514773"/>
              <a:ext cx="7607861" cy="0"/>
            </a:xfrm>
            <a:prstGeom prst="line">
              <a:avLst/>
            </a:prstGeom>
            <a:ln w="19050">
              <a:solidFill>
                <a:srgbClr val="6A0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1D5DD00-8D5B-4453-B1DB-4907BF982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24" y="1899442"/>
            <a:ext cx="5166351" cy="316182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CE77A18-9B9B-4B78-9E55-DA9448732F93}"/>
              </a:ext>
            </a:extLst>
          </p:cNvPr>
          <p:cNvSpPr/>
          <p:nvPr/>
        </p:nvSpPr>
        <p:spPr>
          <a:xfrm>
            <a:off x="768069" y="5341528"/>
            <a:ext cx="7609838" cy="722037"/>
          </a:xfrm>
          <a:prstGeom prst="rect">
            <a:avLst/>
          </a:prstGeom>
          <a:solidFill>
            <a:srgbClr val="ECECEC"/>
          </a:solidFill>
          <a:ln>
            <a:solidFill>
              <a:srgbClr val="6A0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870078"/>
                </a:solidFill>
              </a:rPr>
              <a:t>The distribution of major log levels are different among various projects.</a:t>
            </a:r>
            <a:endParaRPr lang="zh-CN" altLang="en-US" dirty="0">
              <a:solidFill>
                <a:srgbClr val="8700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9FBF7C-A974-4F33-8FA1-B8F0876E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D385B-D258-4483-BC5E-BCD103390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Results – Across Projects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DFBC78-FC19-4E9D-83EB-8659C475CFB8}"/>
              </a:ext>
            </a:extLst>
          </p:cNvPr>
          <p:cNvGrpSpPr/>
          <p:nvPr/>
        </p:nvGrpSpPr>
        <p:grpSpPr>
          <a:xfrm>
            <a:off x="768069" y="1195348"/>
            <a:ext cx="7607861" cy="360680"/>
            <a:chOff x="774138" y="1154093"/>
            <a:chExt cx="7607861" cy="3606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A04283-A496-4004-B76D-587233C96F22}"/>
                </a:ext>
              </a:extLst>
            </p:cNvPr>
            <p:cNvSpPr/>
            <p:nvPr/>
          </p:nvSpPr>
          <p:spPr>
            <a:xfrm>
              <a:off x="774139" y="1154093"/>
              <a:ext cx="3202351" cy="360679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Distribution of Log Context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81E4DB0-645D-44CD-BD0B-4F552CBECDC0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8" y="1514773"/>
              <a:ext cx="7607861" cy="0"/>
            </a:xfrm>
            <a:prstGeom prst="line">
              <a:avLst/>
            </a:prstGeom>
            <a:ln w="19050">
              <a:solidFill>
                <a:srgbClr val="6A0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F973A08-918C-4602-9ABF-AF53A8CF8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71" y="1833878"/>
            <a:ext cx="6015789" cy="38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5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9FBF7C-A974-4F33-8FA1-B8F0876E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D385B-D258-4483-BC5E-BCD103390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Results – Across Projects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DFBC78-FC19-4E9D-83EB-8659C475CFB8}"/>
              </a:ext>
            </a:extLst>
          </p:cNvPr>
          <p:cNvGrpSpPr/>
          <p:nvPr/>
        </p:nvGrpSpPr>
        <p:grpSpPr>
          <a:xfrm>
            <a:off x="768069" y="1195348"/>
            <a:ext cx="7607861" cy="360680"/>
            <a:chOff x="774138" y="1154093"/>
            <a:chExt cx="7607861" cy="3606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A04283-A496-4004-B76D-587233C96F22}"/>
                </a:ext>
              </a:extLst>
            </p:cNvPr>
            <p:cNvSpPr/>
            <p:nvPr/>
          </p:nvSpPr>
          <p:spPr>
            <a:xfrm>
              <a:off x="774139" y="1154093"/>
              <a:ext cx="3202351" cy="360679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Distribution of Log Context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81E4DB0-645D-44CD-BD0B-4F552CBECDC0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8" y="1514773"/>
              <a:ext cx="7607861" cy="0"/>
            </a:xfrm>
            <a:prstGeom prst="line">
              <a:avLst/>
            </a:prstGeom>
            <a:ln w="19050">
              <a:solidFill>
                <a:srgbClr val="6A0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A6E20CFA-7703-4446-9F16-6D9409085EC2}"/>
              </a:ext>
            </a:extLst>
          </p:cNvPr>
          <p:cNvSpPr/>
          <p:nvPr/>
        </p:nvSpPr>
        <p:spPr>
          <a:xfrm>
            <a:off x="768069" y="5341528"/>
            <a:ext cx="7609838" cy="722037"/>
          </a:xfrm>
          <a:prstGeom prst="rect">
            <a:avLst/>
          </a:prstGeom>
          <a:solidFill>
            <a:srgbClr val="ECECEC"/>
          </a:solidFill>
          <a:ln>
            <a:solidFill>
              <a:srgbClr val="6A0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870078"/>
                </a:solidFill>
              </a:rPr>
              <a:t>Developers tend to add log statements to code snippets that have branches.</a:t>
            </a:r>
            <a:endParaRPr lang="zh-CN" altLang="en-US" dirty="0">
              <a:solidFill>
                <a:srgbClr val="870078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6277A0-E84F-4BEB-BEFA-30AC2FC10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97" y="1729118"/>
            <a:ext cx="5157537" cy="339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5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9FBF7C-A974-4F33-8FA1-B8F0876E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D385B-D258-4483-BC5E-BCD103390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Results – Within One Project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DFBC78-FC19-4E9D-83EB-8659C475CFB8}"/>
              </a:ext>
            </a:extLst>
          </p:cNvPr>
          <p:cNvGrpSpPr/>
          <p:nvPr/>
        </p:nvGrpSpPr>
        <p:grpSpPr>
          <a:xfrm>
            <a:off x="768069" y="1195348"/>
            <a:ext cx="7607861" cy="360680"/>
            <a:chOff x="774138" y="1154093"/>
            <a:chExt cx="7607861" cy="3606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A04283-A496-4004-B76D-587233C96F22}"/>
                </a:ext>
              </a:extLst>
            </p:cNvPr>
            <p:cNvSpPr/>
            <p:nvPr/>
          </p:nvSpPr>
          <p:spPr>
            <a:xfrm>
              <a:off x="774138" y="1154093"/>
              <a:ext cx="3539235" cy="360679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Density of Logging Statements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81E4DB0-645D-44CD-BD0B-4F552CBECDC0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8" y="1514773"/>
              <a:ext cx="7607861" cy="0"/>
            </a:xfrm>
            <a:prstGeom prst="line">
              <a:avLst/>
            </a:prstGeom>
            <a:ln w="19050">
              <a:solidFill>
                <a:srgbClr val="6A0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3B279B5-9EB6-4C95-9A2E-B6533DB1B6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18" y="1682777"/>
            <a:ext cx="5824762" cy="353199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E09E776-A0F0-4E32-AA5A-7E06E1A75A5C}"/>
              </a:ext>
            </a:extLst>
          </p:cNvPr>
          <p:cNvSpPr/>
          <p:nvPr/>
        </p:nvSpPr>
        <p:spPr>
          <a:xfrm>
            <a:off x="768069" y="5341528"/>
            <a:ext cx="7609838" cy="722037"/>
          </a:xfrm>
          <a:prstGeom prst="rect">
            <a:avLst/>
          </a:prstGeom>
          <a:solidFill>
            <a:srgbClr val="ECECEC"/>
          </a:solidFill>
          <a:ln>
            <a:solidFill>
              <a:srgbClr val="6A0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870078"/>
                </a:solidFill>
              </a:rPr>
              <a:t>The density of logging statements from distinct contributors is different among various contributors within the same project.</a:t>
            </a:r>
            <a:endParaRPr lang="zh-CN" altLang="en-US" dirty="0">
              <a:solidFill>
                <a:srgbClr val="8700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9FBF7C-A974-4F33-8FA1-B8F0876E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D385B-D258-4483-BC5E-BCD103390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Results – Within One Project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09E776-A0F0-4E32-AA5A-7E06E1A75A5C}"/>
              </a:ext>
            </a:extLst>
          </p:cNvPr>
          <p:cNvSpPr/>
          <p:nvPr/>
        </p:nvSpPr>
        <p:spPr>
          <a:xfrm>
            <a:off x="768069" y="5341528"/>
            <a:ext cx="7609838" cy="722037"/>
          </a:xfrm>
          <a:prstGeom prst="rect">
            <a:avLst/>
          </a:prstGeom>
          <a:solidFill>
            <a:srgbClr val="ECECEC"/>
          </a:solidFill>
          <a:ln>
            <a:solidFill>
              <a:srgbClr val="6A0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870078"/>
                </a:solidFill>
              </a:rPr>
              <a:t>Even within a project, the log level of distinct contributors is different in most cases.</a:t>
            </a:r>
            <a:endParaRPr lang="zh-CN" altLang="en-US" dirty="0">
              <a:solidFill>
                <a:srgbClr val="870078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DDF5F1-CCB0-4645-BA7E-723A617B2A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2"/>
          <a:stretch/>
        </p:blipFill>
        <p:spPr>
          <a:xfrm>
            <a:off x="1146171" y="1628280"/>
            <a:ext cx="3289841" cy="3475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F74A05-1959-465C-AB84-2DA929438B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773585"/>
            <a:ext cx="3289841" cy="334573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ADFBC78-FC19-4E9D-83EB-8659C475CFB8}"/>
              </a:ext>
            </a:extLst>
          </p:cNvPr>
          <p:cNvGrpSpPr/>
          <p:nvPr/>
        </p:nvGrpSpPr>
        <p:grpSpPr>
          <a:xfrm>
            <a:off x="768069" y="1195348"/>
            <a:ext cx="7607861" cy="360680"/>
            <a:chOff x="774138" y="1154093"/>
            <a:chExt cx="7607861" cy="3606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A04283-A496-4004-B76D-587233C96F22}"/>
                </a:ext>
              </a:extLst>
            </p:cNvPr>
            <p:cNvSpPr/>
            <p:nvPr/>
          </p:nvSpPr>
          <p:spPr>
            <a:xfrm>
              <a:off x="774138" y="1154093"/>
              <a:ext cx="2937657" cy="360679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Distribution of Log Level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81E4DB0-645D-44CD-BD0B-4F552CBECDC0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8" y="1514773"/>
              <a:ext cx="7607861" cy="0"/>
            </a:xfrm>
            <a:prstGeom prst="line">
              <a:avLst/>
            </a:prstGeom>
            <a:ln w="19050">
              <a:solidFill>
                <a:srgbClr val="6A0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90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9FBF7C-A974-4F33-8FA1-B8F0876E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D385B-D258-4483-BC5E-BCD103390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Results – Within One Project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09E776-A0F0-4E32-AA5A-7E06E1A75A5C}"/>
              </a:ext>
            </a:extLst>
          </p:cNvPr>
          <p:cNvSpPr/>
          <p:nvPr/>
        </p:nvSpPr>
        <p:spPr>
          <a:xfrm>
            <a:off x="768069" y="5341528"/>
            <a:ext cx="7609838" cy="722037"/>
          </a:xfrm>
          <a:prstGeom prst="rect">
            <a:avLst/>
          </a:prstGeom>
          <a:solidFill>
            <a:srgbClr val="ECECEC"/>
          </a:solidFill>
          <a:ln>
            <a:solidFill>
              <a:srgbClr val="6A0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870078"/>
                </a:solidFill>
              </a:rPr>
              <a:t>Within a project, the distribution of log context seems to be similar among different contributors.</a:t>
            </a:r>
            <a:endParaRPr lang="zh-CN" altLang="en-US" dirty="0">
              <a:solidFill>
                <a:srgbClr val="870078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DFBC78-FC19-4E9D-83EB-8659C475CFB8}"/>
              </a:ext>
            </a:extLst>
          </p:cNvPr>
          <p:cNvGrpSpPr/>
          <p:nvPr/>
        </p:nvGrpSpPr>
        <p:grpSpPr>
          <a:xfrm>
            <a:off x="768069" y="1195348"/>
            <a:ext cx="7607861" cy="360680"/>
            <a:chOff x="774138" y="1154093"/>
            <a:chExt cx="7607861" cy="3606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A04283-A496-4004-B76D-587233C96F22}"/>
                </a:ext>
              </a:extLst>
            </p:cNvPr>
            <p:cNvSpPr/>
            <p:nvPr/>
          </p:nvSpPr>
          <p:spPr>
            <a:xfrm>
              <a:off x="774138" y="1154093"/>
              <a:ext cx="3194331" cy="360679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Distribution of Log Context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81E4DB0-645D-44CD-BD0B-4F552CBECDC0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8" y="1514773"/>
              <a:ext cx="7607861" cy="0"/>
            </a:xfrm>
            <a:prstGeom prst="line">
              <a:avLst/>
            </a:prstGeom>
            <a:ln w="19050">
              <a:solidFill>
                <a:srgbClr val="6A0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071D32A8-1722-40C3-A390-0D11F2EC9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6"/>
          <a:stretch/>
        </p:blipFill>
        <p:spPr>
          <a:xfrm>
            <a:off x="2643897" y="1601851"/>
            <a:ext cx="4767556" cy="365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0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BF3EFFE-C3D0-4496-A94A-6A339E6826AB}"/>
              </a:ext>
            </a:extLst>
          </p:cNvPr>
          <p:cNvGrpSpPr/>
          <p:nvPr/>
        </p:nvGrpSpPr>
        <p:grpSpPr>
          <a:xfrm>
            <a:off x="2771852" y="1476242"/>
            <a:ext cx="2814632" cy="755934"/>
            <a:chOff x="3381452" y="1483360"/>
            <a:chExt cx="2814632" cy="75593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E9980-2EFD-4218-89EE-F93E8CF94B14}"/>
                </a:ext>
              </a:extLst>
            </p:cNvPr>
            <p:cNvSpPr txBox="1"/>
            <p:nvPr/>
          </p:nvSpPr>
          <p:spPr>
            <a:xfrm>
              <a:off x="4137386" y="1599716"/>
              <a:ext cx="205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870078"/>
                  </a:solidFill>
                </a:rPr>
                <a:t>Background</a:t>
              </a:r>
              <a:endParaRPr lang="zh-CN" altLang="en-US" sz="2800" b="1" dirty="0">
                <a:solidFill>
                  <a:srgbClr val="870078"/>
                </a:solidFill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716C50E-1416-45DA-85B8-8876D2D1E389}"/>
                </a:ext>
              </a:extLst>
            </p:cNvPr>
            <p:cNvGrpSpPr/>
            <p:nvPr/>
          </p:nvGrpSpPr>
          <p:grpSpPr>
            <a:xfrm>
              <a:off x="3381452" y="1483360"/>
              <a:ext cx="755934" cy="755934"/>
              <a:chOff x="3381452" y="1483360"/>
              <a:chExt cx="755934" cy="755934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18F4DDF-B0D1-4658-936D-D1F3189DE647}"/>
                  </a:ext>
                </a:extLst>
              </p:cNvPr>
              <p:cNvSpPr txBox="1"/>
              <p:nvPr/>
            </p:nvSpPr>
            <p:spPr>
              <a:xfrm>
                <a:off x="3381452" y="1568939"/>
                <a:ext cx="75593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E008F"/>
                    </a:solidFill>
                    <a:latin typeface="+mn-ea"/>
                  </a:rPr>
                  <a:t>01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AFF779D-A41F-4A97-9697-818401E8566F}"/>
                  </a:ext>
                </a:extLst>
              </p:cNvPr>
              <p:cNvSpPr/>
              <p:nvPr/>
            </p:nvSpPr>
            <p:spPr>
              <a:xfrm>
                <a:off x="3381452" y="1483360"/>
                <a:ext cx="755934" cy="755934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EC3325-3BB8-4717-9677-BFAFCE40229D}"/>
              </a:ext>
            </a:extLst>
          </p:cNvPr>
          <p:cNvGrpSpPr/>
          <p:nvPr/>
        </p:nvGrpSpPr>
        <p:grpSpPr>
          <a:xfrm>
            <a:off x="3149819" y="2586185"/>
            <a:ext cx="2814632" cy="755934"/>
            <a:chOff x="3381452" y="1483360"/>
            <a:chExt cx="2814632" cy="7559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694E7D4-89BC-4250-AFAB-B44B115E61D2}"/>
                </a:ext>
              </a:extLst>
            </p:cNvPr>
            <p:cNvSpPr txBox="1"/>
            <p:nvPr/>
          </p:nvSpPr>
          <p:spPr>
            <a:xfrm>
              <a:off x="4137386" y="1599716"/>
              <a:ext cx="205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</a:rPr>
                <a:t>Method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1F287EE-C187-4928-B9C5-1DA850173827}"/>
                </a:ext>
              </a:extLst>
            </p:cNvPr>
            <p:cNvGrpSpPr/>
            <p:nvPr/>
          </p:nvGrpSpPr>
          <p:grpSpPr>
            <a:xfrm>
              <a:off x="3381452" y="1483360"/>
              <a:ext cx="755934" cy="755934"/>
              <a:chOff x="3381452" y="1483360"/>
              <a:chExt cx="755934" cy="755934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D6604EE-07E2-4154-9D49-37E881CF24B5}"/>
                  </a:ext>
                </a:extLst>
              </p:cNvPr>
              <p:cNvSpPr txBox="1"/>
              <p:nvPr/>
            </p:nvSpPr>
            <p:spPr>
              <a:xfrm>
                <a:off x="3381452" y="1568939"/>
                <a:ext cx="75593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E008F"/>
                    </a:solidFill>
                    <a:latin typeface="+mn-ea"/>
                  </a:rPr>
                  <a:t>02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2B7EF47-B852-4532-BB7A-B59B9E8504F4}"/>
                  </a:ext>
                </a:extLst>
              </p:cNvPr>
              <p:cNvSpPr/>
              <p:nvPr/>
            </p:nvSpPr>
            <p:spPr>
              <a:xfrm>
                <a:off x="3381452" y="1483360"/>
                <a:ext cx="755934" cy="755934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8B6CC76-284A-4E86-B1B8-028BBA10092C}"/>
              </a:ext>
            </a:extLst>
          </p:cNvPr>
          <p:cNvGrpSpPr/>
          <p:nvPr/>
        </p:nvGrpSpPr>
        <p:grpSpPr>
          <a:xfrm>
            <a:off x="3527786" y="3730133"/>
            <a:ext cx="2814632" cy="755934"/>
            <a:chOff x="3381452" y="1483360"/>
            <a:chExt cx="2814632" cy="7559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F3DAC33-26C3-4832-8099-C6B92B9BCF28}"/>
                </a:ext>
              </a:extLst>
            </p:cNvPr>
            <p:cNvSpPr txBox="1"/>
            <p:nvPr/>
          </p:nvSpPr>
          <p:spPr>
            <a:xfrm>
              <a:off x="4137386" y="1599716"/>
              <a:ext cx="205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</a:rPr>
                <a:t>Results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9892664-45D1-4BD0-87B1-3CF5608594B1}"/>
                </a:ext>
              </a:extLst>
            </p:cNvPr>
            <p:cNvGrpSpPr/>
            <p:nvPr/>
          </p:nvGrpSpPr>
          <p:grpSpPr>
            <a:xfrm>
              <a:off x="3381452" y="1483360"/>
              <a:ext cx="755934" cy="755934"/>
              <a:chOff x="3381452" y="1483360"/>
              <a:chExt cx="755934" cy="755934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21F38D6-4D95-4B08-9A49-DE8E66252DBE}"/>
                  </a:ext>
                </a:extLst>
              </p:cNvPr>
              <p:cNvSpPr txBox="1"/>
              <p:nvPr/>
            </p:nvSpPr>
            <p:spPr>
              <a:xfrm>
                <a:off x="3381452" y="1568939"/>
                <a:ext cx="75593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E008F"/>
                    </a:solidFill>
                    <a:latin typeface="+mn-ea"/>
                  </a:rPr>
                  <a:t>03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831259F-38DD-4731-98AC-4D00B2F2C325}"/>
                  </a:ext>
                </a:extLst>
              </p:cNvPr>
              <p:cNvSpPr/>
              <p:nvPr/>
            </p:nvSpPr>
            <p:spPr>
              <a:xfrm>
                <a:off x="3381452" y="1483360"/>
                <a:ext cx="755934" cy="755934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60A187-8394-48B5-811E-89C4D91568ED}"/>
              </a:ext>
            </a:extLst>
          </p:cNvPr>
          <p:cNvGrpSpPr/>
          <p:nvPr/>
        </p:nvGrpSpPr>
        <p:grpSpPr>
          <a:xfrm>
            <a:off x="3905753" y="4874081"/>
            <a:ext cx="2814632" cy="755934"/>
            <a:chOff x="3381452" y="1483360"/>
            <a:chExt cx="2814632" cy="755934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8341AA0-7F24-4B24-94DA-6C882EA81800}"/>
                </a:ext>
              </a:extLst>
            </p:cNvPr>
            <p:cNvSpPr txBox="1"/>
            <p:nvPr/>
          </p:nvSpPr>
          <p:spPr>
            <a:xfrm>
              <a:off x="4137386" y="1599716"/>
              <a:ext cx="205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</a:rPr>
                <a:t>Conclusion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7503618-FE0E-44CC-BF78-C7CCC23C82CC}"/>
                </a:ext>
              </a:extLst>
            </p:cNvPr>
            <p:cNvGrpSpPr/>
            <p:nvPr/>
          </p:nvGrpSpPr>
          <p:grpSpPr>
            <a:xfrm>
              <a:off x="3381452" y="1483360"/>
              <a:ext cx="755934" cy="755934"/>
              <a:chOff x="3381452" y="1483360"/>
              <a:chExt cx="755934" cy="755934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4E6C30-3A6A-4243-BF22-8376B6FD66B3}"/>
                  </a:ext>
                </a:extLst>
              </p:cNvPr>
              <p:cNvSpPr txBox="1"/>
              <p:nvPr/>
            </p:nvSpPr>
            <p:spPr>
              <a:xfrm>
                <a:off x="3381452" y="1568939"/>
                <a:ext cx="75593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E008F"/>
                    </a:solidFill>
                    <a:latin typeface="+mn-ea"/>
                  </a:rPr>
                  <a:t>04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8991DB1-6C57-43F2-8C3D-26030BFDCBC3}"/>
                  </a:ext>
                </a:extLst>
              </p:cNvPr>
              <p:cNvSpPr/>
              <p:nvPr/>
            </p:nvSpPr>
            <p:spPr>
              <a:xfrm>
                <a:off x="3381452" y="1483360"/>
                <a:ext cx="755934" cy="755934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971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BF3EFFE-C3D0-4496-A94A-6A339E6826AB}"/>
              </a:ext>
            </a:extLst>
          </p:cNvPr>
          <p:cNvGrpSpPr/>
          <p:nvPr/>
        </p:nvGrpSpPr>
        <p:grpSpPr>
          <a:xfrm>
            <a:off x="2771852" y="1476242"/>
            <a:ext cx="2814632" cy="755934"/>
            <a:chOff x="3381452" y="1483360"/>
            <a:chExt cx="2814632" cy="75593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E9980-2EFD-4218-89EE-F93E8CF94B14}"/>
                </a:ext>
              </a:extLst>
            </p:cNvPr>
            <p:cNvSpPr txBox="1"/>
            <p:nvPr/>
          </p:nvSpPr>
          <p:spPr>
            <a:xfrm>
              <a:off x="4137386" y="1599716"/>
              <a:ext cx="205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</a:rPr>
                <a:t>Background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716C50E-1416-45DA-85B8-8876D2D1E389}"/>
                </a:ext>
              </a:extLst>
            </p:cNvPr>
            <p:cNvGrpSpPr/>
            <p:nvPr/>
          </p:nvGrpSpPr>
          <p:grpSpPr>
            <a:xfrm>
              <a:off x="3381452" y="1483360"/>
              <a:ext cx="755934" cy="755934"/>
              <a:chOff x="3381452" y="1483360"/>
              <a:chExt cx="755934" cy="755934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18F4DDF-B0D1-4658-936D-D1F3189DE647}"/>
                  </a:ext>
                </a:extLst>
              </p:cNvPr>
              <p:cNvSpPr txBox="1"/>
              <p:nvPr/>
            </p:nvSpPr>
            <p:spPr>
              <a:xfrm>
                <a:off x="3381452" y="1568939"/>
                <a:ext cx="75593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E008F"/>
                    </a:solidFill>
                    <a:latin typeface="+mn-ea"/>
                  </a:rPr>
                  <a:t>01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AFF779D-A41F-4A97-9697-818401E8566F}"/>
                  </a:ext>
                </a:extLst>
              </p:cNvPr>
              <p:cNvSpPr/>
              <p:nvPr/>
            </p:nvSpPr>
            <p:spPr>
              <a:xfrm>
                <a:off x="3381452" y="1483360"/>
                <a:ext cx="755934" cy="755934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EC3325-3BB8-4717-9677-BFAFCE40229D}"/>
              </a:ext>
            </a:extLst>
          </p:cNvPr>
          <p:cNvGrpSpPr/>
          <p:nvPr/>
        </p:nvGrpSpPr>
        <p:grpSpPr>
          <a:xfrm>
            <a:off x="3149819" y="2586185"/>
            <a:ext cx="2814632" cy="755934"/>
            <a:chOff x="3381452" y="1483360"/>
            <a:chExt cx="2814632" cy="7559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694E7D4-89BC-4250-AFAB-B44B115E61D2}"/>
                </a:ext>
              </a:extLst>
            </p:cNvPr>
            <p:cNvSpPr txBox="1"/>
            <p:nvPr/>
          </p:nvSpPr>
          <p:spPr>
            <a:xfrm>
              <a:off x="4137386" y="1599716"/>
              <a:ext cx="205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</a:rPr>
                <a:t>Method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1F287EE-C187-4928-B9C5-1DA850173827}"/>
                </a:ext>
              </a:extLst>
            </p:cNvPr>
            <p:cNvGrpSpPr/>
            <p:nvPr/>
          </p:nvGrpSpPr>
          <p:grpSpPr>
            <a:xfrm>
              <a:off x="3381452" y="1483360"/>
              <a:ext cx="755934" cy="755934"/>
              <a:chOff x="3381452" y="1483360"/>
              <a:chExt cx="755934" cy="755934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D6604EE-07E2-4154-9D49-37E881CF24B5}"/>
                  </a:ext>
                </a:extLst>
              </p:cNvPr>
              <p:cNvSpPr txBox="1"/>
              <p:nvPr/>
            </p:nvSpPr>
            <p:spPr>
              <a:xfrm>
                <a:off x="3381452" y="1568939"/>
                <a:ext cx="75593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E008F"/>
                    </a:solidFill>
                    <a:latin typeface="+mn-ea"/>
                  </a:rPr>
                  <a:t>02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2B7EF47-B852-4532-BB7A-B59B9E8504F4}"/>
                  </a:ext>
                </a:extLst>
              </p:cNvPr>
              <p:cNvSpPr/>
              <p:nvPr/>
            </p:nvSpPr>
            <p:spPr>
              <a:xfrm>
                <a:off x="3381452" y="1483360"/>
                <a:ext cx="755934" cy="755934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8B6CC76-284A-4E86-B1B8-028BBA10092C}"/>
              </a:ext>
            </a:extLst>
          </p:cNvPr>
          <p:cNvGrpSpPr/>
          <p:nvPr/>
        </p:nvGrpSpPr>
        <p:grpSpPr>
          <a:xfrm>
            <a:off x="3527786" y="3730133"/>
            <a:ext cx="2814632" cy="755934"/>
            <a:chOff x="3381452" y="1483360"/>
            <a:chExt cx="2814632" cy="7559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F3DAC33-26C3-4832-8099-C6B92B9BCF28}"/>
                </a:ext>
              </a:extLst>
            </p:cNvPr>
            <p:cNvSpPr txBox="1"/>
            <p:nvPr/>
          </p:nvSpPr>
          <p:spPr>
            <a:xfrm>
              <a:off x="4137386" y="1599716"/>
              <a:ext cx="205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</a:rPr>
                <a:t>Results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9892664-45D1-4BD0-87B1-3CF5608594B1}"/>
                </a:ext>
              </a:extLst>
            </p:cNvPr>
            <p:cNvGrpSpPr/>
            <p:nvPr/>
          </p:nvGrpSpPr>
          <p:grpSpPr>
            <a:xfrm>
              <a:off x="3381452" y="1483360"/>
              <a:ext cx="755934" cy="755934"/>
              <a:chOff x="3381452" y="1483360"/>
              <a:chExt cx="755934" cy="755934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21F38D6-4D95-4B08-9A49-DE8E66252DBE}"/>
                  </a:ext>
                </a:extLst>
              </p:cNvPr>
              <p:cNvSpPr txBox="1"/>
              <p:nvPr/>
            </p:nvSpPr>
            <p:spPr>
              <a:xfrm>
                <a:off x="3381452" y="1568939"/>
                <a:ext cx="75593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E008F"/>
                    </a:solidFill>
                    <a:latin typeface="+mn-ea"/>
                  </a:rPr>
                  <a:t>03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831259F-38DD-4731-98AC-4D00B2F2C325}"/>
                  </a:ext>
                </a:extLst>
              </p:cNvPr>
              <p:cNvSpPr/>
              <p:nvPr/>
            </p:nvSpPr>
            <p:spPr>
              <a:xfrm>
                <a:off x="3381452" y="1483360"/>
                <a:ext cx="755934" cy="755934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60A187-8394-48B5-811E-89C4D91568ED}"/>
              </a:ext>
            </a:extLst>
          </p:cNvPr>
          <p:cNvGrpSpPr/>
          <p:nvPr/>
        </p:nvGrpSpPr>
        <p:grpSpPr>
          <a:xfrm>
            <a:off x="3905753" y="4874081"/>
            <a:ext cx="2814632" cy="755934"/>
            <a:chOff x="3381452" y="1483360"/>
            <a:chExt cx="2814632" cy="755934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8341AA0-7F24-4B24-94DA-6C882EA81800}"/>
                </a:ext>
              </a:extLst>
            </p:cNvPr>
            <p:cNvSpPr txBox="1"/>
            <p:nvPr/>
          </p:nvSpPr>
          <p:spPr>
            <a:xfrm>
              <a:off x="4137386" y="1599716"/>
              <a:ext cx="205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870078"/>
                  </a:solidFill>
                </a:rPr>
                <a:t>Conclusion</a:t>
              </a:r>
              <a:endParaRPr lang="zh-CN" altLang="en-US" sz="2800" b="1" dirty="0">
                <a:solidFill>
                  <a:srgbClr val="870078"/>
                </a:solidFill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7503618-FE0E-44CC-BF78-C7CCC23C82CC}"/>
                </a:ext>
              </a:extLst>
            </p:cNvPr>
            <p:cNvGrpSpPr/>
            <p:nvPr/>
          </p:nvGrpSpPr>
          <p:grpSpPr>
            <a:xfrm>
              <a:off x="3381452" y="1483360"/>
              <a:ext cx="755934" cy="755934"/>
              <a:chOff x="3381452" y="1483360"/>
              <a:chExt cx="755934" cy="755934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4E6C30-3A6A-4243-BF22-8376B6FD66B3}"/>
                  </a:ext>
                </a:extLst>
              </p:cNvPr>
              <p:cNvSpPr txBox="1"/>
              <p:nvPr/>
            </p:nvSpPr>
            <p:spPr>
              <a:xfrm>
                <a:off x="3381452" y="1568939"/>
                <a:ext cx="75593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E008F"/>
                    </a:solidFill>
                    <a:latin typeface="+mn-ea"/>
                  </a:rPr>
                  <a:t>04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8991DB1-6C57-43F2-8C3D-26030BFDCBC3}"/>
                  </a:ext>
                </a:extLst>
              </p:cNvPr>
              <p:cNvSpPr/>
              <p:nvPr/>
            </p:nvSpPr>
            <p:spPr>
              <a:xfrm>
                <a:off x="3381452" y="1483360"/>
                <a:ext cx="755934" cy="755934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710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A4AFFB-EBA3-47A1-949B-242EE4D8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8D3941-57F8-4254-BA66-6916AA9D41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Implications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817A9AF-555B-40E1-8473-2D9A9E37B1B3}"/>
              </a:ext>
            </a:extLst>
          </p:cNvPr>
          <p:cNvGrpSpPr/>
          <p:nvPr/>
        </p:nvGrpSpPr>
        <p:grpSpPr>
          <a:xfrm>
            <a:off x="1103454" y="1931754"/>
            <a:ext cx="2855917" cy="595362"/>
            <a:chOff x="651027" y="2882406"/>
            <a:chExt cx="2855917" cy="59536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5099F63-FDA0-49B0-9F1E-E88C2F84ED5F}"/>
                </a:ext>
              </a:extLst>
            </p:cNvPr>
            <p:cNvSpPr txBox="1"/>
            <p:nvPr/>
          </p:nvSpPr>
          <p:spPr>
            <a:xfrm>
              <a:off x="1246389" y="2918477"/>
              <a:ext cx="226055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6A005F"/>
                  </a:solidFill>
                </a:rPr>
                <a:t>Ad-hoc logging</a:t>
              </a:r>
              <a:endParaRPr lang="zh-CN" altLang="en-US" sz="2500" b="1" dirty="0">
                <a:solidFill>
                  <a:srgbClr val="6A005F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B5964FF-02CF-4A3C-BC52-8B1DB6D570E4}"/>
                </a:ext>
              </a:extLst>
            </p:cNvPr>
            <p:cNvSpPr/>
            <p:nvPr/>
          </p:nvSpPr>
          <p:spPr>
            <a:xfrm>
              <a:off x="651027" y="2882406"/>
              <a:ext cx="595362" cy="595362"/>
            </a:xfrm>
            <a:prstGeom prst="ellipse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+mn-ea"/>
                </a:rPr>
                <a:t>1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25C6521-B00A-4997-BDD1-799CD656EDB3}"/>
              </a:ext>
            </a:extLst>
          </p:cNvPr>
          <p:cNvGrpSpPr/>
          <p:nvPr/>
        </p:nvGrpSpPr>
        <p:grpSpPr>
          <a:xfrm>
            <a:off x="1103454" y="3035954"/>
            <a:ext cx="6369700" cy="595362"/>
            <a:chOff x="651027" y="2882406"/>
            <a:chExt cx="6369700" cy="59536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180187F-68D7-4489-86A3-E6F4B9FA3864}"/>
                </a:ext>
              </a:extLst>
            </p:cNvPr>
            <p:cNvSpPr txBox="1"/>
            <p:nvPr/>
          </p:nvSpPr>
          <p:spPr>
            <a:xfrm>
              <a:off x="1246389" y="2918477"/>
              <a:ext cx="577433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6A005F"/>
                  </a:solidFill>
                </a:rPr>
                <a:t>Balance and trade-off of logging practice</a:t>
              </a:r>
              <a:endParaRPr lang="zh-CN" altLang="en-US" sz="2500" b="1" dirty="0">
                <a:solidFill>
                  <a:srgbClr val="6A005F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6D2FF9A-29BC-4DFF-8730-063FC79A5278}"/>
                </a:ext>
              </a:extLst>
            </p:cNvPr>
            <p:cNvSpPr/>
            <p:nvPr/>
          </p:nvSpPr>
          <p:spPr>
            <a:xfrm>
              <a:off x="651027" y="2882406"/>
              <a:ext cx="595362" cy="595362"/>
            </a:xfrm>
            <a:prstGeom prst="ellipse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+mn-ea"/>
                </a:rPr>
                <a:t>2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AB7F5BD-5B34-4640-B877-BC0D7E89EAB7}"/>
              </a:ext>
            </a:extLst>
          </p:cNvPr>
          <p:cNvGrpSpPr/>
          <p:nvPr/>
        </p:nvGrpSpPr>
        <p:grpSpPr>
          <a:xfrm>
            <a:off x="1103454" y="4140154"/>
            <a:ext cx="4239949" cy="595362"/>
            <a:chOff x="651027" y="2882406"/>
            <a:chExt cx="4239949" cy="59536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03EC63D-9029-44FF-8A2C-DFE7D07FA766}"/>
                </a:ext>
              </a:extLst>
            </p:cNvPr>
            <p:cNvSpPr txBox="1"/>
            <p:nvPr/>
          </p:nvSpPr>
          <p:spPr>
            <a:xfrm>
              <a:off x="1246389" y="2918477"/>
              <a:ext cx="364458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6A005F"/>
                  </a:solidFill>
                </a:rPr>
                <a:t>Research on Log analysis</a:t>
              </a:r>
              <a:endParaRPr lang="zh-CN" altLang="en-US" sz="2500" b="1" dirty="0">
                <a:solidFill>
                  <a:srgbClr val="6A005F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E7048CE-BDEC-4748-8C81-C4A97969B747}"/>
                </a:ext>
              </a:extLst>
            </p:cNvPr>
            <p:cNvSpPr/>
            <p:nvPr/>
          </p:nvSpPr>
          <p:spPr>
            <a:xfrm>
              <a:off x="651027" y="2882406"/>
              <a:ext cx="595362" cy="595362"/>
            </a:xfrm>
            <a:prstGeom prst="ellipse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+mn-ea"/>
                </a:rPr>
                <a:t>3</a:t>
              </a:r>
              <a:endParaRPr lang="zh-CN" altLang="en-US" sz="24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3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A4AFFB-EBA3-47A1-949B-242EE4D8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8D3941-57F8-4254-BA66-6916AA9D41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Problems to be solved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65C778-84EE-441A-8753-40F47EC5B1E2}"/>
              </a:ext>
            </a:extLst>
          </p:cNvPr>
          <p:cNvGrpSpPr/>
          <p:nvPr/>
        </p:nvGrpSpPr>
        <p:grpSpPr>
          <a:xfrm>
            <a:off x="1095788" y="1947796"/>
            <a:ext cx="7218329" cy="595362"/>
            <a:chOff x="651027" y="2882406"/>
            <a:chExt cx="7218329" cy="59536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35D6C9A-4467-40E8-8CA5-BB29550223DF}"/>
                </a:ext>
              </a:extLst>
            </p:cNvPr>
            <p:cNvSpPr txBox="1"/>
            <p:nvPr/>
          </p:nvSpPr>
          <p:spPr>
            <a:xfrm>
              <a:off x="1246389" y="2918477"/>
              <a:ext cx="662296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6A005F"/>
                  </a:solidFill>
                </a:rPr>
                <a:t>Lacking awareness to perform logging practice</a:t>
              </a:r>
              <a:endParaRPr lang="zh-CN" altLang="en-US" sz="2500" b="1" dirty="0">
                <a:solidFill>
                  <a:srgbClr val="6A005F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FAE21B1-C077-4522-812B-C0397E8A5064}"/>
                </a:ext>
              </a:extLst>
            </p:cNvPr>
            <p:cNvSpPr/>
            <p:nvPr/>
          </p:nvSpPr>
          <p:spPr>
            <a:xfrm>
              <a:off x="651027" y="2882406"/>
              <a:ext cx="595362" cy="595362"/>
            </a:xfrm>
            <a:prstGeom prst="ellipse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+mn-ea"/>
                </a:rPr>
                <a:t>1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3D3B9BB-C256-4072-9166-7AFBD2DE5187}"/>
              </a:ext>
            </a:extLst>
          </p:cNvPr>
          <p:cNvGrpSpPr/>
          <p:nvPr/>
        </p:nvGrpSpPr>
        <p:grpSpPr>
          <a:xfrm>
            <a:off x="1095788" y="3051996"/>
            <a:ext cx="4649677" cy="595362"/>
            <a:chOff x="651027" y="2882406"/>
            <a:chExt cx="4649677" cy="59536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449B07A-6012-4AAA-A66C-574FD932B745}"/>
                </a:ext>
              </a:extLst>
            </p:cNvPr>
            <p:cNvSpPr txBox="1"/>
            <p:nvPr/>
          </p:nvSpPr>
          <p:spPr>
            <a:xfrm>
              <a:off x="1246389" y="2918477"/>
              <a:ext cx="40543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6A005F"/>
                  </a:solidFill>
                </a:rPr>
                <a:t>Lacking practical guidelines</a:t>
              </a:r>
              <a:endParaRPr lang="zh-CN" altLang="en-US" sz="2500" b="1" dirty="0">
                <a:solidFill>
                  <a:srgbClr val="6A005F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01CDA36-C91E-408E-B313-B015AA2FC1E6}"/>
                </a:ext>
              </a:extLst>
            </p:cNvPr>
            <p:cNvSpPr/>
            <p:nvPr/>
          </p:nvSpPr>
          <p:spPr>
            <a:xfrm>
              <a:off x="651027" y="2882406"/>
              <a:ext cx="595362" cy="595362"/>
            </a:xfrm>
            <a:prstGeom prst="ellipse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+mn-ea"/>
                </a:rPr>
                <a:t>2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DE205C-62DC-400D-B4C5-34A1773AF87E}"/>
              </a:ext>
            </a:extLst>
          </p:cNvPr>
          <p:cNvGrpSpPr/>
          <p:nvPr/>
        </p:nvGrpSpPr>
        <p:grpSpPr>
          <a:xfrm>
            <a:off x="1095788" y="4156196"/>
            <a:ext cx="3776041" cy="595362"/>
            <a:chOff x="651027" y="2882406"/>
            <a:chExt cx="3776041" cy="59536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303C60-D829-4C4A-A3D7-1558C117E8B4}"/>
                </a:ext>
              </a:extLst>
            </p:cNvPr>
            <p:cNvSpPr txBox="1"/>
            <p:nvPr/>
          </p:nvSpPr>
          <p:spPr>
            <a:xfrm>
              <a:off x="1246389" y="2918477"/>
              <a:ext cx="318067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6A005F"/>
                  </a:solidFill>
                </a:rPr>
                <a:t>Lacking suitable tools</a:t>
              </a:r>
              <a:endParaRPr lang="zh-CN" altLang="en-US" sz="2500" b="1" dirty="0">
                <a:solidFill>
                  <a:srgbClr val="6A005F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2636041-FA18-477C-8CFC-9DA986974F30}"/>
                </a:ext>
              </a:extLst>
            </p:cNvPr>
            <p:cNvSpPr/>
            <p:nvPr/>
          </p:nvSpPr>
          <p:spPr>
            <a:xfrm>
              <a:off x="651027" y="2882406"/>
              <a:ext cx="595362" cy="595362"/>
            </a:xfrm>
            <a:prstGeom prst="ellipse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+mn-ea"/>
                </a:rPr>
                <a:t>3</a:t>
              </a:r>
              <a:endParaRPr lang="zh-CN" altLang="en-US" sz="24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2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87B9E6-DC43-4D74-85F4-C22038120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How is Logging Practice Implemented in Open Source Software Projects? </a:t>
            </a:r>
          </a:p>
          <a:p>
            <a:r>
              <a:rPr lang="en-US" altLang="zh-CN" dirty="0"/>
              <a:t>A Preliminary Exploration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5C9007-0C96-4BA3-A0F6-3E10C5C794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200" dirty="0"/>
              <a:t>Guoping Rong, Shenghui Gu, He Zhang, Dong Shao, Wanggen Liu</a:t>
            </a:r>
            <a:endParaRPr lang="zh-CN" altLang="en-US" sz="1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72B8E0-2667-44B2-81AD-1D798AE4D7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30414" y="4589846"/>
            <a:ext cx="4303523" cy="108334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Guoping Rong	ronggp@nju.edu.cn</a:t>
            </a:r>
          </a:p>
          <a:p>
            <a:r>
              <a:rPr lang="en-US" altLang="zh-CN" dirty="0"/>
              <a:t>Shenghui Gu	dz1732002@smail.nju.edu.cn</a:t>
            </a:r>
          </a:p>
          <a:p>
            <a:r>
              <a:rPr lang="en-US" altLang="zh-CN" dirty="0"/>
              <a:t>He Zhang		hezhang@nju.edu.cn</a:t>
            </a:r>
          </a:p>
          <a:p>
            <a:r>
              <a:rPr lang="en-US" altLang="zh-CN" dirty="0"/>
              <a:t>Dong Shao		dongshao@nju.edu.cn</a:t>
            </a:r>
          </a:p>
          <a:p>
            <a:r>
              <a:rPr lang="en-US" altLang="zh-CN" dirty="0"/>
              <a:t>Wanggen Liu	wayne.liu@transwarp.io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02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21C136-1815-4799-9A88-59AA876D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4B786-D7EC-4AF7-9558-8CD2D89AFE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Motivation &amp; Goal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8E60B3-A646-452D-A31E-4469C3923639}"/>
              </a:ext>
            </a:extLst>
          </p:cNvPr>
          <p:cNvSpPr/>
          <p:nvPr/>
        </p:nvSpPr>
        <p:spPr>
          <a:xfrm>
            <a:off x="774138" y="4331367"/>
            <a:ext cx="7609838" cy="1384995"/>
          </a:xfrm>
          <a:prstGeom prst="rect">
            <a:avLst/>
          </a:prstGeom>
          <a:solidFill>
            <a:srgbClr val="ECECEC"/>
          </a:solidFill>
          <a:ln>
            <a:solidFill>
              <a:srgbClr val="6A0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870078"/>
                </a:solidFill>
              </a:rPr>
              <a:t>To explore the logging statements in real-world software projects in a </a:t>
            </a:r>
            <a:r>
              <a:rPr lang="en-US" altLang="zh-CN" sz="2400" dirty="0">
                <a:solidFill>
                  <a:srgbClr val="C00000"/>
                </a:solidFill>
              </a:rPr>
              <a:t>quantified manner </a:t>
            </a:r>
            <a:r>
              <a:rPr lang="en-US" altLang="zh-CN" sz="2400" dirty="0">
                <a:solidFill>
                  <a:srgbClr val="870078"/>
                </a:solidFill>
              </a:rPr>
              <a:t>so as to understand how logging practice is implemented.</a:t>
            </a:r>
            <a:endParaRPr lang="zh-CN" altLang="en-US" sz="2400" dirty="0">
              <a:solidFill>
                <a:srgbClr val="870078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0C1D9D-7D9D-4CB9-8985-271511FAD467}"/>
              </a:ext>
            </a:extLst>
          </p:cNvPr>
          <p:cNvSpPr txBox="1"/>
          <p:nvPr/>
        </p:nvSpPr>
        <p:spPr>
          <a:xfrm>
            <a:off x="1271337" y="1551795"/>
            <a:ext cx="6601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Can current logging practice </a:t>
            </a:r>
          </a:p>
          <a:p>
            <a:pPr algn="ctr"/>
            <a:r>
              <a:rPr lang="en-US" altLang="zh-CN" sz="2800" dirty="0"/>
              <a:t>provide </a:t>
            </a:r>
            <a:r>
              <a:rPr lang="en-US" altLang="zh-CN" sz="2800" dirty="0">
                <a:solidFill>
                  <a:srgbClr val="C00000"/>
                </a:solidFill>
              </a:rPr>
              <a:t>necessary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C00000"/>
                </a:solidFill>
              </a:rPr>
              <a:t>reliable</a:t>
            </a:r>
            <a:r>
              <a:rPr lang="en-US" altLang="zh-CN" sz="2800" dirty="0"/>
              <a:t> support </a:t>
            </a:r>
          </a:p>
          <a:p>
            <a:pPr algn="ctr"/>
            <a:r>
              <a:rPr lang="en-US" altLang="zh-CN" sz="2800" dirty="0"/>
              <a:t>to produce logs for </a:t>
            </a:r>
            <a:r>
              <a:rPr lang="en-US" altLang="zh-CN" sz="2800" dirty="0">
                <a:solidFill>
                  <a:srgbClr val="C00000"/>
                </a:solidFill>
              </a:rPr>
              <a:t>further analysis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554E7C9E-A3CD-41A7-96E1-18DD68DB7803}"/>
              </a:ext>
            </a:extLst>
          </p:cNvPr>
          <p:cNvSpPr/>
          <p:nvPr/>
        </p:nvSpPr>
        <p:spPr>
          <a:xfrm>
            <a:off x="4447673" y="3291747"/>
            <a:ext cx="248653" cy="689810"/>
          </a:xfrm>
          <a:prstGeom prst="downArrow">
            <a:avLst/>
          </a:prstGeom>
          <a:solidFill>
            <a:srgbClr val="760068"/>
          </a:solidFill>
          <a:ln>
            <a:solidFill>
              <a:srgbClr val="5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98F0F0-2625-443B-A99A-9A9887C9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2E844-0B33-45BF-9FBC-27BF3FDC2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68ADA3-7390-4243-93DA-08A792B3FB95}"/>
              </a:ext>
            </a:extLst>
          </p:cNvPr>
          <p:cNvGrpSpPr/>
          <p:nvPr/>
        </p:nvGrpSpPr>
        <p:grpSpPr>
          <a:xfrm>
            <a:off x="774138" y="1636504"/>
            <a:ext cx="7607861" cy="360680"/>
            <a:chOff x="774138" y="1154093"/>
            <a:chExt cx="7607861" cy="36068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956EACE-8290-4C99-B6E6-C643F800A92D}"/>
                </a:ext>
              </a:extLst>
            </p:cNvPr>
            <p:cNvSpPr/>
            <p:nvPr/>
          </p:nvSpPr>
          <p:spPr>
            <a:xfrm>
              <a:off x="774139" y="1154093"/>
              <a:ext cx="1415270" cy="360679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RQ1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B4D6C0D-DE8C-4F61-ABAD-FEB44E0A5A7D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8" y="1514773"/>
              <a:ext cx="7607861" cy="0"/>
            </a:xfrm>
            <a:prstGeom prst="line">
              <a:avLst/>
            </a:prstGeom>
            <a:ln w="19050">
              <a:solidFill>
                <a:srgbClr val="6A0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EB64A557-D920-4D85-B276-7B98AFE9B762}"/>
              </a:ext>
            </a:extLst>
          </p:cNvPr>
          <p:cNvSpPr/>
          <p:nvPr/>
        </p:nvSpPr>
        <p:spPr>
          <a:xfrm>
            <a:off x="774138" y="2211816"/>
            <a:ext cx="7609838" cy="523218"/>
          </a:xfrm>
          <a:prstGeom prst="rect">
            <a:avLst/>
          </a:prstGeom>
          <a:solidFill>
            <a:srgbClr val="ECECEC"/>
          </a:solidFill>
          <a:ln>
            <a:solidFill>
              <a:srgbClr val="6A0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870078"/>
                </a:solidFill>
              </a:rPr>
              <a:t>What is the density and distribution of logging statements in these projects?</a:t>
            </a:r>
            <a:endParaRPr lang="zh-CN" altLang="en-US" dirty="0">
              <a:solidFill>
                <a:srgbClr val="870078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A0F86B8-DC88-4132-9FDF-EDEF040701FF}"/>
              </a:ext>
            </a:extLst>
          </p:cNvPr>
          <p:cNvGrpSpPr/>
          <p:nvPr/>
        </p:nvGrpSpPr>
        <p:grpSpPr>
          <a:xfrm>
            <a:off x="768069" y="2949665"/>
            <a:ext cx="7607861" cy="360680"/>
            <a:chOff x="774138" y="1154093"/>
            <a:chExt cx="7607861" cy="36068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948EE1-D267-4D1D-9635-469E6717EA27}"/>
                </a:ext>
              </a:extLst>
            </p:cNvPr>
            <p:cNvSpPr/>
            <p:nvPr/>
          </p:nvSpPr>
          <p:spPr>
            <a:xfrm>
              <a:off x="774139" y="1154093"/>
              <a:ext cx="1415270" cy="360679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RQ2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8CFBFDB-AA85-4E2C-BA40-FE9EB4A9C241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8" y="1514773"/>
              <a:ext cx="7607861" cy="0"/>
            </a:xfrm>
            <a:prstGeom prst="line">
              <a:avLst/>
            </a:prstGeom>
            <a:ln w="19050">
              <a:solidFill>
                <a:srgbClr val="6A0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FE23CAFC-549C-432C-B062-984E1953F52C}"/>
              </a:ext>
            </a:extLst>
          </p:cNvPr>
          <p:cNvSpPr/>
          <p:nvPr/>
        </p:nvSpPr>
        <p:spPr>
          <a:xfrm>
            <a:off x="768069" y="3524977"/>
            <a:ext cx="7609838" cy="523218"/>
          </a:xfrm>
          <a:prstGeom prst="rect">
            <a:avLst/>
          </a:prstGeom>
          <a:solidFill>
            <a:srgbClr val="ECECEC"/>
          </a:solidFill>
          <a:ln>
            <a:solidFill>
              <a:srgbClr val="6A0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870078"/>
                </a:solidFill>
              </a:rPr>
              <a:t>     What is the distribution of log level in these projects?</a:t>
            </a:r>
            <a:endParaRPr lang="zh-CN" altLang="en-US" dirty="0">
              <a:solidFill>
                <a:srgbClr val="870078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53DB5D-4D8B-4F9E-89F1-97FF3577BFCD}"/>
              </a:ext>
            </a:extLst>
          </p:cNvPr>
          <p:cNvGrpSpPr/>
          <p:nvPr/>
        </p:nvGrpSpPr>
        <p:grpSpPr>
          <a:xfrm>
            <a:off x="766092" y="4337209"/>
            <a:ext cx="7607861" cy="360680"/>
            <a:chOff x="774138" y="1154093"/>
            <a:chExt cx="7607861" cy="36068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06B5053-D699-4F43-90D2-BC2AAE012B1F}"/>
                </a:ext>
              </a:extLst>
            </p:cNvPr>
            <p:cNvSpPr/>
            <p:nvPr/>
          </p:nvSpPr>
          <p:spPr>
            <a:xfrm>
              <a:off x="774139" y="1154093"/>
              <a:ext cx="1415270" cy="360679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RQ3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39705BE-B320-4E73-9720-041402F485BF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8" y="1514773"/>
              <a:ext cx="7607861" cy="0"/>
            </a:xfrm>
            <a:prstGeom prst="line">
              <a:avLst/>
            </a:prstGeom>
            <a:ln w="19050">
              <a:solidFill>
                <a:srgbClr val="6A0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3982B42F-7437-4FF2-9491-FC36CE194C68}"/>
              </a:ext>
            </a:extLst>
          </p:cNvPr>
          <p:cNvSpPr/>
          <p:nvPr/>
        </p:nvSpPr>
        <p:spPr>
          <a:xfrm>
            <a:off x="766092" y="4912521"/>
            <a:ext cx="7609838" cy="523218"/>
          </a:xfrm>
          <a:prstGeom prst="rect">
            <a:avLst/>
          </a:prstGeom>
          <a:solidFill>
            <a:srgbClr val="ECECEC"/>
          </a:solidFill>
          <a:ln>
            <a:solidFill>
              <a:srgbClr val="6A0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870078"/>
                </a:solidFill>
              </a:rPr>
              <a:t>     What is the distribution of the context of logging statements?</a:t>
            </a:r>
            <a:endParaRPr lang="zh-CN" altLang="en-US" dirty="0">
              <a:solidFill>
                <a:srgbClr val="8700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1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BF3EFFE-C3D0-4496-A94A-6A339E6826AB}"/>
              </a:ext>
            </a:extLst>
          </p:cNvPr>
          <p:cNvGrpSpPr/>
          <p:nvPr/>
        </p:nvGrpSpPr>
        <p:grpSpPr>
          <a:xfrm>
            <a:off x="2771852" y="1476242"/>
            <a:ext cx="2814632" cy="755934"/>
            <a:chOff x="3381452" y="1483360"/>
            <a:chExt cx="2814632" cy="75593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E9980-2EFD-4218-89EE-F93E8CF94B14}"/>
                </a:ext>
              </a:extLst>
            </p:cNvPr>
            <p:cNvSpPr txBox="1"/>
            <p:nvPr/>
          </p:nvSpPr>
          <p:spPr>
            <a:xfrm>
              <a:off x="4137386" y="1599716"/>
              <a:ext cx="205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</a:rPr>
                <a:t>Background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716C50E-1416-45DA-85B8-8876D2D1E389}"/>
                </a:ext>
              </a:extLst>
            </p:cNvPr>
            <p:cNvGrpSpPr/>
            <p:nvPr/>
          </p:nvGrpSpPr>
          <p:grpSpPr>
            <a:xfrm>
              <a:off x="3381452" y="1483360"/>
              <a:ext cx="755934" cy="755934"/>
              <a:chOff x="3381452" y="1483360"/>
              <a:chExt cx="755934" cy="755934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18F4DDF-B0D1-4658-936D-D1F3189DE647}"/>
                  </a:ext>
                </a:extLst>
              </p:cNvPr>
              <p:cNvSpPr txBox="1"/>
              <p:nvPr/>
            </p:nvSpPr>
            <p:spPr>
              <a:xfrm>
                <a:off x="3381452" y="1568939"/>
                <a:ext cx="75593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E008F"/>
                    </a:solidFill>
                    <a:latin typeface="+mn-ea"/>
                  </a:rPr>
                  <a:t>01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AFF779D-A41F-4A97-9697-818401E8566F}"/>
                  </a:ext>
                </a:extLst>
              </p:cNvPr>
              <p:cNvSpPr/>
              <p:nvPr/>
            </p:nvSpPr>
            <p:spPr>
              <a:xfrm>
                <a:off x="3381452" y="1483360"/>
                <a:ext cx="755934" cy="755934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EC3325-3BB8-4717-9677-BFAFCE40229D}"/>
              </a:ext>
            </a:extLst>
          </p:cNvPr>
          <p:cNvGrpSpPr/>
          <p:nvPr/>
        </p:nvGrpSpPr>
        <p:grpSpPr>
          <a:xfrm>
            <a:off x="3149819" y="2586185"/>
            <a:ext cx="2814632" cy="755934"/>
            <a:chOff x="3381452" y="1483360"/>
            <a:chExt cx="2814632" cy="7559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694E7D4-89BC-4250-AFAB-B44B115E61D2}"/>
                </a:ext>
              </a:extLst>
            </p:cNvPr>
            <p:cNvSpPr txBox="1"/>
            <p:nvPr/>
          </p:nvSpPr>
          <p:spPr>
            <a:xfrm>
              <a:off x="4137386" y="1599716"/>
              <a:ext cx="205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870078"/>
                  </a:solidFill>
                </a:rPr>
                <a:t>Method</a:t>
              </a:r>
              <a:endParaRPr lang="zh-CN" altLang="en-US" sz="2800" b="1" dirty="0">
                <a:solidFill>
                  <a:srgbClr val="870078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1F287EE-C187-4928-B9C5-1DA850173827}"/>
                </a:ext>
              </a:extLst>
            </p:cNvPr>
            <p:cNvGrpSpPr/>
            <p:nvPr/>
          </p:nvGrpSpPr>
          <p:grpSpPr>
            <a:xfrm>
              <a:off x="3381452" y="1483360"/>
              <a:ext cx="755934" cy="755934"/>
              <a:chOff x="3381452" y="1483360"/>
              <a:chExt cx="755934" cy="755934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D6604EE-07E2-4154-9D49-37E881CF24B5}"/>
                  </a:ext>
                </a:extLst>
              </p:cNvPr>
              <p:cNvSpPr txBox="1"/>
              <p:nvPr/>
            </p:nvSpPr>
            <p:spPr>
              <a:xfrm>
                <a:off x="3381452" y="1568939"/>
                <a:ext cx="75593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E008F"/>
                    </a:solidFill>
                    <a:latin typeface="+mn-ea"/>
                  </a:rPr>
                  <a:t>02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2B7EF47-B852-4532-BB7A-B59B9E8504F4}"/>
                  </a:ext>
                </a:extLst>
              </p:cNvPr>
              <p:cNvSpPr/>
              <p:nvPr/>
            </p:nvSpPr>
            <p:spPr>
              <a:xfrm>
                <a:off x="3381452" y="1483360"/>
                <a:ext cx="755934" cy="755934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8B6CC76-284A-4E86-B1B8-028BBA10092C}"/>
              </a:ext>
            </a:extLst>
          </p:cNvPr>
          <p:cNvGrpSpPr/>
          <p:nvPr/>
        </p:nvGrpSpPr>
        <p:grpSpPr>
          <a:xfrm>
            <a:off x="3527786" y="3730133"/>
            <a:ext cx="2814632" cy="755934"/>
            <a:chOff x="3381452" y="1483360"/>
            <a:chExt cx="2814632" cy="7559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F3DAC33-26C3-4832-8099-C6B92B9BCF28}"/>
                </a:ext>
              </a:extLst>
            </p:cNvPr>
            <p:cNvSpPr txBox="1"/>
            <p:nvPr/>
          </p:nvSpPr>
          <p:spPr>
            <a:xfrm>
              <a:off x="4137386" y="1599716"/>
              <a:ext cx="205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</a:rPr>
                <a:t>Results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9892664-45D1-4BD0-87B1-3CF5608594B1}"/>
                </a:ext>
              </a:extLst>
            </p:cNvPr>
            <p:cNvGrpSpPr/>
            <p:nvPr/>
          </p:nvGrpSpPr>
          <p:grpSpPr>
            <a:xfrm>
              <a:off x="3381452" y="1483360"/>
              <a:ext cx="755934" cy="755934"/>
              <a:chOff x="3381452" y="1483360"/>
              <a:chExt cx="755934" cy="755934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21F38D6-4D95-4B08-9A49-DE8E66252DBE}"/>
                  </a:ext>
                </a:extLst>
              </p:cNvPr>
              <p:cNvSpPr txBox="1"/>
              <p:nvPr/>
            </p:nvSpPr>
            <p:spPr>
              <a:xfrm>
                <a:off x="3381452" y="1568939"/>
                <a:ext cx="75593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E008F"/>
                    </a:solidFill>
                    <a:latin typeface="+mn-ea"/>
                  </a:rPr>
                  <a:t>03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831259F-38DD-4731-98AC-4D00B2F2C325}"/>
                  </a:ext>
                </a:extLst>
              </p:cNvPr>
              <p:cNvSpPr/>
              <p:nvPr/>
            </p:nvSpPr>
            <p:spPr>
              <a:xfrm>
                <a:off x="3381452" y="1483360"/>
                <a:ext cx="755934" cy="755934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60A187-8394-48B5-811E-89C4D91568ED}"/>
              </a:ext>
            </a:extLst>
          </p:cNvPr>
          <p:cNvGrpSpPr/>
          <p:nvPr/>
        </p:nvGrpSpPr>
        <p:grpSpPr>
          <a:xfrm>
            <a:off x="3905753" y="4874081"/>
            <a:ext cx="2814632" cy="755934"/>
            <a:chOff x="3381452" y="1483360"/>
            <a:chExt cx="2814632" cy="755934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8341AA0-7F24-4B24-94DA-6C882EA81800}"/>
                </a:ext>
              </a:extLst>
            </p:cNvPr>
            <p:cNvSpPr txBox="1"/>
            <p:nvPr/>
          </p:nvSpPr>
          <p:spPr>
            <a:xfrm>
              <a:off x="4137386" y="1599716"/>
              <a:ext cx="205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</a:rPr>
                <a:t>Conclusion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7503618-FE0E-44CC-BF78-C7CCC23C82CC}"/>
                </a:ext>
              </a:extLst>
            </p:cNvPr>
            <p:cNvGrpSpPr/>
            <p:nvPr/>
          </p:nvGrpSpPr>
          <p:grpSpPr>
            <a:xfrm>
              <a:off x="3381452" y="1483360"/>
              <a:ext cx="755934" cy="755934"/>
              <a:chOff x="3381452" y="1483360"/>
              <a:chExt cx="755934" cy="755934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4E6C30-3A6A-4243-BF22-8376B6FD66B3}"/>
                  </a:ext>
                </a:extLst>
              </p:cNvPr>
              <p:cNvSpPr txBox="1"/>
              <p:nvPr/>
            </p:nvSpPr>
            <p:spPr>
              <a:xfrm>
                <a:off x="3381452" y="1568939"/>
                <a:ext cx="75593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E008F"/>
                    </a:solidFill>
                    <a:latin typeface="+mn-ea"/>
                  </a:rPr>
                  <a:t>04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8991DB1-6C57-43F2-8C3D-26030BFDCBC3}"/>
                  </a:ext>
                </a:extLst>
              </p:cNvPr>
              <p:cNvSpPr/>
              <p:nvPr/>
            </p:nvSpPr>
            <p:spPr>
              <a:xfrm>
                <a:off x="3381452" y="1483360"/>
                <a:ext cx="755934" cy="755934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16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C47E39-C19A-4E8B-9871-9E158C9C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3E4F99-1199-4948-ADBE-81798DA810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1BEF77-360D-41A9-BB71-B19E438E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1" y="1593559"/>
            <a:ext cx="7866838" cy="36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21B7DF-D6A3-4A17-87A0-DFE98D06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F9B62-BC13-472B-90DF-EBB851FA8F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Data Extraction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AE04CC-49F1-43BD-946B-D5C7E826CC0F}"/>
              </a:ext>
            </a:extLst>
          </p:cNvPr>
          <p:cNvSpPr txBox="1"/>
          <p:nvPr/>
        </p:nvSpPr>
        <p:spPr>
          <a:xfrm>
            <a:off x="1345796" y="1889732"/>
            <a:ext cx="6452407" cy="3078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6A005F"/>
                </a:solidFill>
              </a:rPr>
              <a:t>Content of each logging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6A005F"/>
                </a:solidFill>
              </a:rPr>
              <a:t>Corresponding contributor of each logging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6A005F"/>
                </a:solidFill>
              </a:rPr>
              <a:t>Log level of each log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6A005F"/>
                </a:solidFill>
              </a:rPr>
              <a:t>Context of each log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6A005F"/>
                </a:solidFill>
              </a:rPr>
              <a:t>Lines of code (LOC) of each project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6A005F"/>
                </a:solidFill>
              </a:rPr>
              <a:t>Type of each project</a:t>
            </a:r>
            <a:endParaRPr lang="zh-CN" altLang="en-US" sz="2200" dirty="0">
              <a:solidFill>
                <a:srgbClr val="6A00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2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465712-354E-42FE-B74D-D7D9E0A5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AF4BF-9C4F-45B0-8413-519956CF1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Data Retrieval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AE9A30-9716-4581-9675-234847EA7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52" y="1277181"/>
            <a:ext cx="8017695" cy="43036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B0288A-8B26-4ED8-A34C-CE1F6320F6D3}"/>
              </a:ext>
            </a:extLst>
          </p:cNvPr>
          <p:cNvSpPr/>
          <p:nvPr/>
        </p:nvSpPr>
        <p:spPr>
          <a:xfrm>
            <a:off x="563152" y="4050632"/>
            <a:ext cx="4265522" cy="5454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1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D240A6-0DFD-4597-95E0-5556F049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73FD8-FAE9-402B-80B7-3EBD89B83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Metrics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8F0414-E173-4085-9CBE-A3147D2D444C}"/>
              </a:ext>
            </a:extLst>
          </p:cNvPr>
          <p:cNvSpPr txBox="1"/>
          <p:nvPr/>
        </p:nvSpPr>
        <p:spPr>
          <a:xfrm>
            <a:off x="665546" y="3453063"/>
            <a:ext cx="2954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6A005F"/>
                </a:solidFill>
              </a:rPr>
              <a:t>The </a:t>
            </a:r>
            <a:r>
              <a:rPr lang="en-US" altLang="zh-CN" sz="2400" b="1" dirty="0">
                <a:solidFill>
                  <a:srgbClr val="C00000"/>
                </a:solidFill>
              </a:rPr>
              <a:t>density</a:t>
            </a:r>
            <a:r>
              <a:rPr lang="en-US" altLang="zh-CN" sz="2400" b="1" dirty="0">
                <a:solidFill>
                  <a:srgbClr val="6A005F"/>
                </a:solidFill>
              </a:rPr>
              <a:t> </a:t>
            </a:r>
          </a:p>
          <a:p>
            <a:pPr algn="ctr"/>
            <a:r>
              <a:rPr lang="en-US" altLang="zh-CN" sz="2400" b="1" dirty="0">
                <a:solidFill>
                  <a:srgbClr val="6A005F"/>
                </a:solidFill>
              </a:rPr>
              <a:t>of logging </a:t>
            </a:r>
          </a:p>
          <a:p>
            <a:pPr algn="ctr"/>
            <a:r>
              <a:rPr lang="en-US" altLang="zh-CN" sz="2400" b="1" dirty="0">
                <a:solidFill>
                  <a:srgbClr val="6A005F"/>
                </a:solidFill>
              </a:rPr>
              <a:t>statements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1C432C0-8A4D-4A3A-A6F1-67B0AEF2CB6A}"/>
              </a:ext>
            </a:extLst>
          </p:cNvPr>
          <p:cNvGrpSpPr/>
          <p:nvPr/>
        </p:nvGrpSpPr>
        <p:grpSpPr>
          <a:xfrm>
            <a:off x="1591627" y="1953526"/>
            <a:ext cx="1102495" cy="1102495"/>
            <a:chOff x="1457739" y="1828800"/>
            <a:chExt cx="1987826" cy="1987826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531A4FC-DCBB-48D4-91EA-337ED13A441E}"/>
                </a:ext>
              </a:extLst>
            </p:cNvPr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solidFill>
              <a:srgbClr val="6A00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1</a:t>
              </a:r>
              <a:endParaRPr kumimoji="0" lang="zh-CN" altLang="en-US" sz="54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3D10822-87BE-4D91-A07F-C6728C3056E2}"/>
                </a:ext>
              </a:extLst>
            </p:cNvPr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 w="12700" cap="flat" cmpd="sng" algn="ctr">
              <a:solidFill>
                <a:srgbClr val="6A005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D6FDFFA-8794-45EE-A4B0-28E114DF797D}"/>
              </a:ext>
            </a:extLst>
          </p:cNvPr>
          <p:cNvGrpSpPr/>
          <p:nvPr/>
        </p:nvGrpSpPr>
        <p:grpSpPr>
          <a:xfrm>
            <a:off x="4020752" y="1953526"/>
            <a:ext cx="1102495" cy="1102495"/>
            <a:chOff x="1457739" y="1828800"/>
            <a:chExt cx="1987826" cy="198782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0A0029F-FBCF-4163-8955-9E55C495E89E}"/>
                </a:ext>
              </a:extLst>
            </p:cNvPr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solidFill>
              <a:srgbClr val="6A00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5400" b="1" kern="0" dirty="0">
                  <a:solidFill>
                    <a:prstClr val="white"/>
                  </a:solidFill>
                  <a:latin typeface="+mn-ea"/>
                </a:rPr>
                <a:t>2</a:t>
              </a:r>
              <a:endParaRPr kumimoji="0" lang="zh-CN" altLang="en-US" sz="54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3CF9DD8-8897-4441-A9F4-3D7B3C1C8858}"/>
                </a:ext>
              </a:extLst>
            </p:cNvPr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 w="12700" cap="flat" cmpd="sng" algn="ctr">
              <a:solidFill>
                <a:srgbClr val="6A005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9D32A5B-E3AC-46BF-91EB-8A2D7CE42E26}"/>
              </a:ext>
            </a:extLst>
          </p:cNvPr>
          <p:cNvGrpSpPr/>
          <p:nvPr/>
        </p:nvGrpSpPr>
        <p:grpSpPr>
          <a:xfrm>
            <a:off x="6449878" y="1953526"/>
            <a:ext cx="1102495" cy="1102495"/>
            <a:chOff x="1457739" y="1828800"/>
            <a:chExt cx="1987826" cy="198782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2EE1EE8-602B-4CD6-B32C-ED8278AF9F9A}"/>
                </a:ext>
              </a:extLst>
            </p:cNvPr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solidFill>
              <a:srgbClr val="6A00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3</a:t>
              </a:r>
              <a:endParaRPr kumimoji="0" lang="zh-CN" altLang="en-US" sz="54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2C7A311-D46D-4670-BA2D-0A94F9BDAE29}"/>
                </a:ext>
              </a:extLst>
            </p:cNvPr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 w="12700" cap="flat" cmpd="sng" algn="ctr">
              <a:solidFill>
                <a:srgbClr val="6A005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F8F36F0A-46EC-45EF-AAB9-330633828FF8}"/>
              </a:ext>
            </a:extLst>
          </p:cNvPr>
          <p:cNvSpPr txBox="1"/>
          <p:nvPr/>
        </p:nvSpPr>
        <p:spPr>
          <a:xfrm>
            <a:off x="3613242" y="3455295"/>
            <a:ext cx="1917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6A005F"/>
                </a:solidFill>
              </a:rPr>
              <a:t>The </a:t>
            </a:r>
            <a:r>
              <a:rPr lang="en-US" altLang="zh-CN" sz="2400" b="1" dirty="0">
                <a:solidFill>
                  <a:srgbClr val="C00000"/>
                </a:solidFill>
              </a:rPr>
              <a:t>log level </a:t>
            </a:r>
          </a:p>
          <a:p>
            <a:pPr algn="ctr"/>
            <a:r>
              <a:rPr lang="en-US" altLang="zh-CN" sz="2400" b="1" dirty="0">
                <a:solidFill>
                  <a:srgbClr val="6A005F"/>
                </a:solidFill>
              </a:rPr>
              <a:t>of logging </a:t>
            </a:r>
          </a:p>
          <a:p>
            <a:pPr algn="ctr"/>
            <a:r>
              <a:rPr lang="en-US" altLang="zh-CN" sz="2400" b="1" dirty="0">
                <a:solidFill>
                  <a:srgbClr val="6A005F"/>
                </a:solidFill>
              </a:rPr>
              <a:t>statements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F204C7-8C7E-4461-80A6-4D6A4449A4D8}"/>
              </a:ext>
            </a:extLst>
          </p:cNvPr>
          <p:cNvSpPr txBox="1"/>
          <p:nvPr/>
        </p:nvSpPr>
        <p:spPr>
          <a:xfrm>
            <a:off x="6086272" y="3453062"/>
            <a:ext cx="1808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6A005F"/>
                </a:solidFill>
              </a:rPr>
              <a:t>The </a:t>
            </a:r>
            <a:r>
              <a:rPr lang="en-US" altLang="zh-CN" sz="2400" b="1" dirty="0">
                <a:solidFill>
                  <a:srgbClr val="C00000"/>
                </a:solidFill>
              </a:rPr>
              <a:t>context</a:t>
            </a:r>
            <a:r>
              <a:rPr lang="en-US" altLang="zh-CN" sz="2400" b="1" dirty="0">
                <a:solidFill>
                  <a:srgbClr val="6A005F"/>
                </a:solidFill>
              </a:rPr>
              <a:t> </a:t>
            </a:r>
          </a:p>
          <a:p>
            <a:pPr algn="ctr"/>
            <a:r>
              <a:rPr lang="en-US" altLang="zh-CN" sz="2400" b="1" dirty="0">
                <a:solidFill>
                  <a:srgbClr val="6A005F"/>
                </a:solidFill>
              </a:rPr>
              <a:t>of logging </a:t>
            </a:r>
          </a:p>
          <a:p>
            <a:pPr algn="ctr"/>
            <a:r>
              <a:rPr lang="en-US" altLang="zh-CN" sz="2400" b="1" dirty="0">
                <a:solidFill>
                  <a:srgbClr val="6A005F"/>
                </a:solidFill>
              </a:rPr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276481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南大紫">
      <a:dk1>
        <a:srgbClr val="6A005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des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6362</TotalTime>
  <Words>474</Words>
  <Application>Microsoft Office PowerPoint</Application>
  <PresentationFormat>全屏显示(4:3)</PresentationFormat>
  <Paragraphs>135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Garcia Samuel</cp:lastModifiedBy>
  <cp:revision>663</cp:revision>
  <dcterms:created xsi:type="dcterms:W3CDTF">2015-10-24T01:57:14Z</dcterms:created>
  <dcterms:modified xsi:type="dcterms:W3CDTF">2018-11-08T17:28:47Z</dcterms:modified>
  <cp:category>第一PPT模板网-WWW.1PPT.COM</cp:category>
</cp:coreProperties>
</file>