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6"/>
  </p:sldMasterIdLst>
  <p:notesMasterIdLst>
    <p:notesMasterId r:id="rId36"/>
  </p:notesMasterIdLst>
  <p:handoutMasterIdLst>
    <p:handoutMasterId r:id="rId37"/>
  </p:handoutMasterIdLst>
  <p:sldIdLst>
    <p:sldId id="365" r:id="rId7"/>
    <p:sldId id="367" r:id="rId8"/>
    <p:sldId id="368" r:id="rId9"/>
    <p:sldId id="356" r:id="rId10"/>
    <p:sldId id="361" r:id="rId11"/>
    <p:sldId id="362" r:id="rId12"/>
    <p:sldId id="363" r:id="rId13"/>
    <p:sldId id="364" r:id="rId14"/>
    <p:sldId id="360" r:id="rId15"/>
    <p:sldId id="358" r:id="rId16"/>
    <p:sldId id="373" r:id="rId17"/>
    <p:sldId id="369" r:id="rId18"/>
    <p:sldId id="370" r:id="rId19"/>
    <p:sldId id="371" r:id="rId20"/>
    <p:sldId id="390" r:id="rId21"/>
    <p:sldId id="374" r:id="rId22"/>
    <p:sldId id="375" r:id="rId23"/>
    <p:sldId id="376" r:id="rId24"/>
    <p:sldId id="378" r:id="rId25"/>
    <p:sldId id="377" r:id="rId26"/>
    <p:sldId id="379" r:id="rId27"/>
    <p:sldId id="380" r:id="rId28"/>
    <p:sldId id="382" r:id="rId29"/>
    <p:sldId id="383" r:id="rId30"/>
    <p:sldId id="381" r:id="rId31"/>
    <p:sldId id="385" r:id="rId32"/>
    <p:sldId id="384" r:id="rId33"/>
    <p:sldId id="388" r:id="rId34"/>
    <p:sldId id="389" r:id="rId35"/>
  </p:sldIdLst>
  <p:sldSz cx="9906000" cy="6858000" type="A4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orient="horz" pos="1298" userDrawn="1">
          <p15:clr>
            <a:srgbClr val="A4A3A4"/>
          </p15:clr>
        </p15:guide>
        <p15:guide id="3" pos="5161" userDrawn="1">
          <p15:clr>
            <a:srgbClr val="A4A3A4"/>
          </p15:clr>
        </p15:guide>
        <p15:guide id="4" pos="3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FFF"/>
    <a:srgbClr val="DDFFFF"/>
    <a:srgbClr val="FCF4D8"/>
    <a:srgbClr val="F9E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18" autoAdjust="0"/>
    <p:restoredTop sz="95647" autoAdjust="0"/>
  </p:normalViewPr>
  <p:slideViewPr>
    <p:cSldViewPr>
      <p:cViewPr varScale="1">
        <p:scale>
          <a:sx n="120" d="100"/>
          <a:sy n="120" d="100"/>
        </p:scale>
        <p:origin x="114" y="114"/>
      </p:cViewPr>
      <p:guideLst>
        <p:guide orient="horz" pos="2205"/>
        <p:guide orient="horz" pos="1298"/>
        <p:guide pos="5161"/>
        <p:guide pos="3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220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8A3FC-922A-4EA6-8220-C7D31A08AE20}" type="datetimeFigureOut">
              <a:rPr lang="ko-KR" altLang="en-US" smtClean="0"/>
              <a:pPr/>
              <a:t>2023-05-30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60E98-F2DF-4BA5-9CEA-C7A72CA67F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351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9C0FC0A-8EC4-45F8-BAE3-5FBDF274FF84}" type="datetimeFigureOut">
              <a:rPr lang="ko-KR" altLang="en-US"/>
              <a:pPr>
                <a:defRPr/>
              </a:pPr>
              <a:t>2023-05-30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B8A35F2-6331-49D4-8813-E163F37982F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50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897F6F4-9267-44EB-B43D-D3AB4AFE9860}" type="slidenum">
              <a:rPr lang="ko-KR" altLang="en-US" smtClean="0"/>
              <a:pPr eaLnBrk="1" hangingPunct="1"/>
              <a:t>0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556490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Detail</a:t>
            </a:r>
            <a:r>
              <a:rPr lang="ko-KR" altLang="en-US" dirty="0" smtClean="0"/>
              <a:t>하게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8A35F2-6331-49D4-8813-E163F37982F4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717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Detail</a:t>
            </a:r>
            <a:r>
              <a:rPr lang="ko-KR" altLang="en-US" dirty="0" smtClean="0"/>
              <a:t>하게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8A35F2-6331-49D4-8813-E163F37982F4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40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Detail</a:t>
            </a:r>
            <a:r>
              <a:rPr lang="ko-KR" altLang="en-US" dirty="0" smtClean="0"/>
              <a:t>하게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8A35F2-6331-49D4-8813-E163F37982F4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15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Detail</a:t>
            </a:r>
            <a:r>
              <a:rPr lang="ko-KR" altLang="en-US" dirty="0" smtClean="0"/>
              <a:t>하게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8A35F2-6331-49D4-8813-E163F37982F4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5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Detail</a:t>
            </a:r>
            <a:r>
              <a:rPr lang="ko-KR" altLang="en-US" dirty="0" smtClean="0"/>
              <a:t>하게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8A35F2-6331-49D4-8813-E163F37982F4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135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Detail</a:t>
            </a:r>
            <a:r>
              <a:rPr lang="ko-KR" altLang="en-US" dirty="0" smtClean="0"/>
              <a:t>하게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8A35F2-6331-49D4-8813-E163F37982F4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237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Detail</a:t>
            </a:r>
            <a:r>
              <a:rPr lang="ko-KR" altLang="en-US" dirty="0" smtClean="0"/>
              <a:t>하게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8A35F2-6331-49D4-8813-E163F37982F4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86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Detail</a:t>
            </a:r>
            <a:r>
              <a:rPr lang="ko-KR" altLang="en-US" dirty="0" smtClean="0"/>
              <a:t>하게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8A35F2-6331-49D4-8813-E163F37982F4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173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Detail</a:t>
            </a:r>
            <a:r>
              <a:rPr lang="ko-KR" altLang="en-US" dirty="0" smtClean="0"/>
              <a:t>하게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8A35F2-6331-49D4-8813-E163F37982F4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664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Detail</a:t>
            </a:r>
            <a:r>
              <a:rPr lang="ko-KR" altLang="en-US" dirty="0" smtClean="0"/>
              <a:t>하게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8A35F2-6331-49D4-8813-E163F37982F4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839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8A35F2-6331-49D4-8813-E163F37982F4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155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Detail</a:t>
            </a:r>
            <a:r>
              <a:rPr lang="ko-KR" altLang="en-US" dirty="0" smtClean="0"/>
              <a:t>하게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8A35F2-6331-49D4-8813-E163F37982F4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063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Detail</a:t>
            </a:r>
            <a:r>
              <a:rPr lang="ko-KR" altLang="en-US" dirty="0" smtClean="0"/>
              <a:t>하게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8A35F2-6331-49D4-8813-E163F37982F4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03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Detail</a:t>
            </a:r>
            <a:r>
              <a:rPr lang="ko-KR" altLang="en-US" dirty="0" smtClean="0"/>
              <a:t>하게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8A35F2-6331-49D4-8813-E163F37982F4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246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Detail</a:t>
            </a:r>
            <a:r>
              <a:rPr lang="ko-KR" altLang="en-US" dirty="0" smtClean="0"/>
              <a:t>하게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8A35F2-6331-49D4-8813-E163F37982F4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972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Detail</a:t>
            </a:r>
            <a:r>
              <a:rPr lang="ko-KR" altLang="en-US" dirty="0" smtClean="0"/>
              <a:t>하게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8A35F2-6331-49D4-8813-E163F37982F4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4575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Detail</a:t>
            </a:r>
            <a:r>
              <a:rPr lang="ko-KR" altLang="en-US" dirty="0" smtClean="0"/>
              <a:t>하게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8A35F2-6331-49D4-8813-E163F37982F4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50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Detail</a:t>
            </a:r>
            <a:r>
              <a:rPr lang="ko-KR" altLang="en-US" dirty="0" smtClean="0"/>
              <a:t>하게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8A35F2-6331-49D4-8813-E163F37982F4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697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Detail</a:t>
            </a:r>
            <a:r>
              <a:rPr lang="ko-KR" altLang="en-US" dirty="0" smtClean="0"/>
              <a:t>하게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8A35F2-6331-49D4-8813-E163F37982F4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45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Detail</a:t>
            </a:r>
            <a:r>
              <a:rPr lang="ko-KR" altLang="en-US" dirty="0" smtClean="0"/>
              <a:t>하게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8A35F2-6331-49D4-8813-E163F37982F4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68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Detail</a:t>
            </a:r>
            <a:r>
              <a:rPr lang="ko-KR" altLang="en-US" dirty="0" smtClean="0"/>
              <a:t>하게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8A35F2-6331-49D4-8813-E163F37982F4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4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Detail</a:t>
            </a:r>
            <a:r>
              <a:rPr lang="ko-KR" altLang="en-US" dirty="0" smtClean="0"/>
              <a:t>하게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8A35F2-6331-49D4-8813-E163F37982F4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528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Detail</a:t>
            </a:r>
            <a:r>
              <a:rPr lang="ko-KR" altLang="en-US" dirty="0" smtClean="0"/>
              <a:t>하게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8A35F2-6331-49D4-8813-E163F37982F4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8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Detail</a:t>
            </a:r>
            <a:r>
              <a:rPr lang="ko-KR" altLang="en-US" dirty="0" smtClean="0"/>
              <a:t>하게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8A35F2-6331-49D4-8813-E163F37982F4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161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Detail</a:t>
            </a:r>
            <a:r>
              <a:rPr lang="ko-KR" altLang="en-US" dirty="0" smtClean="0"/>
              <a:t>하게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8A35F2-6331-49D4-8813-E163F37982F4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534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Detail</a:t>
            </a:r>
            <a:r>
              <a:rPr lang="ko-KR" altLang="en-US" dirty="0" smtClean="0"/>
              <a:t>하게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8A35F2-6331-49D4-8813-E163F37982F4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271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Detail</a:t>
            </a:r>
            <a:r>
              <a:rPr lang="ko-KR" altLang="en-US" dirty="0" smtClean="0"/>
              <a:t>하게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8A35F2-6331-49D4-8813-E163F37982F4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20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383" y="490538"/>
            <a:ext cx="86409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4515" y="2138606"/>
            <a:ext cx="6942771" cy="4705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 sz="24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4515" y="2655962"/>
            <a:ext cx="6934200" cy="312440"/>
          </a:xfr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ko-KR" altLang="en-US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altLang="ko-KR" dirty="0" smtClean="0"/>
          </a:p>
        </p:txBody>
      </p:sp>
      <p:pic>
        <p:nvPicPr>
          <p:cNvPr id="7" name="Picture 6" descr="D:\차은경\110621_표현가이드_표지\CI.png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6" y="490538"/>
            <a:ext cx="476968" cy="360045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95825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473280" y="6352997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73A1B-AE72-474E-9878-8491C498EE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117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8E713-7CC6-4756-A129-44C94FB5DABD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515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06400" y="144463"/>
            <a:ext cx="90265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큰 제목 </a:t>
            </a:r>
            <a:r>
              <a:rPr lang="en-US" altLang="ko-KR" smtClean="0"/>
              <a:t>[</a:t>
            </a:r>
            <a:r>
              <a:rPr lang="ko-KR" altLang="en-US" smtClean="0"/>
              <a:t>맑은 고딕 </a:t>
            </a:r>
            <a:r>
              <a:rPr lang="en-US" altLang="ko-KR" smtClean="0"/>
              <a:t>bold, 14pt]</a:t>
            </a:r>
            <a:endParaRPr lang="ko-KR" altLang="en-US" smtClean="0"/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08000" y="549275"/>
            <a:ext cx="8880475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기본 문자열 </a:t>
            </a:r>
            <a:r>
              <a:rPr lang="en-US" altLang="ko-KR" smtClean="0"/>
              <a:t>[</a:t>
            </a:r>
            <a:r>
              <a:rPr lang="ko-KR" altLang="en-US" smtClean="0"/>
              <a:t>맑은 고딕 </a:t>
            </a:r>
            <a:r>
              <a:rPr lang="en-US" altLang="ko-KR" smtClean="0"/>
              <a:t>bold, 14pt]</a:t>
            </a:r>
            <a:endParaRPr lang="ko-KR" altLang="en-US" smtClean="0"/>
          </a:p>
          <a:p>
            <a:pPr lvl="1"/>
            <a:r>
              <a:rPr lang="ko-KR" altLang="en-US" smtClean="0"/>
              <a:t>기본 문자열 </a:t>
            </a:r>
            <a:r>
              <a:rPr lang="en-US" altLang="ko-KR" smtClean="0"/>
              <a:t>[</a:t>
            </a:r>
            <a:r>
              <a:rPr lang="ko-KR" altLang="en-US" smtClean="0"/>
              <a:t>맑은 고딕</a:t>
            </a:r>
            <a:r>
              <a:rPr lang="en-US" altLang="ko-KR" smtClean="0"/>
              <a:t>, 12pt]</a:t>
            </a:r>
            <a:endParaRPr lang="ko-KR" altLang="en-US" smtClean="0"/>
          </a:p>
          <a:p>
            <a:pPr lvl="2"/>
            <a:r>
              <a:rPr lang="ko-KR" altLang="en-US" smtClean="0"/>
              <a:t>기본 문자열 </a:t>
            </a:r>
            <a:r>
              <a:rPr lang="en-US" altLang="ko-KR" smtClean="0"/>
              <a:t>[</a:t>
            </a:r>
            <a:r>
              <a:rPr lang="ko-KR" altLang="en-US" smtClean="0"/>
              <a:t>맑은 고딕</a:t>
            </a:r>
            <a:r>
              <a:rPr lang="en-US" altLang="ko-KR" smtClean="0"/>
              <a:t>, 12pt]</a:t>
            </a:r>
          </a:p>
          <a:p>
            <a:pPr lvl="3"/>
            <a:r>
              <a:rPr lang="ko-KR" altLang="en-US" smtClean="0"/>
              <a:t>기본 문자열 </a:t>
            </a:r>
            <a:r>
              <a:rPr lang="en-US" altLang="ko-KR" smtClean="0"/>
              <a:t>[</a:t>
            </a:r>
            <a:r>
              <a:rPr lang="ko-KR" altLang="en-US" smtClean="0"/>
              <a:t>맑은 고딕</a:t>
            </a:r>
            <a:r>
              <a:rPr lang="en-US" altLang="ko-KR" smtClean="0"/>
              <a:t>, 12pt]</a:t>
            </a:r>
          </a:p>
          <a:p>
            <a:pPr lvl="4"/>
            <a:endParaRPr lang="en-US" altLang="ko-KR" smtClean="0"/>
          </a:p>
          <a:p>
            <a:pPr lvl="4"/>
            <a:endParaRPr lang="en-US" altLang="ko-KR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B6A1E78-535E-4C4C-9FBF-3AAF332AFC1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 bwMode="auto">
          <a:xfrm>
            <a:off x="382588" y="527050"/>
            <a:ext cx="914241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2" r:id="rId1"/>
    <p:sldLayoutId id="2147484464" r:id="rId2"/>
    <p:sldLayoutId id="214748446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lang="ko-KR" altLang="en-US" sz="1400" b="1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27013" indent="-227013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Wingdings" pitchFamily="2" charset="2"/>
        <a:buChar char=""/>
        <a:defRPr sz="1400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19100" indent="-18415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Wingdings" pitchFamily="2" charset="2"/>
        <a:buChar char=""/>
        <a:defRPr sz="1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587375" indent="-125413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맑은 고딕" pitchFamily="50" charset="-127"/>
        <a:buChar char="-"/>
        <a:defRPr sz="1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763588" indent="-142875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720725" algn="l"/>
        </a:tabLst>
        <a:defRPr sz="1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190625" indent="-117475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Arial" pitchFamily="34" charset="0"/>
        <a:defRPr sz="1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sonatype.com/nexus/3/latest-unix.tar.gz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lcdn.apache.org/maven/maven-3/3.8.6/binaries/apache-maven-3.8.6-bin.tar.gz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kg.jenkins.io/redhat-stable/jenkins.repo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kg.jenkins.io/redhat-stable/jenkins.io.key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stkim7@192.168.32.41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tkim7@182.168.32.4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4953000" y="1587610"/>
            <a:ext cx="4552980" cy="471487"/>
          </a:xfrm>
          <a:ln/>
        </p:spPr>
        <p:txBody>
          <a:bodyPr/>
          <a:lstStyle/>
          <a:p>
            <a:pPr algn="r"/>
            <a:r>
              <a:rPr lang="en-US" altLang="ko-KR" sz="2800" dirty="0" smtClean="0">
                <a:latin typeface="+mj-ea"/>
                <a:ea typeface="+mj-ea"/>
              </a:rPr>
              <a:t>ALM &amp; CI/CD </a:t>
            </a:r>
            <a:r>
              <a:rPr lang="ko-KR" altLang="en-US" sz="2800" dirty="0" smtClean="0">
                <a:latin typeface="+mj-ea"/>
                <a:ea typeface="+mj-ea"/>
              </a:rPr>
              <a:t>교육 자료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6393160" y="1196752"/>
            <a:ext cx="3088432" cy="312737"/>
          </a:xfrm>
          <a:ln/>
        </p:spPr>
        <p:txBody>
          <a:bodyPr/>
          <a:lstStyle/>
          <a:p>
            <a:pPr algn="r"/>
            <a:endParaRPr dirty="0" smtClean="0">
              <a:latin typeface="+mj-ea"/>
              <a:ea typeface="+mj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97843"/>
              </p:ext>
            </p:extLst>
          </p:nvPr>
        </p:nvGraphicFramePr>
        <p:xfrm>
          <a:off x="5784498" y="4725144"/>
          <a:ext cx="3632998" cy="1368152"/>
        </p:xfrm>
        <a:graphic>
          <a:graphicData uri="http://schemas.openxmlformats.org/drawingml/2006/table">
            <a:tbl>
              <a:tblPr/>
              <a:tblGrid>
                <a:gridCol w="135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1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effectLst/>
                          <a:latin typeface="+mn-ea"/>
                          <a:ea typeface="+mn-ea"/>
                          <a:cs typeface="맑은 고딕"/>
                        </a:rPr>
                        <a:t>문 서 번 호</a:t>
                      </a:r>
                    </a:p>
                  </a:txBody>
                  <a:tcPr marL="62865" marR="628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sz="12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effectLst/>
                          <a:latin typeface="+mn-ea"/>
                          <a:ea typeface="+mn-ea"/>
                          <a:cs typeface="맑은 고딕"/>
                        </a:rPr>
                        <a:t>문 서 버 전</a:t>
                      </a:r>
                    </a:p>
                  </a:txBody>
                  <a:tcPr marL="62865" marR="628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62865" marR="628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effectLst/>
                          <a:latin typeface="+mn-ea"/>
                          <a:ea typeface="+mn-ea"/>
                          <a:cs typeface="맑은 고딕"/>
                        </a:rPr>
                        <a:t>작 성 일 자</a:t>
                      </a:r>
                    </a:p>
                  </a:txBody>
                  <a:tcPr marL="62865" marR="628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2022.11.01</a:t>
                      </a:r>
                      <a:endParaRPr lang="ko-KR" altLang="ko-KR" sz="12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effectLst/>
                          <a:latin typeface="+mn-ea"/>
                          <a:ea typeface="+mn-ea"/>
                          <a:cs typeface="맑은 고딕"/>
                        </a:rPr>
                        <a:t>작성자</a:t>
                      </a:r>
                    </a:p>
                  </a:txBody>
                  <a:tcPr marL="62865" marR="628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effectLst/>
                          <a:latin typeface="+mn-ea"/>
                          <a:ea typeface="+mn-ea"/>
                        </a:rPr>
                        <a:t>김성태</a:t>
                      </a:r>
                      <a:endParaRPr lang="ko-KR" sz="12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4953000" y="2060848"/>
            <a:ext cx="44633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35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6770637" y="155673"/>
            <a:ext cx="2790875" cy="3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r>
              <a:rPr kumimoji="0" lang="en-US" altLang="ko-KR" sz="1300" dirty="0" smtClean="0"/>
              <a:t>4. </a:t>
            </a:r>
            <a:r>
              <a:rPr kumimoji="0" lang="ko-KR" altLang="en-US" sz="1300" dirty="0" smtClean="0"/>
              <a:t>주요 브랜치 별 버전 관리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636" y="620688"/>
            <a:ext cx="9100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  <a:ea typeface="+mn-ea"/>
              </a:rPr>
              <a:t>주요 브랜치 별 버전 정책과 </a:t>
            </a:r>
            <a:r>
              <a:rPr lang="en-US" altLang="ko-KR" sz="1600" dirty="0" smtClean="0">
                <a:latin typeface="+mn-ea"/>
                <a:ea typeface="+mn-ea"/>
              </a:rPr>
              <a:t>Action</a:t>
            </a:r>
            <a:r>
              <a:rPr lang="ko-KR" altLang="en-US" sz="1600" dirty="0" smtClean="0">
                <a:latin typeface="+mn-ea"/>
                <a:ea typeface="+mn-ea"/>
              </a:rPr>
              <a:t>은 아래와 같음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Ⅱ. </a:t>
            </a:r>
            <a:r>
              <a:rPr lang="en-US" altLang="ko-KR" dirty="0" smtClean="0"/>
              <a:t>CI/CD 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32520" y="1588614"/>
            <a:ext cx="1080120" cy="324605"/>
          </a:xfrm>
          <a:prstGeom prst="roundRect">
            <a:avLst>
              <a:gd name="adj" fmla="val 811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71075" y="157702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master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216695" y="1588614"/>
            <a:ext cx="1440161" cy="324605"/>
          </a:xfrm>
          <a:prstGeom prst="roundRect">
            <a:avLst>
              <a:gd name="adj" fmla="val 811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255251" y="1573447"/>
            <a:ext cx="1401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Release 1.0.0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160912" y="1588614"/>
            <a:ext cx="1080120" cy="324605"/>
          </a:xfrm>
          <a:prstGeom prst="roundRect">
            <a:avLst>
              <a:gd name="adj" fmla="val 811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199467" y="158040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develop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033120" y="1588614"/>
            <a:ext cx="1440160" cy="324605"/>
          </a:xfrm>
          <a:prstGeom prst="roundRect">
            <a:avLst>
              <a:gd name="adj" fmla="val 8116"/>
            </a:avLst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071674" y="1588428"/>
            <a:ext cx="151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Feature/dev1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833320" y="1588614"/>
            <a:ext cx="1433364" cy="324605"/>
          </a:xfrm>
          <a:prstGeom prst="roundRect">
            <a:avLst>
              <a:gd name="adj" fmla="val 8116"/>
            </a:avLst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871874" y="1579192"/>
            <a:ext cx="1394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Feature/dev2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0512" y="107607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브랜치</a:t>
            </a:r>
            <a:endParaRPr lang="ko-KR" altLang="en-US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연결선 23"/>
          <p:cNvCxnSpPr>
            <a:stCxn id="13" idx="2"/>
            <a:endCxn id="30" idx="0"/>
          </p:cNvCxnSpPr>
          <p:nvPr/>
        </p:nvCxnSpPr>
        <p:spPr>
          <a:xfrm>
            <a:off x="1172580" y="1913219"/>
            <a:ext cx="26602" cy="256570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7" idx="2"/>
            <a:endCxn id="31" idx="0"/>
          </p:cNvCxnSpPr>
          <p:nvPr/>
        </p:nvCxnSpPr>
        <p:spPr>
          <a:xfrm>
            <a:off x="4700972" y="1913219"/>
            <a:ext cx="2150" cy="256570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30" idx="6"/>
            <a:endCxn id="31" idx="2"/>
          </p:cNvCxnSpPr>
          <p:nvPr/>
        </p:nvCxnSpPr>
        <p:spPr>
          <a:xfrm>
            <a:off x="1298193" y="4586934"/>
            <a:ext cx="3305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80592" y="4254825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Clone / Pull / Fetch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직선 연결선 27"/>
          <p:cNvCxnSpPr>
            <a:stCxn id="19" idx="2"/>
            <a:endCxn id="32" idx="0"/>
          </p:cNvCxnSpPr>
          <p:nvPr/>
        </p:nvCxnSpPr>
        <p:spPr>
          <a:xfrm>
            <a:off x="6753200" y="1913219"/>
            <a:ext cx="401" cy="21419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2"/>
            <a:endCxn id="33" idx="0"/>
          </p:cNvCxnSpPr>
          <p:nvPr/>
        </p:nvCxnSpPr>
        <p:spPr>
          <a:xfrm flipH="1">
            <a:off x="8546950" y="1913219"/>
            <a:ext cx="3052" cy="181026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1100171" y="4478922"/>
            <a:ext cx="198022" cy="21602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604111" y="4478922"/>
            <a:ext cx="198022" cy="21602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654590" y="4055172"/>
            <a:ext cx="198022" cy="21602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8447939" y="3723485"/>
            <a:ext cx="198022" cy="21602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구부러진 연결선 33"/>
          <p:cNvCxnSpPr>
            <a:stCxn id="31" idx="6"/>
            <a:endCxn id="32" idx="4"/>
          </p:cNvCxnSpPr>
          <p:nvPr/>
        </p:nvCxnSpPr>
        <p:spPr>
          <a:xfrm flipV="1">
            <a:off x="4802133" y="4271196"/>
            <a:ext cx="1951468" cy="315738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stCxn id="31" idx="6"/>
            <a:endCxn id="33" idx="4"/>
          </p:cNvCxnSpPr>
          <p:nvPr/>
        </p:nvCxnSpPr>
        <p:spPr>
          <a:xfrm flipV="1">
            <a:off x="4802133" y="3939509"/>
            <a:ext cx="3744817" cy="647425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6658890" y="3526955"/>
            <a:ext cx="198022" cy="21602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953000" y="4210221"/>
            <a:ext cx="138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Clone / pull</a:t>
            </a:r>
          </a:p>
        </p:txBody>
      </p:sp>
      <p:cxnSp>
        <p:nvCxnSpPr>
          <p:cNvPr id="38" name="직선 화살표 연결선 37"/>
          <p:cNvCxnSpPr>
            <a:stCxn id="44" idx="2"/>
            <a:endCxn id="49" idx="6"/>
          </p:cNvCxnSpPr>
          <p:nvPr/>
        </p:nvCxnSpPr>
        <p:spPr>
          <a:xfrm flipH="1">
            <a:off x="3062790" y="3258755"/>
            <a:ext cx="15301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45" idx="6"/>
          </p:cNvCxnSpPr>
          <p:nvPr/>
        </p:nvCxnSpPr>
        <p:spPr>
          <a:xfrm flipH="1" flipV="1">
            <a:off x="4790982" y="3634967"/>
            <a:ext cx="1856758" cy="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959078" y="1910582"/>
            <a:ext cx="11150" cy="22494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47" idx="2"/>
            <a:endCxn id="46" idx="6"/>
          </p:cNvCxnSpPr>
          <p:nvPr/>
        </p:nvCxnSpPr>
        <p:spPr>
          <a:xfrm flipH="1">
            <a:off x="4790982" y="2423841"/>
            <a:ext cx="3651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00256" y="3706165"/>
            <a:ext cx="1118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commit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94766" y="2636912"/>
            <a:ext cx="648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Pull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Merge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push</a:t>
            </a:r>
          </a:p>
        </p:txBody>
      </p:sp>
      <p:sp>
        <p:nvSpPr>
          <p:cNvPr id="44" name="타원 43"/>
          <p:cNvSpPr/>
          <p:nvPr/>
        </p:nvSpPr>
        <p:spPr>
          <a:xfrm>
            <a:off x="4592960" y="3150743"/>
            <a:ext cx="198022" cy="21602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4592960" y="3526955"/>
            <a:ext cx="198022" cy="21602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4592960" y="2315829"/>
            <a:ext cx="198022" cy="21602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8442837" y="2315829"/>
            <a:ext cx="198022" cy="21602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24808" y="2975052"/>
            <a:ext cx="1308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Merge/push</a:t>
            </a:r>
          </a:p>
        </p:txBody>
      </p:sp>
      <p:sp>
        <p:nvSpPr>
          <p:cNvPr id="49" name="타원 48"/>
          <p:cNvSpPr/>
          <p:nvPr/>
        </p:nvSpPr>
        <p:spPr>
          <a:xfrm>
            <a:off x="2864768" y="3150743"/>
            <a:ext cx="198022" cy="216024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255251" y="3301521"/>
            <a:ext cx="847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배포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화살표 연결선 50"/>
          <p:cNvCxnSpPr>
            <a:stCxn id="61" idx="2"/>
            <a:endCxn id="56" idx="6"/>
          </p:cNvCxnSpPr>
          <p:nvPr/>
        </p:nvCxnSpPr>
        <p:spPr>
          <a:xfrm flipH="1">
            <a:off x="1296043" y="2739277"/>
            <a:ext cx="155976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89577" y="2475980"/>
            <a:ext cx="1035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Merge/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태깅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화살표 연결선 52"/>
          <p:cNvCxnSpPr>
            <a:stCxn id="61" idx="6"/>
            <a:endCxn id="55" idx="2"/>
          </p:cNvCxnSpPr>
          <p:nvPr/>
        </p:nvCxnSpPr>
        <p:spPr>
          <a:xfrm>
            <a:off x="3053825" y="2739277"/>
            <a:ext cx="153913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306618" y="2487131"/>
            <a:ext cx="1035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Merge</a:t>
            </a:r>
          </a:p>
        </p:txBody>
      </p:sp>
      <p:sp>
        <p:nvSpPr>
          <p:cNvPr id="55" name="타원 54"/>
          <p:cNvSpPr/>
          <p:nvPr/>
        </p:nvSpPr>
        <p:spPr>
          <a:xfrm>
            <a:off x="4592960" y="2631265"/>
            <a:ext cx="198022" cy="21602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1098021" y="2631265"/>
            <a:ext cx="198022" cy="21602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385048" y="3366568"/>
            <a:ext cx="1118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push</a:t>
            </a:r>
          </a:p>
        </p:txBody>
      </p:sp>
      <p:sp>
        <p:nvSpPr>
          <p:cNvPr id="61" name="타원 60"/>
          <p:cNvSpPr/>
          <p:nvPr/>
        </p:nvSpPr>
        <p:spPr>
          <a:xfrm>
            <a:off x="2855803" y="2631265"/>
            <a:ext cx="198022" cy="216024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구부러진 연결선 62"/>
          <p:cNvCxnSpPr>
            <a:stCxn id="49" idx="2"/>
            <a:endCxn id="61" idx="2"/>
          </p:cNvCxnSpPr>
          <p:nvPr/>
        </p:nvCxnSpPr>
        <p:spPr>
          <a:xfrm rot="10800000">
            <a:off x="2855804" y="2739277"/>
            <a:ext cx="8965" cy="519478"/>
          </a:xfrm>
          <a:prstGeom prst="curvedConnector3">
            <a:avLst>
              <a:gd name="adj1" fmla="val 26499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84419" y="2869473"/>
            <a:ext cx="847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hotfix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9836" y="491036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버전 정책</a:t>
            </a:r>
            <a:endParaRPr lang="ko-KR" altLang="en-US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2519" y="5341138"/>
            <a:ext cx="8280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[Major].[minor].[hotfix] : ex) 1. 1. 0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docker image tagging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시는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v1.1.0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형태로 태깅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71075" y="5739460"/>
            <a:ext cx="7969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Major: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 규격 등의 큰 변화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Minor: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SR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정도의 변화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스펙 변경 없이 로직의 변경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Hotfix: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긴급 배포 등의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hotfix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등의 변화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955248" y="3519480"/>
            <a:ext cx="133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배포는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release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브랜치 기준으로 수행</a:t>
            </a:r>
            <a:endParaRPr lang="ko-KR" altLang="en-US" sz="1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08584" y="3532946"/>
            <a:ext cx="1336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소스의 최종 형상관리 기준은 마스터 브랜치</a:t>
            </a:r>
            <a:endParaRPr lang="ko-KR" altLang="en-US" sz="1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33120" y="1183577"/>
            <a:ext cx="3233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브랜치는 서버에서 관리하지 않고 로컬에서 자유롭게 사용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473280" y="6381328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</a:rPr>
              <a:t>9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69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6770637" y="155673"/>
            <a:ext cx="2790875" cy="3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r>
              <a:rPr kumimoji="0" lang="en-US" altLang="ko-KR" sz="1300" dirty="0"/>
              <a:t>5</a:t>
            </a:r>
            <a:r>
              <a:rPr kumimoji="0" lang="en-US" altLang="ko-KR" sz="1300" dirty="0" smtClean="0"/>
              <a:t>. Jenkins </a:t>
            </a:r>
            <a:r>
              <a:rPr kumimoji="0" lang="ko-KR" altLang="en-US" sz="1300" dirty="0" smtClean="0"/>
              <a:t>파이프라인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636" y="620688"/>
            <a:ext cx="9100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Jenkins </a:t>
            </a:r>
            <a:r>
              <a:rPr lang="ko-KR" altLang="en-US" sz="1600" dirty="0" smtClean="0">
                <a:latin typeface="+mn-ea"/>
                <a:ea typeface="+mn-ea"/>
              </a:rPr>
              <a:t>파이프라인은 </a:t>
            </a:r>
            <a:r>
              <a:rPr lang="en-US" altLang="ko-KR" sz="1600" dirty="0" smtClean="0">
                <a:latin typeface="+mn-ea"/>
                <a:ea typeface="+mn-ea"/>
              </a:rPr>
              <a:t>Node / Stage / Step</a:t>
            </a:r>
            <a:r>
              <a:rPr lang="ko-KR" altLang="en-US" sz="1600" dirty="0" smtClean="0">
                <a:latin typeface="+mn-ea"/>
                <a:ea typeface="+mn-ea"/>
              </a:rPr>
              <a:t>으로 구성되어 있음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Ⅱ. </a:t>
            </a:r>
            <a:r>
              <a:rPr lang="en-US" altLang="ko-KR" dirty="0" smtClean="0"/>
              <a:t>CI/CD 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76536" y="5517232"/>
            <a:ext cx="796978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Node: Pipe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라인을 수행하는 물리적인 서버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Stage: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논리적으로 구분된 작업 단위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(Build / Run / Prune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Step: Stage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실제 수행되는 명령어 들의 집합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473280" y="6381328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</a:rPr>
              <a:t>10</a:t>
            </a:r>
            <a:endParaRPr lang="ko-KR" altLang="en-US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365" y="1124744"/>
            <a:ext cx="6287045" cy="414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4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6770637" y="155673"/>
            <a:ext cx="2790875" cy="3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r>
              <a:rPr kumimoji="0" lang="en-US" altLang="ko-KR" sz="1300" dirty="0"/>
              <a:t>1</a:t>
            </a:r>
            <a:r>
              <a:rPr kumimoji="0" lang="en-US" altLang="ko-KR" sz="1300" dirty="0" smtClean="0"/>
              <a:t>. </a:t>
            </a:r>
            <a:r>
              <a:rPr kumimoji="0" lang="ko-KR" altLang="en-US" sz="1300" dirty="0" smtClean="0"/>
              <a:t>소프트웨어 구성관리 정의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636" y="620688"/>
            <a:ext cx="9100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  <a:ea typeface="+mn-ea"/>
              </a:rPr>
              <a:t>구성 관리는 소프트웨어의 변경사항을 체계적으로 관리하고 추적 및 통제하는 것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0512" y="1196752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 </a:t>
            </a:r>
            <a:r>
              <a:rPr lang="ko-KR" altLang="en-US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구성관리</a:t>
            </a:r>
            <a:endParaRPr lang="ko-KR" altLang="en-US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2519" y="1609517"/>
            <a:ext cx="8280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소스코드 뿐만 아니라 개발환경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빌드 구조 등 전반적인 환경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전반적인 내역에 대한 관리 체계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0512" y="2588146"/>
            <a:ext cx="356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변경관리 </a:t>
            </a:r>
            <a:r>
              <a:rPr lang="en-US" altLang="ko-KR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버전 관리 </a:t>
            </a:r>
            <a:r>
              <a:rPr lang="en-US" altLang="ko-KR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endParaRPr lang="ko-KR" altLang="en-US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2520" y="2997533"/>
            <a:ext cx="828092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관리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코드 변경사항에 대한 관리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버전 관리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사항을 버전이란 개념을 통해 관리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형상 관리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위의 개념을 통합해 프로젝트와 관련된 모든 변경 사항을 관리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0512" y="443711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형상관리를 위한 도구와 특징</a:t>
            </a:r>
            <a:endParaRPr lang="ko-KR" altLang="en-US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32520" y="4846499"/>
            <a:ext cx="82809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CVS (Concurrent Version System) – 90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년대에 출시된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Open source </a:t>
            </a: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SVN (Subversion) –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관리 툴 중의 하나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중앙 집중적인 관리 체계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Git –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분산형 버전 관리 시스템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(Repository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완전한 복제 본을 로컬에서 관리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(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k8s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GitOps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체계를 통해 구성관리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Ⅲ. SW </a:t>
            </a:r>
            <a:r>
              <a:rPr lang="ko-KR" altLang="en-US" dirty="0"/>
              <a:t>구성관리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473280" y="6381328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</a:rPr>
              <a:t>11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687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6770637" y="155673"/>
            <a:ext cx="2790875" cy="3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r>
              <a:rPr kumimoji="0" lang="en-US" altLang="ko-KR" sz="1300" dirty="0" smtClean="0"/>
              <a:t>2. GitLab </a:t>
            </a:r>
            <a:r>
              <a:rPr kumimoji="0" lang="ko-KR" altLang="en-US" sz="1300" dirty="0" smtClean="0"/>
              <a:t>구조 및 권한 관리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636" y="620688"/>
            <a:ext cx="9100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GitLab</a:t>
            </a:r>
            <a:r>
              <a:rPr lang="ko-KR" altLang="en-US" sz="1600" dirty="0" smtClean="0">
                <a:latin typeface="+mn-ea"/>
                <a:ea typeface="+mn-ea"/>
              </a:rPr>
              <a:t>의 주요 구성 및 권한 관리는 아래와 같음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06400" y="144463"/>
            <a:ext cx="7097019" cy="331787"/>
          </a:xfrm>
        </p:spPr>
        <p:txBody>
          <a:bodyPr/>
          <a:lstStyle/>
          <a:p>
            <a:r>
              <a:rPr lang="en-US" altLang="ko-KR" dirty="0"/>
              <a:t>Ⅲ. SW </a:t>
            </a:r>
            <a:r>
              <a:rPr lang="ko-KR" altLang="en-US" dirty="0"/>
              <a:t>구성관리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28864" y="1501334"/>
            <a:ext cx="2304256" cy="568286"/>
          </a:xfrm>
          <a:prstGeom prst="roundRect">
            <a:avLst>
              <a:gd name="adj" fmla="val 5996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Group 01</a:t>
            </a:r>
            <a:endParaRPr lang="ko-KR" altLang="en-US" dirty="0"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728864" y="2589232"/>
            <a:ext cx="2304256" cy="568286"/>
          </a:xfrm>
          <a:prstGeom prst="roundRect">
            <a:avLst>
              <a:gd name="adj" fmla="val 5996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Group 02</a:t>
            </a:r>
            <a:endParaRPr lang="ko-KR" altLang="en-US" dirty="0"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96616" y="1533156"/>
            <a:ext cx="1440161" cy="324605"/>
          </a:xfrm>
          <a:prstGeom prst="roundRect">
            <a:avLst>
              <a:gd name="adj" fmla="val 811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535172" y="1517989"/>
            <a:ext cx="1401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Member 01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96616" y="1968817"/>
            <a:ext cx="1440161" cy="324605"/>
          </a:xfrm>
          <a:prstGeom prst="roundRect">
            <a:avLst>
              <a:gd name="adj" fmla="val 811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535172" y="1953650"/>
            <a:ext cx="1401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96616" y="2425248"/>
            <a:ext cx="1440161" cy="324605"/>
          </a:xfrm>
          <a:prstGeom prst="roundRect">
            <a:avLst>
              <a:gd name="adj" fmla="val 811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535172" y="2410081"/>
            <a:ext cx="1401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96616" y="2866821"/>
            <a:ext cx="1440161" cy="324605"/>
          </a:xfrm>
          <a:prstGeom prst="roundRect">
            <a:avLst>
              <a:gd name="adj" fmla="val 811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535172" y="2851654"/>
            <a:ext cx="1401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825206" y="1545076"/>
            <a:ext cx="1440161" cy="324605"/>
          </a:xfrm>
          <a:prstGeom prst="roundRect">
            <a:avLst>
              <a:gd name="adj" fmla="val 811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863762" y="1529909"/>
            <a:ext cx="1401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 01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825206" y="1980737"/>
            <a:ext cx="1440161" cy="324605"/>
          </a:xfrm>
          <a:prstGeom prst="roundRect">
            <a:avLst>
              <a:gd name="adj" fmla="val 811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863762" y="1965570"/>
            <a:ext cx="1401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825206" y="2437168"/>
            <a:ext cx="1440161" cy="324605"/>
          </a:xfrm>
          <a:prstGeom prst="roundRect">
            <a:avLst>
              <a:gd name="adj" fmla="val 811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863762" y="2422001"/>
            <a:ext cx="1401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825206" y="2878741"/>
            <a:ext cx="1440161" cy="324605"/>
          </a:xfrm>
          <a:prstGeom prst="roundRect">
            <a:avLst>
              <a:gd name="adj" fmla="val 811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863762" y="2863574"/>
            <a:ext cx="1401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>
            <a:stCxn id="19" idx="3"/>
            <a:endCxn id="15" idx="1"/>
          </p:cNvCxnSpPr>
          <p:nvPr/>
        </p:nvCxnSpPr>
        <p:spPr>
          <a:xfrm>
            <a:off x="2936778" y="1671878"/>
            <a:ext cx="792086" cy="1135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1" idx="3"/>
            <a:endCxn id="15" idx="1"/>
          </p:cNvCxnSpPr>
          <p:nvPr/>
        </p:nvCxnSpPr>
        <p:spPr>
          <a:xfrm flipV="1">
            <a:off x="2936778" y="1785477"/>
            <a:ext cx="792086" cy="3220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23" idx="3"/>
            <a:endCxn id="15" idx="1"/>
          </p:cNvCxnSpPr>
          <p:nvPr/>
        </p:nvCxnSpPr>
        <p:spPr>
          <a:xfrm flipV="1">
            <a:off x="2936778" y="1785477"/>
            <a:ext cx="792086" cy="7784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5" idx="3"/>
            <a:endCxn id="16" idx="1"/>
          </p:cNvCxnSpPr>
          <p:nvPr/>
        </p:nvCxnSpPr>
        <p:spPr>
          <a:xfrm flipV="1">
            <a:off x="2936778" y="2873375"/>
            <a:ext cx="792086" cy="13216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936777" y="2641658"/>
            <a:ext cx="792087" cy="1555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15" idx="3"/>
            <a:endCxn id="26" idx="1"/>
          </p:cNvCxnSpPr>
          <p:nvPr/>
        </p:nvCxnSpPr>
        <p:spPr>
          <a:xfrm flipV="1">
            <a:off x="6033120" y="1707379"/>
            <a:ext cx="792086" cy="780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5" idx="3"/>
            <a:endCxn id="28" idx="1"/>
          </p:cNvCxnSpPr>
          <p:nvPr/>
        </p:nvCxnSpPr>
        <p:spPr>
          <a:xfrm>
            <a:off x="6033120" y="1785477"/>
            <a:ext cx="792086" cy="35756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6" idx="3"/>
            <a:endCxn id="30" idx="1"/>
          </p:cNvCxnSpPr>
          <p:nvPr/>
        </p:nvCxnSpPr>
        <p:spPr>
          <a:xfrm flipV="1">
            <a:off x="6033120" y="2599471"/>
            <a:ext cx="792086" cy="27390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6" idx="3"/>
            <a:endCxn id="32" idx="1"/>
          </p:cNvCxnSpPr>
          <p:nvPr/>
        </p:nvCxnSpPr>
        <p:spPr>
          <a:xfrm>
            <a:off x="6033120" y="2873375"/>
            <a:ext cx="792086" cy="1676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280591" y="3222501"/>
            <a:ext cx="734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GitLab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Group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기준으로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Member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소속된 개념으로 관리 됨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829620"/>
              </p:ext>
            </p:extLst>
          </p:nvPr>
        </p:nvGraphicFramePr>
        <p:xfrm>
          <a:off x="1064568" y="4230381"/>
          <a:ext cx="8208912" cy="240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732005286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47695083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3771795629"/>
                    </a:ext>
                  </a:extLst>
                </a:gridCol>
              </a:tblGrid>
              <a:tr h="219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921169"/>
                  </a:ext>
                </a:extLst>
              </a:tr>
              <a:tr h="2384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Guest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이슈 생성만 가능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141347"/>
                  </a:ext>
                </a:extLst>
              </a:tr>
              <a:tr h="2384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Reporter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이슈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관리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Merge Request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501722"/>
                  </a:ext>
                </a:extLst>
              </a:tr>
              <a:tr h="2384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Developer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브랜치 생성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Merge Request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가능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개발자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주니어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Release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브랜치 생성 등은 제한함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508082"/>
                  </a:ext>
                </a:extLst>
              </a:tr>
              <a:tr h="2384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Maintainer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Master push,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배포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Merge Request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승인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그룹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구성원 관리 기능을 제외하고는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Owner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과 동일한 권한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보통 배포 관리자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744728"/>
                  </a:ext>
                </a:extLst>
              </a:tr>
              <a:tr h="2384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Owner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그룹이나 프로젝트의 관리 권한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(PM/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팀장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867968"/>
                  </a:ext>
                </a:extLst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886341" y="98072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GitLab </a:t>
            </a:r>
            <a:r>
              <a:rPr lang="ko-KR" altLang="en-US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ko-KR" altLang="en-US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86341" y="3789040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GitLab </a:t>
            </a:r>
            <a:r>
              <a:rPr lang="ko-KR" altLang="en-US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권한</a:t>
            </a:r>
            <a:endParaRPr lang="ko-KR" altLang="en-US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473280" y="6381328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</a:rPr>
              <a:t>12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755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6770637" y="155673"/>
            <a:ext cx="2790875" cy="3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r>
              <a:rPr kumimoji="0" lang="en-US" altLang="ko-KR" sz="1300" dirty="0"/>
              <a:t>3</a:t>
            </a:r>
            <a:r>
              <a:rPr kumimoji="0" lang="en-US" altLang="ko-KR" sz="1300" dirty="0" smtClean="0"/>
              <a:t>. Git Workflow</a:t>
            </a:r>
            <a:endParaRPr kumimoji="0" lang="ko-KR" altLang="en-US" sz="13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4636" y="620688"/>
            <a:ext cx="9100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Git Workflow</a:t>
            </a:r>
            <a:r>
              <a:rPr lang="ko-KR" altLang="en-US" sz="1600" dirty="0" smtClean="0">
                <a:latin typeface="+mn-ea"/>
                <a:ea typeface="+mn-ea"/>
              </a:rPr>
              <a:t>에 따른 주요 </a:t>
            </a:r>
            <a:r>
              <a:rPr lang="en-US" altLang="ko-KR" sz="1600" dirty="0" smtClean="0">
                <a:latin typeface="+mn-ea"/>
                <a:ea typeface="+mn-ea"/>
              </a:rPr>
              <a:t>Command</a:t>
            </a:r>
            <a:r>
              <a:rPr lang="ko-KR" altLang="en-US" sz="1600" dirty="0" smtClean="0">
                <a:latin typeface="+mn-ea"/>
                <a:ea typeface="+mn-ea"/>
              </a:rPr>
              <a:t>는 다음과 같음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06400" y="144463"/>
            <a:ext cx="7097019" cy="331787"/>
          </a:xfrm>
        </p:spPr>
        <p:txBody>
          <a:bodyPr/>
          <a:lstStyle/>
          <a:p>
            <a:r>
              <a:rPr lang="en-US" altLang="ko-KR" dirty="0"/>
              <a:t>Ⅲ. SW </a:t>
            </a:r>
            <a:r>
              <a:rPr lang="ko-KR" altLang="en-US" dirty="0"/>
              <a:t>구성관리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8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848544" y="1556792"/>
            <a:ext cx="1365419" cy="694263"/>
          </a:xfrm>
          <a:prstGeom prst="roundRect">
            <a:avLst>
              <a:gd name="adj" fmla="val 4306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Working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Directory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0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3080792" y="1556817"/>
            <a:ext cx="1365419" cy="694263"/>
          </a:xfrm>
          <a:prstGeom prst="roundRect">
            <a:avLst>
              <a:gd name="adj" fmla="val 4306"/>
            </a:avLst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Staging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Area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5313040" y="1556791"/>
            <a:ext cx="1365419" cy="694263"/>
          </a:xfrm>
          <a:prstGeom prst="roundRect">
            <a:avLst>
              <a:gd name="adj" fmla="val 4306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Local </a:t>
            </a:r>
            <a:r>
              <a:rPr kumimoji="0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Repo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(.git Directory)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7545288" y="1556790"/>
            <a:ext cx="1365419" cy="694263"/>
          </a:xfrm>
          <a:prstGeom prst="roundRect">
            <a:avLst>
              <a:gd name="adj" fmla="val 4306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Remote Repo</a:t>
            </a:r>
            <a:endParaRPr kumimoji="0" lang="en-US" altLang="ko-KR" sz="1400" kern="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(git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서버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repo)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>
            <a:stCxn id="38" idx="2"/>
          </p:cNvCxnSpPr>
          <p:nvPr/>
        </p:nvCxnSpPr>
        <p:spPr>
          <a:xfrm flipH="1">
            <a:off x="1531253" y="2251055"/>
            <a:ext cx="1" cy="398625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3786013" y="2251055"/>
            <a:ext cx="1" cy="398625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6004544" y="2248297"/>
            <a:ext cx="1" cy="398625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8265368" y="2251055"/>
            <a:ext cx="1" cy="398625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오른쪽 화살표 9"/>
          <p:cNvSpPr/>
          <p:nvPr/>
        </p:nvSpPr>
        <p:spPr>
          <a:xfrm>
            <a:off x="1534716" y="3344071"/>
            <a:ext cx="2256629" cy="51697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add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왼쪽 화살표 10"/>
          <p:cNvSpPr/>
          <p:nvPr/>
        </p:nvSpPr>
        <p:spPr>
          <a:xfrm>
            <a:off x="6040774" y="2492896"/>
            <a:ext cx="2224594" cy="576064"/>
          </a:xfrm>
          <a:prstGeom prst="leftArrow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clone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오른쪽 화살표 49"/>
          <p:cNvSpPr/>
          <p:nvPr/>
        </p:nvSpPr>
        <p:spPr>
          <a:xfrm>
            <a:off x="3785454" y="3645024"/>
            <a:ext cx="2196408" cy="51697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commit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오른쪽 화살표 50"/>
          <p:cNvSpPr/>
          <p:nvPr/>
        </p:nvSpPr>
        <p:spPr>
          <a:xfrm>
            <a:off x="5998482" y="3995539"/>
            <a:ext cx="2234678" cy="51697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push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왼쪽 화살표 51"/>
          <p:cNvSpPr/>
          <p:nvPr/>
        </p:nvSpPr>
        <p:spPr>
          <a:xfrm>
            <a:off x="6052170" y="4725144"/>
            <a:ext cx="2213198" cy="576064"/>
          </a:xfrm>
          <a:prstGeom prst="leftArrow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pull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왼쪽 화살표 53"/>
          <p:cNvSpPr/>
          <p:nvPr/>
        </p:nvSpPr>
        <p:spPr>
          <a:xfrm>
            <a:off x="1583070" y="5661248"/>
            <a:ext cx="4417841" cy="576064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checkout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직선 화살표 연결선 12"/>
          <p:cNvCxnSpPr>
            <a:stCxn id="11" idx="1"/>
          </p:cNvCxnSpPr>
          <p:nvPr/>
        </p:nvCxnSpPr>
        <p:spPr>
          <a:xfrm flipH="1">
            <a:off x="1531254" y="2780928"/>
            <a:ext cx="4509520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1506141" y="5013176"/>
            <a:ext cx="4509521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19722" y="282436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Working Directory </a:t>
            </a:r>
            <a:r>
              <a:rPr lang="ko-KR" altLang="en-US" sz="1200" dirty="0" smtClean="0">
                <a:latin typeface="+mn-ea"/>
                <a:ea typeface="+mn-ea"/>
              </a:rPr>
              <a:t>또한 생성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(git clone </a:t>
            </a:r>
            <a:r>
              <a:rPr lang="ko-KR" altLang="en-US" sz="1200" dirty="0" smtClean="0">
                <a:latin typeface="+mn-ea"/>
                <a:ea typeface="+mn-ea"/>
              </a:rPr>
              <a:t>시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19722" y="5032226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Working Directory </a:t>
            </a:r>
            <a:r>
              <a:rPr lang="ko-KR" altLang="en-US" sz="1200" dirty="0" smtClean="0">
                <a:latin typeface="+mn-ea"/>
                <a:ea typeface="+mn-ea"/>
              </a:rPr>
              <a:t>또한 </a:t>
            </a:r>
            <a:r>
              <a:rPr lang="en-US" altLang="ko-KR" sz="1200" dirty="0" smtClean="0">
                <a:latin typeface="+mn-ea"/>
                <a:ea typeface="+mn-ea"/>
              </a:rPr>
              <a:t>Update (git pull </a:t>
            </a:r>
            <a:r>
              <a:rPr lang="ko-KR" altLang="en-US" sz="1200" dirty="0" smtClean="0">
                <a:latin typeface="+mn-ea"/>
                <a:ea typeface="+mn-ea"/>
              </a:rPr>
              <a:t>시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473280" y="6381328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</a:rPr>
              <a:t>13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12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6770637" y="155673"/>
            <a:ext cx="2790875" cy="3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r>
              <a:rPr kumimoji="0" lang="en-US" altLang="ko-KR" sz="1300" dirty="0"/>
              <a:t>1</a:t>
            </a:r>
            <a:r>
              <a:rPr kumimoji="0" lang="en-US" altLang="ko-KR" sz="1300" dirty="0" smtClean="0"/>
              <a:t>. ALM </a:t>
            </a:r>
            <a:r>
              <a:rPr kumimoji="0" lang="ko-KR" altLang="en-US" sz="1300" dirty="0" smtClean="0"/>
              <a:t>주요 업무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636" y="620688"/>
            <a:ext cx="9100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ALM </a:t>
            </a:r>
            <a:r>
              <a:rPr lang="ko-KR" altLang="en-US" sz="1600" dirty="0" smtClean="0">
                <a:latin typeface="+mn-ea"/>
                <a:ea typeface="+mn-ea"/>
              </a:rPr>
              <a:t>주요 업무는 아래와 같습니다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06400" y="144463"/>
            <a:ext cx="7097019" cy="331787"/>
          </a:xfrm>
        </p:spPr>
        <p:txBody>
          <a:bodyPr/>
          <a:lstStyle/>
          <a:p>
            <a:r>
              <a:rPr lang="en-US" altLang="ko-KR" dirty="0" smtClean="0"/>
              <a:t>Ⅳ. ALM </a:t>
            </a:r>
            <a:r>
              <a:rPr lang="ko-KR" altLang="en-US" dirty="0" smtClean="0"/>
              <a:t>업무</a:t>
            </a:r>
            <a:endParaRPr lang="ko-KR" altLang="en-US" dirty="0"/>
          </a:p>
        </p:txBody>
      </p:sp>
      <p:sp>
        <p:nvSpPr>
          <p:cNvPr id="2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473280" y="6381328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</a:rPr>
              <a:t>14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715333"/>
              </p:ext>
            </p:extLst>
          </p:nvPr>
        </p:nvGraphicFramePr>
        <p:xfrm>
          <a:off x="406399" y="980728"/>
          <a:ext cx="9149112" cy="565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225">
                  <a:extLst>
                    <a:ext uri="{9D8B030D-6E8A-4147-A177-3AD203B41FA5}">
                      <a16:colId xmlns:a16="http://schemas.microsoft.com/office/drawing/2014/main" val="2732005286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3131050574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476950837"/>
                    </a:ext>
                  </a:extLst>
                </a:gridCol>
                <a:gridCol w="1938215">
                  <a:extLst>
                    <a:ext uri="{9D8B030D-6E8A-4147-A177-3AD203B41FA5}">
                      <a16:colId xmlns:a16="http://schemas.microsoft.com/office/drawing/2014/main" val="3771795629"/>
                    </a:ext>
                  </a:extLst>
                </a:gridCol>
              </a:tblGrid>
              <a:tr h="219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항목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921169"/>
                  </a:ext>
                </a:extLst>
              </a:tr>
              <a:tr h="238402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교육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ALM-CICD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Overview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교육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ALM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개념 </a:t>
                      </a:r>
                      <a:endParaRPr lang="en-US" altLang="ko-KR" sz="11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CICD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개념 및 아키텍처</a:t>
                      </a:r>
                      <a:endParaRPr lang="en-US" altLang="ko-KR" sz="11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CICD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구축 실습</a:t>
                      </a:r>
                      <a:endParaRPr lang="en-US" altLang="ko-KR" sz="11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Overview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교육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141347"/>
                  </a:ext>
                </a:extLst>
              </a:tr>
              <a:tr h="238402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GIBLAB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 교육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GITLAB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설치 및 구성</a:t>
                      </a:r>
                      <a:endParaRPr lang="en-US" altLang="ko-KR" sz="11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GIT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 교육</a:t>
                      </a:r>
                      <a:endParaRPr lang="en-US" altLang="ko-KR" sz="11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GIT FLOW &amp;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버전 관리</a:t>
                      </a:r>
                      <a:endParaRPr lang="en-US" altLang="ko-KR" sz="11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1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794940"/>
                  </a:ext>
                </a:extLst>
              </a:tr>
              <a:tr h="238402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Architecture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교육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Node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기반 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Web (Vue.js)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개발</a:t>
                      </a:r>
                      <a:endParaRPr lang="en-US" altLang="ko-KR" sz="11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Spring Boot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교육</a:t>
                      </a:r>
                      <a:endParaRPr lang="en-US" altLang="ko-KR" sz="11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Kubernetes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교육</a:t>
                      </a:r>
                      <a:endParaRPr lang="en-US" altLang="ko-KR" sz="11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주제별 요청이 있을 경우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897646"/>
                  </a:ext>
                </a:extLst>
              </a:tr>
              <a:tr h="238402"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CI/CD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구축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CI/CD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구성 요청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요청서 작성 및 지원 일정 협의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프로젝트 초기 단계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501722"/>
                  </a:ext>
                </a:extLst>
              </a:tr>
              <a:tr h="238402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CI/CD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아키텍처 협의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서버 사양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개발 환경 공유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, CI/CD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프로세스 협의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아키텍처 수립 단계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891567"/>
                  </a:ext>
                </a:extLst>
              </a:tr>
              <a:tr h="238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CI/CD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솔루션 설치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Gitlab-ce, nexus, jenkins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개발 시작 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257070"/>
                  </a:ext>
                </a:extLst>
              </a:tr>
              <a:tr h="238402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CI/CD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파이프라인 구성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개발 파이프라인 구성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개발 초기 진행된 단계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    (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프레임워크 개발 완료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319878"/>
                  </a:ext>
                </a:extLst>
              </a:tr>
              <a:tr h="238402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CI/CD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인수인계 및 교육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인수인계 교육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(CICD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아키텍처 문서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운영 매뉴얼 문서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GIT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사용자 교육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GIT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사용자 교육은 요청 시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723842"/>
                  </a:ext>
                </a:extLst>
              </a:tr>
              <a:tr h="2384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CI/CD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진단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기존 구축된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CI/CD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진단 및 개선안 제시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CI/CD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프로세스 점검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aseline="0" dirty="0" err="1" smtClean="0">
                          <a:latin typeface="+mn-ea"/>
                          <a:ea typeface="+mn-ea"/>
                        </a:rPr>
                        <a:t>브랜치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전략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aseline="0" smtClean="0">
                          <a:latin typeface="+mn-ea"/>
                          <a:ea typeface="+mn-ea"/>
                        </a:rPr>
                        <a:t>버전 관리체계 점검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CI/CD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프로세스 및 솔루션 개선이 필요한 경우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508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6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6770637" y="155673"/>
            <a:ext cx="2790875" cy="3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r>
              <a:rPr kumimoji="0" lang="en-US" altLang="ko-KR" sz="1300" dirty="0"/>
              <a:t>1</a:t>
            </a:r>
            <a:r>
              <a:rPr kumimoji="0" lang="en-US" altLang="ko-KR" sz="1300" dirty="0" smtClean="0"/>
              <a:t>. </a:t>
            </a:r>
            <a:r>
              <a:rPr kumimoji="0" lang="ko-KR" altLang="en-US" sz="1300" dirty="0" smtClean="0"/>
              <a:t>실습 내용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06400" y="144463"/>
            <a:ext cx="7097019" cy="331787"/>
          </a:xfrm>
        </p:spPr>
        <p:txBody>
          <a:bodyPr/>
          <a:lstStyle/>
          <a:p>
            <a:r>
              <a:rPr lang="en-US" altLang="ko-KR" b="0" dirty="0">
                <a:latin typeface="+mn-ea"/>
              </a:rPr>
              <a:t>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473280" y="6381328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</a:rPr>
              <a:t>15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77531" y="1844824"/>
            <a:ext cx="48965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>
                <a:latin typeface="+mn-ea"/>
                <a:ea typeface="+mn-ea"/>
              </a:rPr>
              <a:t>OS </a:t>
            </a:r>
            <a:r>
              <a:rPr lang="ko-KR" altLang="en-US" sz="1400" dirty="0" smtClean="0">
                <a:latin typeface="+mn-ea"/>
                <a:ea typeface="+mn-ea"/>
              </a:rPr>
              <a:t>계정 생성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>
                <a:latin typeface="+mn-ea"/>
                <a:ea typeface="+mn-ea"/>
              </a:rPr>
              <a:t>Selinux </a:t>
            </a:r>
            <a:r>
              <a:rPr lang="ko-KR" altLang="en-US" sz="1400" dirty="0" smtClean="0">
                <a:latin typeface="+mn-ea"/>
                <a:ea typeface="+mn-ea"/>
              </a:rPr>
              <a:t>확인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>
                <a:latin typeface="+mn-ea"/>
                <a:ea typeface="+mn-ea"/>
              </a:rPr>
              <a:t>OS </a:t>
            </a:r>
            <a:r>
              <a:rPr lang="ko-KR" altLang="en-US" sz="1400" dirty="0" smtClean="0">
                <a:latin typeface="+mn-ea"/>
                <a:ea typeface="+mn-ea"/>
              </a:rPr>
              <a:t>파라미터 설정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>
                <a:latin typeface="+mn-ea"/>
                <a:ea typeface="+mn-ea"/>
              </a:rPr>
              <a:t>OpenJDK </a:t>
            </a:r>
            <a:r>
              <a:rPr lang="ko-KR" altLang="en-US" sz="1400" dirty="0" smtClean="0">
                <a:latin typeface="+mn-ea"/>
                <a:ea typeface="+mn-ea"/>
              </a:rPr>
              <a:t>설치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>
                <a:latin typeface="+mn-ea"/>
                <a:ea typeface="+mn-ea"/>
              </a:rPr>
              <a:t>Gitlab </a:t>
            </a:r>
            <a:r>
              <a:rPr lang="ko-KR" altLang="en-US" sz="1400" dirty="0" smtClean="0">
                <a:latin typeface="+mn-ea"/>
                <a:ea typeface="+mn-ea"/>
              </a:rPr>
              <a:t>설치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>
                <a:latin typeface="+mn-ea"/>
                <a:ea typeface="+mn-ea"/>
              </a:rPr>
              <a:t>Nexus </a:t>
            </a:r>
            <a:r>
              <a:rPr lang="ko-KR" altLang="en-US" sz="1400" dirty="0" smtClean="0">
                <a:latin typeface="+mn-ea"/>
                <a:ea typeface="+mn-ea"/>
              </a:rPr>
              <a:t>설치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>
                <a:latin typeface="+mn-ea"/>
                <a:ea typeface="+mn-ea"/>
              </a:rPr>
              <a:t>Jenkins </a:t>
            </a:r>
            <a:r>
              <a:rPr lang="ko-KR" altLang="en-US" sz="1400" dirty="0" smtClean="0">
                <a:latin typeface="+mn-ea"/>
                <a:ea typeface="+mn-ea"/>
              </a:rPr>
              <a:t>설치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>
                <a:latin typeface="+mn-ea"/>
                <a:ea typeface="+mn-ea"/>
              </a:rPr>
              <a:t>Maven </a:t>
            </a:r>
            <a:r>
              <a:rPr lang="ko-KR" altLang="en-US" sz="1400" dirty="0" smtClean="0">
                <a:latin typeface="+mn-ea"/>
                <a:ea typeface="+mn-ea"/>
              </a:rPr>
              <a:t>설치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latin typeface="+mn-ea"/>
                <a:ea typeface="+mn-ea"/>
              </a:rPr>
              <a:t>파이프라인 개발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488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6770637" y="155673"/>
            <a:ext cx="2790875" cy="3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r>
              <a:rPr kumimoji="0" lang="en-US" altLang="ko-KR" sz="1300" dirty="0" smtClean="0"/>
              <a:t>2. OS </a:t>
            </a:r>
            <a:r>
              <a:rPr kumimoji="0" lang="ko-KR" altLang="en-US" sz="1300" dirty="0" smtClean="0"/>
              <a:t>계성생성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06400" y="144463"/>
            <a:ext cx="7097019" cy="331787"/>
          </a:xfrm>
        </p:spPr>
        <p:txBody>
          <a:bodyPr/>
          <a:lstStyle/>
          <a:p>
            <a:r>
              <a:rPr lang="en-US" altLang="ko-KR" b="0" dirty="0">
                <a:latin typeface="+mn-ea"/>
              </a:rPr>
              <a:t>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473280" y="6381328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</a:rPr>
              <a:t>16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8584" y="1340768"/>
            <a:ext cx="74168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+mn-ea"/>
                <a:ea typeface="+mn-ea"/>
              </a:rPr>
              <a:t>그룹 생성 </a:t>
            </a:r>
            <a:r>
              <a:rPr lang="en-US" altLang="ko-KR" sz="1400" dirty="0" smtClean="0">
                <a:latin typeface="+mn-ea"/>
                <a:ea typeface="+mn-ea"/>
              </a:rPr>
              <a:t>(cmadmin)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</a:t>
            </a:r>
            <a:r>
              <a:rPr lang="en-US" altLang="ko-KR" sz="1400" dirty="0" err="1">
                <a:latin typeface="+mn-ea"/>
                <a:ea typeface="+mn-ea"/>
              </a:rPr>
              <a:t>groupadd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</a:rPr>
              <a:t>cmadmin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User </a:t>
            </a:r>
            <a:r>
              <a:rPr lang="ko-KR" altLang="en-US" sz="1400" dirty="0" smtClean="0">
                <a:latin typeface="+mn-ea"/>
                <a:ea typeface="+mn-ea"/>
              </a:rPr>
              <a:t>생성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en-US" altLang="ko-KR" sz="1400" dirty="0">
                <a:latin typeface="+mn-ea"/>
              </a:rPr>
              <a:t>cmadmin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useradd -d </a:t>
            </a:r>
            <a:r>
              <a:rPr lang="en-US" altLang="ko-KR" sz="1400" dirty="0" smtClean="0">
                <a:latin typeface="+mn-ea"/>
                <a:ea typeface="+mn-ea"/>
              </a:rPr>
              <a:t>/home/cmadmin </a:t>
            </a:r>
            <a:r>
              <a:rPr lang="en-US" altLang="ko-KR" sz="1400" dirty="0">
                <a:latin typeface="+mn-ea"/>
                <a:ea typeface="+mn-ea"/>
              </a:rPr>
              <a:t>-s /bin/bash -g </a:t>
            </a:r>
            <a:r>
              <a:rPr lang="en-US" altLang="ko-KR" sz="1400" dirty="0">
                <a:latin typeface="+mn-ea"/>
              </a:rPr>
              <a:t>cmadmin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</a:rPr>
              <a:t>cmadmin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+mn-ea"/>
                <a:ea typeface="+mn-ea"/>
              </a:rPr>
              <a:t>패스워드 설정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err="1" smtClean="0">
                <a:latin typeface="+mn-ea"/>
                <a:ea typeface="+mn-ea"/>
              </a:rPr>
              <a:t>passwd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cmadmin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sudoers </a:t>
            </a:r>
            <a:r>
              <a:rPr lang="ko-KR" altLang="en-US" sz="1400" dirty="0" smtClean="0">
                <a:latin typeface="+mn-ea"/>
                <a:ea typeface="+mn-ea"/>
              </a:rPr>
              <a:t>등록</a:t>
            </a:r>
            <a:endParaRPr lang="en-US" altLang="ko-KR" sz="1400" dirty="0">
              <a:latin typeface="+mn-ea"/>
              <a:ea typeface="+mn-ea"/>
            </a:endParaRPr>
          </a:p>
          <a:p>
            <a:pPr marL="536575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latin typeface="+mn-ea"/>
                <a:ea typeface="+mn-ea"/>
              </a:rPr>
              <a:t>Sudoers </a:t>
            </a:r>
            <a:r>
              <a:rPr lang="ko-KR" altLang="en-US" sz="1400" dirty="0" smtClean="0">
                <a:latin typeface="+mn-ea"/>
                <a:ea typeface="+mn-ea"/>
              </a:rPr>
              <a:t>파일 권한 변경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63525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chmod +w /</a:t>
            </a:r>
            <a:r>
              <a:rPr lang="en-US" altLang="ko-KR" sz="1400" dirty="0" smtClean="0">
                <a:latin typeface="+mn-ea"/>
                <a:ea typeface="+mn-ea"/>
              </a:rPr>
              <a:t>etc/sudoers</a:t>
            </a:r>
          </a:p>
          <a:p>
            <a:pPr marL="536575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+mn-ea"/>
                <a:ea typeface="+mn-ea"/>
              </a:rPr>
              <a:t>Sudoer </a:t>
            </a:r>
            <a:r>
              <a:rPr lang="ko-KR" altLang="en-US" sz="1400" dirty="0">
                <a:latin typeface="+mn-ea"/>
                <a:ea typeface="+mn-ea"/>
              </a:rPr>
              <a:t>추가</a:t>
            </a:r>
            <a:endParaRPr lang="en-US" altLang="ko-KR" sz="1400" dirty="0">
              <a:latin typeface="+mn-ea"/>
              <a:ea typeface="+mn-ea"/>
            </a:endParaRPr>
          </a:p>
          <a:p>
            <a:pPr marL="263525"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smtClean="0">
                <a:latin typeface="+mn-ea"/>
                <a:ea typeface="+mn-ea"/>
              </a:rPr>
              <a:t>cmadmin       </a:t>
            </a:r>
            <a:r>
              <a:rPr lang="en-US" altLang="ko-KR" sz="1400" dirty="0">
                <a:latin typeface="+mn-ea"/>
                <a:ea typeface="+mn-ea"/>
              </a:rPr>
              <a:t>ALL=(ALL)       NOPASSWD: </a:t>
            </a:r>
            <a:r>
              <a:rPr lang="en-US" altLang="ko-KR" sz="1400" dirty="0" smtClean="0">
                <a:latin typeface="+mn-ea"/>
                <a:ea typeface="+mn-ea"/>
              </a:rPr>
              <a:t>ALL  </a:t>
            </a:r>
          </a:p>
          <a:p>
            <a:pPr marL="263525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(</a:t>
            </a:r>
            <a:r>
              <a:rPr lang="ko-KR" altLang="en-US" sz="1400" dirty="0" smtClean="0">
                <a:latin typeface="+mn-ea"/>
                <a:ea typeface="+mn-ea"/>
              </a:rPr>
              <a:t>실제는 </a:t>
            </a:r>
            <a:r>
              <a:rPr lang="en-US" altLang="ko-KR" sz="1400" dirty="0" smtClean="0">
                <a:latin typeface="+mn-ea"/>
                <a:ea typeface="+mn-ea"/>
              </a:rPr>
              <a:t>nopasswd </a:t>
            </a:r>
            <a:r>
              <a:rPr lang="ko-KR" altLang="en-US" sz="1400" dirty="0" smtClean="0">
                <a:latin typeface="+mn-ea"/>
                <a:ea typeface="+mn-ea"/>
              </a:rPr>
              <a:t>옵션은 안 줌</a:t>
            </a:r>
            <a:r>
              <a:rPr lang="en-US" altLang="ko-KR" sz="1400" dirty="0" smtClean="0">
                <a:latin typeface="+mn-ea"/>
                <a:ea typeface="+mn-ea"/>
              </a:rPr>
              <a:t>, sudo </a:t>
            </a:r>
            <a:r>
              <a:rPr lang="ko-KR" altLang="en-US" sz="1400" dirty="0" smtClean="0">
                <a:latin typeface="+mn-ea"/>
                <a:ea typeface="+mn-ea"/>
              </a:rPr>
              <a:t>사용 시 매번 패스워드 입력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48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6770637" y="155673"/>
            <a:ext cx="2790875" cy="3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r>
              <a:rPr kumimoji="0" lang="en-US" altLang="ko-KR" sz="1300" dirty="0"/>
              <a:t>3</a:t>
            </a:r>
            <a:r>
              <a:rPr kumimoji="0" lang="en-US" altLang="ko-KR" sz="1300" dirty="0" smtClean="0"/>
              <a:t>. Selinux </a:t>
            </a:r>
            <a:r>
              <a:rPr kumimoji="0" lang="ko-KR" altLang="en-US" sz="1300" dirty="0" smtClean="0"/>
              <a:t>확인 및 설정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06400" y="144463"/>
            <a:ext cx="7097019" cy="331787"/>
          </a:xfrm>
        </p:spPr>
        <p:txBody>
          <a:bodyPr/>
          <a:lstStyle/>
          <a:p>
            <a:r>
              <a:rPr lang="en-US" altLang="ko-KR" b="0" dirty="0">
                <a:latin typeface="+mn-ea"/>
              </a:rPr>
              <a:t>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473280" y="6381328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</a:rPr>
              <a:t>17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8584" y="1340768"/>
            <a:ext cx="741682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Selinux </a:t>
            </a:r>
            <a:r>
              <a:rPr lang="ko-KR" altLang="en-US" sz="1400" dirty="0" smtClean="0">
                <a:latin typeface="+mn-ea"/>
                <a:ea typeface="+mn-ea"/>
              </a:rPr>
              <a:t>확인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getenforce : Disabled</a:t>
            </a:r>
            <a:r>
              <a:rPr lang="ko-KR" altLang="en-US" sz="1400" dirty="0" smtClean="0">
                <a:latin typeface="+mn-ea"/>
                <a:ea typeface="+mn-ea"/>
              </a:rPr>
              <a:t>로 되어 있어야 함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Selinux </a:t>
            </a:r>
            <a:r>
              <a:rPr lang="ko-KR" altLang="en-US" sz="1400" dirty="0" smtClean="0">
                <a:latin typeface="+mn-ea"/>
                <a:ea typeface="+mn-ea"/>
              </a:rPr>
              <a:t>변경 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수정 후 </a:t>
            </a:r>
            <a:r>
              <a:rPr lang="en-US" altLang="ko-KR" sz="1400" dirty="0" smtClean="0">
                <a:latin typeface="+mn-ea"/>
                <a:ea typeface="+mn-ea"/>
              </a:rPr>
              <a:t>reboot </a:t>
            </a:r>
            <a:r>
              <a:rPr lang="ko-KR" altLang="en-US" sz="1400" dirty="0" smtClean="0">
                <a:latin typeface="+mn-ea"/>
                <a:ea typeface="+mn-ea"/>
              </a:rPr>
              <a:t>필요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vi /</a:t>
            </a:r>
            <a:r>
              <a:rPr lang="en-US" altLang="ko-KR" sz="1400" dirty="0" smtClean="0">
                <a:latin typeface="+mn-ea"/>
                <a:ea typeface="+mn-ea"/>
              </a:rPr>
              <a:t>etc/</a:t>
            </a:r>
            <a:r>
              <a:rPr lang="en-US" altLang="ko-KR" sz="1400" dirty="0" err="1" smtClean="0">
                <a:latin typeface="+mn-ea"/>
                <a:ea typeface="+mn-ea"/>
              </a:rPr>
              <a:t>selinux</a:t>
            </a:r>
            <a:r>
              <a:rPr lang="en-US" altLang="ko-KR" sz="1400" dirty="0" smtClean="0">
                <a:latin typeface="+mn-ea"/>
                <a:ea typeface="+mn-ea"/>
              </a:rPr>
              <a:t>/</a:t>
            </a:r>
            <a:r>
              <a:rPr lang="en-US" altLang="ko-KR" sz="1400" dirty="0" err="1" smtClean="0">
                <a:latin typeface="+mn-ea"/>
                <a:ea typeface="+mn-ea"/>
              </a:rPr>
              <a:t>config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  (enforcing, permissive, </a:t>
            </a:r>
            <a:r>
              <a:rPr lang="en-US" altLang="ko-KR" sz="1400" dirty="0" smtClean="0">
                <a:latin typeface="+mn-ea"/>
                <a:ea typeface="+mn-ea"/>
              </a:rPr>
              <a:t>disabled)</a:t>
            </a: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675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6770637" y="155673"/>
            <a:ext cx="2790875" cy="3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r>
              <a:rPr kumimoji="0" lang="en-US" altLang="ko-KR" sz="1300" dirty="0" smtClean="0"/>
              <a:t>4. OS </a:t>
            </a:r>
            <a:r>
              <a:rPr kumimoji="0" lang="ko-KR" altLang="en-US" sz="1300" dirty="0" smtClean="0"/>
              <a:t>파라미터</a:t>
            </a:r>
            <a:r>
              <a:rPr kumimoji="0" lang="en-US" altLang="ko-KR" sz="1300" dirty="0" smtClean="0"/>
              <a:t>(</a:t>
            </a:r>
            <a:r>
              <a:rPr kumimoji="0" lang="en-US" altLang="ko-KR" sz="1300" dirty="0" err="1" smtClean="0"/>
              <a:t>limits.conf</a:t>
            </a:r>
            <a:r>
              <a:rPr kumimoji="0" lang="en-US" altLang="ko-KR" sz="1300" dirty="0" smtClean="0"/>
              <a:t>)</a:t>
            </a:r>
            <a:r>
              <a:rPr kumimoji="0" lang="ko-KR" altLang="en-US" sz="1300" dirty="0" smtClean="0"/>
              <a:t> 설정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06400" y="144463"/>
            <a:ext cx="7097019" cy="331787"/>
          </a:xfrm>
        </p:spPr>
        <p:txBody>
          <a:bodyPr/>
          <a:lstStyle/>
          <a:p>
            <a:r>
              <a:rPr lang="en-US" altLang="ko-KR" b="0" dirty="0">
                <a:latin typeface="+mn-ea"/>
              </a:rPr>
              <a:t>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473280" y="6381328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</a:rPr>
              <a:t>18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8584" y="1340768"/>
            <a:ext cx="74168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Limits </a:t>
            </a:r>
            <a:r>
              <a:rPr lang="ko-KR" altLang="en-US" sz="1400" dirty="0" smtClean="0">
                <a:latin typeface="+mn-ea"/>
                <a:ea typeface="+mn-ea"/>
              </a:rPr>
              <a:t>설정 </a:t>
            </a:r>
            <a:r>
              <a:rPr lang="en-US" altLang="ko-KR" sz="1400" dirty="0" smtClean="0">
                <a:latin typeface="+mn-ea"/>
                <a:ea typeface="+mn-ea"/>
              </a:rPr>
              <a:t>(vi /etc/security/</a:t>
            </a:r>
            <a:r>
              <a:rPr lang="en-US" altLang="ko-KR" sz="1400" dirty="0" err="1" smtClean="0">
                <a:latin typeface="+mn-ea"/>
                <a:ea typeface="+mn-ea"/>
              </a:rPr>
              <a:t>limits.conf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</a:t>
            </a:r>
            <a:r>
              <a:rPr lang="en-US" altLang="ko-KR" sz="1400" dirty="0" smtClean="0">
                <a:latin typeface="+mn-ea"/>
                <a:ea typeface="+mn-ea"/>
              </a:rPr>
              <a:t>cmadmin </a:t>
            </a:r>
            <a:r>
              <a:rPr lang="en-US" altLang="ko-KR" sz="1400" dirty="0">
                <a:latin typeface="+mn-ea"/>
                <a:ea typeface="+mn-ea"/>
              </a:rPr>
              <a:t>soft </a:t>
            </a:r>
            <a:r>
              <a:rPr lang="en-US" altLang="ko-KR" sz="1400" dirty="0" err="1">
                <a:latin typeface="+mn-ea"/>
                <a:ea typeface="+mn-ea"/>
              </a:rPr>
              <a:t>nproc</a:t>
            </a:r>
            <a:r>
              <a:rPr lang="en-US" altLang="ko-KR" sz="1400" dirty="0">
                <a:latin typeface="+mn-ea"/>
                <a:ea typeface="+mn-ea"/>
              </a:rPr>
              <a:t> 131072		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</a:t>
            </a:r>
            <a:r>
              <a:rPr lang="en-US" altLang="ko-KR" sz="1400" dirty="0" smtClean="0">
                <a:latin typeface="+mn-ea"/>
              </a:rPr>
              <a:t>cmadmin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hard </a:t>
            </a:r>
            <a:r>
              <a:rPr lang="en-US" altLang="ko-KR" sz="1400" dirty="0" err="1">
                <a:latin typeface="+mn-ea"/>
                <a:ea typeface="+mn-ea"/>
              </a:rPr>
              <a:t>nproc</a:t>
            </a:r>
            <a:r>
              <a:rPr lang="en-US" altLang="ko-KR" sz="1400" dirty="0">
                <a:latin typeface="+mn-ea"/>
                <a:ea typeface="+mn-ea"/>
              </a:rPr>
              <a:t> 131072		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smtClean="0">
                <a:latin typeface="+mn-ea"/>
              </a:rPr>
              <a:t>cmadmin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soft </a:t>
            </a:r>
            <a:r>
              <a:rPr lang="en-US" altLang="ko-KR" sz="1400" dirty="0" err="1">
                <a:latin typeface="+mn-ea"/>
                <a:ea typeface="+mn-ea"/>
              </a:rPr>
              <a:t>nofile</a:t>
            </a:r>
            <a:r>
              <a:rPr lang="en-US" altLang="ko-KR" sz="1400" dirty="0">
                <a:latin typeface="+mn-ea"/>
                <a:ea typeface="+mn-ea"/>
              </a:rPr>
              <a:t> 307200		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smtClean="0">
                <a:latin typeface="+mn-ea"/>
              </a:rPr>
              <a:t>cmadmin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hard </a:t>
            </a:r>
            <a:r>
              <a:rPr lang="en-US" altLang="ko-KR" sz="1400" dirty="0" err="1">
                <a:latin typeface="+mn-ea"/>
                <a:ea typeface="+mn-ea"/>
              </a:rPr>
              <a:t>nofile</a:t>
            </a:r>
            <a:r>
              <a:rPr lang="en-US" altLang="ko-KR" sz="1400" dirty="0">
                <a:latin typeface="+mn-ea"/>
                <a:ea typeface="+mn-ea"/>
              </a:rPr>
              <a:t> 307200		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smtClean="0">
                <a:latin typeface="+mn-ea"/>
              </a:rPr>
              <a:t>cmadmin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soft </a:t>
            </a:r>
            <a:r>
              <a:rPr lang="en-US" altLang="ko-KR" sz="1400" dirty="0" err="1">
                <a:latin typeface="+mn-ea"/>
                <a:ea typeface="+mn-ea"/>
              </a:rPr>
              <a:t>memlock</a:t>
            </a:r>
            <a:r>
              <a:rPr lang="en-US" altLang="ko-KR" sz="1400" dirty="0">
                <a:latin typeface="+mn-ea"/>
                <a:ea typeface="+mn-ea"/>
              </a:rPr>
              <a:t> unlimited		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smtClean="0">
                <a:latin typeface="+mn-ea"/>
              </a:rPr>
              <a:t>cmadmin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hard </a:t>
            </a:r>
            <a:r>
              <a:rPr lang="en-US" altLang="ko-KR" sz="1400" dirty="0" err="1">
                <a:latin typeface="+mn-ea"/>
                <a:ea typeface="+mn-ea"/>
              </a:rPr>
              <a:t>memlock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unlimited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Service </a:t>
            </a:r>
            <a:r>
              <a:rPr lang="ko-KR" altLang="en-US" sz="1400" dirty="0" smtClean="0">
                <a:latin typeface="+mn-ea"/>
                <a:ea typeface="+mn-ea"/>
              </a:rPr>
              <a:t>파일에 설정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</a:t>
            </a:r>
            <a:r>
              <a:rPr lang="en-US" altLang="ko-KR" sz="1400" dirty="0" err="1" smtClean="0">
                <a:latin typeface="+mn-ea"/>
                <a:ea typeface="+mn-ea"/>
              </a:rPr>
              <a:t>LimitNPROC</a:t>
            </a:r>
            <a:r>
              <a:rPr lang="en-US" altLang="ko-KR" sz="1400" dirty="0" smtClean="0">
                <a:latin typeface="+mn-ea"/>
                <a:ea typeface="+mn-ea"/>
              </a:rPr>
              <a:t>=</a:t>
            </a:r>
            <a:r>
              <a:rPr lang="en-US" altLang="ko-KR" sz="1400" dirty="0" smtClean="0">
                <a:latin typeface="+mn-ea"/>
              </a:rPr>
              <a:t>131072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</a:t>
            </a:r>
            <a:r>
              <a:rPr lang="en-US" altLang="ko-KR" sz="1400" dirty="0" err="1" smtClean="0">
                <a:latin typeface="+mn-ea"/>
                <a:ea typeface="+mn-ea"/>
              </a:rPr>
              <a:t>LimitNOFILE</a:t>
            </a:r>
            <a:r>
              <a:rPr lang="en-US" altLang="ko-KR" sz="1400" dirty="0" smtClean="0">
                <a:latin typeface="+mn-ea"/>
                <a:ea typeface="+mn-ea"/>
              </a:rPr>
              <a:t>=</a:t>
            </a:r>
            <a:r>
              <a:rPr lang="en-US" altLang="ko-KR" sz="1400" dirty="0" smtClean="0">
                <a:latin typeface="+mn-ea"/>
              </a:rPr>
              <a:t>307200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</a:t>
            </a:r>
            <a:r>
              <a:rPr lang="en-US" altLang="ko-KR" sz="1400" dirty="0" err="1" smtClean="0">
                <a:latin typeface="+mn-ea"/>
                <a:ea typeface="+mn-ea"/>
              </a:rPr>
              <a:t>LimitMEMLOCK</a:t>
            </a:r>
            <a:r>
              <a:rPr lang="en-US" altLang="ko-KR" sz="1400" dirty="0" smtClean="0">
                <a:latin typeface="+mn-ea"/>
                <a:ea typeface="+mn-ea"/>
              </a:rPr>
              <a:t>=</a:t>
            </a:r>
            <a:r>
              <a:rPr lang="en-US" altLang="ko-KR" sz="1400" dirty="0" smtClean="0">
                <a:latin typeface="+mn-ea"/>
              </a:rPr>
              <a:t>unlimited</a:t>
            </a: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917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8" name="제목 1"/>
          <p:cNvSpPr txBox="1">
            <a:spLocks/>
          </p:cNvSpPr>
          <p:nvPr/>
        </p:nvSpPr>
        <p:spPr bwMode="auto">
          <a:xfrm>
            <a:off x="361156" y="182564"/>
            <a:ext cx="6392466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398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398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398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398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개정이력</a:t>
            </a:r>
            <a:endParaRPr lang="ko-KR" altLang="en-US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233203"/>
              </p:ext>
            </p:extLst>
          </p:nvPr>
        </p:nvGraphicFramePr>
        <p:xfrm>
          <a:off x="385012" y="836713"/>
          <a:ext cx="9153624" cy="4968556"/>
        </p:xfrm>
        <a:graphic>
          <a:graphicData uri="http://schemas.openxmlformats.org/drawingml/2006/table">
            <a:tbl>
              <a:tblPr firstRow="1" firstCol="1" bandRow="1"/>
              <a:tblGrid>
                <a:gridCol w="1523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11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ko-KR" sz="1100" b="1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날</a:t>
                      </a:r>
                      <a:r>
                        <a:rPr lang="ko-KR" altLang="en-US" sz="1100" b="1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짜</a:t>
                      </a:r>
                      <a:endParaRPr lang="ko-KR" sz="1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285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ko-KR" sz="1100" b="1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버전</a:t>
                      </a:r>
                      <a:endParaRPr lang="ko-KR" sz="1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ko-KR" sz="1100" b="1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변경내용</a:t>
                      </a:r>
                      <a:endParaRPr lang="ko-KR" sz="1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ko-KR" sz="1100" b="1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작성자</a:t>
                      </a:r>
                      <a:endParaRPr lang="ko-KR" sz="1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3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2022.11.01</a:t>
                      </a:r>
                      <a:endParaRPr lang="ko-KR" sz="1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0.5</a:t>
                      </a:r>
                      <a:endParaRPr lang="ko-KR" sz="1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작성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김성태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3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en-US" altLang="ko-KR" sz="1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13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en-US" altLang="ko-KR" sz="1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807916"/>
                  </a:ext>
                </a:extLst>
              </a:tr>
              <a:tr h="42613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100" dirty="0" smtClean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613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13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11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11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11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11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181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6770637" y="155673"/>
            <a:ext cx="2790875" cy="3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r>
              <a:rPr kumimoji="0" lang="en-US" altLang="ko-KR" sz="1300" dirty="0"/>
              <a:t>5</a:t>
            </a:r>
            <a:r>
              <a:rPr kumimoji="0" lang="en-US" altLang="ko-KR" sz="1300" dirty="0" smtClean="0"/>
              <a:t>. OS </a:t>
            </a:r>
            <a:r>
              <a:rPr kumimoji="0" lang="ko-KR" altLang="en-US" sz="1300" dirty="0" smtClean="0"/>
              <a:t>파라미터</a:t>
            </a:r>
            <a:r>
              <a:rPr kumimoji="0" lang="en-US" altLang="ko-KR" sz="1300" dirty="0" smtClean="0"/>
              <a:t>(</a:t>
            </a:r>
            <a:r>
              <a:rPr kumimoji="0" lang="en-US" altLang="ko-KR" sz="1300" dirty="0" err="1" smtClean="0"/>
              <a:t>sysctl.conf</a:t>
            </a:r>
            <a:r>
              <a:rPr kumimoji="0" lang="en-US" altLang="ko-KR" sz="1300" dirty="0" smtClean="0"/>
              <a:t>)</a:t>
            </a:r>
            <a:r>
              <a:rPr kumimoji="0" lang="ko-KR" altLang="en-US" sz="1300" dirty="0" smtClean="0"/>
              <a:t> 설정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06400" y="144463"/>
            <a:ext cx="7097019" cy="331787"/>
          </a:xfrm>
        </p:spPr>
        <p:txBody>
          <a:bodyPr/>
          <a:lstStyle/>
          <a:p>
            <a:r>
              <a:rPr lang="en-US" altLang="ko-KR" b="0" dirty="0">
                <a:latin typeface="+mn-ea"/>
              </a:rPr>
              <a:t>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473280" y="6381328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</a:rPr>
              <a:t>19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4382" y="808251"/>
            <a:ext cx="34396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n-ea"/>
                <a:ea typeface="+mn-ea"/>
              </a:rPr>
              <a:t>vm.swappiness</a:t>
            </a:r>
            <a:r>
              <a:rPr lang="en-US" altLang="ko-KR" sz="1200" dirty="0">
                <a:latin typeface="+mn-ea"/>
                <a:ea typeface="+mn-ea"/>
              </a:rPr>
              <a:t> = 0</a:t>
            </a:r>
          </a:p>
          <a:p>
            <a:r>
              <a:rPr lang="en-US" altLang="ko-KR" sz="1200" dirty="0">
                <a:latin typeface="+mn-ea"/>
                <a:ea typeface="+mn-ea"/>
              </a:rPr>
              <a:t>net.ipv4.ip_forward=1</a:t>
            </a:r>
          </a:p>
          <a:p>
            <a:r>
              <a:rPr lang="en-US" altLang="ko-KR" sz="1200" dirty="0">
                <a:latin typeface="+mn-ea"/>
                <a:ea typeface="+mn-ea"/>
              </a:rPr>
              <a:t>net.ipv4.conf.all.accept_redirects=0</a:t>
            </a:r>
          </a:p>
          <a:p>
            <a:r>
              <a:rPr lang="en-US" altLang="ko-KR" sz="1200" dirty="0">
                <a:latin typeface="+mn-ea"/>
                <a:ea typeface="+mn-ea"/>
              </a:rPr>
              <a:t>net.ipv6.conf.all.accept_redirects=0</a:t>
            </a:r>
          </a:p>
          <a:p>
            <a:r>
              <a:rPr lang="en-US" altLang="ko-KR" sz="1200" dirty="0">
                <a:latin typeface="+mn-ea"/>
                <a:ea typeface="+mn-ea"/>
              </a:rPr>
              <a:t>net.ipv4.conf.all.secure_redirects=0</a:t>
            </a:r>
          </a:p>
          <a:p>
            <a:r>
              <a:rPr lang="en-US" altLang="ko-KR" sz="1200" dirty="0">
                <a:latin typeface="+mn-ea"/>
                <a:ea typeface="+mn-ea"/>
              </a:rPr>
              <a:t>net.ipv4.conf.all.send_redirects=0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kernel.nmi_watchdog</a:t>
            </a:r>
            <a:r>
              <a:rPr lang="en-US" altLang="ko-KR" sz="1200" dirty="0">
                <a:latin typeface="+mn-ea"/>
                <a:ea typeface="+mn-ea"/>
              </a:rPr>
              <a:t>=1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kernel.shmall</a:t>
            </a:r>
            <a:r>
              <a:rPr lang="en-US" altLang="ko-KR" sz="1200" dirty="0">
                <a:latin typeface="+mn-ea"/>
                <a:ea typeface="+mn-ea"/>
              </a:rPr>
              <a:t>=4294967296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kernel.shmmax</a:t>
            </a:r>
            <a:r>
              <a:rPr lang="en-US" altLang="ko-KR" sz="1200" dirty="0">
                <a:latin typeface="+mn-ea"/>
                <a:ea typeface="+mn-ea"/>
              </a:rPr>
              <a:t>=68719476736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kernel.shmmni</a:t>
            </a:r>
            <a:r>
              <a:rPr lang="en-US" altLang="ko-KR" sz="1200" dirty="0">
                <a:latin typeface="+mn-ea"/>
                <a:ea typeface="+mn-ea"/>
              </a:rPr>
              <a:t>=4096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kernel.sem</a:t>
            </a:r>
            <a:r>
              <a:rPr lang="en-US" altLang="ko-KR" sz="1200" dirty="0">
                <a:latin typeface="+mn-ea"/>
                <a:ea typeface="+mn-ea"/>
              </a:rPr>
              <a:t>=1000 32000 100 512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kernel.msgmax</a:t>
            </a:r>
            <a:r>
              <a:rPr lang="en-US" altLang="ko-KR" sz="1200" dirty="0">
                <a:latin typeface="+mn-ea"/>
                <a:ea typeface="+mn-ea"/>
              </a:rPr>
              <a:t>=65536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kernel.msgmnb</a:t>
            </a:r>
            <a:r>
              <a:rPr lang="en-US" altLang="ko-KR" sz="1200" dirty="0">
                <a:latin typeface="+mn-ea"/>
                <a:ea typeface="+mn-ea"/>
              </a:rPr>
              <a:t>=65536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kernel.msgmni</a:t>
            </a:r>
            <a:r>
              <a:rPr lang="en-US" altLang="ko-KR" sz="1200" dirty="0">
                <a:latin typeface="+mn-ea"/>
                <a:ea typeface="+mn-ea"/>
              </a:rPr>
              <a:t>=2878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kernel.sysrq</a:t>
            </a:r>
            <a:r>
              <a:rPr lang="en-US" altLang="ko-KR" sz="1200" dirty="0">
                <a:latin typeface="+mn-ea"/>
                <a:ea typeface="+mn-ea"/>
              </a:rPr>
              <a:t>=0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kernel.core_uses_pid</a:t>
            </a:r>
            <a:r>
              <a:rPr lang="en-US" altLang="ko-KR" sz="1200" dirty="0">
                <a:latin typeface="+mn-ea"/>
                <a:ea typeface="+mn-ea"/>
              </a:rPr>
              <a:t>=1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vm.vfs_cache_pressure</a:t>
            </a:r>
            <a:r>
              <a:rPr lang="en-US" altLang="ko-KR" sz="1200" dirty="0">
                <a:latin typeface="+mn-ea"/>
                <a:ea typeface="+mn-ea"/>
              </a:rPr>
              <a:t>=10000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vm.max_map_count</a:t>
            </a:r>
            <a:r>
              <a:rPr lang="en-US" altLang="ko-KR" sz="1200" dirty="0">
                <a:latin typeface="+mn-ea"/>
                <a:ea typeface="+mn-ea"/>
              </a:rPr>
              <a:t>=262144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net.core.rmem_default</a:t>
            </a:r>
            <a:r>
              <a:rPr lang="en-US" altLang="ko-KR" sz="1200" dirty="0">
                <a:latin typeface="+mn-ea"/>
                <a:ea typeface="+mn-ea"/>
              </a:rPr>
              <a:t>=33554432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net.core.rmem_max</a:t>
            </a:r>
            <a:r>
              <a:rPr lang="en-US" altLang="ko-KR" sz="1200" dirty="0">
                <a:latin typeface="+mn-ea"/>
                <a:ea typeface="+mn-ea"/>
              </a:rPr>
              <a:t>=33554432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net.core.wmem_default</a:t>
            </a:r>
            <a:r>
              <a:rPr lang="en-US" altLang="ko-KR" sz="1200" dirty="0">
                <a:latin typeface="+mn-ea"/>
                <a:ea typeface="+mn-ea"/>
              </a:rPr>
              <a:t>=33554432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net.core.wmem_max</a:t>
            </a:r>
            <a:r>
              <a:rPr lang="en-US" altLang="ko-KR" sz="1200" dirty="0">
                <a:latin typeface="+mn-ea"/>
                <a:ea typeface="+mn-ea"/>
              </a:rPr>
              <a:t>=33554432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net.core.optmem_max</a:t>
            </a:r>
            <a:r>
              <a:rPr lang="en-US" altLang="ko-KR" sz="1200" dirty="0">
                <a:latin typeface="+mn-ea"/>
                <a:ea typeface="+mn-ea"/>
              </a:rPr>
              <a:t>=33554432</a:t>
            </a:r>
          </a:p>
          <a:p>
            <a:r>
              <a:rPr lang="en-US" altLang="ko-KR" sz="1200" dirty="0" err="1" smtClean="0">
                <a:latin typeface="+mn-ea"/>
                <a:ea typeface="+mn-ea"/>
              </a:rPr>
              <a:t>net.core.somaxconn</a:t>
            </a:r>
            <a:r>
              <a:rPr lang="en-US" altLang="ko-KR" sz="1200" dirty="0" smtClean="0">
                <a:latin typeface="+mn-ea"/>
                <a:ea typeface="+mn-ea"/>
              </a:rPr>
              <a:t>=65535</a:t>
            </a:r>
          </a:p>
          <a:p>
            <a:r>
              <a:rPr lang="en-US" altLang="ko-KR" sz="1200" dirty="0" err="1" smtClean="0">
                <a:latin typeface="+mn-ea"/>
                <a:ea typeface="+mn-ea"/>
              </a:rPr>
              <a:t>net.core.netdev_max_backlog</a:t>
            </a:r>
            <a:r>
              <a:rPr lang="en-US" altLang="ko-KR" sz="1200" dirty="0" smtClean="0">
                <a:latin typeface="+mn-ea"/>
                <a:ea typeface="+mn-ea"/>
              </a:rPr>
              <a:t>=3000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92960" y="980728"/>
            <a:ext cx="343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0810" y="821608"/>
            <a:ext cx="415066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net.ipv4.tcp_mem=10000000 10000000 10000000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net.ipv4.tcp_rmem=10000000 10000000 10000000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net.ipv4.tcp_wmem=10000000 10000000 10000000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net.ipv4.tcp_keepalive_time=20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net.ipv4.tcp_keepalive_intvl=15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net.ipv4.tcp_keepalive_probes=5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net.ipv4.tcp_fin_timeout=30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net.ipv4.ip_local_port_range=10000 </a:t>
            </a:r>
            <a:r>
              <a:rPr lang="en-US" altLang="ko-KR" sz="1200" dirty="0" smtClean="0">
                <a:latin typeface="+mn-ea"/>
                <a:ea typeface="+mn-ea"/>
              </a:rPr>
              <a:t>65535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net.ipv4.tcp_retries1=3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net.ipv4.tcp_retries2=3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net.ipv4.tcp_rfc1337=0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net.ipv4.tcp_max_syn_backlog=8192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net.ipv4.tcp_moderate_rcvbuf=1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net.ipv4.tcp_congestion_control=cubic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net.ipv4.tcp_sack=1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net.ipv4.tcp_syn_retries=2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net.ipv4.tcp_syncookies=1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net.ipv4.tcp_timestamps=1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net.ipv4.tcp_window_scaling=1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net.ipv4.tcp_orphan_retries=0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net.ipv4.conf.default.rp_filter=1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net.ipv4.conf.default.accept_source_route=0</a:t>
            </a:r>
          </a:p>
          <a:p>
            <a:r>
              <a:rPr lang="en-US" altLang="ko-KR" sz="1200" dirty="0" err="1" smtClean="0">
                <a:latin typeface="+mn-ea"/>
                <a:ea typeface="+mn-ea"/>
              </a:rPr>
              <a:t>fs.file</a:t>
            </a:r>
            <a:r>
              <a:rPr lang="en-US" altLang="ko-KR" sz="1200" dirty="0" smtClean="0">
                <a:latin typeface="+mn-ea"/>
                <a:ea typeface="+mn-ea"/>
              </a:rPr>
              <a:t>-max=8000000</a:t>
            </a:r>
          </a:p>
          <a:p>
            <a:r>
              <a:rPr lang="en-US" altLang="ko-KR" sz="1200" dirty="0" err="1" smtClean="0">
                <a:latin typeface="+mn-ea"/>
                <a:ea typeface="+mn-ea"/>
              </a:rPr>
              <a:t>fs.aio</a:t>
            </a:r>
            <a:r>
              <a:rPr lang="en-US" altLang="ko-KR" sz="1200" dirty="0" smtClean="0">
                <a:latin typeface="+mn-ea"/>
                <a:ea typeface="+mn-ea"/>
              </a:rPr>
              <a:t>-max-</a:t>
            </a:r>
            <a:r>
              <a:rPr lang="en-US" altLang="ko-KR" sz="1200" dirty="0" err="1" smtClean="0">
                <a:latin typeface="+mn-ea"/>
                <a:ea typeface="+mn-ea"/>
              </a:rPr>
              <a:t>nr</a:t>
            </a:r>
            <a:r>
              <a:rPr lang="en-US" altLang="ko-KR" sz="1200" dirty="0" smtClean="0">
                <a:latin typeface="+mn-ea"/>
                <a:ea typeface="+mn-ea"/>
              </a:rPr>
              <a:t>=65536</a:t>
            </a:r>
          </a:p>
          <a:p>
            <a:r>
              <a:rPr lang="en-US" altLang="ko-KR" sz="1200" dirty="0" err="1" smtClean="0">
                <a:latin typeface="+mn-ea"/>
                <a:ea typeface="+mn-ea"/>
              </a:rPr>
              <a:t>vm.overcommit_memory</a:t>
            </a:r>
            <a:r>
              <a:rPr lang="en-US" altLang="ko-KR" sz="1200" dirty="0" smtClean="0">
                <a:latin typeface="+mn-ea"/>
                <a:ea typeface="+mn-ea"/>
              </a:rPr>
              <a:t>=1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6576" y="5877272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  <a:ea typeface="+mn-ea"/>
              </a:rPr>
              <a:t>설정 완료 후 </a:t>
            </a:r>
            <a:r>
              <a:rPr lang="en-US" altLang="ko-KR" sz="1600" dirty="0" smtClean="0">
                <a:latin typeface="+mn-ea"/>
                <a:ea typeface="+mn-ea"/>
              </a:rPr>
              <a:t>sysctl –p</a:t>
            </a:r>
            <a:r>
              <a:rPr lang="ko-KR" altLang="en-US" sz="1600" dirty="0" smtClean="0">
                <a:latin typeface="+mn-ea"/>
                <a:ea typeface="+mn-ea"/>
              </a:rPr>
              <a:t>를 하여 정상적으로 영구 반영된 것인지 확인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39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6770637" y="155673"/>
            <a:ext cx="2790875" cy="3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r>
              <a:rPr kumimoji="0" lang="en-US" altLang="ko-KR" sz="1300" dirty="0" smtClean="0"/>
              <a:t>6. Java </a:t>
            </a:r>
            <a:r>
              <a:rPr kumimoji="0" lang="ko-KR" altLang="en-US" sz="1300" dirty="0" smtClean="0"/>
              <a:t>설치 및 설정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06400" y="144463"/>
            <a:ext cx="7097019" cy="331787"/>
          </a:xfrm>
        </p:spPr>
        <p:txBody>
          <a:bodyPr/>
          <a:lstStyle/>
          <a:p>
            <a:r>
              <a:rPr lang="en-US" altLang="ko-KR" b="0" dirty="0">
                <a:latin typeface="+mn-ea"/>
              </a:rPr>
              <a:t>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473280" y="6381328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</a:rPr>
              <a:t>20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2960" y="980728"/>
            <a:ext cx="343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2600" y="980728"/>
            <a:ext cx="741682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&lt;</a:t>
            </a:r>
            <a:r>
              <a:rPr lang="ko-KR" altLang="en-US" sz="1400" dirty="0" smtClean="0">
                <a:latin typeface="+mn-ea"/>
                <a:ea typeface="+mn-ea"/>
              </a:rPr>
              <a:t>서버에서 외부 통신이 될 경우</a:t>
            </a:r>
            <a:r>
              <a:rPr lang="en-US" altLang="ko-KR" sz="1400" dirty="0" smtClean="0">
                <a:latin typeface="+mn-ea"/>
                <a:ea typeface="+mn-ea"/>
              </a:rPr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Yum repository </a:t>
            </a:r>
            <a:r>
              <a:rPr lang="ko-KR" altLang="en-US" sz="1400" dirty="0" smtClean="0">
                <a:latin typeface="+mn-ea"/>
                <a:ea typeface="+mn-ea"/>
              </a:rPr>
              <a:t>확인 </a:t>
            </a:r>
            <a:r>
              <a:rPr lang="en-US" altLang="ko-KR" sz="1400" dirty="0" smtClean="0">
                <a:latin typeface="+mn-ea"/>
                <a:ea typeface="+mn-ea"/>
              </a:rPr>
              <a:t>(cd /etc/</a:t>
            </a:r>
            <a:r>
              <a:rPr lang="en-US" altLang="ko-KR" sz="1400" dirty="0" err="1" smtClean="0">
                <a:latin typeface="+mn-ea"/>
                <a:ea typeface="+mn-ea"/>
              </a:rPr>
              <a:t>yum.repos.d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yum </a:t>
            </a:r>
            <a:r>
              <a:rPr lang="en-US" altLang="ko-KR" sz="1400" dirty="0" err="1" smtClean="0">
                <a:latin typeface="+mn-ea"/>
                <a:ea typeface="+mn-ea"/>
              </a:rPr>
              <a:t>repolist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Java 11 </a:t>
            </a:r>
            <a:r>
              <a:rPr lang="ko-KR" altLang="en-US" sz="1400" dirty="0" smtClean="0">
                <a:latin typeface="+mn-ea"/>
                <a:ea typeface="+mn-ea"/>
              </a:rPr>
              <a:t>설치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>
                <a:latin typeface="+mn-ea"/>
                <a:ea typeface="+mn-ea"/>
              </a:rPr>
              <a:t>yum install </a:t>
            </a:r>
            <a:r>
              <a:rPr lang="en-US" altLang="ko-KR" sz="1400" dirty="0" smtClean="0">
                <a:latin typeface="+mn-ea"/>
                <a:ea typeface="+mn-ea"/>
              </a:rPr>
              <a:t>java-11-openjdk-devel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- Java 1.8 </a:t>
            </a:r>
            <a:r>
              <a:rPr lang="ko-KR" altLang="en-US" sz="1400" dirty="0" smtClean="0">
                <a:latin typeface="+mn-ea"/>
                <a:ea typeface="+mn-ea"/>
              </a:rPr>
              <a:t>설치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&lt;</a:t>
            </a:r>
            <a:r>
              <a:rPr lang="ko-KR" altLang="en-US" sz="1400" dirty="0" smtClean="0">
                <a:latin typeface="+mn-ea"/>
                <a:ea typeface="+mn-ea"/>
              </a:rPr>
              <a:t>서버에서 외부 통신이 안되어 </a:t>
            </a:r>
            <a:r>
              <a:rPr lang="en-US" altLang="ko-KR" sz="1400" dirty="0" smtClean="0">
                <a:latin typeface="+mn-ea"/>
                <a:ea typeface="+mn-ea"/>
              </a:rPr>
              <a:t>rpm</a:t>
            </a:r>
            <a:r>
              <a:rPr lang="ko-KR" altLang="en-US" sz="1400" dirty="0" smtClean="0">
                <a:latin typeface="+mn-ea"/>
                <a:ea typeface="+mn-ea"/>
              </a:rPr>
              <a:t>으로 설치할 경우</a:t>
            </a:r>
            <a:r>
              <a:rPr lang="en-US" altLang="ko-KR" sz="1400" dirty="0" smtClean="0">
                <a:latin typeface="+mn-ea"/>
                <a:ea typeface="+mn-ea"/>
              </a:rPr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>
                <a:latin typeface="+mn-ea"/>
                <a:ea typeface="+mn-ea"/>
              </a:rPr>
              <a:t>Openjdk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11 </a:t>
            </a:r>
            <a:r>
              <a:rPr lang="ko-KR" altLang="en-US" sz="1400" dirty="0" smtClean="0">
                <a:latin typeface="+mn-ea"/>
                <a:ea typeface="+mn-ea"/>
              </a:rPr>
              <a:t>설치 </a:t>
            </a:r>
            <a:r>
              <a:rPr lang="en-US" altLang="ko-KR" sz="1400" dirty="0" smtClean="0">
                <a:latin typeface="+mn-ea"/>
                <a:ea typeface="+mn-ea"/>
              </a:rPr>
              <a:t>(1.8</a:t>
            </a:r>
            <a:r>
              <a:rPr lang="ko-KR" altLang="en-US" sz="1400" dirty="0" smtClean="0">
                <a:latin typeface="+mn-ea"/>
                <a:ea typeface="+mn-ea"/>
              </a:rPr>
              <a:t>도 비슷하게 설치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yum </a:t>
            </a:r>
            <a:r>
              <a:rPr lang="en-US" altLang="ko-KR" sz="1400" dirty="0" err="1">
                <a:latin typeface="+mn-ea"/>
                <a:ea typeface="+mn-ea"/>
              </a:rPr>
              <a:t>localinstall</a:t>
            </a:r>
            <a:r>
              <a:rPr lang="en-US" altLang="ko-KR" sz="1400" dirty="0">
                <a:latin typeface="+mn-ea"/>
                <a:ea typeface="+mn-ea"/>
              </a:rPr>
              <a:t> *.</a:t>
            </a:r>
            <a:r>
              <a:rPr lang="en-US" altLang="ko-KR" sz="1400" dirty="0" smtClean="0">
                <a:latin typeface="+mn-ea"/>
                <a:ea typeface="+mn-ea"/>
              </a:rPr>
              <a:t>rpm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+mn-ea"/>
                <a:ea typeface="+mn-ea"/>
              </a:rPr>
              <a:t>설치 확인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update-alternatives </a:t>
            </a:r>
            <a:r>
              <a:rPr lang="en-US" altLang="ko-KR" sz="1400" dirty="0">
                <a:latin typeface="+mn-ea"/>
                <a:ea typeface="+mn-ea"/>
              </a:rPr>
              <a:t>--</a:t>
            </a:r>
            <a:r>
              <a:rPr lang="en-US" altLang="ko-KR" sz="1400" dirty="0" err="1">
                <a:latin typeface="+mn-ea"/>
                <a:ea typeface="+mn-ea"/>
              </a:rPr>
              <a:t>config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java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+mn-ea"/>
                <a:ea typeface="+mn-ea"/>
              </a:rPr>
              <a:t>계정 </a:t>
            </a:r>
            <a:r>
              <a:rPr lang="en-US" altLang="ko-KR" sz="1400" dirty="0" smtClean="0">
                <a:latin typeface="+mn-ea"/>
                <a:ea typeface="+mn-ea"/>
              </a:rPr>
              <a:t>profile</a:t>
            </a:r>
            <a:r>
              <a:rPr lang="ko-KR" altLang="en-US" sz="1400" dirty="0" smtClean="0">
                <a:latin typeface="+mn-ea"/>
                <a:ea typeface="+mn-ea"/>
              </a:rPr>
              <a:t>에 </a:t>
            </a:r>
            <a:r>
              <a:rPr lang="en-US" altLang="ko-KR" sz="1400" dirty="0" smtClean="0">
                <a:latin typeface="+mn-ea"/>
                <a:ea typeface="+mn-ea"/>
              </a:rPr>
              <a:t>JAVA_HOME </a:t>
            </a:r>
            <a:r>
              <a:rPr lang="ko-KR" altLang="en-US" sz="1400" dirty="0" smtClean="0">
                <a:latin typeface="+mn-ea"/>
                <a:ea typeface="+mn-ea"/>
              </a:rPr>
              <a:t>설정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export </a:t>
            </a:r>
            <a:r>
              <a:rPr lang="en-US" altLang="ko-KR" sz="1400" dirty="0">
                <a:latin typeface="+mn-ea"/>
                <a:ea typeface="+mn-ea"/>
              </a:rPr>
              <a:t>JAVA_HOME=/</a:t>
            </a:r>
            <a:r>
              <a:rPr lang="en-US" altLang="ko-KR" sz="1400" dirty="0" err="1">
                <a:latin typeface="+mn-ea"/>
                <a:ea typeface="+mn-ea"/>
              </a:rPr>
              <a:t>usr</a:t>
            </a:r>
            <a:r>
              <a:rPr lang="en-US" altLang="ko-KR" sz="1400" dirty="0">
                <a:latin typeface="+mn-ea"/>
                <a:ea typeface="+mn-ea"/>
              </a:rPr>
              <a:t>/lib/</a:t>
            </a:r>
            <a:r>
              <a:rPr lang="en-US" altLang="ko-KR" sz="1400" dirty="0" err="1">
                <a:latin typeface="+mn-ea"/>
                <a:ea typeface="+mn-ea"/>
              </a:rPr>
              <a:t>jvm</a:t>
            </a:r>
            <a:r>
              <a:rPr lang="en-US" altLang="ko-KR" sz="1400" dirty="0">
                <a:latin typeface="+mn-ea"/>
                <a:ea typeface="+mn-ea"/>
              </a:rPr>
              <a:t>/java-11-openjdk-11.0.17.0.8-2.el7_9.x86_64/</a:t>
            </a:r>
          </a:p>
        </p:txBody>
      </p:sp>
    </p:spTree>
    <p:extLst>
      <p:ext uri="{BB962C8B-B14F-4D97-AF65-F5344CB8AC3E}">
        <p14:creationId xmlns:p14="http://schemas.microsoft.com/office/powerpoint/2010/main" val="364454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6770637" y="155673"/>
            <a:ext cx="2790875" cy="3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r>
              <a:rPr kumimoji="0" lang="en-US" altLang="ko-KR" sz="1300" dirty="0"/>
              <a:t>7</a:t>
            </a:r>
            <a:r>
              <a:rPr kumimoji="0" lang="en-US" altLang="ko-KR" sz="1300" dirty="0" smtClean="0"/>
              <a:t>. Gitlab </a:t>
            </a:r>
            <a:r>
              <a:rPr kumimoji="0" lang="ko-KR" altLang="en-US" sz="1300" dirty="0" smtClean="0"/>
              <a:t>설치 및 설정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06400" y="144463"/>
            <a:ext cx="7097019" cy="331787"/>
          </a:xfrm>
        </p:spPr>
        <p:txBody>
          <a:bodyPr/>
          <a:lstStyle/>
          <a:p>
            <a:r>
              <a:rPr lang="en-US" altLang="ko-KR" b="0" dirty="0">
                <a:latin typeface="+mn-ea"/>
              </a:rPr>
              <a:t>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473280" y="6381328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</a:rPr>
              <a:t>21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2960" y="980728"/>
            <a:ext cx="343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2600" y="980728"/>
            <a:ext cx="74168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>
                <a:latin typeface="+mn-ea"/>
                <a:ea typeface="+mn-ea"/>
              </a:rPr>
              <a:t>gitlab-ce</a:t>
            </a:r>
            <a:r>
              <a:rPr lang="en-US" altLang="ko-KR" sz="1400" dirty="0" smtClean="0">
                <a:latin typeface="+mn-ea"/>
                <a:ea typeface="+mn-ea"/>
              </a:rPr>
              <a:t> yum repository </a:t>
            </a:r>
            <a:r>
              <a:rPr lang="ko-KR" altLang="en-US" sz="1400" dirty="0" smtClean="0">
                <a:latin typeface="+mn-ea"/>
                <a:ea typeface="+mn-ea"/>
              </a:rPr>
              <a:t>등록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curl -</a:t>
            </a:r>
            <a:r>
              <a:rPr lang="en-US" altLang="ko-KR" sz="1400" dirty="0" err="1">
                <a:latin typeface="+mn-ea"/>
                <a:ea typeface="+mn-ea"/>
              </a:rPr>
              <a:t>sS</a:t>
            </a:r>
            <a:r>
              <a:rPr lang="en-US" altLang="ko-KR" sz="1400" dirty="0">
                <a:latin typeface="+mn-ea"/>
                <a:ea typeface="+mn-ea"/>
              </a:rPr>
              <a:t> https://packages.gitlab.com/install/repositories/gitlab/gitlab-ce/script.rpm.sh | sudo </a:t>
            </a:r>
            <a:r>
              <a:rPr lang="en-US" altLang="ko-KR" sz="1400" dirty="0" smtClean="0">
                <a:latin typeface="+mn-ea"/>
                <a:ea typeface="+mn-ea"/>
              </a:rPr>
              <a:t>bash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>
                <a:latin typeface="+mn-ea"/>
                <a:ea typeface="+mn-ea"/>
              </a:rPr>
              <a:t>gitlab-ce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설치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 smtClean="0">
                <a:latin typeface="+mn-ea"/>
                <a:ea typeface="+mn-ea"/>
              </a:rPr>
              <a:t> sudo </a:t>
            </a:r>
            <a:r>
              <a:rPr lang="en-US" altLang="ko-KR" sz="1400" dirty="0">
                <a:latin typeface="+mn-ea"/>
                <a:ea typeface="+mn-ea"/>
              </a:rPr>
              <a:t>yum install </a:t>
            </a:r>
            <a:r>
              <a:rPr lang="en-US" altLang="ko-KR" sz="1400" dirty="0" err="1" smtClean="0">
                <a:latin typeface="+mn-ea"/>
                <a:ea typeface="+mn-ea"/>
              </a:rPr>
              <a:t>gitlab-ce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+mn-ea"/>
                <a:ea typeface="+mn-ea"/>
              </a:rPr>
              <a:t>환경 파일 구성</a:t>
            </a:r>
            <a:r>
              <a:rPr lang="en-US" altLang="ko-KR" sz="1400" dirty="0" smtClean="0">
                <a:latin typeface="+mn-ea"/>
                <a:ea typeface="+mn-ea"/>
              </a:rPr>
              <a:t>(vi /etc/</a:t>
            </a:r>
            <a:r>
              <a:rPr lang="en-US" altLang="ko-KR" sz="1400" dirty="0" err="1" smtClean="0">
                <a:latin typeface="+mn-ea"/>
                <a:ea typeface="+mn-ea"/>
              </a:rPr>
              <a:t>gitlab</a:t>
            </a:r>
            <a:r>
              <a:rPr lang="en-US" altLang="ko-KR" sz="1400" dirty="0" smtClean="0">
                <a:latin typeface="+mn-ea"/>
                <a:ea typeface="+mn-ea"/>
              </a:rPr>
              <a:t>/</a:t>
            </a:r>
            <a:r>
              <a:rPr lang="en-US" altLang="ko-KR" sz="1400" dirty="0" err="1" smtClean="0">
                <a:latin typeface="+mn-ea"/>
                <a:ea typeface="+mn-ea"/>
              </a:rPr>
              <a:t>gitlab.rb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</a:t>
            </a:r>
            <a:r>
              <a:rPr lang="en-US" altLang="ko-KR" sz="1400" dirty="0" err="1" smtClean="0">
                <a:latin typeface="+mn-ea"/>
                <a:ea typeface="+mn-ea"/>
              </a:rPr>
              <a:t>external_url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'http:// </a:t>
            </a:r>
            <a:r>
              <a:rPr lang="en-US" altLang="ko-KR" sz="1400" dirty="0" smtClean="0">
                <a:latin typeface="+mn-ea"/>
                <a:ea typeface="+mn-ea"/>
              </a:rPr>
              <a:t>192.168.32.99:8081:8081</a:t>
            </a:r>
            <a:r>
              <a:rPr lang="en-US" altLang="ko-KR" sz="1400" dirty="0">
                <a:latin typeface="+mn-ea"/>
                <a:ea typeface="+mn-ea"/>
              </a:rPr>
              <a:t>'			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err="1" smtClean="0">
                <a:latin typeface="+mn-ea"/>
                <a:ea typeface="+mn-ea"/>
              </a:rPr>
              <a:t>git_data_dirs</a:t>
            </a:r>
            <a:r>
              <a:rPr lang="en-US" altLang="ko-KR" sz="1400" dirty="0">
                <a:latin typeface="+mn-ea"/>
                <a:ea typeface="+mn-ea"/>
              </a:rPr>
              <a:t>({					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     "</a:t>
            </a:r>
            <a:r>
              <a:rPr lang="en-US" altLang="ko-KR" sz="1400" dirty="0">
                <a:latin typeface="+mn-ea"/>
                <a:ea typeface="+mn-ea"/>
              </a:rPr>
              <a:t>default" =&gt; {					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          "</a:t>
            </a:r>
            <a:r>
              <a:rPr lang="en-US" altLang="ko-KR" sz="1400" dirty="0">
                <a:latin typeface="+mn-ea"/>
                <a:ea typeface="+mn-ea"/>
              </a:rPr>
              <a:t>path" =&gt; </a:t>
            </a:r>
            <a:r>
              <a:rPr lang="en-US" altLang="ko-KR" sz="1400" dirty="0" smtClean="0">
                <a:latin typeface="+mn-ea"/>
                <a:ea typeface="+mn-ea"/>
              </a:rPr>
              <a:t>"/</a:t>
            </a:r>
            <a:r>
              <a:rPr lang="en-US" altLang="ko-KR" sz="1400" dirty="0" err="1" smtClean="0">
                <a:latin typeface="+mn-ea"/>
                <a:ea typeface="+mn-ea"/>
              </a:rPr>
              <a:t>appdata</a:t>
            </a:r>
            <a:r>
              <a:rPr lang="en-US" altLang="ko-KR" sz="1400" dirty="0" smtClean="0">
                <a:latin typeface="+mn-ea"/>
                <a:ea typeface="+mn-ea"/>
              </a:rPr>
              <a:t>/</a:t>
            </a:r>
            <a:r>
              <a:rPr lang="en-US" altLang="ko-KR" sz="1400" dirty="0" err="1" smtClean="0">
                <a:latin typeface="+mn-ea"/>
                <a:ea typeface="+mn-ea"/>
              </a:rPr>
              <a:t>git</a:t>
            </a:r>
            <a:r>
              <a:rPr lang="en-US" altLang="ko-KR" sz="1400" dirty="0" smtClean="0">
                <a:latin typeface="+mn-ea"/>
                <a:ea typeface="+mn-ea"/>
              </a:rPr>
              <a:t>-data</a:t>
            </a:r>
            <a:r>
              <a:rPr lang="en-US" altLang="ko-KR" sz="1400" dirty="0">
                <a:latin typeface="+mn-ea"/>
                <a:ea typeface="+mn-ea"/>
              </a:rPr>
              <a:t>"				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     }</a:t>
            </a:r>
            <a:r>
              <a:rPr lang="en-US" altLang="ko-KR" sz="1400" dirty="0">
                <a:latin typeface="+mn-ea"/>
                <a:ea typeface="+mn-ea"/>
              </a:rPr>
              <a:t>			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 })</a:t>
            </a:r>
            <a:r>
              <a:rPr lang="en-US" altLang="ko-KR" sz="1400" dirty="0">
                <a:latin typeface="+mn-ea"/>
                <a:ea typeface="+mn-ea"/>
              </a:rPr>
              <a:t>			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 puma</a:t>
            </a:r>
            <a:r>
              <a:rPr lang="en-US" altLang="ko-KR" sz="1400" dirty="0">
                <a:latin typeface="+mn-ea"/>
                <a:ea typeface="+mn-ea"/>
              </a:rPr>
              <a:t>['port'] = 8087				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 </a:t>
            </a:r>
            <a:r>
              <a:rPr lang="en-US" altLang="ko-KR" sz="1400" dirty="0" err="1" smtClean="0">
                <a:latin typeface="+mn-ea"/>
                <a:ea typeface="+mn-ea"/>
              </a:rPr>
              <a:t>nginx</a:t>
            </a:r>
            <a:r>
              <a:rPr lang="en-US" altLang="ko-KR" sz="1400" dirty="0">
                <a:latin typeface="+mn-ea"/>
                <a:ea typeface="+mn-ea"/>
              </a:rPr>
              <a:t>['enable'] = true			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 </a:t>
            </a:r>
            <a:r>
              <a:rPr lang="en-US" altLang="ko-KR" sz="1400" dirty="0" err="1" smtClean="0">
                <a:latin typeface="+mn-ea"/>
                <a:ea typeface="+mn-ea"/>
              </a:rPr>
              <a:t>nginx</a:t>
            </a:r>
            <a:r>
              <a:rPr lang="en-US" altLang="ko-KR" sz="1400" dirty="0">
                <a:latin typeface="+mn-ea"/>
                <a:ea typeface="+mn-ea"/>
              </a:rPr>
              <a:t>['</a:t>
            </a:r>
            <a:r>
              <a:rPr lang="en-US" altLang="ko-KR" sz="1400" dirty="0" err="1">
                <a:latin typeface="+mn-ea"/>
                <a:ea typeface="+mn-ea"/>
              </a:rPr>
              <a:t>client_max_body_size</a:t>
            </a:r>
            <a:r>
              <a:rPr lang="en-US" altLang="ko-KR" sz="1400" dirty="0">
                <a:latin typeface="+mn-ea"/>
                <a:ea typeface="+mn-ea"/>
              </a:rPr>
              <a:t>'] = </a:t>
            </a:r>
            <a:r>
              <a:rPr lang="en-US" altLang="ko-KR" sz="1400" dirty="0" smtClean="0">
                <a:latin typeface="+mn-ea"/>
                <a:ea typeface="+mn-ea"/>
              </a:rPr>
              <a:t>'250m‘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 </a:t>
            </a:r>
            <a:r>
              <a:rPr lang="en-US" altLang="ko-KR" sz="1400" dirty="0" err="1" smtClean="0">
                <a:latin typeface="+mn-ea"/>
                <a:ea typeface="+mn-ea"/>
              </a:rPr>
              <a:t>gitlab_rails</a:t>
            </a:r>
            <a:r>
              <a:rPr lang="en-US" altLang="ko-KR" sz="1400" dirty="0">
                <a:latin typeface="+mn-ea"/>
                <a:ea typeface="+mn-ea"/>
              </a:rPr>
              <a:t>['</a:t>
            </a:r>
            <a:r>
              <a:rPr lang="en-US" altLang="ko-KR" sz="1400" dirty="0" err="1">
                <a:latin typeface="+mn-ea"/>
                <a:ea typeface="+mn-ea"/>
              </a:rPr>
              <a:t>gitlab_default_projects_features_builds</a:t>
            </a:r>
            <a:r>
              <a:rPr lang="en-US" altLang="ko-KR" sz="1400" dirty="0">
                <a:latin typeface="+mn-ea"/>
                <a:ea typeface="+mn-ea"/>
              </a:rPr>
              <a:t>'] = </a:t>
            </a:r>
            <a:r>
              <a:rPr lang="en-US" altLang="ko-KR" sz="1400" dirty="0" smtClean="0">
                <a:latin typeface="+mn-ea"/>
                <a:ea typeface="+mn-ea"/>
              </a:rPr>
              <a:t>false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50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6770637" y="155673"/>
            <a:ext cx="2790875" cy="3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r>
              <a:rPr kumimoji="0" lang="en-US" altLang="ko-KR" sz="1300" dirty="0"/>
              <a:t>7</a:t>
            </a:r>
            <a:r>
              <a:rPr kumimoji="0" lang="en-US" altLang="ko-KR" sz="1300" dirty="0" smtClean="0"/>
              <a:t>. Gitlab </a:t>
            </a:r>
            <a:r>
              <a:rPr kumimoji="0" lang="ko-KR" altLang="en-US" sz="1300" dirty="0" smtClean="0"/>
              <a:t>설치 및 설정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06400" y="144463"/>
            <a:ext cx="7097019" cy="331787"/>
          </a:xfrm>
        </p:spPr>
        <p:txBody>
          <a:bodyPr/>
          <a:lstStyle/>
          <a:p>
            <a:r>
              <a:rPr lang="en-US" altLang="ko-KR" b="0" dirty="0">
                <a:latin typeface="+mn-ea"/>
              </a:rPr>
              <a:t>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473280" y="6381328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</a:rPr>
              <a:t>22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2960" y="980728"/>
            <a:ext cx="343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2600" y="980728"/>
            <a:ext cx="741682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>
                <a:latin typeface="+mn-ea"/>
                <a:ea typeface="+mn-ea"/>
              </a:rPr>
              <a:t>Config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반영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err="1" smtClean="0">
                <a:latin typeface="+mn-ea"/>
                <a:ea typeface="+mn-ea"/>
              </a:rPr>
              <a:t>gitlab-ctl</a:t>
            </a:r>
            <a:r>
              <a:rPr lang="en-US" altLang="ko-KR" sz="1400" dirty="0" smtClean="0">
                <a:latin typeface="+mn-ea"/>
                <a:ea typeface="+mn-ea"/>
              </a:rPr>
              <a:t> reconfigure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Gitlab </a:t>
            </a:r>
            <a:r>
              <a:rPr lang="ko-KR" altLang="en-US" sz="1400" dirty="0" smtClean="0">
                <a:latin typeface="+mn-ea"/>
                <a:ea typeface="+mn-ea"/>
              </a:rPr>
              <a:t>시작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err="1" smtClean="0">
                <a:latin typeface="+mn-ea"/>
                <a:ea typeface="+mn-ea"/>
              </a:rPr>
              <a:t>gitlab-ctl</a:t>
            </a:r>
            <a:r>
              <a:rPr lang="en-US" altLang="ko-KR" sz="1400" dirty="0" smtClean="0">
                <a:latin typeface="+mn-ea"/>
                <a:ea typeface="+mn-ea"/>
              </a:rPr>
              <a:t> start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+mn-ea"/>
                <a:ea typeface="+mn-ea"/>
              </a:rPr>
              <a:t>로그 확인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en-US" altLang="ko-KR" sz="1400" dirty="0" err="1">
                <a:latin typeface="+mn-ea"/>
                <a:ea typeface="+mn-ea"/>
              </a:rPr>
              <a:t>var</a:t>
            </a:r>
            <a:r>
              <a:rPr lang="en-US" altLang="ko-KR" sz="1400" dirty="0">
                <a:latin typeface="+mn-ea"/>
                <a:ea typeface="+mn-ea"/>
              </a:rPr>
              <a:t>/log/</a:t>
            </a:r>
            <a:r>
              <a:rPr lang="en-US" altLang="ko-KR" sz="1400" dirty="0" err="1">
                <a:latin typeface="+mn-ea"/>
                <a:ea typeface="+mn-ea"/>
              </a:rPr>
              <a:t>gitlab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en-US" altLang="ko-KR" sz="1400" dirty="0" err="1">
                <a:latin typeface="+mn-ea"/>
                <a:ea typeface="+mn-ea"/>
              </a:rPr>
              <a:t>gitlab</a:t>
            </a:r>
            <a:r>
              <a:rPr lang="en-US" altLang="ko-KR" sz="1400" dirty="0">
                <a:latin typeface="+mn-ea"/>
                <a:ea typeface="+mn-ea"/>
              </a:rPr>
              <a:t>-workhorse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+mn-ea"/>
                <a:ea typeface="+mn-ea"/>
              </a:rPr>
              <a:t>초기 패스워드 확인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cat </a:t>
            </a:r>
            <a:r>
              <a:rPr lang="en-US" altLang="ko-KR" sz="1400" dirty="0">
                <a:latin typeface="+mn-ea"/>
                <a:ea typeface="+mn-ea"/>
              </a:rPr>
              <a:t>/etc/</a:t>
            </a:r>
            <a:r>
              <a:rPr lang="en-US" altLang="ko-KR" sz="1400" dirty="0" err="1">
                <a:latin typeface="+mn-ea"/>
                <a:ea typeface="+mn-ea"/>
              </a:rPr>
              <a:t>gitlab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en-US" altLang="ko-KR" sz="1400" dirty="0" err="1">
                <a:latin typeface="+mn-ea"/>
                <a:ea typeface="+mn-ea"/>
              </a:rPr>
              <a:t>initial_root_password</a:t>
            </a:r>
            <a:r>
              <a:rPr lang="en-US" altLang="ko-KR" sz="1400" dirty="0">
                <a:latin typeface="+mn-ea"/>
                <a:ea typeface="+mn-ea"/>
              </a:rPr>
              <a:t>  | </a:t>
            </a:r>
            <a:r>
              <a:rPr lang="en-US" altLang="ko-KR" sz="1400" dirty="0" err="1">
                <a:latin typeface="+mn-ea"/>
                <a:ea typeface="+mn-ea"/>
              </a:rPr>
              <a:t>grep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Password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+mn-ea"/>
                <a:ea typeface="+mn-ea"/>
              </a:rPr>
              <a:t>접속 후 계정 패스워드 변경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Edit profile (</a:t>
            </a:r>
            <a:r>
              <a:rPr lang="ko-KR" altLang="en-US" sz="1400" dirty="0" smtClean="0">
                <a:latin typeface="+mn-ea"/>
                <a:ea typeface="+mn-ea"/>
              </a:rPr>
              <a:t>오른쪽 상단 계정</a:t>
            </a:r>
            <a:r>
              <a:rPr lang="en-US" altLang="ko-KR" sz="1400" dirty="0" smtClean="0">
                <a:latin typeface="+mn-ea"/>
                <a:ea typeface="+mn-ea"/>
              </a:rPr>
              <a:t>) &gt; password (</a:t>
            </a:r>
            <a:r>
              <a:rPr lang="ko-KR" altLang="en-US" sz="1400" dirty="0" smtClean="0">
                <a:latin typeface="+mn-ea"/>
                <a:ea typeface="+mn-ea"/>
              </a:rPr>
              <a:t>좌측 메뉴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>
                <a:latin typeface="+mn-ea"/>
                <a:ea typeface="+mn-ea"/>
              </a:rPr>
              <a:t>Anoymous</a:t>
            </a:r>
            <a:r>
              <a:rPr lang="en-US" altLang="ko-KR" sz="1400" dirty="0" smtClean="0">
                <a:latin typeface="+mn-ea"/>
                <a:ea typeface="+mn-ea"/>
              </a:rPr>
              <a:t> signup </a:t>
            </a:r>
            <a:r>
              <a:rPr lang="ko-KR" altLang="en-US" sz="1400" dirty="0" smtClean="0">
                <a:latin typeface="+mn-ea"/>
                <a:ea typeface="+mn-ea"/>
              </a:rPr>
              <a:t>막음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Admin Area &gt; Settings &gt; General &gt; </a:t>
            </a:r>
            <a:r>
              <a:rPr lang="en-US" altLang="ko-KR" sz="1400" b="1" dirty="0"/>
              <a:t>Sign-up </a:t>
            </a:r>
            <a:r>
              <a:rPr lang="en-US" altLang="ko-KR" sz="1400" b="1" dirty="0" smtClean="0"/>
              <a:t>restrictions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</a:t>
            </a:r>
            <a:r>
              <a:rPr lang="en-US" altLang="ko-KR" sz="1400" dirty="0">
                <a:latin typeface="+mn-ea"/>
                <a:ea typeface="+mn-ea"/>
              </a:rPr>
              <a:t>Sign-up enabled, Require admin approval for new sign-ups </a:t>
            </a:r>
            <a:r>
              <a:rPr lang="en-US" altLang="ko-KR" sz="1400" dirty="0" smtClean="0">
                <a:latin typeface="+mn-ea"/>
                <a:ea typeface="+mn-ea"/>
              </a:rPr>
              <a:t>uncheck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Default branch </a:t>
            </a:r>
            <a:r>
              <a:rPr lang="ko-KR" altLang="en-US" sz="1400" dirty="0" smtClean="0">
                <a:latin typeface="+mn-ea"/>
                <a:ea typeface="+mn-ea"/>
              </a:rPr>
              <a:t>설정 </a:t>
            </a:r>
            <a:r>
              <a:rPr lang="en-US" altLang="ko-KR" sz="1400" dirty="0" smtClean="0">
                <a:latin typeface="+mn-ea"/>
                <a:ea typeface="+mn-ea"/>
              </a:rPr>
              <a:t>(master </a:t>
            </a:r>
            <a:r>
              <a:rPr lang="ko-KR" altLang="en-US" sz="1400" dirty="0" smtClean="0">
                <a:latin typeface="+mn-ea"/>
                <a:ea typeface="+mn-ea"/>
              </a:rPr>
              <a:t>로 변경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menu </a:t>
            </a:r>
            <a:r>
              <a:rPr lang="ko-KR" altLang="en-US" sz="1400" dirty="0">
                <a:latin typeface="+mn-ea"/>
                <a:ea typeface="+mn-ea"/>
              </a:rPr>
              <a:t>경로</a:t>
            </a:r>
            <a:r>
              <a:rPr lang="en-US" altLang="ko-KR" sz="1400" dirty="0">
                <a:latin typeface="+mn-ea"/>
                <a:ea typeface="+mn-ea"/>
              </a:rPr>
              <a:t>: Menu &gt; Admin &gt; Settings &gt; Repository Initial default branch name</a:t>
            </a:r>
          </a:p>
        </p:txBody>
      </p:sp>
    </p:spTree>
    <p:extLst>
      <p:ext uri="{BB962C8B-B14F-4D97-AF65-F5344CB8AC3E}">
        <p14:creationId xmlns:p14="http://schemas.microsoft.com/office/powerpoint/2010/main" val="306028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6770637" y="155673"/>
            <a:ext cx="2790875" cy="3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r>
              <a:rPr kumimoji="0" lang="en-US" altLang="ko-KR" sz="1300" dirty="0"/>
              <a:t>7</a:t>
            </a:r>
            <a:r>
              <a:rPr kumimoji="0" lang="en-US" altLang="ko-KR" sz="1300" dirty="0" smtClean="0"/>
              <a:t>. Gitlab </a:t>
            </a:r>
            <a:r>
              <a:rPr kumimoji="0" lang="ko-KR" altLang="en-US" sz="1300" dirty="0" smtClean="0"/>
              <a:t>설치 및 설정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06400" y="144463"/>
            <a:ext cx="7097019" cy="331787"/>
          </a:xfrm>
        </p:spPr>
        <p:txBody>
          <a:bodyPr/>
          <a:lstStyle/>
          <a:p>
            <a:r>
              <a:rPr lang="en-US" altLang="ko-KR" b="0" dirty="0">
                <a:latin typeface="+mn-ea"/>
              </a:rPr>
              <a:t>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473280" y="6381328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</a:rPr>
              <a:t>23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2960" y="980728"/>
            <a:ext cx="343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2600" y="980728"/>
            <a:ext cx="7416824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>
                <a:latin typeface="+mn-ea"/>
                <a:ea typeface="+mn-ea"/>
              </a:rPr>
              <a:t>그룹추가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</a:t>
            </a:r>
            <a:r>
              <a:rPr lang="en-US" altLang="ko-KR" sz="1400" dirty="0" smtClean="0">
                <a:latin typeface="+mn-ea"/>
                <a:ea typeface="+mn-ea"/>
              </a:rPr>
              <a:t>Admin Menu </a:t>
            </a:r>
            <a:r>
              <a:rPr lang="en-US" altLang="ko-KR" sz="1400" dirty="0">
                <a:latin typeface="+mn-ea"/>
                <a:ea typeface="+mn-ea"/>
              </a:rPr>
              <a:t>&gt; Groups &gt; </a:t>
            </a:r>
            <a:r>
              <a:rPr lang="en-US" altLang="ko-KR" sz="1400" dirty="0" smtClean="0">
                <a:latin typeface="+mn-ea"/>
                <a:ea typeface="+mn-ea"/>
              </a:rPr>
              <a:t>New group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User </a:t>
            </a:r>
            <a:r>
              <a:rPr lang="ko-KR" altLang="en-US" sz="1400" dirty="0" smtClean="0">
                <a:latin typeface="+mn-ea"/>
                <a:ea typeface="+mn-ea"/>
              </a:rPr>
              <a:t>추가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Admin Menu &gt; Users &gt; New User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+mn-ea"/>
                <a:ea typeface="+mn-ea"/>
              </a:rPr>
              <a:t>그룹에 </a:t>
            </a:r>
            <a:r>
              <a:rPr lang="en-US" altLang="ko-KR" sz="1400" dirty="0" smtClean="0">
                <a:latin typeface="+mn-ea"/>
                <a:ea typeface="+mn-ea"/>
              </a:rPr>
              <a:t>User </a:t>
            </a:r>
            <a:r>
              <a:rPr lang="ko-KR" altLang="en-US" sz="1400" dirty="0" smtClean="0">
                <a:latin typeface="+mn-ea"/>
                <a:ea typeface="+mn-ea"/>
              </a:rPr>
              <a:t>추가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Groups &gt; </a:t>
            </a:r>
            <a:r>
              <a:rPr lang="ko-KR" altLang="en-US" sz="1400" dirty="0" smtClean="0">
                <a:latin typeface="+mn-ea"/>
                <a:ea typeface="+mn-ea"/>
              </a:rPr>
              <a:t>해당 </a:t>
            </a:r>
            <a:r>
              <a:rPr lang="en-US" altLang="ko-KR" sz="1400" dirty="0" smtClean="0">
                <a:latin typeface="+mn-ea"/>
                <a:ea typeface="+mn-ea"/>
              </a:rPr>
              <a:t>group </a:t>
            </a:r>
            <a:r>
              <a:rPr lang="ko-KR" altLang="en-US" sz="1400" dirty="0" smtClean="0">
                <a:latin typeface="+mn-ea"/>
                <a:ea typeface="+mn-ea"/>
              </a:rPr>
              <a:t>클릭 </a:t>
            </a:r>
            <a:r>
              <a:rPr lang="en-US" altLang="ko-KR" sz="1400" dirty="0" smtClean="0">
                <a:latin typeface="+mn-ea"/>
                <a:ea typeface="+mn-ea"/>
              </a:rPr>
              <a:t>&gt; Manage access (</a:t>
            </a:r>
            <a:r>
              <a:rPr lang="ko-KR" altLang="en-US" sz="1400" dirty="0" smtClean="0">
                <a:latin typeface="+mn-ea"/>
                <a:ea typeface="+mn-ea"/>
              </a:rPr>
              <a:t>오른쪽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버튼</a:t>
            </a:r>
            <a:r>
              <a:rPr lang="en-US" altLang="ko-KR" sz="1400" dirty="0" smtClean="0">
                <a:latin typeface="+mn-ea"/>
                <a:ea typeface="+mn-ea"/>
              </a:rPr>
              <a:t>) &gt;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 Invite members (</a:t>
            </a:r>
            <a:r>
              <a:rPr lang="ko-KR" altLang="en-US" sz="1400" dirty="0" smtClean="0">
                <a:latin typeface="+mn-ea"/>
                <a:ea typeface="+mn-ea"/>
              </a:rPr>
              <a:t>오른쪽 상단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Access token </a:t>
            </a:r>
            <a:r>
              <a:rPr lang="ko-KR" altLang="en-US" sz="1400" dirty="0" smtClean="0">
                <a:latin typeface="+mn-ea"/>
                <a:ea typeface="+mn-ea"/>
              </a:rPr>
              <a:t>등록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배포 관리자만</a:t>
            </a:r>
            <a:r>
              <a:rPr lang="en-US" altLang="ko-KR" sz="1400" dirty="0" smtClean="0">
                <a:latin typeface="+mn-ea"/>
                <a:ea typeface="+mn-ea"/>
              </a:rPr>
              <a:t>, jenkins</a:t>
            </a:r>
            <a:r>
              <a:rPr lang="ko-KR" altLang="en-US" sz="1400" dirty="0" smtClean="0">
                <a:latin typeface="+mn-ea"/>
                <a:ea typeface="+mn-ea"/>
              </a:rPr>
              <a:t>에서 사용됨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ko-KR" altLang="en-US" sz="1400" dirty="0" smtClean="0">
                <a:latin typeface="+mn-ea"/>
                <a:ea typeface="+mn-ea"/>
              </a:rPr>
              <a:t>해당 계정 로그인 </a:t>
            </a:r>
            <a:r>
              <a:rPr lang="en-US" altLang="ko-KR" sz="1400" dirty="0" smtClean="0">
                <a:latin typeface="+mn-ea"/>
                <a:ea typeface="+mn-ea"/>
              </a:rPr>
              <a:t>&gt; Edit profile &gt; Access Token(</a:t>
            </a:r>
            <a:r>
              <a:rPr lang="ko-KR" altLang="en-US" sz="1400" dirty="0" smtClean="0">
                <a:latin typeface="+mn-ea"/>
                <a:ea typeface="+mn-ea"/>
              </a:rPr>
              <a:t>좌측메뉴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Repository </a:t>
            </a:r>
            <a:r>
              <a:rPr lang="ko-KR" altLang="en-US" sz="1400" dirty="0" smtClean="0">
                <a:latin typeface="+mn-ea"/>
                <a:ea typeface="+mn-ea"/>
              </a:rPr>
              <a:t>생성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Admin &gt; Projects &gt; New Project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Branch </a:t>
            </a:r>
            <a:r>
              <a:rPr lang="ko-KR" altLang="en-US" sz="1400" dirty="0" smtClean="0">
                <a:latin typeface="+mn-ea"/>
                <a:ea typeface="+mn-ea"/>
              </a:rPr>
              <a:t>권한 설정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</a:t>
            </a:r>
            <a:r>
              <a:rPr lang="ko-KR" altLang="en-US" sz="1400" dirty="0" smtClean="0">
                <a:latin typeface="+mn-ea"/>
                <a:ea typeface="+mn-ea"/>
              </a:rPr>
              <a:t>프로젝트 메뉴 </a:t>
            </a:r>
            <a:r>
              <a:rPr lang="en-US" altLang="ko-KR" sz="1400" dirty="0" smtClean="0">
                <a:latin typeface="+mn-ea"/>
                <a:ea typeface="+mn-ea"/>
              </a:rPr>
              <a:t>&gt; Settings &gt; Repository &gt; Protected Branch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Merge request disable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</a:t>
            </a:r>
            <a:r>
              <a:rPr lang="en-US" altLang="ko-KR" sz="1400" dirty="0">
                <a:latin typeface="+mn-ea"/>
                <a:ea typeface="+mn-ea"/>
              </a:rPr>
              <a:t>project menu &gt; Settings &gt; General &gt; Visibility, project features, permissions &gt;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   Merge Request </a:t>
            </a:r>
            <a:r>
              <a:rPr lang="en-US" altLang="ko-KR" sz="1400" dirty="0" smtClean="0">
                <a:latin typeface="+mn-ea"/>
                <a:ea typeface="+mn-ea"/>
              </a:rPr>
              <a:t>uncheck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- Source upload</a:t>
            </a: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006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6770637" y="155673"/>
            <a:ext cx="2790875" cy="3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r>
              <a:rPr kumimoji="0" lang="en-US" altLang="ko-KR" sz="1300" dirty="0"/>
              <a:t>8</a:t>
            </a:r>
            <a:r>
              <a:rPr kumimoji="0" lang="en-US" altLang="ko-KR" sz="1300" dirty="0" smtClean="0"/>
              <a:t>. nexus </a:t>
            </a:r>
            <a:r>
              <a:rPr kumimoji="0" lang="ko-KR" altLang="en-US" sz="1300" dirty="0" smtClean="0"/>
              <a:t>설치 및 설정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06400" y="144463"/>
            <a:ext cx="7097019" cy="331787"/>
          </a:xfrm>
        </p:spPr>
        <p:txBody>
          <a:bodyPr/>
          <a:lstStyle/>
          <a:p>
            <a:r>
              <a:rPr lang="en-US" altLang="ko-KR" b="0" dirty="0">
                <a:latin typeface="+mn-ea"/>
              </a:rPr>
              <a:t>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473280" y="6381328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</a:rPr>
              <a:t>24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2960" y="980728"/>
            <a:ext cx="343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8584" y="1340768"/>
            <a:ext cx="741682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Nexus download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</a:t>
            </a:r>
            <a:r>
              <a:rPr lang="en-US" altLang="ko-KR" sz="1400" dirty="0" err="1">
                <a:latin typeface="+mn-ea"/>
                <a:ea typeface="+mn-ea"/>
              </a:rPr>
              <a:t>wget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  <a:hlinkClick r:id="rId3"/>
              </a:rPr>
              <a:t>https://</a:t>
            </a:r>
            <a:r>
              <a:rPr lang="en-US" altLang="ko-KR" sz="1400" dirty="0" smtClean="0">
                <a:latin typeface="+mn-ea"/>
                <a:ea typeface="+mn-ea"/>
                <a:hlinkClick r:id="rId3"/>
              </a:rPr>
              <a:t>download.sonatype.com/nexus/3/latest-unix.tar.gz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App </a:t>
            </a:r>
            <a:r>
              <a:rPr lang="ko-KR" altLang="en-US" sz="1400" dirty="0" smtClean="0">
                <a:latin typeface="+mn-ea"/>
                <a:ea typeface="+mn-ea"/>
              </a:rPr>
              <a:t>디렉토리로 이동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mv </a:t>
            </a:r>
            <a:r>
              <a:rPr lang="en-US" altLang="ko-KR" sz="1400" dirty="0">
                <a:latin typeface="+mn-ea"/>
                <a:ea typeface="+mn-ea"/>
              </a:rPr>
              <a:t>nexus-3.43.0-01/ /</a:t>
            </a:r>
            <a:r>
              <a:rPr lang="en-US" altLang="ko-KR" sz="1400" dirty="0" smtClean="0">
                <a:latin typeface="+mn-ea"/>
                <a:ea typeface="+mn-ea"/>
              </a:rPr>
              <a:t>app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+mn-ea"/>
                <a:ea typeface="+mn-ea"/>
              </a:rPr>
              <a:t>디렉토리 소유자 변경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</a:t>
            </a:r>
            <a:r>
              <a:rPr lang="en-US" altLang="ko-KR" sz="1400" dirty="0" err="1" smtClean="0">
                <a:latin typeface="+mn-ea"/>
                <a:ea typeface="+mn-ea"/>
              </a:rPr>
              <a:t>chown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-R </a:t>
            </a:r>
            <a:r>
              <a:rPr lang="en-US" altLang="ko-KR" sz="1400" dirty="0" err="1" smtClean="0">
                <a:latin typeface="+mn-ea"/>
                <a:ea typeface="+mn-ea"/>
              </a:rPr>
              <a:t>cmadmin</a:t>
            </a:r>
            <a:r>
              <a:rPr lang="en-US" altLang="ko-KR" sz="1400" dirty="0" err="1" smtClean="0">
                <a:latin typeface="+mn-ea"/>
                <a:ea typeface="+mn-ea"/>
              </a:rPr>
              <a:t>:cmadmin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*    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+mn-ea"/>
                <a:ea typeface="+mn-ea"/>
              </a:rPr>
              <a:t>환경 설정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vi /</a:t>
            </a:r>
            <a:r>
              <a:rPr lang="en-US" altLang="ko-KR" sz="1400" dirty="0" smtClean="0">
                <a:latin typeface="+mn-ea"/>
                <a:ea typeface="+mn-ea"/>
              </a:rPr>
              <a:t>app/nexus-3.43.0-01/etc/nexus-</a:t>
            </a:r>
            <a:r>
              <a:rPr lang="en-US" altLang="ko-KR" sz="1400" dirty="0" err="1" smtClean="0">
                <a:latin typeface="+mn-ea"/>
                <a:ea typeface="+mn-ea"/>
              </a:rPr>
              <a:t>default.properties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    </a:t>
            </a:r>
            <a:r>
              <a:rPr lang="en-US" altLang="ko-KR" sz="1400" dirty="0" smtClean="0">
                <a:latin typeface="+mn-ea"/>
                <a:ea typeface="+mn-ea"/>
              </a:rPr>
              <a:t>application-port=8085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    nexus-edition=nexus-</a:t>
            </a:r>
            <a:r>
              <a:rPr lang="en-US" altLang="ko-KR" sz="1400" dirty="0" err="1">
                <a:latin typeface="+mn-ea"/>
                <a:ea typeface="+mn-ea"/>
              </a:rPr>
              <a:t>oss</a:t>
            </a:r>
            <a:r>
              <a:rPr lang="en-US" altLang="ko-KR" sz="1400" dirty="0">
                <a:latin typeface="+mn-ea"/>
                <a:ea typeface="+mn-ea"/>
              </a:rPr>
              <a:t>-edition			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        nexus-features</a:t>
            </a:r>
            <a:r>
              <a:rPr lang="en-US" altLang="ko-KR" sz="1400" dirty="0">
                <a:latin typeface="+mn-ea"/>
                <a:ea typeface="+mn-ea"/>
              </a:rPr>
              <a:t>=\			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         nexus-</a:t>
            </a:r>
            <a:r>
              <a:rPr lang="en-US" altLang="ko-KR" sz="1400" dirty="0" err="1" smtClean="0">
                <a:latin typeface="+mn-ea"/>
                <a:ea typeface="+mn-ea"/>
              </a:rPr>
              <a:t>oss</a:t>
            </a:r>
            <a:r>
              <a:rPr lang="en-US" altLang="ko-KR" sz="1400" dirty="0" smtClean="0">
                <a:latin typeface="+mn-ea"/>
                <a:ea typeface="+mn-ea"/>
              </a:rPr>
              <a:t>-feature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 vi /</a:t>
            </a:r>
            <a:r>
              <a:rPr lang="en-US" altLang="ko-KR" sz="1400" dirty="0" smtClean="0">
                <a:latin typeface="+mn-ea"/>
                <a:ea typeface="+mn-ea"/>
              </a:rPr>
              <a:t>app/nexus-3.43.0-01/bin/</a:t>
            </a:r>
            <a:r>
              <a:rPr lang="en-US" altLang="ko-KR" sz="1400" dirty="0" err="1" smtClean="0">
                <a:latin typeface="+mn-ea"/>
                <a:ea typeface="+mn-ea"/>
              </a:rPr>
              <a:t>nexus.vmoptions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     </a:t>
            </a:r>
            <a:r>
              <a:rPr lang="en-US" altLang="ko-KR" sz="1400" dirty="0" smtClean="0">
                <a:latin typeface="+mn-ea"/>
                <a:ea typeface="+mn-ea"/>
              </a:rPr>
              <a:t>-Xmx2703m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     - </a:t>
            </a:r>
            <a:r>
              <a:rPr lang="en-US" altLang="ko-KR" sz="1400" dirty="0" err="1" smtClean="0">
                <a:latin typeface="+mn-ea"/>
                <a:ea typeface="+mn-ea"/>
              </a:rPr>
              <a:t>sonatype</a:t>
            </a:r>
            <a:r>
              <a:rPr lang="en-US" altLang="ko-KR" sz="1400" dirty="0" smtClean="0">
                <a:latin typeface="+mn-ea"/>
                <a:ea typeface="+mn-ea"/>
              </a:rPr>
              <a:t>-work </a:t>
            </a:r>
            <a:r>
              <a:rPr lang="ko-KR" altLang="en-US" sz="1400" dirty="0" smtClean="0">
                <a:latin typeface="+mn-ea"/>
                <a:ea typeface="+mn-ea"/>
              </a:rPr>
              <a:t>경로 지정</a:t>
            </a: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538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6770637" y="155673"/>
            <a:ext cx="2790875" cy="3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r>
              <a:rPr kumimoji="0" lang="en-US" altLang="ko-KR" sz="1300" dirty="0"/>
              <a:t>8</a:t>
            </a:r>
            <a:r>
              <a:rPr kumimoji="0" lang="en-US" altLang="ko-KR" sz="1300" dirty="0" smtClean="0"/>
              <a:t>. nexus </a:t>
            </a:r>
            <a:r>
              <a:rPr kumimoji="0" lang="ko-KR" altLang="en-US" sz="1300" dirty="0" smtClean="0"/>
              <a:t>설치 및 설정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06400" y="144463"/>
            <a:ext cx="7097019" cy="331787"/>
          </a:xfrm>
        </p:spPr>
        <p:txBody>
          <a:bodyPr/>
          <a:lstStyle/>
          <a:p>
            <a:r>
              <a:rPr lang="en-US" altLang="ko-KR" b="0" dirty="0">
                <a:latin typeface="+mn-ea"/>
              </a:rPr>
              <a:t>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473280" y="6381328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</a:rPr>
              <a:t>25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2960" y="980728"/>
            <a:ext cx="343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8504" y="837143"/>
            <a:ext cx="878497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+mn-ea"/>
                <a:ea typeface="+mn-ea"/>
              </a:rPr>
              <a:t>서비스 생성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 sudo vi /</a:t>
            </a:r>
            <a:r>
              <a:rPr lang="en-US" altLang="ko-KR" sz="1400" dirty="0" smtClean="0">
                <a:latin typeface="+mn-ea"/>
                <a:ea typeface="+mn-ea"/>
              </a:rPr>
              <a:t>etc/</a:t>
            </a:r>
            <a:r>
              <a:rPr lang="en-US" altLang="ko-KR" sz="1400" dirty="0" err="1" smtClean="0">
                <a:latin typeface="+mn-ea"/>
                <a:ea typeface="+mn-ea"/>
              </a:rPr>
              <a:t>systemd</a:t>
            </a:r>
            <a:r>
              <a:rPr lang="en-US" altLang="ko-KR" sz="1400" dirty="0" smtClean="0">
                <a:latin typeface="+mn-ea"/>
                <a:ea typeface="+mn-ea"/>
              </a:rPr>
              <a:t>/system/</a:t>
            </a:r>
            <a:r>
              <a:rPr lang="en-US" altLang="ko-KR" sz="1400" dirty="0" err="1" smtClean="0">
                <a:latin typeface="+mn-ea"/>
                <a:ea typeface="+mn-ea"/>
              </a:rPr>
              <a:t>nexus.service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  [Unit]			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  Description=nexus </a:t>
            </a:r>
            <a:r>
              <a:rPr lang="en-US" altLang="ko-KR" sz="1400" dirty="0">
                <a:latin typeface="+mn-ea"/>
                <a:ea typeface="+mn-ea"/>
              </a:rPr>
              <a:t>service			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  After=</a:t>
            </a:r>
            <a:r>
              <a:rPr lang="en-US" altLang="ko-KR" sz="1400" dirty="0" err="1" smtClean="0">
                <a:latin typeface="+mn-ea"/>
                <a:ea typeface="+mn-ea"/>
              </a:rPr>
              <a:t>network.target</a:t>
            </a:r>
            <a:r>
              <a:rPr lang="en-US" altLang="ko-KR" sz="1400" dirty="0" smtClean="0">
                <a:latin typeface="+mn-ea"/>
                <a:ea typeface="+mn-ea"/>
              </a:rPr>
              <a:t>   </a:t>
            </a:r>
            <a:r>
              <a:rPr lang="en-US" altLang="ko-KR" sz="1400" dirty="0">
                <a:latin typeface="+mn-ea"/>
                <a:ea typeface="+mn-ea"/>
              </a:rPr>
              <a:t>			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</a:t>
            </a:r>
          </a:p>
          <a:p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[</a:t>
            </a:r>
            <a:r>
              <a:rPr lang="en-US" altLang="ko-KR" sz="1400" dirty="0">
                <a:latin typeface="+mn-ea"/>
                <a:ea typeface="+mn-ea"/>
              </a:rPr>
              <a:t>Service</a:t>
            </a:r>
            <a:r>
              <a:rPr lang="en-US" altLang="ko-KR" sz="1400" dirty="0" smtClean="0">
                <a:latin typeface="+mn-ea"/>
                <a:ea typeface="+mn-ea"/>
              </a:rPr>
              <a:t>]</a:t>
            </a:r>
          </a:p>
          <a:p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Environment</a:t>
            </a:r>
            <a:r>
              <a:rPr lang="en-US" altLang="ko-KR" sz="1400" dirty="0">
                <a:latin typeface="+mn-ea"/>
                <a:ea typeface="+mn-ea"/>
              </a:rPr>
              <a:t>=“JAVA_HOME=/</a:t>
            </a:r>
            <a:r>
              <a:rPr lang="en-US" altLang="ko-KR" sz="1400" dirty="0" err="1">
                <a:latin typeface="+mn-ea"/>
                <a:ea typeface="+mn-ea"/>
              </a:rPr>
              <a:t>usr</a:t>
            </a:r>
            <a:r>
              <a:rPr lang="en-US" altLang="ko-KR" sz="1400" dirty="0">
                <a:latin typeface="+mn-ea"/>
                <a:ea typeface="+mn-ea"/>
              </a:rPr>
              <a:t>/lib/</a:t>
            </a:r>
            <a:r>
              <a:rPr lang="en-US" altLang="ko-KR" sz="1400" dirty="0" err="1">
                <a:latin typeface="+mn-ea"/>
                <a:ea typeface="+mn-ea"/>
              </a:rPr>
              <a:t>jvm</a:t>
            </a:r>
            <a:r>
              <a:rPr lang="en-US" altLang="ko-KR" sz="1400" dirty="0">
                <a:latin typeface="+mn-ea"/>
                <a:ea typeface="+mn-ea"/>
              </a:rPr>
              <a:t>/java-1.8.0-openjdk-1.8.0.352.b08-2.el7_9.x86_64</a:t>
            </a:r>
            <a:r>
              <a:rPr lang="en-US" altLang="ko-KR" sz="1400" dirty="0" smtClean="0">
                <a:latin typeface="+mn-ea"/>
                <a:ea typeface="+mn-ea"/>
              </a:rPr>
              <a:t>”</a:t>
            </a:r>
            <a:r>
              <a:rPr lang="en-US" altLang="ko-KR" sz="1400" dirty="0">
                <a:latin typeface="+mn-ea"/>
                <a:ea typeface="+mn-ea"/>
              </a:rPr>
              <a:t>	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Type=forking</a:t>
            </a:r>
            <a:r>
              <a:rPr lang="en-US" altLang="ko-KR" sz="1400" dirty="0">
                <a:latin typeface="+mn-ea"/>
                <a:ea typeface="+mn-ea"/>
              </a:rPr>
              <a:t>			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err="1" smtClean="0">
                <a:latin typeface="+mn-ea"/>
                <a:ea typeface="+mn-ea"/>
              </a:rPr>
              <a:t>LimitNOFILE</a:t>
            </a:r>
            <a:r>
              <a:rPr lang="en-US" altLang="ko-KR" sz="1400" dirty="0" smtClean="0">
                <a:latin typeface="+mn-ea"/>
                <a:ea typeface="+mn-ea"/>
              </a:rPr>
              <a:t>=65536</a:t>
            </a:r>
            <a:r>
              <a:rPr lang="en-US" altLang="ko-KR" sz="1400" dirty="0">
                <a:latin typeface="+mn-ea"/>
                <a:ea typeface="+mn-ea"/>
              </a:rPr>
              <a:t>			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 </a:t>
            </a:r>
            <a:r>
              <a:rPr lang="en-US" altLang="ko-KR" sz="1400" dirty="0" err="1" smtClean="0">
                <a:latin typeface="+mn-ea"/>
                <a:ea typeface="+mn-ea"/>
              </a:rPr>
              <a:t>ExecStart</a:t>
            </a:r>
            <a:r>
              <a:rPr lang="en-US" altLang="ko-KR" sz="1400" dirty="0">
                <a:latin typeface="+mn-ea"/>
                <a:ea typeface="+mn-ea"/>
              </a:rPr>
              <a:t>=</a:t>
            </a:r>
            <a:r>
              <a:rPr lang="en-US" altLang="ko-KR" sz="1400" dirty="0" smtClean="0">
                <a:latin typeface="+mn-ea"/>
                <a:ea typeface="+mn-ea"/>
              </a:rPr>
              <a:t>/app/nexus-3.43.0-01/bin/nexus </a:t>
            </a:r>
            <a:r>
              <a:rPr lang="en-US" altLang="ko-KR" sz="1400" dirty="0">
                <a:latin typeface="+mn-ea"/>
                <a:ea typeface="+mn-ea"/>
              </a:rPr>
              <a:t>start 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err="1" smtClean="0">
                <a:latin typeface="+mn-ea"/>
                <a:ea typeface="+mn-ea"/>
              </a:rPr>
              <a:t>ExecStop</a:t>
            </a:r>
            <a:r>
              <a:rPr lang="en-US" altLang="ko-KR" sz="1400" dirty="0" smtClean="0">
                <a:latin typeface="+mn-ea"/>
                <a:ea typeface="+mn-ea"/>
              </a:rPr>
              <a:t>=/app/nexus-3.43.0-01/bin/nexus stop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</a:t>
            </a:r>
            <a:r>
              <a:rPr lang="en-US" altLang="ko-KR" sz="1400" dirty="0" smtClean="0">
                <a:latin typeface="+mn-ea"/>
                <a:ea typeface="+mn-ea"/>
              </a:rPr>
              <a:t>User=cmadmin</a:t>
            </a:r>
            <a:r>
              <a:rPr lang="en-US" altLang="ko-KR" sz="1400" dirty="0">
                <a:latin typeface="+mn-ea"/>
                <a:ea typeface="+mn-ea"/>
              </a:rPr>
              <a:t>		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Restart=on-abort</a:t>
            </a:r>
            <a:r>
              <a:rPr lang="en-US" altLang="ko-KR" sz="1400" dirty="0">
                <a:latin typeface="+mn-ea"/>
                <a:ea typeface="+mn-ea"/>
              </a:rPr>
              <a:t>			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err="1" smtClean="0">
                <a:latin typeface="+mn-ea"/>
                <a:ea typeface="+mn-ea"/>
              </a:rPr>
              <a:t>TimeoutSec</a:t>
            </a:r>
            <a:r>
              <a:rPr lang="en-US" altLang="ko-KR" sz="1400" dirty="0" smtClean="0">
                <a:latin typeface="+mn-ea"/>
                <a:ea typeface="+mn-ea"/>
              </a:rPr>
              <a:t>=600   </a:t>
            </a:r>
            <a:r>
              <a:rPr lang="en-US" altLang="ko-KR" sz="1400" dirty="0">
                <a:latin typeface="+mn-ea"/>
                <a:ea typeface="+mn-ea"/>
              </a:rPr>
              <a:t>			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</a:t>
            </a:r>
          </a:p>
          <a:p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[</a:t>
            </a:r>
            <a:r>
              <a:rPr lang="en-US" altLang="ko-KR" sz="1400" dirty="0">
                <a:latin typeface="+mn-ea"/>
                <a:ea typeface="+mn-ea"/>
              </a:rPr>
              <a:t>Install]			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</a:t>
            </a:r>
            <a:r>
              <a:rPr lang="en-US" altLang="ko-KR" sz="1400" dirty="0" err="1" smtClean="0">
                <a:latin typeface="+mn-ea"/>
                <a:ea typeface="+mn-ea"/>
              </a:rPr>
              <a:t>WantedBy</a:t>
            </a:r>
            <a:r>
              <a:rPr lang="en-US" altLang="ko-KR" sz="1400" dirty="0" smtClean="0">
                <a:latin typeface="+mn-ea"/>
                <a:ea typeface="+mn-ea"/>
              </a:rPr>
              <a:t>=multi-</a:t>
            </a:r>
            <a:r>
              <a:rPr lang="en-US" altLang="ko-KR" sz="1400" dirty="0" err="1" smtClean="0">
                <a:latin typeface="+mn-ea"/>
                <a:ea typeface="+mn-ea"/>
              </a:rPr>
              <a:t>user.target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en-US" altLang="ko-KR" sz="1400" dirty="0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+mn-ea"/>
                <a:ea typeface="+mn-ea"/>
              </a:rPr>
              <a:t>서비스 기동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sudo </a:t>
            </a:r>
            <a:r>
              <a:rPr lang="en-US" altLang="ko-KR" sz="1400" dirty="0" err="1">
                <a:latin typeface="+mn-ea"/>
                <a:ea typeface="+mn-ea"/>
              </a:rPr>
              <a:t>systemctl</a:t>
            </a:r>
            <a:r>
              <a:rPr lang="en-US" altLang="ko-KR" sz="1400" dirty="0">
                <a:latin typeface="+mn-ea"/>
                <a:ea typeface="+mn-ea"/>
              </a:rPr>
              <a:t> enable </a:t>
            </a:r>
            <a:r>
              <a:rPr lang="en-US" altLang="ko-KR" sz="1400" dirty="0" err="1">
                <a:latin typeface="+mn-ea"/>
                <a:ea typeface="+mn-ea"/>
              </a:rPr>
              <a:t>nexus.service</a:t>
            </a:r>
            <a:r>
              <a:rPr lang="en-US" altLang="ko-KR" sz="1400" dirty="0">
                <a:latin typeface="+mn-ea"/>
                <a:ea typeface="+mn-ea"/>
              </a:rPr>
              <a:t>		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sudo </a:t>
            </a:r>
            <a:r>
              <a:rPr lang="en-US" altLang="ko-KR" sz="1400" dirty="0" err="1">
                <a:latin typeface="+mn-ea"/>
                <a:ea typeface="+mn-ea"/>
              </a:rPr>
              <a:t>systemctl</a:t>
            </a:r>
            <a:r>
              <a:rPr lang="en-US" altLang="ko-KR" sz="1400" dirty="0">
                <a:latin typeface="+mn-ea"/>
                <a:ea typeface="+mn-ea"/>
              </a:rPr>
              <a:t> start </a:t>
            </a:r>
            <a:r>
              <a:rPr lang="en-US" altLang="ko-KR" sz="1400" dirty="0" smtClean="0">
                <a:latin typeface="+mn-ea"/>
                <a:ea typeface="+mn-ea"/>
              </a:rPr>
              <a:t>nexus</a:t>
            </a:r>
          </a:p>
          <a:p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- Repository </a:t>
            </a:r>
            <a:r>
              <a:rPr lang="ko-KR" altLang="en-US" sz="1400" dirty="0" smtClean="0">
                <a:latin typeface="+mn-ea"/>
                <a:ea typeface="+mn-ea"/>
              </a:rPr>
              <a:t>구성</a:t>
            </a: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84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529065" y="155673"/>
            <a:ext cx="4032448" cy="3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r>
              <a:rPr kumimoji="0" lang="en-US" altLang="ko-KR" sz="1300" dirty="0"/>
              <a:t>9</a:t>
            </a:r>
            <a:r>
              <a:rPr kumimoji="0" lang="en-US" altLang="ko-KR" sz="1300" dirty="0" smtClean="0"/>
              <a:t>. Apache maven &amp; </a:t>
            </a:r>
            <a:r>
              <a:rPr kumimoji="0" lang="en-US" altLang="ko-KR" sz="1300" dirty="0" err="1" smtClean="0"/>
              <a:t>git</a:t>
            </a:r>
            <a:r>
              <a:rPr kumimoji="0" lang="en-US" altLang="ko-KR" sz="1300" dirty="0" smtClean="0"/>
              <a:t> </a:t>
            </a:r>
            <a:r>
              <a:rPr kumimoji="0" lang="ko-KR" altLang="en-US" sz="1300" dirty="0" smtClean="0"/>
              <a:t>설치 및 설정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06400" y="144463"/>
            <a:ext cx="7097019" cy="331787"/>
          </a:xfrm>
        </p:spPr>
        <p:txBody>
          <a:bodyPr/>
          <a:lstStyle/>
          <a:p>
            <a:r>
              <a:rPr lang="en-US" altLang="ko-KR" b="0" dirty="0">
                <a:latin typeface="+mn-ea"/>
              </a:rPr>
              <a:t>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473280" y="6381328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</a:rPr>
              <a:t>26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2960" y="980728"/>
            <a:ext cx="343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8504" y="837143"/>
            <a:ext cx="878497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Maven download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  </a:t>
            </a:r>
            <a:r>
              <a:rPr lang="en-US" altLang="ko-KR" sz="1400" dirty="0">
                <a:latin typeface="+mn-ea"/>
                <a:ea typeface="+mn-ea"/>
                <a:hlinkClick r:id="rId3"/>
              </a:rPr>
              <a:t>https://</a:t>
            </a:r>
            <a:r>
              <a:rPr lang="en-US" altLang="ko-KR" sz="1400" dirty="0" smtClean="0">
                <a:latin typeface="+mn-ea"/>
                <a:ea typeface="+mn-ea"/>
                <a:hlinkClick r:id="rId3"/>
              </a:rPr>
              <a:t>dlcdn.apache.org/maven/maven-3/3.8.6/binaries/apache-maven-3.8.6-bin.tar.gz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+mn-ea"/>
                <a:ea typeface="+mn-ea"/>
              </a:rPr>
              <a:t>압축해제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tar </a:t>
            </a:r>
            <a:r>
              <a:rPr lang="en-US" altLang="ko-KR" sz="1400" dirty="0" err="1" smtClean="0">
                <a:latin typeface="+mn-ea"/>
                <a:ea typeface="+mn-ea"/>
              </a:rPr>
              <a:t>xvfz</a:t>
            </a:r>
            <a:r>
              <a:rPr lang="en-US" altLang="ko-KR" sz="1400" dirty="0" smtClean="0">
                <a:latin typeface="+mn-ea"/>
                <a:ea typeface="+mn-ea"/>
              </a:rPr>
              <a:t> apache-maven-3.8.6-bin.tar.gz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/app </a:t>
            </a:r>
            <a:r>
              <a:rPr lang="ko-KR" altLang="en-US" sz="1400" dirty="0" smtClean="0">
                <a:latin typeface="+mn-ea"/>
                <a:ea typeface="+mn-ea"/>
              </a:rPr>
              <a:t>디렉토리로 </a:t>
            </a:r>
            <a:r>
              <a:rPr lang="en-US" altLang="ko-KR" sz="1400" dirty="0" smtClean="0">
                <a:latin typeface="+mn-ea"/>
                <a:ea typeface="+mn-ea"/>
              </a:rPr>
              <a:t>move</a:t>
            </a:r>
          </a:p>
          <a:p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</a:t>
            </a:r>
            <a:r>
              <a:rPr lang="en-US" altLang="ko-KR" sz="1400" dirty="0">
                <a:latin typeface="+mn-ea"/>
                <a:ea typeface="+mn-ea"/>
              </a:rPr>
              <a:t>mv </a:t>
            </a:r>
            <a:r>
              <a:rPr lang="en-US" altLang="ko-KR" sz="1400" dirty="0" smtClean="0">
                <a:latin typeface="+mn-ea"/>
                <a:ea typeface="+mn-ea"/>
              </a:rPr>
              <a:t>apache-maven-3.8.6/ /app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+mn-ea"/>
                <a:ea typeface="+mn-ea"/>
              </a:rPr>
              <a:t>소유자 변경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</a:t>
            </a:r>
            <a:r>
              <a:rPr lang="en-US" altLang="ko-KR" sz="1400" dirty="0" err="1" smtClean="0">
                <a:latin typeface="+mn-ea"/>
                <a:ea typeface="+mn-ea"/>
              </a:rPr>
              <a:t>chown</a:t>
            </a:r>
            <a:r>
              <a:rPr lang="en-US" altLang="ko-KR" sz="1400" dirty="0" smtClean="0">
                <a:latin typeface="+mn-ea"/>
                <a:ea typeface="+mn-ea"/>
              </a:rPr>
              <a:t> –R </a:t>
            </a:r>
            <a:r>
              <a:rPr lang="en-US" altLang="ko-KR" sz="1400" dirty="0" err="1" smtClean="0">
                <a:latin typeface="+mn-ea"/>
                <a:ea typeface="+mn-ea"/>
              </a:rPr>
              <a:t>cmadmin</a:t>
            </a:r>
            <a:r>
              <a:rPr lang="en-US" altLang="ko-KR" sz="1400" dirty="0" err="1" smtClean="0">
                <a:latin typeface="+mn-ea"/>
                <a:ea typeface="+mn-ea"/>
              </a:rPr>
              <a:t>:cmadmin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apache-maven-3.8.6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latin typeface="+mn-ea"/>
                <a:ea typeface="+mn-ea"/>
              </a:rPr>
              <a:t>Config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수정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 vi /</a:t>
            </a:r>
            <a:r>
              <a:rPr lang="en-US" altLang="ko-KR" sz="1400" dirty="0" smtClean="0">
                <a:latin typeface="+mn-ea"/>
                <a:ea typeface="+mn-ea"/>
              </a:rPr>
              <a:t>app/apache-maven-3.8.6/</a:t>
            </a:r>
            <a:r>
              <a:rPr lang="en-US" altLang="ko-KR" sz="1400" dirty="0" err="1" smtClean="0">
                <a:latin typeface="+mn-ea"/>
                <a:ea typeface="+mn-ea"/>
              </a:rPr>
              <a:t>conf</a:t>
            </a:r>
            <a:r>
              <a:rPr lang="en-US" altLang="ko-KR" sz="1400" dirty="0" smtClean="0">
                <a:latin typeface="+mn-ea"/>
                <a:ea typeface="+mn-ea"/>
              </a:rPr>
              <a:t>/settings.xml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  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&lt;</a:t>
            </a:r>
            <a:r>
              <a:rPr lang="en-US" altLang="ko-KR" sz="1400" dirty="0">
                <a:latin typeface="+mn-ea"/>
                <a:ea typeface="+mn-ea"/>
              </a:rPr>
              <a:t>mirror&gt;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   &lt;</a:t>
            </a:r>
            <a:r>
              <a:rPr lang="en-US" altLang="ko-KR" sz="1400" dirty="0" smtClean="0">
                <a:latin typeface="+mn-ea"/>
                <a:ea typeface="+mn-ea"/>
              </a:rPr>
              <a:t>id&gt;</a:t>
            </a:r>
            <a:r>
              <a:rPr lang="en-US" altLang="ko-KR" sz="1400" dirty="0" err="1" smtClean="0">
                <a:latin typeface="+mn-ea"/>
                <a:ea typeface="+mn-ea"/>
              </a:rPr>
              <a:t>edu</a:t>
            </a:r>
            <a:r>
              <a:rPr lang="en-US" altLang="ko-KR" sz="1400" dirty="0" smtClean="0">
                <a:latin typeface="+mn-ea"/>
                <a:ea typeface="+mn-ea"/>
              </a:rPr>
              <a:t>-nexus&lt;/</a:t>
            </a:r>
            <a:r>
              <a:rPr lang="en-US" altLang="ko-KR" sz="1400" dirty="0">
                <a:latin typeface="+mn-ea"/>
                <a:ea typeface="+mn-ea"/>
              </a:rPr>
              <a:t>id&gt;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   &lt;</a:t>
            </a:r>
            <a:r>
              <a:rPr lang="en-US" altLang="ko-KR" sz="1400" dirty="0" err="1">
                <a:latin typeface="+mn-ea"/>
                <a:ea typeface="+mn-ea"/>
              </a:rPr>
              <a:t>mirrorOf</a:t>
            </a:r>
            <a:r>
              <a:rPr lang="en-US" altLang="ko-KR" sz="1400" dirty="0">
                <a:latin typeface="+mn-ea"/>
                <a:ea typeface="+mn-ea"/>
              </a:rPr>
              <a:t>&gt;*&lt;/</a:t>
            </a:r>
            <a:r>
              <a:rPr lang="en-US" altLang="ko-KR" sz="1400" dirty="0" err="1">
                <a:latin typeface="+mn-ea"/>
                <a:ea typeface="+mn-ea"/>
              </a:rPr>
              <a:t>mirrorOf</a:t>
            </a:r>
            <a:r>
              <a:rPr lang="en-US" altLang="ko-KR" sz="1400" dirty="0">
                <a:latin typeface="+mn-ea"/>
                <a:ea typeface="+mn-ea"/>
              </a:rPr>
              <a:t>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   &lt;name&gt;custom repository to mirror public maven repository&lt;/name&gt;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   &lt;</a:t>
            </a:r>
            <a:r>
              <a:rPr lang="en-US" altLang="ko-KR" sz="1400" dirty="0" err="1">
                <a:latin typeface="+mn-ea"/>
                <a:ea typeface="+mn-ea"/>
              </a:rPr>
              <a:t>url</a:t>
            </a:r>
            <a:r>
              <a:rPr lang="en-US" altLang="ko-KR" sz="1400" dirty="0">
                <a:latin typeface="+mn-ea"/>
                <a:ea typeface="+mn-ea"/>
              </a:rPr>
              <a:t>&gt;http://</a:t>
            </a:r>
            <a:r>
              <a:rPr lang="en-US" altLang="ko-KR" sz="1400" dirty="0" smtClean="0">
                <a:latin typeface="+mn-ea"/>
                <a:ea typeface="+mn-ea"/>
              </a:rPr>
              <a:t>192.168.32.99:8085/repository/maven-public</a:t>
            </a:r>
            <a:r>
              <a:rPr lang="en-US" altLang="ko-KR" sz="1400" dirty="0">
                <a:latin typeface="+mn-ea"/>
                <a:ea typeface="+mn-ea"/>
              </a:rPr>
              <a:t>/&lt;/url&gt;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  </a:t>
            </a:r>
            <a:r>
              <a:rPr lang="en-US" altLang="ko-KR" sz="1400" dirty="0" smtClean="0">
                <a:latin typeface="+mn-ea"/>
                <a:ea typeface="+mn-ea"/>
              </a:rPr>
              <a:t> &lt;/</a:t>
            </a:r>
            <a:r>
              <a:rPr lang="en-US" altLang="ko-KR" sz="1400" dirty="0">
                <a:latin typeface="+mn-ea"/>
                <a:ea typeface="+mn-ea"/>
              </a:rPr>
              <a:t>mirror</a:t>
            </a:r>
            <a:r>
              <a:rPr lang="en-US" altLang="ko-KR" sz="1400" dirty="0" smtClean="0">
                <a:latin typeface="+mn-ea"/>
                <a:ea typeface="+mn-ea"/>
              </a:rPr>
              <a:t>&gt;</a:t>
            </a:r>
          </a:p>
          <a:p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&lt;server&gt;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   &lt;id&gt;</a:t>
            </a:r>
            <a:r>
              <a:rPr lang="en-US" altLang="ko-KR" sz="1400" dirty="0" err="1">
                <a:latin typeface="+mn-ea"/>
                <a:ea typeface="+mn-ea"/>
              </a:rPr>
              <a:t>edu</a:t>
            </a:r>
            <a:r>
              <a:rPr lang="en-US" altLang="ko-KR" sz="1400" dirty="0">
                <a:latin typeface="+mn-ea"/>
                <a:ea typeface="+mn-ea"/>
              </a:rPr>
              <a:t>-nexus&lt;/id&gt;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   &lt;username&gt;admin&lt;/username&gt;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   &lt;password&gt;tjdxoWkd92!&lt;/password&gt;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 &lt;/server</a:t>
            </a:r>
            <a:r>
              <a:rPr lang="en-US" altLang="ko-KR" sz="1400" dirty="0" smtClean="0">
                <a:latin typeface="+mn-ea"/>
                <a:ea typeface="+mn-ea"/>
              </a:rPr>
              <a:t>&gt;</a:t>
            </a:r>
          </a:p>
          <a:p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latin typeface="+mn-ea"/>
                <a:ea typeface="+mn-ea"/>
              </a:rPr>
              <a:t>Git</a:t>
            </a:r>
            <a:r>
              <a:rPr lang="en-US" altLang="ko-KR" sz="1400" dirty="0" smtClean="0">
                <a:latin typeface="+mn-ea"/>
                <a:ea typeface="+mn-ea"/>
              </a:rPr>
              <a:t> client </a:t>
            </a:r>
            <a:r>
              <a:rPr lang="ko-KR" altLang="en-US" sz="1400" dirty="0" smtClean="0">
                <a:latin typeface="+mn-ea"/>
                <a:ea typeface="+mn-ea"/>
              </a:rPr>
              <a:t>설치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yum install </a:t>
            </a:r>
            <a:r>
              <a:rPr lang="en-US" altLang="ko-KR" sz="1400" dirty="0" err="1" smtClean="0">
                <a:latin typeface="+mn-ea"/>
                <a:ea typeface="+mn-ea"/>
              </a:rPr>
              <a:t>git</a:t>
            </a: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369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6770637" y="155673"/>
            <a:ext cx="2790875" cy="3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r>
              <a:rPr kumimoji="0" lang="en-US" altLang="ko-KR" sz="1300" dirty="0" smtClean="0"/>
              <a:t>10. Jenkins </a:t>
            </a:r>
            <a:r>
              <a:rPr kumimoji="0" lang="ko-KR" altLang="en-US" sz="1300" dirty="0" smtClean="0"/>
              <a:t>설치 및</a:t>
            </a:r>
            <a:r>
              <a:rPr kumimoji="0" lang="en-US" altLang="ko-KR" sz="1300" dirty="0" smtClean="0"/>
              <a:t> </a:t>
            </a:r>
            <a:r>
              <a:rPr kumimoji="0" lang="ko-KR" altLang="en-US" sz="1300" dirty="0" smtClean="0"/>
              <a:t>설정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06400" y="144463"/>
            <a:ext cx="7097019" cy="331787"/>
          </a:xfrm>
        </p:spPr>
        <p:txBody>
          <a:bodyPr/>
          <a:lstStyle/>
          <a:p>
            <a:r>
              <a:rPr lang="en-US" altLang="ko-KR" b="0" dirty="0">
                <a:latin typeface="+mn-ea"/>
              </a:rPr>
              <a:t>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473280" y="6381328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</a:rPr>
              <a:t>27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2960" y="980728"/>
            <a:ext cx="343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8504" y="837143"/>
            <a:ext cx="87849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Jenkins repository </a:t>
            </a:r>
            <a:r>
              <a:rPr lang="ko-KR" altLang="en-US" sz="1400" dirty="0" smtClean="0">
                <a:latin typeface="+mn-ea"/>
                <a:ea typeface="+mn-ea"/>
              </a:rPr>
              <a:t>등록</a:t>
            </a:r>
            <a:r>
              <a:rPr lang="en-US" altLang="ko-KR" sz="1400" dirty="0" smtClean="0">
                <a:latin typeface="+mn-ea"/>
                <a:ea typeface="+mn-ea"/>
              </a:rPr>
              <a:t>   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jenkins </a:t>
            </a:r>
            <a:r>
              <a:rPr lang="en-US" altLang="ko-KR" sz="1400" dirty="0">
                <a:latin typeface="+mn-ea"/>
                <a:ea typeface="+mn-ea"/>
              </a:rPr>
              <a:t>yum repository </a:t>
            </a:r>
            <a:r>
              <a:rPr lang="ko-KR" altLang="en-US" sz="1400" dirty="0">
                <a:latin typeface="+mn-ea"/>
                <a:ea typeface="+mn-ea"/>
              </a:rPr>
              <a:t>설정		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err="1" smtClean="0">
                <a:latin typeface="+mn-ea"/>
                <a:ea typeface="+mn-ea"/>
              </a:rPr>
              <a:t>wget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--no-check-certificate -O /etc/</a:t>
            </a:r>
            <a:r>
              <a:rPr lang="en-US" altLang="ko-KR" sz="1400" dirty="0" err="1">
                <a:latin typeface="+mn-ea"/>
                <a:ea typeface="+mn-ea"/>
              </a:rPr>
              <a:t>yum.repos.d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en-US" altLang="ko-KR" sz="1400" dirty="0" err="1">
                <a:latin typeface="+mn-ea"/>
                <a:ea typeface="+mn-ea"/>
              </a:rPr>
              <a:t>jenkins.repo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  <a:hlinkClick r:id="rId3"/>
              </a:rPr>
              <a:t>https://</a:t>
            </a:r>
            <a:r>
              <a:rPr lang="en-US" altLang="ko-KR" sz="1400" dirty="0" smtClean="0">
                <a:latin typeface="+mn-ea"/>
                <a:ea typeface="+mn-ea"/>
                <a:hlinkClick r:id="rId3"/>
              </a:rPr>
              <a:t>pkg.jenkins.io/redhat-stable/jenkins.repo</a:t>
            </a:r>
            <a:endParaRPr lang="en-US" altLang="ko-KR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Rpm key </a:t>
            </a:r>
            <a:r>
              <a:rPr lang="ko-KR" altLang="en-US" sz="1400" dirty="0" smtClean="0">
                <a:latin typeface="+mn-ea"/>
                <a:ea typeface="+mn-ea"/>
              </a:rPr>
              <a:t>등록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rpm </a:t>
            </a:r>
            <a:r>
              <a:rPr lang="en-US" altLang="ko-KR" sz="1400" dirty="0">
                <a:latin typeface="+mn-ea"/>
                <a:ea typeface="+mn-ea"/>
              </a:rPr>
              <a:t>--import </a:t>
            </a:r>
            <a:r>
              <a:rPr lang="en-US" altLang="ko-KR" sz="1400" dirty="0">
                <a:latin typeface="+mn-ea"/>
                <a:ea typeface="+mn-ea"/>
                <a:hlinkClick r:id="rId4"/>
              </a:rPr>
              <a:t>https://</a:t>
            </a:r>
            <a:r>
              <a:rPr lang="en-US" altLang="ko-KR" sz="1400" dirty="0" smtClean="0">
                <a:latin typeface="+mn-ea"/>
                <a:ea typeface="+mn-ea"/>
                <a:hlinkClick r:id="rId4"/>
              </a:rPr>
              <a:t>pkg.jenkins.io/redhat-stable/jenkins.io.key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Install Jenkins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</a:t>
            </a:r>
            <a:r>
              <a:rPr lang="en-US" altLang="ko-KR" sz="1400" dirty="0" smtClean="0">
                <a:latin typeface="+mn-ea"/>
                <a:ea typeface="+mn-ea"/>
              </a:rPr>
              <a:t>yum install Jenkins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+mn-ea"/>
                <a:ea typeface="+mn-ea"/>
              </a:rPr>
              <a:t>서비스 파일 수정 </a:t>
            </a:r>
            <a:r>
              <a:rPr lang="en-US" altLang="ko-KR" sz="1400" dirty="0">
                <a:latin typeface="+mn-ea"/>
                <a:ea typeface="+mn-ea"/>
              </a:rPr>
              <a:t>(sudo vi /</a:t>
            </a:r>
            <a:r>
              <a:rPr lang="en-US" altLang="ko-KR" sz="1400" dirty="0" err="1" smtClean="0">
                <a:latin typeface="+mn-ea"/>
                <a:ea typeface="+mn-ea"/>
              </a:rPr>
              <a:t>usr</a:t>
            </a:r>
            <a:r>
              <a:rPr lang="en-US" altLang="ko-KR" sz="1400" dirty="0" smtClean="0">
                <a:latin typeface="+mn-ea"/>
                <a:ea typeface="+mn-ea"/>
              </a:rPr>
              <a:t>/lib/</a:t>
            </a:r>
            <a:r>
              <a:rPr lang="en-US" altLang="ko-KR" sz="1400" dirty="0" err="1" smtClean="0">
                <a:latin typeface="+mn-ea"/>
                <a:ea typeface="+mn-ea"/>
              </a:rPr>
              <a:t>systemd</a:t>
            </a:r>
            <a:r>
              <a:rPr lang="en-US" altLang="ko-KR" sz="1400" dirty="0" smtClean="0">
                <a:latin typeface="+mn-ea"/>
                <a:ea typeface="+mn-ea"/>
              </a:rPr>
              <a:t>/system/</a:t>
            </a:r>
            <a:r>
              <a:rPr lang="en-US" altLang="ko-KR" sz="1400" dirty="0" err="1" smtClean="0">
                <a:latin typeface="+mn-ea"/>
                <a:ea typeface="+mn-ea"/>
              </a:rPr>
              <a:t>jenkins.service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Environment="JAVA_HOME=/</a:t>
            </a:r>
            <a:r>
              <a:rPr lang="en-US" altLang="ko-KR" sz="1400" dirty="0" err="1">
                <a:latin typeface="+mn-ea"/>
                <a:ea typeface="+mn-ea"/>
              </a:rPr>
              <a:t>usr</a:t>
            </a:r>
            <a:r>
              <a:rPr lang="en-US" altLang="ko-KR" sz="1400" dirty="0">
                <a:latin typeface="+mn-ea"/>
                <a:ea typeface="+mn-ea"/>
              </a:rPr>
              <a:t>/lib/</a:t>
            </a:r>
            <a:r>
              <a:rPr lang="en-US" altLang="ko-KR" sz="1400" dirty="0" err="1">
                <a:latin typeface="+mn-ea"/>
                <a:ea typeface="+mn-ea"/>
              </a:rPr>
              <a:t>jvm</a:t>
            </a:r>
            <a:r>
              <a:rPr lang="en-US" altLang="ko-KR" sz="1400" dirty="0">
                <a:latin typeface="+mn-ea"/>
                <a:ea typeface="+mn-ea"/>
              </a:rPr>
              <a:t>/java-11-openjdk-11.0.17.0.8-2.el7_9.x86_64"       </a:t>
            </a:r>
            <a:r>
              <a:rPr lang="en-US" altLang="ko-KR" sz="1400" dirty="0" smtClean="0">
                <a:latin typeface="+mn-ea"/>
                <a:ea typeface="+mn-ea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Environment</a:t>
            </a:r>
            <a:r>
              <a:rPr lang="en-US" altLang="ko-KR" sz="1400" dirty="0">
                <a:latin typeface="+mn-ea"/>
                <a:ea typeface="+mn-ea"/>
              </a:rPr>
              <a:t>="JENKINS_PORT=8088"       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Environment</a:t>
            </a:r>
            <a:r>
              <a:rPr lang="en-US" altLang="ko-KR" sz="1400" dirty="0">
                <a:latin typeface="+mn-ea"/>
                <a:ea typeface="+mn-ea"/>
              </a:rPr>
              <a:t>="JAVA_OPTS=-</a:t>
            </a:r>
            <a:r>
              <a:rPr lang="en-US" altLang="ko-KR" sz="1400" dirty="0" err="1">
                <a:latin typeface="+mn-ea"/>
                <a:ea typeface="+mn-ea"/>
              </a:rPr>
              <a:t>Djava.awt.headless</a:t>
            </a:r>
            <a:r>
              <a:rPr lang="en-US" altLang="ko-KR" sz="1400" dirty="0">
                <a:latin typeface="+mn-ea"/>
                <a:ea typeface="+mn-ea"/>
              </a:rPr>
              <a:t>=true -Xms512m -</a:t>
            </a:r>
            <a:r>
              <a:rPr lang="en-US" altLang="ko-KR" sz="1400" dirty="0" smtClean="0">
                <a:latin typeface="+mn-ea"/>
                <a:ea typeface="+mn-ea"/>
              </a:rPr>
              <a:t>Xmx2048m“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+mn-ea"/>
                <a:ea typeface="+mn-ea"/>
              </a:rPr>
              <a:t>서비스 기동 및 중지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sudo </a:t>
            </a:r>
            <a:r>
              <a:rPr lang="en-US" altLang="ko-KR" sz="1400" dirty="0" err="1">
                <a:latin typeface="+mn-ea"/>
                <a:ea typeface="+mn-ea"/>
              </a:rPr>
              <a:t>systemctl</a:t>
            </a:r>
            <a:r>
              <a:rPr lang="en-US" altLang="ko-KR" sz="1400" dirty="0">
                <a:latin typeface="+mn-ea"/>
                <a:ea typeface="+mn-ea"/>
              </a:rPr>
              <a:t> daemon-reload     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sudo </a:t>
            </a:r>
            <a:r>
              <a:rPr lang="en-US" altLang="ko-KR" sz="1400" dirty="0" err="1">
                <a:latin typeface="+mn-ea"/>
                <a:ea typeface="+mn-ea"/>
              </a:rPr>
              <a:t>systemctl</a:t>
            </a:r>
            <a:r>
              <a:rPr lang="en-US" altLang="ko-KR" sz="1400" dirty="0">
                <a:latin typeface="+mn-ea"/>
                <a:ea typeface="+mn-ea"/>
              </a:rPr>
              <a:t> enable jenkins     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sudo </a:t>
            </a:r>
            <a:r>
              <a:rPr lang="en-US" altLang="ko-KR" sz="1400" dirty="0" err="1">
                <a:latin typeface="+mn-ea"/>
                <a:ea typeface="+mn-ea"/>
              </a:rPr>
              <a:t>systemctl</a:t>
            </a:r>
            <a:r>
              <a:rPr lang="en-US" altLang="ko-KR" sz="1400" dirty="0">
                <a:latin typeface="+mn-ea"/>
                <a:ea typeface="+mn-ea"/>
              </a:rPr>
              <a:t> start </a:t>
            </a:r>
            <a:r>
              <a:rPr lang="en-US" altLang="ko-KR" sz="1400" dirty="0" smtClean="0">
                <a:latin typeface="+mn-ea"/>
                <a:ea typeface="+mn-ea"/>
              </a:rPr>
              <a:t>Jenkins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- </a:t>
            </a:r>
            <a:r>
              <a:rPr lang="ko-KR" altLang="en-US" sz="1400" dirty="0" smtClean="0">
                <a:latin typeface="+mn-ea"/>
                <a:ea typeface="+mn-ea"/>
              </a:rPr>
              <a:t>플러그인 설치  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en-US" altLang="ko-KR" sz="1400" dirty="0" err="1" smtClean="0">
                <a:latin typeface="+mn-ea"/>
                <a:ea typeface="+mn-ea"/>
              </a:rPr>
              <a:t>cp</a:t>
            </a:r>
            <a:r>
              <a:rPr lang="en-US" altLang="ko-KR" sz="1400" dirty="0">
                <a:latin typeface="+mn-ea"/>
                <a:ea typeface="+mn-ea"/>
              </a:rPr>
              <a:t> * /</a:t>
            </a:r>
            <a:r>
              <a:rPr lang="en-US" altLang="ko-KR" sz="1400" dirty="0" err="1" smtClean="0">
                <a:latin typeface="+mn-ea"/>
                <a:ea typeface="+mn-ea"/>
              </a:rPr>
              <a:t>var</a:t>
            </a:r>
            <a:r>
              <a:rPr lang="en-US" altLang="ko-KR" sz="1400" dirty="0" smtClean="0">
                <a:latin typeface="+mn-ea"/>
                <a:ea typeface="+mn-ea"/>
              </a:rPr>
              <a:t>/lib/</a:t>
            </a:r>
            <a:r>
              <a:rPr lang="en-US" altLang="ko-KR" sz="1400" dirty="0" err="1" smtClean="0">
                <a:latin typeface="+mn-ea"/>
                <a:ea typeface="+mn-ea"/>
              </a:rPr>
              <a:t>jenkins</a:t>
            </a:r>
            <a:r>
              <a:rPr lang="en-US" altLang="ko-KR" sz="1400" dirty="0" smtClean="0">
                <a:latin typeface="+mn-ea"/>
                <a:ea typeface="+mn-ea"/>
              </a:rPr>
              <a:t>/plugins &amp;&amp; </a:t>
            </a:r>
            <a:r>
              <a:rPr lang="en-US" altLang="ko-KR" sz="1400" dirty="0" err="1" smtClean="0">
                <a:latin typeface="+mn-ea"/>
                <a:ea typeface="+mn-ea"/>
              </a:rPr>
              <a:t>chown</a:t>
            </a:r>
            <a:r>
              <a:rPr lang="en-US" altLang="ko-KR" sz="1400" dirty="0" smtClean="0">
                <a:latin typeface="+mn-ea"/>
                <a:ea typeface="+mn-ea"/>
              </a:rPr>
              <a:t> –R </a:t>
            </a:r>
            <a:r>
              <a:rPr lang="en-US" altLang="ko-KR" sz="1400" dirty="0" err="1" smtClean="0">
                <a:latin typeface="+mn-ea"/>
                <a:ea typeface="+mn-ea"/>
              </a:rPr>
              <a:t>jenkins:Jenkins</a:t>
            </a:r>
            <a:r>
              <a:rPr lang="en-US" altLang="ko-KR" sz="1400" dirty="0" smtClean="0">
                <a:latin typeface="+mn-ea"/>
                <a:ea typeface="+mn-ea"/>
              </a:rPr>
              <a:t> /</a:t>
            </a:r>
            <a:r>
              <a:rPr lang="en-US" altLang="ko-KR" sz="1400" dirty="0" err="1" smtClean="0">
                <a:latin typeface="+mn-ea"/>
                <a:ea typeface="+mn-ea"/>
              </a:rPr>
              <a:t>var</a:t>
            </a:r>
            <a:r>
              <a:rPr lang="en-US" altLang="ko-KR" sz="1400" dirty="0" smtClean="0">
                <a:latin typeface="+mn-ea"/>
                <a:ea typeface="+mn-ea"/>
              </a:rPr>
              <a:t>/lib/Jenkins/plugin/*)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초기 패스워드 확인</a:t>
            </a:r>
            <a:r>
              <a:rPr lang="en-US" altLang="ko-KR" sz="1400" dirty="0">
                <a:latin typeface="+mn-ea"/>
                <a:ea typeface="+mn-ea"/>
              </a:rPr>
              <a:t>: /</a:t>
            </a:r>
            <a:r>
              <a:rPr lang="en-US" altLang="ko-KR" sz="1400" dirty="0" err="1">
                <a:latin typeface="+mn-ea"/>
                <a:ea typeface="+mn-ea"/>
              </a:rPr>
              <a:t>var</a:t>
            </a:r>
            <a:r>
              <a:rPr lang="en-US" altLang="ko-KR" sz="1400" dirty="0">
                <a:latin typeface="+mn-ea"/>
                <a:ea typeface="+mn-ea"/>
              </a:rPr>
              <a:t>/lib/</a:t>
            </a:r>
            <a:r>
              <a:rPr lang="en-US" altLang="ko-KR" sz="1400" dirty="0" err="1">
                <a:latin typeface="+mn-ea"/>
                <a:ea typeface="+mn-ea"/>
              </a:rPr>
              <a:t>jenkins</a:t>
            </a:r>
            <a:r>
              <a:rPr lang="en-US" altLang="ko-KR" sz="1400" dirty="0">
                <a:latin typeface="+mn-ea"/>
                <a:ea typeface="+mn-ea"/>
              </a:rPr>
              <a:t>/secrets/</a:t>
            </a:r>
            <a:r>
              <a:rPr lang="en-US" altLang="ko-KR" sz="1400" dirty="0" err="1">
                <a:latin typeface="+mn-ea"/>
                <a:ea typeface="+mn-ea"/>
              </a:rPr>
              <a:t>initialAdminPassword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25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6770637" y="155673"/>
            <a:ext cx="2790875" cy="3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r>
              <a:rPr kumimoji="0" lang="en-US" altLang="ko-KR" sz="1300" dirty="0" smtClean="0"/>
              <a:t>10. Jenkins </a:t>
            </a:r>
            <a:r>
              <a:rPr kumimoji="0" lang="ko-KR" altLang="en-US" sz="1300" dirty="0" smtClean="0"/>
              <a:t>설치 및</a:t>
            </a:r>
            <a:r>
              <a:rPr kumimoji="0" lang="en-US" altLang="ko-KR" sz="1300" dirty="0" smtClean="0"/>
              <a:t> </a:t>
            </a:r>
            <a:r>
              <a:rPr kumimoji="0" lang="ko-KR" altLang="en-US" sz="1300" dirty="0" smtClean="0"/>
              <a:t>설정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06400" y="144463"/>
            <a:ext cx="7097019" cy="331787"/>
          </a:xfrm>
        </p:spPr>
        <p:txBody>
          <a:bodyPr/>
          <a:lstStyle/>
          <a:p>
            <a:r>
              <a:rPr lang="en-US" altLang="ko-KR" b="0" dirty="0">
                <a:latin typeface="+mn-ea"/>
              </a:rPr>
              <a:t>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473280" y="6381328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</a:rPr>
              <a:t>28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2960" y="980728"/>
            <a:ext cx="343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8504" y="837143"/>
            <a:ext cx="8784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+mn-ea"/>
                <a:ea typeface="+mn-ea"/>
              </a:rPr>
              <a:t>접속 후 </a:t>
            </a:r>
            <a:r>
              <a:rPr lang="en-US" altLang="ko-KR" sz="1400" dirty="0" smtClean="0">
                <a:latin typeface="+mn-ea"/>
                <a:ea typeface="+mn-ea"/>
              </a:rPr>
              <a:t>admin password </a:t>
            </a:r>
            <a:r>
              <a:rPr lang="ko-KR" altLang="en-US" sz="1400" dirty="0" smtClean="0">
                <a:latin typeface="+mn-ea"/>
                <a:ea typeface="+mn-ea"/>
              </a:rPr>
              <a:t>변경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Tool </a:t>
            </a:r>
            <a:r>
              <a:rPr lang="ko-KR" altLang="en-US" sz="1400" dirty="0" smtClean="0">
                <a:latin typeface="+mn-ea"/>
                <a:ea typeface="+mn-ea"/>
              </a:rPr>
              <a:t>설정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Manage Jenkins &gt; Global Tool 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   (JDK, maven)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Credential </a:t>
            </a:r>
            <a:r>
              <a:rPr lang="ko-KR" altLang="en-US" sz="1400" dirty="0" smtClean="0">
                <a:latin typeface="+mn-ea"/>
                <a:ea typeface="+mn-ea"/>
              </a:rPr>
              <a:t>설정 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en-US" altLang="ko-KR" sz="1400" dirty="0" smtClean="0">
                <a:latin typeface="+mn-ea"/>
                <a:ea typeface="+mn-ea"/>
              </a:rPr>
              <a:t>NEXUS_CREDENTIAL, GITLAB_CREDENTIAL</a:t>
            </a:r>
            <a:r>
              <a:rPr lang="en-US" altLang="ko-KR" sz="1400" dirty="0" smtClean="0">
                <a:latin typeface="+mn-ea"/>
                <a:ea typeface="+mn-ea"/>
              </a:rPr>
              <a:t>): </a:t>
            </a:r>
            <a:endParaRPr lang="en-US" altLang="ko-KR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+mn-ea"/>
                <a:ea typeface="+mn-ea"/>
              </a:rPr>
              <a:t>파이프라인 개발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. </a:t>
            </a:r>
            <a:r>
              <a:rPr lang="ko-KR" altLang="en-US" sz="1400" dirty="0" smtClean="0">
                <a:latin typeface="+mn-ea"/>
                <a:ea typeface="+mn-ea"/>
              </a:rPr>
              <a:t>빌드 파이프라인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. </a:t>
            </a:r>
            <a:r>
              <a:rPr lang="ko-KR" altLang="en-US" sz="1400" dirty="0" smtClean="0">
                <a:latin typeface="+mn-ea"/>
                <a:ea typeface="+mn-ea"/>
              </a:rPr>
              <a:t>배포 파이프라인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RSA </a:t>
            </a:r>
            <a:r>
              <a:rPr lang="ko-KR" altLang="en-US" sz="1400" dirty="0" smtClean="0">
                <a:latin typeface="+mn-ea"/>
                <a:ea typeface="+mn-ea"/>
              </a:rPr>
              <a:t>키 등록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</a:t>
            </a:r>
            <a:r>
              <a:rPr lang="en-US" altLang="ko-KR" sz="1400" dirty="0" err="1" smtClean="0">
                <a:latin typeface="+mn-ea"/>
                <a:ea typeface="+mn-ea"/>
              </a:rPr>
              <a:t>ssh-keygen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</a:t>
            </a:r>
            <a:r>
              <a:rPr lang="en-US" altLang="ko-KR" sz="1400" dirty="0" err="1">
                <a:latin typeface="+mn-ea"/>
                <a:ea typeface="+mn-ea"/>
              </a:rPr>
              <a:t>ssh</a:t>
            </a:r>
            <a:r>
              <a:rPr lang="en-US" altLang="ko-KR" sz="1400" dirty="0">
                <a:latin typeface="+mn-ea"/>
                <a:ea typeface="+mn-ea"/>
              </a:rPr>
              <a:t>-copy-id </a:t>
            </a:r>
            <a:r>
              <a:rPr lang="en-US" altLang="ko-KR" sz="1400" dirty="0" smtClean="0">
                <a:latin typeface="+mn-ea"/>
                <a:ea typeface="+mn-ea"/>
                <a:hlinkClick r:id="rId3"/>
              </a:rPr>
              <a:t>stkim7@192.168.32.41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err="1" smtClean="0">
                <a:latin typeface="+mn-ea"/>
                <a:ea typeface="+mn-ea"/>
              </a:rPr>
              <a:t>ssh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  <a:hlinkClick r:id="rId4"/>
              </a:rPr>
              <a:t>stkim7@182.168.32.41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접속 확인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49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목차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473280" y="6381328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+mn-ea"/>
              </a:rPr>
              <a:t>2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29993DD-95C1-4125-856E-5F3E8399E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927960"/>
              </p:ext>
            </p:extLst>
          </p:nvPr>
        </p:nvGraphicFramePr>
        <p:xfrm>
          <a:off x="1280592" y="1395358"/>
          <a:ext cx="3293818" cy="354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6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305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I.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marR="90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1" kern="1200" spc="-6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ALM</a:t>
                      </a:r>
                      <a:endParaRPr lang="ko-KR" altLang="en-US" sz="1500" b="1" kern="1200" spc="-6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05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 ALM </a:t>
                      </a:r>
                      <a:r>
                        <a:rPr lang="ko-KR" altLang="en-US" sz="1500" b="1" kern="1200" spc="-6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정의</a:t>
                      </a:r>
                      <a:endParaRPr lang="en-US" altLang="ko-KR" sz="1500" b="1" kern="1200" spc="-6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2. ALM </a:t>
                      </a:r>
                      <a:r>
                        <a:rPr lang="ko-KR" altLang="en-US" sz="1500" b="1" kern="1200" spc="-6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아키텍처</a:t>
                      </a:r>
                    </a:p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3. ALM </a:t>
                      </a:r>
                      <a:r>
                        <a:rPr lang="ko-KR" altLang="en-US" sz="1500" b="1" kern="1200" spc="-6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주요 </a:t>
                      </a:r>
                      <a:r>
                        <a:rPr lang="en-US" altLang="ko-KR" sz="1500" b="1" kern="1200" spc="-6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R&amp;R</a:t>
                      </a:r>
                    </a:p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500" b="1" kern="1200" spc="-6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05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II.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1" kern="1200" spc="-6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CI/CD</a:t>
                      </a:r>
                      <a:endParaRPr lang="ko-KR" altLang="en-US" sz="1500" b="1" kern="1200" spc="-6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305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 CI/CD </a:t>
                      </a:r>
                      <a:r>
                        <a:rPr lang="ko-KR" altLang="en-US" sz="1500" b="1" kern="1200" spc="-6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파이프라인</a:t>
                      </a:r>
                      <a:endParaRPr lang="en-US" altLang="ko-KR" sz="1500" b="1" kern="1200" spc="-6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2. CI/CD </a:t>
                      </a:r>
                      <a:r>
                        <a:rPr lang="ko-KR" altLang="en-US" sz="1500" b="1" kern="1200" spc="-6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주요 </a:t>
                      </a:r>
                      <a:r>
                        <a:rPr lang="en-US" altLang="ko-KR" sz="1500" b="1" kern="1200" spc="-6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Flow</a:t>
                      </a:r>
                    </a:p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500" b="1" kern="1200" spc="-6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주요 브랜치 별 배포 관리</a:t>
                      </a:r>
                      <a:endParaRPr lang="en-US" altLang="ko-KR" sz="1500" b="1" kern="1200" spc="-6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500" b="1" kern="1200" spc="-6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주요 브랜치 별 버전 관리</a:t>
                      </a:r>
                      <a:endParaRPr lang="en-US" altLang="ko-KR" sz="1500" b="1" kern="1200" spc="-6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5. Jenkins Pipeline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29993DD-95C1-4125-856E-5F3E8399E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70320"/>
              </p:ext>
            </p:extLst>
          </p:nvPr>
        </p:nvGraphicFramePr>
        <p:xfrm>
          <a:off x="5187574" y="1395358"/>
          <a:ext cx="3293818" cy="3164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6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305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III.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marR="90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1" kern="1200" spc="-6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SW </a:t>
                      </a:r>
                      <a:r>
                        <a:rPr lang="ko-KR" altLang="en-US" sz="1500" b="1" kern="1200" spc="-6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구성관리</a:t>
                      </a:r>
                      <a:endParaRPr lang="ko-KR" altLang="en-US" sz="1500" b="1" kern="1200" spc="-6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05"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500" b="1" kern="1200" spc="-6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 SW </a:t>
                      </a:r>
                      <a:r>
                        <a:rPr lang="ko-KR" altLang="en-US" sz="1500" b="1" kern="1200" spc="-6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구성관리</a:t>
                      </a:r>
                      <a:endParaRPr lang="en-US" altLang="ko-KR" sz="1500" b="1" kern="1200" spc="-6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2. GitLab </a:t>
                      </a:r>
                      <a:r>
                        <a:rPr lang="ko-KR" altLang="en-US" sz="1500" b="1" kern="1200" spc="-6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구조 및 권한</a:t>
                      </a:r>
                    </a:p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3. Git Workflow</a:t>
                      </a:r>
                      <a:br>
                        <a:rPr lang="en-US" altLang="ko-KR" sz="1500" b="1" kern="1200" spc="-6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en-US" altLang="ko-KR" sz="1500" b="1" kern="1200" spc="-6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05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Ⅳ. 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marR="90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1" kern="1200" spc="-6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ALM </a:t>
                      </a:r>
                      <a:r>
                        <a:rPr lang="ko-KR" altLang="en-US" sz="1500" b="1" kern="1200" spc="-6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업무 소개</a:t>
                      </a:r>
                      <a:endParaRPr lang="en-US" altLang="ko-KR" sz="1500" b="1" kern="1200" spc="-6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305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Ⅴ. 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1" kern="1200" spc="-6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CI/CD </a:t>
                      </a:r>
                      <a:r>
                        <a:rPr lang="ko-KR" altLang="en-US" sz="1500" b="1" kern="1200" spc="-6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구축 실습</a:t>
                      </a:r>
                      <a:endParaRPr lang="ko-KR" altLang="en-US" sz="1500" b="1" kern="1200" spc="-6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305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1500" b="1" kern="1200" spc="-6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305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1500" b="1" kern="1200" spc="-6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2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/>
          <p:cNvSpPr/>
          <p:nvPr/>
        </p:nvSpPr>
        <p:spPr>
          <a:xfrm>
            <a:off x="5183156" y="2132716"/>
            <a:ext cx="3516818" cy="3301005"/>
          </a:xfrm>
          <a:prstGeom prst="ellipse">
            <a:avLst/>
          </a:prstGeom>
          <a:noFill/>
          <a:ln w="666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 bwMode="auto">
          <a:xfrm>
            <a:off x="6770637" y="155673"/>
            <a:ext cx="2790875" cy="3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endParaRPr kumimoji="0" lang="ko-KR" altLang="en-US" sz="13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4636" y="620688"/>
            <a:ext cx="9100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ALM</a:t>
            </a:r>
            <a:r>
              <a:rPr lang="ko-KR" altLang="en-US" sz="1400" dirty="0" smtClean="0">
                <a:latin typeface="+mn-ea"/>
                <a:ea typeface="+mn-ea"/>
              </a:rPr>
              <a:t>은 </a:t>
            </a:r>
            <a:r>
              <a:rPr lang="en-US" altLang="ko-KR" sz="1400" dirty="0" smtClean="0">
                <a:latin typeface="+mn-ea"/>
                <a:ea typeface="+mn-ea"/>
              </a:rPr>
              <a:t>Product</a:t>
            </a:r>
            <a:r>
              <a:rPr lang="ko-KR" altLang="en-US" sz="1400" dirty="0" smtClean="0">
                <a:latin typeface="+mn-ea"/>
                <a:ea typeface="+mn-ea"/>
              </a:rPr>
              <a:t>의 수명 주기를 체계적으로 관리하기 위해 아래와 같은 공정을 포함하고 있음</a:t>
            </a:r>
            <a:endParaRPr lang="ko-KR" altLang="en-US" sz="1400" dirty="0">
              <a:latin typeface="+mn-ea"/>
              <a:ea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32520" y="1617153"/>
            <a:ext cx="3312368" cy="324605"/>
            <a:chOff x="2576736" y="1196752"/>
            <a:chExt cx="4176464" cy="324605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2576736" y="1196752"/>
              <a:ext cx="4176464" cy="324605"/>
            </a:xfrm>
            <a:prstGeom prst="roundRect">
              <a:avLst>
                <a:gd name="adj" fmla="val 8116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576736" y="1219256"/>
              <a:ext cx="4176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요구사항 관리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(Requirements Management)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32520" y="2146845"/>
            <a:ext cx="3312368" cy="324605"/>
            <a:chOff x="2576736" y="1599041"/>
            <a:chExt cx="4176464" cy="324605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2576736" y="1599041"/>
              <a:ext cx="4176464" cy="324605"/>
            </a:xfrm>
            <a:prstGeom prst="roundRect">
              <a:avLst>
                <a:gd name="adj" fmla="val 8116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576736" y="1621545"/>
              <a:ext cx="4176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소프트웨어 아키텍처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(Software Architecture)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32520" y="2676537"/>
            <a:ext cx="3312368" cy="324605"/>
            <a:chOff x="2576736" y="2018599"/>
            <a:chExt cx="4176464" cy="324605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2576736" y="2018599"/>
              <a:ext cx="4176464" cy="324605"/>
            </a:xfrm>
            <a:prstGeom prst="roundRect">
              <a:avLst>
                <a:gd name="adj" fmla="val 8116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576736" y="2041103"/>
              <a:ext cx="4176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소프트웨어 개발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(Software Development)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32520" y="3206229"/>
            <a:ext cx="3312368" cy="324605"/>
            <a:chOff x="2576736" y="2429865"/>
            <a:chExt cx="4176464" cy="324605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2576736" y="2429865"/>
              <a:ext cx="4176464" cy="324605"/>
            </a:xfrm>
            <a:prstGeom prst="roundRect">
              <a:avLst>
                <a:gd name="adj" fmla="val 8116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76736" y="2452369"/>
              <a:ext cx="4176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소프트웨어 테스팅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(Software Testing)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32520" y="3735921"/>
            <a:ext cx="3312368" cy="324605"/>
            <a:chOff x="2587127" y="2801710"/>
            <a:chExt cx="4176464" cy="324605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2587127" y="2801710"/>
              <a:ext cx="4176464" cy="324605"/>
            </a:xfrm>
            <a:prstGeom prst="roundRect">
              <a:avLst>
                <a:gd name="adj" fmla="val 8116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587127" y="2824214"/>
              <a:ext cx="4176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소프트웨어 유지보수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(Software Maintenance)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32520" y="4265613"/>
            <a:ext cx="3312368" cy="324605"/>
            <a:chOff x="2587127" y="3203999"/>
            <a:chExt cx="4176464" cy="324605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2587127" y="3203999"/>
              <a:ext cx="4176464" cy="324605"/>
            </a:xfrm>
            <a:prstGeom prst="roundRect">
              <a:avLst>
                <a:gd name="adj" fmla="val 8116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87127" y="3226503"/>
              <a:ext cx="4176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변경관리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(Change Management)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32520" y="4795305"/>
            <a:ext cx="3312368" cy="324605"/>
            <a:chOff x="2587127" y="3623557"/>
            <a:chExt cx="4176464" cy="324605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2587127" y="3623557"/>
              <a:ext cx="4176464" cy="324605"/>
            </a:xfrm>
            <a:prstGeom prst="roundRect">
              <a:avLst>
                <a:gd name="adj" fmla="val 8116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587127" y="3646061"/>
              <a:ext cx="4176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관리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(Project Management)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32520" y="5324996"/>
            <a:ext cx="3312368" cy="324605"/>
            <a:chOff x="2587127" y="4034823"/>
            <a:chExt cx="4176464" cy="324605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2587127" y="4034823"/>
              <a:ext cx="4176464" cy="324605"/>
            </a:xfrm>
            <a:prstGeom prst="roundRect">
              <a:avLst>
                <a:gd name="adj" fmla="val 8116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587127" y="4057327"/>
              <a:ext cx="4176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릴리즈 관리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(Release Management)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230094" y="2997024"/>
            <a:ext cx="1512168" cy="1446829"/>
            <a:chOff x="6249144" y="2924944"/>
            <a:chExt cx="1512168" cy="1446829"/>
          </a:xfrm>
        </p:grpSpPr>
        <p:sp>
          <p:nvSpPr>
            <p:cNvPr id="21" name="타원 20"/>
            <p:cNvSpPr/>
            <p:nvPr/>
          </p:nvSpPr>
          <p:spPr>
            <a:xfrm>
              <a:off x="6249144" y="2924944"/>
              <a:ext cx="1512168" cy="144682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6320571" y="3301126"/>
              <a:ext cx="13944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n-lt"/>
                </a:rPr>
                <a:t>Application </a:t>
              </a:r>
            </a:p>
            <a:p>
              <a:pPr algn="ctr"/>
              <a:r>
                <a:rPr lang="en-US" altLang="ko-KR" sz="1400" dirty="0" smtClean="0">
                  <a:latin typeface="+mn-lt"/>
                </a:rPr>
                <a:t>Lifecycle</a:t>
              </a:r>
            </a:p>
            <a:p>
              <a:pPr algn="ctr"/>
              <a:r>
                <a:rPr lang="en-US" altLang="ko-KR" sz="1400" dirty="0" smtClean="0">
                  <a:latin typeface="+mn-lt"/>
                </a:rPr>
                <a:t>Management</a:t>
              </a:r>
              <a:endParaRPr lang="ko-KR" altLang="en-US" sz="1400" dirty="0">
                <a:latin typeface="+mn-lt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432327" y="1649536"/>
            <a:ext cx="1043418" cy="889732"/>
            <a:chOff x="6465168" y="1540034"/>
            <a:chExt cx="1043418" cy="889732"/>
          </a:xfrm>
        </p:grpSpPr>
        <p:sp>
          <p:nvSpPr>
            <p:cNvPr id="25" name="타원 24"/>
            <p:cNvSpPr/>
            <p:nvPr/>
          </p:nvSpPr>
          <p:spPr>
            <a:xfrm>
              <a:off x="6465168" y="1540034"/>
              <a:ext cx="1031843" cy="8897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 flipH="1">
              <a:off x="6476742" y="1723958"/>
              <a:ext cx="10318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+mn-ea"/>
                  <a:ea typeface="+mn-ea"/>
                </a:rPr>
                <a:t>요구사항</a:t>
              </a:r>
              <a:endParaRPr lang="en-US" altLang="ko-KR" sz="1400" dirty="0" smtClean="0">
                <a:latin typeface="+mn-ea"/>
                <a:ea typeface="+mn-ea"/>
              </a:endParaRPr>
            </a:p>
            <a:p>
              <a:pPr algn="ctr"/>
              <a:r>
                <a:rPr lang="ko-KR" altLang="en-US" sz="1400" dirty="0" smtClean="0">
                  <a:latin typeface="+mn-ea"/>
                  <a:ea typeface="+mn-ea"/>
                </a:rPr>
                <a:t>관리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230062" y="3272164"/>
            <a:ext cx="1043418" cy="889732"/>
            <a:chOff x="8302070" y="3068960"/>
            <a:chExt cx="1043418" cy="889732"/>
          </a:xfrm>
        </p:grpSpPr>
        <p:sp>
          <p:nvSpPr>
            <p:cNvPr id="88" name="타원 87"/>
            <p:cNvSpPr/>
            <p:nvPr/>
          </p:nvSpPr>
          <p:spPr>
            <a:xfrm>
              <a:off x="8302070" y="3068960"/>
              <a:ext cx="1031843" cy="8897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 flipH="1">
              <a:off x="8313644" y="3345484"/>
              <a:ext cx="1031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n-ea"/>
                  <a:ea typeface="+mn-ea"/>
                </a:rPr>
                <a:t>SW </a:t>
              </a:r>
              <a:r>
                <a:rPr lang="ko-KR" altLang="en-US" sz="1400" dirty="0" smtClean="0">
                  <a:latin typeface="+mn-ea"/>
                  <a:ea typeface="+mn-ea"/>
                </a:rPr>
                <a:t>개발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691862" y="2166377"/>
            <a:ext cx="1043418" cy="889732"/>
            <a:chOff x="7870022" y="1963204"/>
            <a:chExt cx="1043418" cy="889732"/>
          </a:xfrm>
        </p:grpSpPr>
        <p:sp>
          <p:nvSpPr>
            <p:cNvPr id="90" name="타원 89"/>
            <p:cNvSpPr/>
            <p:nvPr/>
          </p:nvSpPr>
          <p:spPr>
            <a:xfrm>
              <a:off x="7870022" y="1963204"/>
              <a:ext cx="1031843" cy="8897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 flipH="1">
              <a:off x="7881596" y="2147128"/>
              <a:ext cx="10318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n-ea"/>
                  <a:ea typeface="+mn-ea"/>
                </a:rPr>
                <a:t>SW</a:t>
              </a:r>
            </a:p>
            <a:p>
              <a:pPr algn="ctr"/>
              <a:r>
                <a:rPr lang="ko-KR" altLang="en-US" sz="1400" dirty="0" smtClean="0">
                  <a:latin typeface="+mn-ea"/>
                  <a:ea typeface="+mn-ea"/>
                </a:rPr>
                <a:t>아키텍처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701670" y="3272164"/>
            <a:ext cx="1043418" cy="889732"/>
            <a:chOff x="4953000" y="3259348"/>
            <a:chExt cx="1043418" cy="889732"/>
          </a:xfrm>
        </p:grpSpPr>
        <p:sp>
          <p:nvSpPr>
            <p:cNvPr id="93" name="타원 92"/>
            <p:cNvSpPr/>
            <p:nvPr/>
          </p:nvSpPr>
          <p:spPr>
            <a:xfrm>
              <a:off x="4953000" y="3259348"/>
              <a:ext cx="1031843" cy="8897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 flipH="1">
              <a:off x="4964574" y="3466422"/>
              <a:ext cx="10318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+mn-ea"/>
                  <a:ea typeface="+mn-ea"/>
                </a:rPr>
                <a:t>프로젝트</a:t>
              </a:r>
              <a:endParaRPr lang="en-US" altLang="ko-KR" sz="1400" dirty="0" smtClean="0">
                <a:latin typeface="+mn-ea"/>
                <a:ea typeface="+mn-ea"/>
              </a:endParaRPr>
            </a:p>
            <a:p>
              <a:pPr algn="ctr"/>
              <a:r>
                <a:rPr lang="ko-KR" altLang="en-US" sz="1400" dirty="0" smtClean="0">
                  <a:latin typeface="+mn-ea"/>
                  <a:ea typeface="+mn-ea"/>
                </a:rPr>
                <a:t>관리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148432" y="2166377"/>
            <a:ext cx="1031844" cy="889732"/>
            <a:chOff x="5313039" y="2035212"/>
            <a:chExt cx="1031844" cy="889732"/>
          </a:xfrm>
        </p:grpSpPr>
        <p:sp>
          <p:nvSpPr>
            <p:cNvPr id="99" name="타원 98"/>
            <p:cNvSpPr/>
            <p:nvPr/>
          </p:nvSpPr>
          <p:spPr>
            <a:xfrm>
              <a:off x="5313040" y="2035212"/>
              <a:ext cx="1031843" cy="8897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 flipH="1">
              <a:off x="5313039" y="2230711"/>
              <a:ext cx="10318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+mn-ea"/>
                  <a:ea typeface="+mn-ea"/>
                </a:rPr>
                <a:t>릴리즈</a:t>
              </a:r>
              <a:endParaRPr lang="en-US" altLang="ko-KR" sz="1400" dirty="0" smtClean="0">
                <a:latin typeface="+mn-ea"/>
                <a:ea typeface="+mn-ea"/>
              </a:endParaRPr>
            </a:p>
            <a:p>
              <a:pPr algn="ctr"/>
              <a:r>
                <a:rPr lang="ko-KR" altLang="en-US" sz="1400" dirty="0" smtClean="0">
                  <a:latin typeface="+mn-ea"/>
                  <a:ea typeface="+mn-ea"/>
                </a:rPr>
                <a:t>관리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432327" y="4987540"/>
            <a:ext cx="1043418" cy="889732"/>
            <a:chOff x="6617568" y="4627500"/>
            <a:chExt cx="1043418" cy="889732"/>
          </a:xfrm>
        </p:grpSpPr>
        <p:sp>
          <p:nvSpPr>
            <p:cNvPr id="101" name="타원 100"/>
            <p:cNvSpPr/>
            <p:nvPr/>
          </p:nvSpPr>
          <p:spPr>
            <a:xfrm>
              <a:off x="6617568" y="4627500"/>
              <a:ext cx="1031843" cy="8897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 flipH="1">
              <a:off x="6629142" y="4788274"/>
              <a:ext cx="10318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n-ea"/>
                  <a:ea typeface="+mn-ea"/>
                </a:rPr>
                <a:t>SW</a:t>
              </a:r>
            </a:p>
            <a:p>
              <a:pPr algn="ctr"/>
              <a:r>
                <a:rPr lang="ko-KR" altLang="en-US" sz="1400" dirty="0" smtClean="0">
                  <a:latin typeface="+mn-ea"/>
                  <a:ea typeface="+mn-ea"/>
                </a:rPr>
                <a:t>유지보수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7763870" y="4460406"/>
            <a:ext cx="1031844" cy="889732"/>
            <a:chOff x="7977335" y="4195452"/>
            <a:chExt cx="1031844" cy="889732"/>
          </a:xfrm>
        </p:grpSpPr>
        <p:sp>
          <p:nvSpPr>
            <p:cNvPr id="103" name="타원 102"/>
            <p:cNvSpPr/>
            <p:nvPr/>
          </p:nvSpPr>
          <p:spPr>
            <a:xfrm>
              <a:off x="7977336" y="4195452"/>
              <a:ext cx="1031843" cy="8897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 flipH="1">
              <a:off x="7977335" y="4367801"/>
              <a:ext cx="10318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n-ea"/>
                  <a:ea typeface="+mn-ea"/>
                </a:rPr>
                <a:t>SW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400" dirty="0" smtClean="0">
                  <a:latin typeface="+mn-ea"/>
                  <a:ea typeface="+mn-ea"/>
                </a:rPr>
                <a:t>테스팅</a:t>
              </a:r>
              <a:endParaRPr lang="en-US" altLang="ko-KR" sz="14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136276" y="4460406"/>
            <a:ext cx="1043418" cy="889732"/>
            <a:chOff x="5025008" y="4411476"/>
            <a:chExt cx="1043418" cy="889732"/>
          </a:xfrm>
        </p:grpSpPr>
        <p:sp>
          <p:nvSpPr>
            <p:cNvPr id="106" name="타원 105"/>
            <p:cNvSpPr/>
            <p:nvPr/>
          </p:nvSpPr>
          <p:spPr>
            <a:xfrm>
              <a:off x="5025008" y="4411476"/>
              <a:ext cx="1031843" cy="8897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 flipH="1">
              <a:off x="5036582" y="4673232"/>
              <a:ext cx="1031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+mn-ea"/>
                  <a:ea typeface="+mn-ea"/>
                </a:rPr>
                <a:t>변경관리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</p:grpSp>
      <p:sp>
        <p:nvSpPr>
          <p:cNvPr id="112" name="제목 1"/>
          <p:cNvSpPr txBox="1">
            <a:spLocks/>
          </p:cNvSpPr>
          <p:nvPr/>
        </p:nvSpPr>
        <p:spPr bwMode="auto">
          <a:xfrm>
            <a:off x="6753200" y="116632"/>
            <a:ext cx="2790875" cy="3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r>
              <a:rPr kumimoji="0" lang="en-US" altLang="ko-KR" sz="1300" dirty="0"/>
              <a:t>1</a:t>
            </a:r>
            <a:r>
              <a:rPr kumimoji="0" lang="en-US" altLang="ko-KR" sz="1300" dirty="0" smtClean="0"/>
              <a:t>. ALM </a:t>
            </a:r>
            <a:r>
              <a:rPr kumimoji="0" lang="ko-KR" altLang="en-US" sz="1300" dirty="0" smtClean="0"/>
              <a:t>이란</a:t>
            </a:r>
          </a:p>
        </p:txBody>
      </p:sp>
      <p:sp>
        <p:nvSpPr>
          <p:cNvPr id="37" name="제목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Ⅰ. ALM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2520" y="6044366"/>
            <a:ext cx="3312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*** SDLC (Software Development Life Cycle)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473280" y="6381328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</a:rPr>
              <a:t>3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894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6770637" y="155673"/>
            <a:ext cx="2790875" cy="3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endParaRPr kumimoji="0" lang="ko-KR" altLang="en-US" sz="13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4636" y="620688"/>
            <a:ext cx="9100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ALM</a:t>
            </a:r>
            <a:r>
              <a:rPr lang="ko-KR" altLang="en-US" sz="1400" dirty="0" smtClean="0">
                <a:latin typeface="+mn-ea"/>
                <a:ea typeface="+mn-ea"/>
              </a:rPr>
              <a:t>을 체계적으로 관리하기 위하여 각 공정들을 지원하는 소프트웨어 도구들을 이용하여 아래와 같은 아키텍처를 구성함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19" y="1430794"/>
            <a:ext cx="455754" cy="3180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7359" y="1495302"/>
            <a:ext cx="88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REDMINE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11" y="4452188"/>
            <a:ext cx="445832" cy="432847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748203" y="4896068"/>
            <a:ext cx="695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  <a:ea typeface="+mn-ea"/>
              </a:rPr>
              <a:t>개발자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895327" y="1484784"/>
            <a:ext cx="1756410" cy="4117905"/>
          </a:xfrm>
          <a:prstGeom prst="roundRect">
            <a:avLst>
              <a:gd name="adj" fmla="val 5996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5088" y="1559256"/>
            <a:ext cx="757409" cy="321951"/>
          </a:xfrm>
          <a:prstGeom prst="rect">
            <a:avLst/>
          </a:prstGeom>
        </p:spPr>
      </p:pic>
      <p:sp>
        <p:nvSpPr>
          <p:cNvPr id="11" name="원통 10"/>
          <p:cNvSpPr/>
          <p:nvPr/>
        </p:nvSpPr>
        <p:spPr>
          <a:xfrm>
            <a:off x="946039" y="1863202"/>
            <a:ext cx="990675" cy="413670"/>
          </a:xfrm>
          <a:prstGeom prst="can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Redmine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원통 69"/>
          <p:cNvSpPr/>
          <p:nvPr/>
        </p:nvSpPr>
        <p:spPr>
          <a:xfrm>
            <a:off x="3261412" y="1916833"/>
            <a:ext cx="990675" cy="413670"/>
          </a:xfrm>
          <a:prstGeom prst="can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Git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5" name="원통 74"/>
          <p:cNvSpPr/>
          <p:nvPr/>
        </p:nvSpPr>
        <p:spPr>
          <a:xfrm>
            <a:off x="6765529" y="3751285"/>
            <a:ext cx="1062683" cy="413670"/>
          </a:xfrm>
          <a:prstGeom prst="can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SonarQube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5459" y="3384313"/>
            <a:ext cx="1152128" cy="319336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904" y="1576780"/>
            <a:ext cx="445832" cy="432847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6159395" y="2036108"/>
            <a:ext cx="1005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  <a:ea typeface="+mn-ea"/>
              </a:rPr>
              <a:t>Reviewer</a:t>
            </a:r>
            <a:endParaRPr lang="ko-KR" altLang="en-US" sz="1200" b="1" dirty="0">
              <a:latin typeface="+mn-ea"/>
              <a:ea typeface="+mn-ea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3352" y="4365105"/>
            <a:ext cx="465281" cy="64807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3215" y="5041324"/>
            <a:ext cx="1238893" cy="340826"/>
          </a:xfrm>
          <a:prstGeom prst="rect">
            <a:avLst/>
          </a:prstGeom>
        </p:spPr>
      </p:pic>
      <p:sp>
        <p:nvSpPr>
          <p:cNvPr id="84" name="원통 83"/>
          <p:cNvSpPr/>
          <p:nvPr/>
        </p:nvSpPr>
        <p:spPr>
          <a:xfrm>
            <a:off x="3073684" y="3956806"/>
            <a:ext cx="1368151" cy="288032"/>
          </a:xfrm>
          <a:prstGeom prst="can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원통 84"/>
          <p:cNvSpPr/>
          <p:nvPr/>
        </p:nvSpPr>
        <p:spPr>
          <a:xfrm>
            <a:off x="3073684" y="4376979"/>
            <a:ext cx="1368151" cy="288032"/>
          </a:xfrm>
          <a:prstGeom prst="can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원통 86"/>
          <p:cNvSpPr/>
          <p:nvPr/>
        </p:nvSpPr>
        <p:spPr>
          <a:xfrm>
            <a:off x="3073684" y="4797152"/>
            <a:ext cx="1368151" cy="288032"/>
          </a:xfrm>
          <a:prstGeom prst="can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073683" y="5168225"/>
            <a:ext cx="1415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  <a:ea typeface="+mn-ea"/>
              </a:rPr>
              <a:t>Pending Reviews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8274049" y="1340768"/>
            <a:ext cx="1197714" cy="5032176"/>
          </a:xfrm>
          <a:prstGeom prst="roundRect">
            <a:avLst>
              <a:gd name="adj" fmla="val 5996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/>
          <p:cNvGrpSpPr/>
          <p:nvPr/>
        </p:nvGrpSpPr>
        <p:grpSpPr>
          <a:xfrm>
            <a:off x="8396066" y="1627908"/>
            <a:ext cx="974480" cy="963202"/>
            <a:chOff x="8396950" y="1636292"/>
            <a:chExt cx="974480" cy="963202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51550" y="1636292"/>
              <a:ext cx="465281" cy="648072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8396950" y="2322495"/>
              <a:ext cx="9744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+mn-ea"/>
                  <a:ea typeface="+mn-ea"/>
                </a:defRPr>
              </a:lvl1pPr>
            </a:lstStyle>
            <a:p>
              <a:pPr algn="ctr"/>
              <a:r>
                <a:rPr lang="ko-KR" altLang="en-US" sz="1200" b="1" dirty="0" smtClean="0"/>
                <a:t>개발 서버</a:t>
              </a:r>
              <a:endParaRPr lang="en-US" altLang="ko-KR" sz="1200" b="1" dirty="0"/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8332268" y="3347901"/>
            <a:ext cx="1085994" cy="900100"/>
            <a:chOff x="8350009" y="2824424"/>
            <a:chExt cx="1085994" cy="900100"/>
          </a:xfrm>
        </p:grpSpPr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51550" y="2824424"/>
              <a:ext cx="465281" cy="648072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8350009" y="3447525"/>
              <a:ext cx="10859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+mn-ea"/>
                  <a:ea typeface="+mn-ea"/>
                </a:defRPr>
              </a:lvl1pPr>
            </a:lstStyle>
            <a:p>
              <a:pPr algn="ctr"/>
              <a:r>
                <a:rPr lang="ko-KR" altLang="en-US" sz="1200" b="1" smtClean="0"/>
                <a:t>테스트 서버</a:t>
              </a:r>
              <a:endParaRPr lang="en-US" altLang="ko-KR" sz="1200" b="1" dirty="0"/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8332268" y="5004792"/>
            <a:ext cx="1085994" cy="936104"/>
            <a:chOff x="8355252" y="4012556"/>
            <a:chExt cx="1085994" cy="936104"/>
          </a:xfrm>
        </p:grpSpPr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51550" y="4012556"/>
              <a:ext cx="465281" cy="648072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8355252" y="4671661"/>
              <a:ext cx="10859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+mn-ea"/>
                  <a:ea typeface="+mn-ea"/>
                </a:defRPr>
              </a:lvl1pPr>
            </a:lstStyle>
            <a:p>
              <a:pPr algn="ctr"/>
              <a:r>
                <a:rPr lang="ko-KR" altLang="en-US" sz="1200" b="1" dirty="0" smtClean="0"/>
                <a:t>운영 서버</a:t>
              </a:r>
              <a:endParaRPr lang="en-US" altLang="ko-KR" sz="120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16496" y="3253602"/>
            <a:ext cx="354818" cy="388021"/>
            <a:chOff x="704528" y="2928007"/>
            <a:chExt cx="390300" cy="388021"/>
          </a:xfrm>
        </p:grpSpPr>
        <p:sp>
          <p:nvSpPr>
            <p:cNvPr id="23" name="직사각형 22"/>
            <p:cNvSpPr/>
            <p:nvPr/>
          </p:nvSpPr>
          <p:spPr>
            <a:xfrm>
              <a:off x="704528" y="2928007"/>
              <a:ext cx="360040" cy="384598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2482" y="2946696"/>
              <a:ext cx="372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642822" y="3193812"/>
            <a:ext cx="1534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Requirements </a:t>
            </a:r>
          </a:p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Tasks, Issues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1652507" y="3839161"/>
            <a:ext cx="354818" cy="388021"/>
            <a:chOff x="704528" y="2928007"/>
            <a:chExt cx="390300" cy="388021"/>
          </a:xfrm>
        </p:grpSpPr>
        <p:sp>
          <p:nvSpPr>
            <p:cNvPr id="113" name="직사각형 112"/>
            <p:cNvSpPr/>
            <p:nvPr/>
          </p:nvSpPr>
          <p:spPr>
            <a:xfrm>
              <a:off x="704528" y="2928007"/>
              <a:ext cx="360040" cy="384598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22482" y="2946696"/>
              <a:ext cx="372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115" name="구부러진 연결선 114"/>
          <p:cNvCxnSpPr>
            <a:stCxn id="11" idx="3"/>
            <a:endCxn id="61" idx="0"/>
          </p:cNvCxnSpPr>
          <p:nvPr/>
        </p:nvCxnSpPr>
        <p:spPr>
          <a:xfrm rot="5400000">
            <a:off x="195894" y="3206705"/>
            <a:ext cx="2175316" cy="315650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 115"/>
          <p:cNvCxnSpPr>
            <a:stCxn id="7" idx="1"/>
            <a:endCxn id="61" idx="3"/>
          </p:cNvCxnSpPr>
          <p:nvPr/>
        </p:nvCxnSpPr>
        <p:spPr>
          <a:xfrm rot="10800000" flipV="1">
            <a:off x="1348643" y="3543736"/>
            <a:ext cx="1546684" cy="1124875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860828" y="3868876"/>
            <a:ext cx="842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Fetch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1914247" y="4768577"/>
            <a:ext cx="354818" cy="388021"/>
            <a:chOff x="704528" y="2928007"/>
            <a:chExt cx="390300" cy="388021"/>
          </a:xfrm>
        </p:grpSpPr>
        <p:sp>
          <p:nvSpPr>
            <p:cNvPr id="119" name="직사각형 118"/>
            <p:cNvSpPr/>
            <p:nvPr/>
          </p:nvSpPr>
          <p:spPr>
            <a:xfrm>
              <a:off x="704528" y="2928007"/>
              <a:ext cx="360040" cy="384598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22482" y="2946696"/>
              <a:ext cx="372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121" name="구부러진 연결선 120"/>
          <p:cNvCxnSpPr>
            <a:endCxn id="85" idx="2"/>
          </p:cNvCxnSpPr>
          <p:nvPr/>
        </p:nvCxnSpPr>
        <p:spPr>
          <a:xfrm flipV="1">
            <a:off x="1383073" y="4520995"/>
            <a:ext cx="1690611" cy="564189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098785" y="4833454"/>
            <a:ext cx="842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Push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3" name="구부러진 연결선 122"/>
          <p:cNvCxnSpPr>
            <a:stCxn id="87" idx="3"/>
            <a:endCxn id="79" idx="2"/>
          </p:cNvCxnSpPr>
          <p:nvPr/>
        </p:nvCxnSpPr>
        <p:spPr>
          <a:xfrm rot="5400000" flipH="1" flipV="1">
            <a:off x="4990872" y="3780064"/>
            <a:ext cx="72007" cy="2538233"/>
          </a:xfrm>
          <a:prstGeom prst="curvedConnector3">
            <a:avLst>
              <a:gd name="adj1" fmla="val -317469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그룹 123"/>
          <p:cNvGrpSpPr/>
          <p:nvPr/>
        </p:nvGrpSpPr>
        <p:grpSpPr>
          <a:xfrm>
            <a:off x="4874482" y="5327384"/>
            <a:ext cx="354818" cy="388021"/>
            <a:chOff x="704528" y="2928007"/>
            <a:chExt cx="390300" cy="388021"/>
          </a:xfrm>
        </p:grpSpPr>
        <p:sp>
          <p:nvSpPr>
            <p:cNvPr id="125" name="직사각형 124"/>
            <p:cNvSpPr/>
            <p:nvPr/>
          </p:nvSpPr>
          <p:spPr>
            <a:xfrm>
              <a:off x="704528" y="2928007"/>
              <a:ext cx="360040" cy="384598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22482" y="2946696"/>
              <a:ext cx="372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4492497" y="5714092"/>
            <a:ext cx="1090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Fetch for Review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8" name="구부러진 연결선 127"/>
          <p:cNvCxnSpPr>
            <a:stCxn id="85" idx="4"/>
            <a:endCxn id="78" idx="2"/>
          </p:cNvCxnSpPr>
          <p:nvPr/>
        </p:nvCxnSpPr>
        <p:spPr>
          <a:xfrm flipV="1">
            <a:off x="4441835" y="2313107"/>
            <a:ext cx="2220353" cy="2207888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 128"/>
          <p:cNvCxnSpPr>
            <a:stCxn id="76" idx="1"/>
            <a:endCxn id="85" idx="4"/>
          </p:cNvCxnSpPr>
          <p:nvPr/>
        </p:nvCxnSpPr>
        <p:spPr>
          <a:xfrm rot="10800000" flipV="1">
            <a:off x="4441836" y="1793203"/>
            <a:ext cx="2027069" cy="2727791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/>
          <p:cNvGrpSpPr/>
          <p:nvPr/>
        </p:nvGrpSpPr>
        <p:grpSpPr>
          <a:xfrm>
            <a:off x="6098618" y="2708920"/>
            <a:ext cx="354818" cy="388021"/>
            <a:chOff x="704528" y="2928007"/>
            <a:chExt cx="390300" cy="388021"/>
          </a:xfrm>
        </p:grpSpPr>
        <p:sp>
          <p:nvSpPr>
            <p:cNvPr id="131" name="직사각형 130"/>
            <p:cNvSpPr/>
            <p:nvPr/>
          </p:nvSpPr>
          <p:spPr>
            <a:xfrm>
              <a:off x="704528" y="2928007"/>
              <a:ext cx="360040" cy="384598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2482" y="2946696"/>
              <a:ext cx="372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5716633" y="3095628"/>
            <a:ext cx="1090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Fetch for Review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34" name="구부러진 연결선 133"/>
          <p:cNvCxnSpPr>
            <a:endCxn id="87" idx="4"/>
          </p:cNvCxnSpPr>
          <p:nvPr/>
        </p:nvCxnSpPr>
        <p:spPr>
          <a:xfrm rot="10800000" flipV="1">
            <a:off x="4441835" y="4829414"/>
            <a:ext cx="1659360" cy="111754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/>
          <p:cNvGrpSpPr/>
          <p:nvPr/>
        </p:nvGrpSpPr>
        <p:grpSpPr>
          <a:xfrm>
            <a:off x="4863251" y="4571990"/>
            <a:ext cx="354818" cy="388021"/>
            <a:chOff x="704528" y="2928007"/>
            <a:chExt cx="390300" cy="388021"/>
          </a:xfrm>
        </p:grpSpPr>
        <p:sp>
          <p:nvSpPr>
            <p:cNvPr id="137" name="직사각형 136"/>
            <p:cNvSpPr/>
            <p:nvPr/>
          </p:nvSpPr>
          <p:spPr>
            <a:xfrm>
              <a:off x="704528" y="2928007"/>
              <a:ext cx="360040" cy="384598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22482" y="2946696"/>
              <a:ext cx="372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5027854" y="4602528"/>
            <a:ext cx="109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검증결과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40" name="그룹 139"/>
          <p:cNvGrpSpPr/>
          <p:nvPr/>
        </p:nvGrpSpPr>
        <p:grpSpPr>
          <a:xfrm>
            <a:off x="5306530" y="1886294"/>
            <a:ext cx="354818" cy="388021"/>
            <a:chOff x="704528" y="2928007"/>
            <a:chExt cx="390300" cy="388021"/>
          </a:xfrm>
        </p:grpSpPr>
        <p:sp>
          <p:nvSpPr>
            <p:cNvPr id="141" name="직사각형 140"/>
            <p:cNvSpPr/>
            <p:nvPr/>
          </p:nvSpPr>
          <p:spPr>
            <a:xfrm>
              <a:off x="704528" y="2928007"/>
              <a:ext cx="360040" cy="384598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22482" y="2946696"/>
              <a:ext cx="372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4924545" y="2273002"/>
            <a:ext cx="109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검증결과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44" name="구부러진 연결선 143"/>
          <p:cNvCxnSpPr>
            <a:stCxn id="84" idx="1"/>
            <a:endCxn id="70" idx="3"/>
          </p:cNvCxnSpPr>
          <p:nvPr/>
        </p:nvCxnSpPr>
        <p:spPr>
          <a:xfrm rot="16200000" flipV="1">
            <a:off x="2944104" y="3143150"/>
            <a:ext cx="1626303" cy="1010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/>
          <p:cNvGrpSpPr/>
          <p:nvPr/>
        </p:nvGrpSpPr>
        <p:grpSpPr>
          <a:xfrm>
            <a:off x="3301020" y="2752947"/>
            <a:ext cx="354818" cy="388021"/>
            <a:chOff x="704528" y="2928007"/>
            <a:chExt cx="390300" cy="388021"/>
          </a:xfrm>
        </p:grpSpPr>
        <p:sp>
          <p:nvSpPr>
            <p:cNvPr id="151" name="직사각형 150"/>
            <p:cNvSpPr/>
            <p:nvPr/>
          </p:nvSpPr>
          <p:spPr>
            <a:xfrm>
              <a:off x="704528" y="2928007"/>
              <a:ext cx="360040" cy="384598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22482" y="2946696"/>
              <a:ext cx="372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8</a:t>
              </a:r>
              <a:endParaRPr lang="ko-KR" altLang="en-US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3411356" y="2799360"/>
            <a:ext cx="109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Submit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62" name="구부러진 연결선 161"/>
          <p:cNvCxnSpPr>
            <a:stCxn id="79" idx="3"/>
            <a:endCxn id="75" idx="3"/>
          </p:cNvCxnSpPr>
          <p:nvPr/>
        </p:nvCxnSpPr>
        <p:spPr>
          <a:xfrm flipV="1">
            <a:off x="6528633" y="4164955"/>
            <a:ext cx="768238" cy="524186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그룹 164"/>
          <p:cNvGrpSpPr/>
          <p:nvPr/>
        </p:nvGrpSpPr>
        <p:grpSpPr>
          <a:xfrm>
            <a:off x="7397185" y="4293096"/>
            <a:ext cx="354818" cy="388021"/>
            <a:chOff x="704528" y="2928007"/>
            <a:chExt cx="390300" cy="388021"/>
          </a:xfrm>
        </p:grpSpPr>
        <p:sp>
          <p:nvSpPr>
            <p:cNvPr id="166" name="직사각형 165"/>
            <p:cNvSpPr/>
            <p:nvPr/>
          </p:nvSpPr>
          <p:spPr>
            <a:xfrm>
              <a:off x="704528" y="2928007"/>
              <a:ext cx="360040" cy="384598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22482" y="2946696"/>
              <a:ext cx="372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9</a:t>
              </a:r>
              <a:endParaRPr lang="ko-KR" altLang="en-US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7015200" y="4679804"/>
            <a:ext cx="1090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Quality</a:t>
            </a:r>
          </a:p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Result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69" name="구부러진 연결선 168"/>
          <p:cNvCxnSpPr>
            <a:stCxn id="17" idx="2"/>
          </p:cNvCxnSpPr>
          <p:nvPr/>
        </p:nvCxnSpPr>
        <p:spPr>
          <a:xfrm rot="16200000" flipH="1">
            <a:off x="6970520" y="4684292"/>
            <a:ext cx="578163" cy="1973878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그룹 171"/>
          <p:cNvGrpSpPr/>
          <p:nvPr/>
        </p:nvGrpSpPr>
        <p:grpSpPr>
          <a:xfrm>
            <a:off x="7531860" y="5780698"/>
            <a:ext cx="517484" cy="665020"/>
            <a:chOff x="704528" y="2928007"/>
            <a:chExt cx="390300" cy="665020"/>
          </a:xfrm>
        </p:grpSpPr>
        <p:sp>
          <p:nvSpPr>
            <p:cNvPr id="173" name="직사각형 172"/>
            <p:cNvSpPr/>
            <p:nvPr/>
          </p:nvSpPr>
          <p:spPr>
            <a:xfrm>
              <a:off x="704528" y="2928007"/>
              <a:ext cx="360040" cy="384598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22482" y="2946696"/>
              <a:ext cx="372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10</a:t>
              </a:r>
              <a:endParaRPr lang="ko-KR" altLang="en-US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7318550" y="6157881"/>
            <a:ext cx="109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CI/CD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083208" y="5608290"/>
            <a:ext cx="14156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</a:rPr>
              <a:t>구성관리</a:t>
            </a:r>
            <a:endParaRPr lang="en-US" altLang="ko-KR" sz="1100" dirty="0" smtClean="0">
              <a:latin typeface="+mn-ea"/>
              <a:ea typeface="+mn-ea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</a:rPr>
              <a:t>형상관리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87328" y="2286397"/>
            <a:ext cx="1415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>
              <a:buFont typeface="Arial" panose="020B0604020202020204" pitchFamily="34" charset="0"/>
              <a:buChar char="•"/>
              <a:defRPr sz="110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프로젝트 관리</a:t>
            </a:r>
            <a:endParaRPr lang="en-US" altLang="ko-KR" dirty="0" smtClean="0"/>
          </a:p>
          <a:p>
            <a:r>
              <a:rPr lang="ko-KR" altLang="en-US" dirty="0" smtClean="0"/>
              <a:t>요구사항 관리</a:t>
            </a:r>
            <a:endParaRPr lang="en-US" altLang="ko-KR" dirty="0" smtClean="0"/>
          </a:p>
          <a:p>
            <a:r>
              <a:rPr lang="en-US" altLang="ko-KR" dirty="0" smtClean="0"/>
              <a:t>Issue, Task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r>
              <a:rPr lang="ko-KR" altLang="en-US" dirty="0" smtClean="0"/>
              <a:t>테스트 관리</a:t>
            </a:r>
            <a:endParaRPr lang="ko-KR" alt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5913613" y="5373216"/>
            <a:ext cx="1415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</a:rPr>
              <a:t>빌드관리</a:t>
            </a:r>
            <a:endParaRPr lang="en-US" altLang="ko-KR" sz="1100" dirty="0" smtClean="0">
              <a:latin typeface="+mn-ea"/>
              <a:ea typeface="+mn-ea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</a:rPr>
              <a:t>테스트 자동화</a:t>
            </a:r>
            <a:endParaRPr lang="en-US" altLang="ko-KR" sz="1100" dirty="0" smtClean="0">
              <a:latin typeface="+mn-ea"/>
              <a:ea typeface="+mn-ea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</a:rPr>
              <a:t>테스트 커버리지</a:t>
            </a:r>
            <a:endParaRPr lang="en-US" altLang="ko-KR" sz="1100" dirty="0" smtClean="0">
              <a:latin typeface="+mn-ea"/>
              <a:ea typeface="+mn-ea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</a:rPr>
              <a:t>정적분석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04323" y="5213747"/>
            <a:ext cx="1252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</a:rPr>
              <a:t>태스크 관리</a:t>
            </a:r>
            <a:endParaRPr lang="en-US" altLang="ko-KR" sz="1100" dirty="0" smtClean="0">
              <a:latin typeface="+mn-ea"/>
              <a:ea typeface="+mn-ea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</a:rPr>
              <a:t>아키텍처</a:t>
            </a:r>
            <a:endParaRPr lang="en-US" altLang="ko-KR" sz="1100" dirty="0" smtClean="0">
              <a:latin typeface="+mn-ea"/>
              <a:ea typeface="+mn-ea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</a:rPr>
              <a:t>설계</a:t>
            </a:r>
            <a:endParaRPr lang="en-US" altLang="ko-KR" sz="1100" dirty="0" smtClean="0">
              <a:latin typeface="+mn-ea"/>
              <a:ea typeface="+mn-ea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</a:rPr>
              <a:t>개발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181" name="제목 1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Ⅰ. ALM</a:t>
            </a:r>
            <a:endParaRPr lang="ko-KR" altLang="en-US" dirty="0"/>
          </a:p>
        </p:txBody>
      </p:sp>
      <p:sp>
        <p:nvSpPr>
          <p:cNvPr id="183" name="제목 1"/>
          <p:cNvSpPr txBox="1">
            <a:spLocks/>
          </p:cNvSpPr>
          <p:nvPr/>
        </p:nvSpPr>
        <p:spPr bwMode="auto">
          <a:xfrm>
            <a:off x="6753200" y="116632"/>
            <a:ext cx="2790875" cy="3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r>
              <a:rPr kumimoji="0" lang="en-US" altLang="ko-KR" sz="1300" dirty="0" smtClean="0"/>
              <a:t>2. ALM </a:t>
            </a:r>
            <a:r>
              <a:rPr kumimoji="0" lang="ko-KR" altLang="en-US" sz="1300" dirty="0" smtClean="0"/>
              <a:t>아키텍처</a:t>
            </a:r>
          </a:p>
        </p:txBody>
      </p:sp>
      <p:sp>
        <p:nvSpPr>
          <p:cNvPr id="8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473280" y="6381328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</a:rPr>
              <a:t>4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024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6770637" y="155673"/>
            <a:ext cx="2790875" cy="3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endParaRPr kumimoji="0" lang="ko-KR" altLang="en-US" sz="13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4636" y="620688"/>
            <a:ext cx="9100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ALM</a:t>
            </a:r>
            <a:r>
              <a:rPr lang="ko-KR" altLang="en-US" sz="1400" dirty="0" smtClean="0">
                <a:latin typeface="+mn-ea"/>
                <a:ea typeface="+mn-ea"/>
              </a:rPr>
              <a:t>의 주요 </a:t>
            </a:r>
            <a:r>
              <a:rPr lang="en-US" altLang="ko-KR" sz="1400" dirty="0" smtClean="0">
                <a:latin typeface="+mn-ea"/>
                <a:ea typeface="+mn-ea"/>
              </a:rPr>
              <a:t>Actor</a:t>
            </a:r>
            <a:r>
              <a:rPr lang="ko-KR" altLang="en-US" sz="1400" dirty="0" smtClean="0">
                <a:latin typeface="+mn-ea"/>
                <a:ea typeface="+mn-ea"/>
              </a:rPr>
              <a:t>의 </a:t>
            </a:r>
            <a:r>
              <a:rPr lang="en-US" altLang="ko-KR" sz="1400" dirty="0" smtClean="0">
                <a:latin typeface="+mn-ea"/>
                <a:ea typeface="+mn-ea"/>
              </a:rPr>
              <a:t>Role</a:t>
            </a:r>
            <a:r>
              <a:rPr lang="ko-KR" altLang="en-US" sz="1400" dirty="0" smtClean="0">
                <a:latin typeface="+mn-ea"/>
                <a:ea typeface="+mn-ea"/>
              </a:rPr>
              <a:t>과 </a:t>
            </a:r>
            <a:r>
              <a:rPr lang="en-US" altLang="ko-KR" sz="1400" dirty="0" smtClean="0">
                <a:latin typeface="+mn-ea"/>
                <a:ea typeface="+mn-ea"/>
              </a:rPr>
              <a:t>Responsibility</a:t>
            </a:r>
            <a:r>
              <a:rPr lang="ko-KR" altLang="en-US" sz="1400" dirty="0" smtClean="0">
                <a:latin typeface="+mn-ea"/>
                <a:ea typeface="+mn-ea"/>
              </a:rPr>
              <a:t>는 아래와 같음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81" name="제목 1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Ⅰ. ALM</a:t>
            </a:r>
            <a:endParaRPr lang="ko-KR" altLang="en-US" dirty="0"/>
          </a:p>
        </p:txBody>
      </p:sp>
      <p:sp>
        <p:nvSpPr>
          <p:cNvPr id="183" name="제목 1"/>
          <p:cNvSpPr txBox="1">
            <a:spLocks/>
          </p:cNvSpPr>
          <p:nvPr/>
        </p:nvSpPr>
        <p:spPr bwMode="auto">
          <a:xfrm>
            <a:off x="6753200" y="116632"/>
            <a:ext cx="2790875" cy="3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r>
              <a:rPr kumimoji="0" lang="en-US" altLang="ko-KR" sz="1300" dirty="0"/>
              <a:t>3</a:t>
            </a:r>
            <a:r>
              <a:rPr kumimoji="0" lang="en-US" altLang="ko-KR" sz="1300" dirty="0" smtClean="0"/>
              <a:t>. ALM </a:t>
            </a:r>
            <a:r>
              <a:rPr kumimoji="0" lang="ko-KR" altLang="en-US" sz="1300" dirty="0" smtClean="0"/>
              <a:t>주요 </a:t>
            </a:r>
            <a:r>
              <a:rPr kumimoji="0" lang="en-US" altLang="ko-KR" sz="1300" dirty="0" smtClean="0"/>
              <a:t>R&amp;R</a:t>
            </a:r>
            <a:endParaRPr kumimoji="0" lang="ko-KR" altLang="en-US" sz="1300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2236"/>
              </p:ext>
            </p:extLst>
          </p:nvPr>
        </p:nvGraphicFramePr>
        <p:xfrm>
          <a:off x="560512" y="1360959"/>
          <a:ext cx="8800404" cy="47525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2768">
                  <a:extLst>
                    <a:ext uri="{9D8B030D-6E8A-4147-A177-3AD203B41FA5}">
                      <a16:colId xmlns:a16="http://schemas.microsoft.com/office/drawing/2014/main" val="3513788651"/>
                    </a:ext>
                  </a:extLst>
                </a:gridCol>
                <a:gridCol w="1672804">
                  <a:extLst>
                    <a:ext uri="{9D8B030D-6E8A-4147-A177-3AD203B41FA5}">
                      <a16:colId xmlns:a16="http://schemas.microsoft.com/office/drawing/2014/main" val="2732005286"/>
                    </a:ext>
                  </a:extLst>
                </a:gridCol>
                <a:gridCol w="2618302">
                  <a:extLst>
                    <a:ext uri="{9D8B030D-6E8A-4147-A177-3AD203B41FA5}">
                      <a16:colId xmlns:a16="http://schemas.microsoft.com/office/drawing/2014/main" val="2476950837"/>
                    </a:ext>
                  </a:extLst>
                </a:gridCol>
                <a:gridCol w="3636530">
                  <a:extLst>
                    <a:ext uri="{9D8B030D-6E8A-4147-A177-3AD203B41FA5}">
                      <a16:colId xmlns:a16="http://schemas.microsoft.com/office/drawing/2014/main" val="235466996"/>
                    </a:ext>
                  </a:extLst>
                </a:gridCol>
              </a:tblGrid>
              <a:tr h="429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담당자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주요업무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921169"/>
                  </a:ext>
                </a:extLst>
              </a:tr>
              <a:tr h="19703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Administrator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조직 설정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프로젝트 설정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266700" indent="-180975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SRE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DeveOps Engineer</a:t>
                      </a:r>
                    </a:p>
                    <a:p>
                      <a:pPr marL="171450" indent="-171450" algn="l" defTabSz="914400" rtl="0" eaLnBrk="1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파이프라인 설정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Continuous Integration</a:t>
                      </a:r>
                    </a:p>
                    <a:p>
                      <a:pPr marL="85725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l" defTabSz="914400" rtl="0" eaLnBrk="1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Continuous Delivery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ALM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프로젝트 환경 설정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  (Application Lifecycle Management)</a:t>
                      </a:r>
                    </a:p>
                    <a:p>
                      <a:pPr marL="180975" indent="-180975" algn="l" defTabSz="914400" rtl="0" eaLnBrk="1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빌드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배포 파이프라인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(CI/CD)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설정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프로젝트를 빌드하고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컨테이너 이미지를 생성하고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Registry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저장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프로젝트를 개발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운영 환경에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Deployment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141347"/>
                  </a:ext>
                </a:extLst>
              </a:tr>
              <a:tr h="16527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PM/PL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프로젝트 계획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일감 관리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코드 리뷰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프로젝트 계획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일감을 생성하고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생성한 일감을 개발자들에게 할당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개발자가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Repository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에 반영하기 위해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Merge Request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를 보내면 검토하고 승인함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501722"/>
                  </a:ext>
                </a:extLst>
              </a:tr>
              <a:tr h="7000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개발자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일감 처리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코드 형상관리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할당 받은 일감 처리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개발한 코드를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Repository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에 반영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508082"/>
                  </a:ext>
                </a:extLst>
              </a:tr>
            </a:tbl>
          </a:graphicData>
        </a:graphic>
      </p:graphicFrame>
      <p:sp>
        <p:nvSpPr>
          <p:cNvPr id="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473280" y="6381328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+mn-ea"/>
              </a:rPr>
              <a:t>5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450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오른쪽 화살표 19"/>
          <p:cNvSpPr/>
          <p:nvPr/>
        </p:nvSpPr>
        <p:spPr>
          <a:xfrm>
            <a:off x="4170437" y="2348880"/>
            <a:ext cx="368424" cy="2880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44488" y="1988840"/>
            <a:ext cx="3888432" cy="1008112"/>
          </a:xfrm>
          <a:prstGeom prst="roundRect">
            <a:avLst>
              <a:gd name="adj" fmla="val 5996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 bwMode="auto">
          <a:xfrm>
            <a:off x="6770637" y="155673"/>
            <a:ext cx="2790875" cy="3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endParaRPr kumimoji="0" lang="ko-KR" altLang="en-US" sz="13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4636" y="620688"/>
            <a:ext cx="9100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CI/CD </a:t>
            </a:r>
            <a:r>
              <a:rPr lang="ko-KR" altLang="en-US" sz="1400" dirty="0" smtClean="0">
                <a:latin typeface="+mn-ea"/>
                <a:ea typeface="+mn-ea"/>
              </a:rPr>
              <a:t>파이프라인의 주요 단계는 아래와 같음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81" name="제목 1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Ⅱ. CI/CD</a:t>
            </a:r>
            <a:endParaRPr lang="ko-KR" altLang="en-US" dirty="0"/>
          </a:p>
        </p:txBody>
      </p:sp>
      <p:sp>
        <p:nvSpPr>
          <p:cNvPr id="183" name="제목 1"/>
          <p:cNvSpPr txBox="1">
            <a:spLocks/>
          </p:cNvSpPr>
          <p:nvPr/>
        </p:nvSpPr>
        <p:spPr bwMode="auto">
          <a:xfrm>
            <a:off x="6753200" y="116632"/>
            <a:ext cx="2790875" cy="3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r>
              <a:rPr kumimoji="0" lang="en-US" altLang="ko-KR" sz="1300" dirty="0" smtClean="0"/>
              <a:t>1. CI/CD </a:t>
            </a:r>
            <a:r>
              <a:rPr kumimoji="0" lang="ko-KR" altLang="en-US" sz="1300" dirty="0" smtClean="0"/>
              <a:t>파이프라인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1450132" y="2353072"/>
            <a:ext cx="368424" cy="2880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22412" y="2233439"/>
            <a:ext cx="927720" cy="512440"/>
          </a:xfrm>
          <a:prstGeom prst="roundRect">
            <a:avLst>
              <a:gd name="adj" fmla="val 5996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빌드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2746276" y="2346784"/>
            <a:ext cx="368424" cy="2880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818556" y="2233439"/>
            <a:ext cx="927720" cy="512440"/>
          </a:xfrm>
          <a:prstGeom prst="roundRect">
            <a:avLst>
              <a:gd name="adj" fmla="val 5996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Test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133750" y="2233439"/>
            <a:ext cx="927720" cy="512440"/>
          </a:xfrm>
          <a:prstGeom prst="roundRect">
            <a:avLst>
              <a:gd name="adj" fmla="val 5996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Merge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0605" y="1268760"/>
            <a:ext cx="1723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  <a:ea typeface="+mn-ea"/>
              </a:rPr>
              <a:t>Continuous </a:t>
            </a:r>
          </a:p>
          <a:p>
            <a:pPr algn="ctr"/>
            <a:r>
              <a:rPr lang="en-US" altLang="ko-KR" b="1" dirty="0" smtClean="0">
                <a:latin typeface="+mn-ea"/>
                <a:ea typeface="+mn-ea"/>
              </a:rPr>
              <a:t>Integration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7047" y="1273674"/>
            <a:ext cx="208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  <a:ea typeface="+mn-ea"/>
              </a:rPr>
              <a:t>Continuous </a:t>
            </a:r>
          </a:p>
          <a:p>
            <a:pPr algn="ctr"/>
            <a:r>
              <a:rPr lang="en-US" altLang="ko-KR" b="1" dirty="0" smtClean="0">
                <a:latin typeface="+mn-ea"/>
                <a:ea typeface="+mn-ea"/>
              </a:rPr>
              <a:t>Delivery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41438" y="1272952"/>
            <a:ext cx="208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  <a:ea typeface="+mn-ea"/>
              </a:rPr>
              <a:t>Continuous </a:t>
            </a:r>
          </a:p>
          <a:p>
            <a:pPr algn="ctr"/>
            <a:r>
              <a:rPr lang="en-US" altLang="ko-KR" b="1" dirty="0" smtClean="0">
                <a:latin typeface="+mn-ea"/>
                <a:ea typeface="+mn-ea"/>
              </a:rPr>
              <a:t>Deployment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6830541" y="2348880"/>
            <a:ext cx="368424" cy="2880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20952" y="1988840"/>
            <a:ext cx="2376264" cy="1008112"/>
          </a:xfrm>
          <a:prstGeom prst="roundRect">
            <a:avLst>
              <a:gd name="adj" fmla="val 5996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Automatically</a:t>
            </a:r>
          </a:p>
          <a:p>
            <a:pPr algn="ctr"/>
            <a:r>
              <a:rPr lang="en-US" altLang="ko-KR" sz="1600" dirty="0" smtClean="0">
                <a:latin typeface="+mn-ea"/>
              </a:rPr>
              <a:t>Release to </a:t>
            </a:r>
          </a:p>
          <a:p>
            <a:pPr algn="ctr"/>
            <a:r>
              <a:rPr lang="en-US" altLang="ko-KR" sz="1600" dirty="0" smtClean="0">
                <a:latin typeface="+mn-ea"/>
              </a:rPr>
              <a:t>Repository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85248" y="1979315"/>
            <a:ext cx="2376264" cy="1008112"/>
          </a:xfrm>
          <a:prstGeom prst="roundRect">
            <a:avLst>
              <a:gd name="adj" fmla="val 5996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Automatically</a:t>
            </a:r>
          </a:p>
          <a:p>
            <a:pPr algn="ctr"/>
            <a:r>
              <a:rPr lang="en-US" altLang="ko-KR" sz="1600" dirty="0" smtClean="0">
                <a:latin typeface="+mn-ea"/>
              </a:rPr>
              <a:t>Release to </a:t>
            </a:r>
          </a:p>
          <a:p>
            <a:pPr algn="ctr"/>
            <a:r>
              <a:rPr lang="en-US" altLang="ko-KR" sz="1600" dirty="0" smtClean="0">
                <a:latin typeface="+mn-ea"/>
              </a:rPr>
              <a:t>System</a:t>
            </a:r>
            <a:endParaRPr lang="ko-KR" altLang="en-US" sz="1600" dirty="0"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66791"/>
              </p:ext>
            </p:extLst>
          </p:nvPr>
        </p:nvGraphicFramePr>
        <p:xfrm>
          <a:off x="541461" y="3366517"/>
          <a:ext cx="8866509" cy="2840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0915">
                  <a:extLst>
                    <a:ext uri="{9D8B030D-6E8A-4147-A177-3AD203B41FA5}">
                      <a16:colId xmlns:a16="http://schemas.microsoft.com/office/drawing/2014/main" val="2732005286"/>
                    </a:ext>
                  </a:extLst>
                </a:gridCol>
                <a:gridCol w="2809606">
                  <a:extLst>
                    <a:ext uri="{9D8B030D-6E8A-4147-A177-3AD203B41FA5}">
                      <a16:colId xmlns:a16="http://schemas.microsoft.com/office/drawing/2014/main" val="2476950837"/>
                    </a:ext>
                  </a:extLst>
                </a:gridCol>
                <a:gridCol w="4185988">
                  <a:extLst>
                    <a:ext uri="{9D8B030D-6E8A-4147-A177-3AD203B41FA5}">
                      <a16:colId xmlns:a16="http://schemas.microsoft.com/office/drawing/2014/main" val="235466996"/>
                    </a:ext>
                  </a:extLst>
                </a:gridCol>
              </a:tblGrid>
              <a:tr h="3455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주요 역할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921169"/>
                  </a:ext>
                </a:extLst>
              </a:tr>
              <a:tr h="3745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빌드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애플리케이션을 빌드하는 단계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Maven / Gradle / Docker build / NPM build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141347"/>
                  </a:ext>
                </a:extLst>
              </a:tr>
              <a:tr h="3745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테스트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코드를 테스트 하는 단계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Unit Test / E2E Test /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정적 테스트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501722"/>
                  </a:ext>
                </a:extLst>
              </a:tr>
              <a:tr h="6855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릴리스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애플리케이션을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Repository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에 제공하는 단계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Java(maven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repository),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웹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(NPM), K8S (Docker Image)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508082"/>
                  </a:ext>
                </a:extLst>
              </a:tr>
              <a:tr h="3745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배포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코드를 프로덕션에 제공하는 단계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운영 서버에 개발한 소프트웨어를 배포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744728"/>
                  </a:ext>
                </a:extLst>
              </a:tr>
              <a:tr h="6855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검증 및 컴플라이언스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빌드한 아카이브 혹은 이미지를 검증하는 단계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보안 스캔 툴 등을 이용한 취약점 진단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867968"/>
                  </a:ext>
                </a:extLst>
              </a:tr>
            </a:tbl>
          </a:graphicData>
        </a:graphic>
      </p:graphicFrame>
      <p:sp>
        <p:nvSpPr>
          <p:cNvPr id="2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473280" y="6381328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</a:rPr>
              <a:t>6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697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6770637" y="155673"/>
            <a:ext cx="2790875" cy="3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endParaRPr kumimoji="0" lang="ko-KR" altLang="en-US" sz="13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4636" y="620688"/>
            <a:ext cx="9100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CI/CD </a:t>
            </a:r>
            <a:r>
              <a:rPr lang="ko-KR" altLang="en-US" sz="1400" dirty="0" smtClean="0">
                <a:latin typeface="+mn-ea"/>
                <a:ea typeface="+mn-ea"/>
              </a:rPr>
              <a:t>환경에 따른 주요 </a:t>
            </a:r>
            <a:r>
              <a:rPr lang="en-US" altLang="ko-KR" sz="1400" dirty="0" smtClean="0">
                <a:latin typeface="+mn-ea"/>
                <a:ea typeface="+mn-ea"/>
              </a:rPr>
              <a:t>Flow</a:t>
            </a:r>
            <a:r>
              <a:rPr lang="ko-KR" altLang="en-US" sz="1400" dirty="0" smtClean="0">
                <a:latin typeface="+mn-ea"/>
                <a:ea typeface="+mn-ea"/>
              </a:rPr>
              <a:t>는 아래와 같음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81" name="제목 1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Ⅱ. CI/CD</a:t>
            </a:r>
            <a:endParaRPr lang="ko-KR" altLang="en-US" dirty="0"/>
          </a:p>
        </p:txBody>
      </p:sp>
      <p:sp>
        <p:nvSpPr>
          <p:cNvPr id="183" name="제목 1"/>
          <p:cNvSpPr txBox="1">
            <a:spLocks/>
          </p:cNvSpPr>
          <p:nvPr/>
        </p:nvSpPr>
        <p:spPr bwMode="auto">
          <a:xfrm>
            <a:off x="6753200" y="116632"/>
            <a:ext cx="2790875" cy="3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r>
              <a:rPr kumimoji="0" lang="en-US" altLang="ko-KR" sz="1300" dirty="0" smtClean="0"/>
              <a:t>2. CI/CD </a:t>
            </a:r>
            <a:r>
              <a:rPr kumimoji="0" lang="ko-KR" altLang="en-US" sz="1300" dirty="0" smtClean="0"/>
              <a:t>주요 </a:t>
            </a:r>
            <a:r>
              <a:rPr kumimoji="0" lang="en-US" altLang="ko-KR" sz="1300" dirty="0" smtClean="0"/>
              <a:t>Flow</a:t>
            </a:r>
            <a:endParaRPr kumimoji="0" lang="ko-KR" altLang="en-US" sz="1300" dirty="0" smtClean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8DD7EE-E414-4C73-98BB-F7092EB75599}"/>
              </a:ext>
            </a:extLst>
          </p:cNvPr>
          <p:cNvSpPr/>
          <p:nvPr/>
        </p:nvSpPr>
        <p:spPr>
          <a:xfrm>
            <a:off x="2685000" y="1134913"/>
            <a:ext cx="6604565" cy="2790528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개발 존</a:t>
            </a:r>
          </a:p>
        </p:txBody>
      </p:sp>
      <p:sp>
        <p:nvSpPr>
          <p:cNvPr id="24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5161380" y="4672393"/>
            <a:ext cx="757543" cy="457583"/>
          </a:xfrm>
          <a:prstGeom prst="roundRect">
            <a:avLst>
              <a:gd name="adj" fmla="val 4306"/>
            </a:avLst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Web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Pod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6014537" y="4672393"/>
            <a:ext cx="757543" cy="457583"/>
          </a:xfrm>
          <a:prstGeom prst="roundRect">
            <a:avLst>
              <a:gd name="adj" fmla="val 4306"/>
            </a:avLst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API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Pod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6874670" y="4672393"/>
            <a:ext cx="757543" cy="457583"/>
          </a:xfrm>
          <a:prstGeom prst="roundRect">
            <a:avLst>
              <a:gd name="adj" fmla="val 4306"/>
            </a:avLst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Batch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Pod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7720852" y="4672393"/>
            <a:ext cx="757543" cy="457583"/>
          </a:xfrm>
          <a:prstGeom prst="roundRect">
            <a:avLst>
              <a:gd name="adj" fmla="val 4306"/>
            </a:avLst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Job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Pod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8582555" y="4672393"/>
            <a:ext cx="399809" cy="457583"/>
          </a:xfrm>
          <a:prstGeom prst="roundRect">
            <a:avLst>
              <a:gd name="adj" fmla="val 4306"/>
            </a:avLst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03687" y="4672393"/>
            <a:ext cx="286228" cy="3076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20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spc="-6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…</a:t>
            </a:r>
            <a:endParaRPr kumimoji="0" lang="ko-KR" altLang="en-US" sz="1600" b="1" spc="-6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D8DD7EE-E414-4C73-98BB-F7092EB75599}"/>
              </a:ext>
            </a:extLst>
          </p:cNvPr>
          <p:cNvSpPr/>
          <p:nvPr/>
        </p:nvSpPr>
        <p:spPr>
          <a:xfrm>
            <a:off x="2685000" y="4077072"/>
            <a:ext cx="6604565" cy="2287128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운영 존</a:t>
            </a:r>
          </a:p>
        </p:txBody>
      </p:sp>
      <p:sp>
        <p:nvSpPr>
          <p:cNvPr id="31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5667080" y="1432464"/>
            <a:ext cx="999503" cy="270002"/>
          </a:xfrm>
          <a:prstGeom prst="roundRect">
            <a:avLst>
              <a:gd name="adj" fmla="val 430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CI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서버</a:t>
            </a:r>
          </a:p>
        </p:txBody>
      </p:sp>
      <p:sp>
        <p:nvSpPr>
          <p:cNvPr id="32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5665654" y="1695958"/>
            <a:ext cx="1000930" cy="270002"/>
          </a:xfrm>
          <a:prstGeom prst="roundRect">
            <a:avLst>
              <a:gd name="adj" fmla="val 4306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Jenkins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5664227" y="1939069"/>
            <a:ext cx="1002358" cy="261454"/>
          </a:xfrm>
          <a:prstGeom prst="roundRect">
            <a:avLst>
              <a:gd name="adj" fmla="val 4306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Docker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3023924" y="4356112"/>
            <a:ext cx="999504" cy="270002"/>
          </a:xfrm>
          <a:prstGeom prst="roundRect">
            <a:avLst>
              <a:gd name="adj" fmla="val 430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CD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서버</a:t>
            </a:r>
          </a:p>
        </p:txBody>
      </p:sp>
      <p:sp>
        <p:nvSpPr>
          <p:cNvPr id="35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3022498" y="4619606"/>
            <a:ext cx="1000930" cy="270002"/>
          </a:xfrm>
          <a:prstGeom prst="roundRect">
            <a:avLst>
              <a:gd name="adj" fmla="val 4306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Jenkins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3022498" y="4861813"/>
            <a:ext cx="1001387" cy="270002"/>
          </a:xfrm>
          <a:prstGeom prst="roundRect">
            <a:avLst>
              <a:gd name="adj" fmla="val 4306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K8s CLI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D8DD7EE-E414-4C73-98BB-F7092EB75599}"/>
              </a:ext>
            </a:extLst>
          </p:cNvPr>
          <p:cNvSpPr/>
          <p:nvPr/>
        </p:nvSpPr>
        <p:spPr>
          <a:xfrm>
            <a:off x="5063354" y="4356112"/>
            <a:ext cx="4022452" cy="913584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운영 클러스터</a:t>
            </a:r>
          </a:p>
        </p:txBody>
      </p:sp>
      <p:sp>
        <p:nvSpPr>
          <p:cNvPr id="38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2905336" y="1751365"/>
            <a:ext cx="685521" cy="499258"/>
          </a:xfrm>
          <a:prstGeom prst="roundRect">
            <a:avLst>
              <a:gd name="adj" fmla="val 4306"/>
            </a:avLst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Gitlab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모서리가 둥근 직사각형 118">
            <a:extLst>
              <a:ext uri="{FF2B5EF4-FFF2-40B4-BE49-F238E27FC236}">
                <a16:creationId xmlns:a16="http://schemas.microsoft.com/office/drawing/2014/main" id="{D56A3CB5-F626-40A0-9121-458E539C0158}"/>
              </a:ext>
            </a:extLst>
          </p:cNvPr>
          <p:cNvSpPr/>
          <p:nvPr/>
        </p:nvSpPr>
        <p:spPr>
          <a:xfrm>
            <a:off x="660228" y="1147944"/>
            <a:ext cx="1057081" cy="1676074"/>
          </a:xfrm>
          <a:prstGeom prst="roundRect">
            <a:avLst>
              <a:gd name="adj" fmla="val 2366"/>
            </a:avLst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사용자</a:t>
            </a:r>
          </a:p>
        </p:txBody>
      </p:sp>
      <p:sp>
        <p:nvSpPr>
          <p:cNvPr id="40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830326" y="1511286"/>
            <a:ext cx="727691" cy="457583"/>
          </a:xfrm>
          <a:prstGeom prst="roundRect">
            <a:avLst>
              <a:gd name="adj" fmla="val 4306"/>
            </a:avLst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개발자</a:t>
            </a:r>
          </a:p>
        </p:txBody>
      </p:sp>
      <p:sp>
        <p:nvSpPr>
          <p:cNvPr id="41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822481" y="2211097"/>
            <a:ext cx="727691" cy="457583"/>
          </a:xfrm>
          <a:prstGeom prst="roundRect">
            <a:avLst>
              <a:gd name="adj" fmla="val 4306"/>
            </a:avLst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배포 담당자</a:t>
            </a:r>
          </a:p>
        </p:txBody>
      </p:sp>
      <p:cxnSp>
        <p:nvCxnSpPr>
          <p:cNvPr id="43" name="구부러진 연결선 42"/>
          <p:cNvCxnSpPr>
            <a:stCxn id="40" idx="3"/>
            <a:endCxn id="38" idx="1"/>
          </p:cNvCxnSpPr>
          <p:nvPr/>
        </p:nvCxnSpPr>
        <p:spPr>
          <a:xfrm>
            <a:off x="1558017" y="1740078"/>
            <a:ext cx="1347319" cy="260916"/>
          </a:xfrm>
          <a:prstGeom prst="curvedConnector3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2000672" y="1478078"/>
            <a:ext cx="742809" cy="2658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85725" indent="-85725" defTabSz="4572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kumimoji="0" lang="en-US" altLang="ko-KR" sz="1000" spc="-6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Source </a:t>
            </a:r>
          </a:p>
          <a:p>
            <a:pPr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spc="-6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en-US" altLang="ko-KR" sz="1000" spc="-6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push</a:t>
            </a:r>
            <a:endParaRPr kumimoji="0" lang="ko-KR" altLang="en-US" sz="1000" spc="-6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5" name="구부러진 연결선 44"/>
          <p:cNvCxnSpPr/>
          <p:nvPr/>
        </p:nvCxnSpPr>
        <p:spPr>
          <a:xfrm flipV="1">
            <a:off x="4826871" y="1745234"/>
            <a:ext cx="838783" cy="292479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2864768" y="2714005"/>
            <a:ext cx="701335" cy="2658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20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spc="-6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r>
              <a:rPr kumimoji="0" lang="en-US" altLang="ko-KR" sz="1000" spc="-6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Source pull</a:t>
            </a:r>
            <a:endParaRPr kumimoji="0" lang="ko-KR" altLang="en-US" sz="1000" spc="-6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7" name="구부러진 연결선 46"/>
          <p:cNvCxnSpPr>
            <a:stCxn id="38" idx="2"/>
            <a:endCxn id="74" idx="2"/>
          </p:cNvCxnSpPr>
          <p:nvPr/>
        </p:nvCxnSpPr>
        <p:spPr>
          <a:xfrm rot="16200000" flipH="1">
            <a:off x="4347029" y="1151691"/>
            <a:ext cx="728299" cy="2926162"/>
          </a:xfrm>
          <a:prstGeom prst="curvedConnector3">
            <a:avLst>
              <a:gd name="adj1" fmla="val 131388"/>
            </a:avLst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4910227" y="1588542"/>
            <a:ext cx="729719" cy="2658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spc="-6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4. Dependency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63354" y="2081196"/>
            <a:ext cx="641038" cy="2658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20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spc="-6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5. Build &amp; </a:t>
            </a:r>
          </a:p>
          <a:p>
            <a:pPr defTabSz="45720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spc="-6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en-US" altLang="ko-KR" sz="1000" spc="-6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Push</a:t>
            </a:r>
            <a:endParaRPr kumimoji="0" lang="ko-KR" altLang="en-US" sz="1000" spc="-6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82058" y="1348528"/>
            <a:ext cx="1552408" cy="349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spc="-6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개발환경에 따라 </a:t>
            </a:r>
            <a:r>
              <a:rPr kumimoji="0" lang="en-US" altLang="ko-KR" sz="1000" spc="-6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Repository </a:t>
            </a:r>
            <a:r>
              <a:rPr kumimoji="0" lang="ko-KR" altLang="en-US" sz="1000" spc="-6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유형은 달라짐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D8DD7EE-E414-4C73-98BB-F7092EB75599}"/>
              </a:ext>
            </a:extLst>
          </p:cNvPr>
          <p:cNvSpPr/>
          <p:nvPr/>
        </p:nvSpPr>
        <p:spPr>
          <a:xfrm>
            <a:off x="7350069" y="1423499"/>
            <a:ext cx="1813303" cy="1077578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개발 클러스터 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(K8S)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5664227" y="2184458"/>
            <a:ext cx="1002358" cy="270002"/>
          </a:xfrm>
          <a:prstGeom prst="roundRect">
            <a:avLst>
              <a:gd name="adj" fmla="val 4306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K8s CLI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7510043" y="1826748"/>
            <a:ext cx="757543" cy="457583"/>
          </a:xfrm>
          <a:prstGeom prst="roundRect">
            <a:avLst>
              <a:gd name="adj" fmla="val 4306"/>
            </a:avLst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Web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Pod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8440114" y="1826748"/>
            <a:ext cx="529129" cy="457583"/>
          </a:xfrm>
          <a:prstGeom prst="roundRect">
            <a:avLst>
              <a:gd name="adj" fmla="val 4306"/>
            </a:avLst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99713" y="1840490"/>
            <a:ext cx="286228" cy="3076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20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spc="-6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…</a:t>
            </a:r>
            <a:endParaRPr kumimoji="0" lang="ko-KR" altLang="en-US" sz="1600" b="1" spc="-6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56" name="구부러진 연결선 55"/>
          <p:cNvCxnSpPr>
            <a:stCxn id="41" idx="2"/>
            <a:endCxn id="74" idx="2"/>
          </p:cNvCxnSpPr>
          <p:nvPr/>
        </p:nvCxnSpPr>
        <p:spPr>
          <a:xfrm rot="16200000" flipH="1">
            <a:off x="3525172" y="329835"/>
            <a:ext cx="310242" cy="4987932"/>
          </a:xfrm>
          <a:prstGeom prst="curvedConnector3">
            <a:avLst>
              <a:gd name="adj1" fmla="val 243571"/>
            </a:avLst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1712640" y="3500169"/>
            <a:ext cx="96215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defTabSz="45720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spc="-6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2. </a:t>
            </a:r>
            <a:r>
              <a:rPr kumimoji="0" lang="ko-KR" altLang="en-US" sz="1000" spc="-6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빌드 요청</a:t>
            </a:r>
            <a:endParaRPr kumimoji="0" lang="en-US" altLang="ko-KR" sz="1000" spc="-6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45720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spc="-6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6. </a:t>
            </a:r>
            <a:r>
              <a:rPr kumimoji="0" lang="ko-KR" altLang="en-US" sz="1000" spc="-6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개발 배포 요청</a:t>
            </a:r>
          </a:p>
        </p:txBody>
      </p:sp>
      <p:cxnSp>
        <p:nvCxnSpPr>
          <p:cNvPr id="58" name="구부러진 연결선 57"/>
          <p:cNvCxnSpPr>
            <a:stCxn id="52" idx="3"/>
            <a:endCxn id="51" idx="1"/>
          </p:cNvCxnSpPr>
          <p:nvPr/>
        </p:nvCxnSpPr>
        <p:spPr>
          <a:xfrm flipV="1">
            <a:off x="6666585" y="1962288"/>
            <a:ext cx="683484" cy="357171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6744182" y="1718464"/>
            <a:ext cx="593333" cy="2658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720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spc="-6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배포 </a:t>
            </a:r>
            <a:endParaRPr kumimoji="0" lang="en-US" altLang="ko-KR" sz="1000" spc="-6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45720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spc="-6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커맨드</a:t>
            </a:r>
          </a:p>
        </p:txBody>
      </p:sp>
      <p:cxnSp>
        <p:nvCxnSpPr>
          <p:cNvPr id="60" name="구부러진 연결선 59"/>
          <p:cNvCxnSpPr>
            <a:stCxn id="100" idx="2"/>
            <a:endCxn id="37" idx="0"/>
          </p:cNvCxnSpPr>
          <p:nvPr/>
        </p:nvCxnSpPr>
        <p:spPr>
          <a:xfrm rot="16200000" flipH="1">
            <a:off x="4917404" y="2198935"/>
            <a:ext cx="1565465" cy="2748887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구부러진 연결선 60"/>
          <p:cNvCxnSpPr>
            <a:stCxn id="41" idx="2"/>
            <a:endCxn id="35" idx="1"/>
          </p:cNvCxnSpPr>
          <p:nvPr/>
        </p:nvCxnSpPr>
        <p:spPr>
          <a:xfrm rot="16200000" flipH="1">
            <a:off x="1061449" y="2793557"/>
            <a:ext cx="2085927" cy="1836171"/>
          </a:xfrm>
          <a:prstGeom prst="curvedConnector2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1208584" y="4209045"/>
            <a:ext cx="974098" cy="2658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defTabSz="45720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spc="-6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7. </a:t>
            </a:r>
            <a:r>
              <a:rPr kumimoji="0" lang="ko-KR" altLang="en-US" sz="1000" spc="-6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운영 배포 요청</a:t>
            </a:r>
          </a:p>
        </p:txBody>
      </p:sp>
      <p:cxnSp>
        <p:nvCxnSpPr>
          <p:cNvPr id="63" name="구부러진 연결선 62"/>
          <p:cNvCxnSpPr>
            <a:stCxn id="36" idx="3"/>
            <a:endCxn id="37" idx="1"/>
          </p:cNvCxnSpPr>
          <p:nvPr/>
        </p:nvCxnSpPr>
        <p:spPr>
          <a:xfrm flipV="1">
            <a:off x="4023885" y="4812904"/>
            <a:ext cx="1039469" cy="183910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4289323" y="4485642"/>
            <a:ext cx="423868" cy="2658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720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spc="-6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배포 </a:t>
            </a:r>
            <a:endParaRPr kumimoji="0" lang="en-US" altLang="ko-KR" sz="1000" spc="-6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45720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spc="-6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커맨드</a:t>
            </a:r>
          </a:p>
        </p:txBody>
      </p:sp>
      <p:cxnSp>
        <p:nvCxnSpPr>
          <p:cNvPr id="65" name="구부러진 연결선 64"/>
          <p:cNvCxnSpPr/>
          <p:nvPr/>
        </p:nvCxnSpPr>
        <p:spPr>
          <a:xfrm rot="10800000" flipV="1">
            <a:off x="4837019" y="2042991"/>
            <a:ext cx="827209" cy="91542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구부러진 연결선 65"/>
          <p:cNvCxnSpPr>
            <a:stCxn id="100" idx="2"/>
            <a:endCxn id="51" idx="2"/>
          </p:cNvCxnSpPr>
          <p:nvPr/>
        </p:nvCxnSpPr>
        <p:spPr>
          <a:xfrm rot="5400000" flipH="1" flipV="1">
            <a:off x="6146422" y="680348"/>
            <a:ext cx="289570" cy="3931028"/>
          </a:xfrm>
          <a:prstGeom prst="curvedConnector3">
            <a:avLst>
              <a:gd name="adj1" fmla="val -127607"/>
            </a:avLst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7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5663555" y="2450108"/>
            <a:ext cx="1002358" cy="270002"/>
          </a:xfrm>
          <a:prstGeom prst="roundRect">
            <a:avLst>
              <a:gd name="adj" fmla="val 4306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Helm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D8DD7EE-E414-4C73-98BB-F7092EB75599}"/>
              </a:ext>
            </a:extLst>
          </p:cNvPr>
          <p:cNvSpPr/>
          <p:nvPr/>
        </p:nvSpPr>
        <p:spPr>
          <a:xfrm>
            <a:off x="7363172" y="2961374"/>
            <a:ext cx="1813303" cy="837836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일반 </a:t>
            </a:r>
            <a:r>
              <a:rPr kumimoji="0" lang="en-US" altLang="ko-KR" sz="1000" b="1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VM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7444705" y="3318414"/>
            <a:ext cx="496983" cy="374880"/>
          </a:xfrm>
          <a:prstGeom prst="roundRect">
            <a:avLst>
              <a:gd name="adj" fmla="val 4306"/>
            </a:avLst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Web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8024305" y="3318414"/>
            <a:ext cx="496983" cy="374880"/>
          </a:xfrm>
          <a:prstGeom prst="roundRect">
            <a:avLst>
              <a:gd name="adj" fmla="val 4306"/>
            </a:avLst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WAS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8603906" y="3318414"/>
            <a:ext cx="496983" cy="374880"/>
          </a:xfrm>
          <a:prstGeom prst="roundRect">
            <a:avLst>
              <a:gd name="adj" fmla="val 4306"/>
            </a:avLst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…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73" name="구부러진 연결선 72"/>
          <p:cNvCxnSpPr>
            <a:stCxn id="67" idx="3"/>
            <a:endCxn id="68" idx="1"/>
          </p:cNvCxnSpPr>
          <p:nvPr/>
        </p:nvCxnSpPr>
        <p:spPr>
          <a:xfrm>
            <a:off x="6665913" y="2585109"/>
            <a:ext cx="697259" cy="795183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D8DD7EE-E414-4C73-98BB-F7092EB75599}"/>
              </a:ext>
            </a:extLst>
          </p:cNvPr>
          <p:cNvSpPr/>
          <p:nvPr/>
        </p:nvSpPr>
        <p:spPr>
          <a:xfrm>
            <a:off x="7266781" y="5387433"/>
            <a:ext cx="1813303" cy="837836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일반 </a:t>
            </a:r>
            <a:r>
              <a:rPr kumimoji="0" lang="en-US" altLang="ko-KR" sz="1000" b="1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VM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7348314" y="5744473"/>
            <a:ext cx="496983" cy="374880"/>
          </a:xfrm>
          <a:prstGeom prst="roundRect">
            <a:avLst>
              <a:gd name="adj" fmla="val 4306"/>
            </a:avLst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Web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7927914" y="5744473"/>
            <a:ext cx="496983" cy="374880"/>
          </a:xfrm>
          <a:prstGeom prst="roundRect">
            <a:avLst>
              <a:gd name="adj" fmla="val 4306"/>
            </a:avLst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WAS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8507515" y="5744473"/>
            <a:ext cx="496983" cy="374880"/>
          </a:xfrm>
          <a:prstGeom prst="roundRect">
            <a:avLst>
              <a:gd name="adj" fmla="val 4306"/>
            </a:avLst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…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3022498" y="5104038"/>
            <a:ext cx="1000930" cy="270002"/>
          </a:xfrm>
          <a:prstGeom prst="roundRect">
            <a:avLst>
              <a:gd name="adj" fmla="val 4306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Helm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5" name="구부러진 연결선 84"/>
          <p:cNvCxnSpPr>
            <a:stCxn id="84" idx="3"/>
            <a:endCxn id="80" idx="1"/>
          </p:cNvCxnSpPr>
          <p:nvPr/>
        </p:nvCxnSpPr>
        <p:spPr>
          <a:xfrm>
            <a:off x="4023428" y="5239039"/>
            <a:ext cx="3243353" cy="567312"/>
          </a:xfrm>
          <a:prstGeom prst="curvedConnector3">
            <a:avLst>
              <a:gd name="adj1" fmla="val 34014"/>
            </a:avLst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6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3827367" y="1724943"/>
            <a:ext cx="999503" cy="270002"/>
          </a:xfrm>
          <a:prstGeom prst="roundRect">
            <a:avLst>
              <a:gd name="adj" fmla="val 430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Nexus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3825941" y="1988437"/>
            <a:ext cx="1000930" cy="270002"/>
          </a:xfrm>
          <a:prstGeom prst="roundRect">
            <a:avLst>
              <a:gd name="adj" fmla="val 4306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Maven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3824514" y="2231548"/>
            <a:ext cx="1002358" cy="261454"/>
          </a:xfrm>
          <a:prstGeom prst="roundRect">
            <a:avLst>
              <a:gd name="adj" fmla="val 4306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NPM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3824514" y="2476937"/>
            <a:ext cx="1002358" cy="313710"/>
          </a:xfrm>
          <a:prstGeom prst="roundRect">
            <a:avLst>
              <a:gd name="adj" fmla="val 4306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Docker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Registry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D8DD7EE-E414-4C73-98BB-F7092EB75599}"/>
              </a:ext>
            </a:extLst>
          </p:cNvPr>
          <p:cNvSpPr/>
          <p:nvPr/>
        </p:nvSpPr>
        <p:spPr>
          <a:xfrm>
            <a:off x="454636" y="977374"/>
            <a:ext cx="8987329" cy="5547970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473280" y="6381328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</a:rPr>
              <a:t>7</a:t>
            </a:r>
            <a:endParaRPr lang="ko-KR" altLang="en-US" dirty="0">
              <a:latin typeface="+mn-ea"/>
            </a:endParaRPr>
          </a:p>
        </p:txBody>
      </p:sp>
      <p:sp>
        <p:nvSpPr>
          <p:cNvPr id="74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5673080" y="2708920"/>
            <a:ext cx="1002358" cy="270002"/>
          </a:xfrm>
          <a:prstGeom prst="roundRect">
            <a:avLst>
              <a:gd name="adj" fmla="val 4306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SSH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모서리가 둥근 직사각형 87">
            <a:extLst>
              <a:ext uri="{FF2B5EF4-FFF2-40B4-BE49-F238E27FC236}">
                <a16:creationId xmlns:a16="http://schemas.microsoft.com/office/drawing/2014/main" id="{7B24989F-51D3-43A8-BAA7-13B439759014}"/>
              </a:ext>
            </a:extLst>
          </p:cNvPr>
          <p:cNvSpPr/>
          <p:nvPr/>
        </p:nvSpPr>
        <p:spPr>
          <a:xfrm>
            <a:off x="3021985" y="5373216"/>
            <a:ext cx="1000930" cy="270002"/>
          </a:xfrm>
          <a:prstGeom prst="roundRect">
            <a:avLst>
              <a:gd name="adj" fmla="val 4306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glow>
              <a:srgbClr val="FF0000">
                <a:alpha val="45000"/>
              </a:srgbClr>
            </a:glow>
            <a:reflection endPos="0" dist="50800" dir="5400000" sy="-100000" algn="bl" rotWithShape="0"/>
            <a:softEdge rad="0"/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SSH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6" name="구부러진 연결선 75"/>
          <p:cNvCxnSpPr>
            <a:stCxn id="100" idx="2"/>
            <a:endCxn id="34" idx="0"/>
          </p:cNvCxnSpPr>
          <p:nvPr/>
        </p:nvCxnSpPr>
        <p:spPr>
          <a:xfrm rot="5400000">
            <a:off x="3141953" y="3172371"/>
            <a:ext cx="1565465" cy="802017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924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직선 화살표 연결선 94"/>
          <p:cNvCxnSpPr/>
          <p:nvPr/>
        </p:nvCxnSpPr>
        <p:spPr>
          <a:xfrm>
            <a:off x="2428528" y="6090656"/>
            <a:ext cx="1444154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 bwMode="auto">
          <a:xfrm>
            <a:off x="6770637" y="155673"/>
            <a:ext cx="2790875" cy="3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endParaRPr kumimoji="0" lang="ko-KR" altLang="en-US" sz="13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4636" y="620688"/>
            <a:ext cx="9100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  <a:ea typeface="+mn-ea"/>
              </a:rPr>
              <a:t>주요 브랜치</a:t>
            </a:r>
            <a:r>
              <a:rPr lang="en-US" altLang="ko-KR" sz="1600" dirty="0" smtClean="0">
                <a:latin typeface="+mn-ea"/>
                <a:ea typeface="+mn-ea"/>
              </a:rPr>
              <a:t>(Master/Develop/Release) </a:t>
            </a:r>
            <a:r>
              <a:rPr lang="ko-KR" altLang="en-US" sz="1600" dirty="0" smtClean="0">
                <a:latin typeface="+mn-ea"/>
                <a:ea typeface="+mn-ea"/>
              </a:rPr>
              <a:t>버전 별 서버 배포 관리는 아래와 같음</a:t>
            </a:r>
            <a:endParaRPr lang="ko-KR" altLang="en-US" sz="1600" dirty="0">
              <a:latin typeface="+mn-ea"/>
              <a:ea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925596" y="3806668"/>
            <a:ext cx="1080120" cy="336192"/>
            <a:chOff x="5058461" y="1692583"/>
            <a:chExt cx="1080120" cy="33619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5058461" y="1704170"/>
              <a:ext cx="1080120" cy="324605"/>
            </a:xfrm>
            <a:prstGeom prst="roundRect">
              <a:avLst>
                <a:gd name="adj" fmla="val 8116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097016" y="1692583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develop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415461" y="3821835"/>
            <a:ext cx="1440161" cy="329934"/>
            <a:chOff x="6415461" y="3965851"/>
            <a:chExt cx="1440161" cy="329934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6415461" y="3965851"/>
              <a:ext cx="1440161" cy="324605"/>
            </a:xfrm>
            <a:prstGeom prst="roundRect">
              <a:avLst>
                <a:gd name="adj" fmla="val 8116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444686" y="3988008"/>
              <a:ext cx="14016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Release-1.0.0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265368" y="3816095"/>
            <a:ext cx="1080120" cy="332811"/>
            <a:chOff x="8265368" y="1695964"/>
            <a:chExt cx="1080120" cy="332811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8265368" y="1704170"/>
              <a:ext cx="1080120" cy="324605"/>
            </a:xfrm>
            <a:prstGeom prst="roundRect">
              <a:avLst>
                <a:gd name="adj" fmla="val 8116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303923" y="1695964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master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152800" y="3806668"/>
            <a:ext cx="1363051" cy="326885"/>
            <a:chOff x="3080792" y="1689003"/>
            <a:chExt cx="1435059" cy="326885"/>
          </a:xfrm>
        </p:grpSpPr>
        <p:sp>
          <p:nvSpPr>
            <p:cNvPr id="120" name="모서리가 둥근 직사각형 119"/>
            <p:cNvSpPr/>
            <p:nvPr/>
          </p:nvSpPr>
          <p:spPr>
            <a:xfrm>
              <a:off x="3080792" y="1691283"/>
              <a:ext cx="1433364" cy="324605"/>
            </a:xfrm>
            <a:prstGeom prst="roundRect">
              <a:avLst>
                <a:gd name="adj" fmla="val 8116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121042" y="1689003"/>
              <a:ext cx="13948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Feature/dev1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64559" y="494617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브랜치</a:t>
            </a:r>
            <a:endParaRPr lang="ko-KR" altLang="en-US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513363" y="4153027"/>
            <a:ext cx="4295" cy="23960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8805428" y="4149080"/>
            <a:ext cx="2150" cy="10910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3853441" y="4120372"/>
            <a:ext cx="24256" cy="242099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flipH="1">
            <a:off x="7174313" y="4149080"/>
            <a:ext cx="14576" cy="15947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85802" y="5443117"/>
            <a:ext cx="18886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latin typeface="+mn-ea"/>
                <a:ea typeface="+mn-ea"/>
              </a:defRPr>
            </a:lvl1pPr>
          </a:lstStyle>
          <a:p>
            <a:r>
              <a:rPr lang="en-US" altLang="ko-KR" dirty="0"/>
              <a:t>Feature branch</a:t>
            </a:r>
            <a:r>
              <a:rPr lang="ko-KR" altLang="en-US" dirty="0"/>
              <a:t> 기능 단위의 개발 및 통합이 필요하다고 판단될 때 </a:t>
            </a:r>
            <a:r>
              <a:rPr lang="en-US" altLang="ko-KR" dirty="0"/>
              <a:t>Admin</a:t>
            </a:r>
            <a:r>
              <a:rPr lang="ko-KR" altLang="en-US" dirty="0"/>
              <a:t>이 브랜치 생성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개발자는 </a:t>
            </a:r>
            <a:r>
              <a:rPr lang="en-US" altLang="ko-KR" dirty="0"/>
              <a:t>feature branch </a:t>
            </a:r>
            <a:r>
              <a:rPr lang="ko-KR" altLang="en-US" dirty="0"/>
              <a:t>혹은 </a:t>
            </a:r>
            <a:r>
              <a:rPr lang="en-US" altLang="ko-KR" dirty="0"/>
              <a:t>develop </a:t>
            </a:r>
            <a:r>
              <a:rPr lang="ko-KR" altLang="en-US" dirty="0"/>
              <a:t>에 </a:t>
            </a:r>
            <a:r>
              <a:rPr lang="en-US" altLang="ko-KR" dirty="0"/>
              <a:t>merge)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64559" y="1196752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서버 환경</a:t>
            </a:r>
            <a:endParaRPr lang="ko-KR" altLang="en-US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089" y="1251026"/>
            <a:ext cx="307852" cy="42879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56640" y="980728"/>
            <a:ext cx="666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+mj-lt"/>
              </a:rPr>
              <a:t>DEV</a:t>
            </a:r>
            <a:endParaRPr lang="ko-KR" altLang="en-US" sz="1200" dirty="0">
              <a:latin typeface="+mj-lt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491" y="1251026"/>
            <a:ext cx="307852" cy="428795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6116042" y="980728"/>
            <a:ext cx="666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+mj-lt"/>
              </a:rPr>
              <a:t>STG</a:t>
            </a:r>
            <a:endParaRPr lang="ko-KR" altLang="en-US" sz="1200" dirty="0">
              <a:latin typeface="+mj-lt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119" y="1251026"/>
            <a:ext cx="307852" cy="428795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8225670" y="980728"/>
            <a:ext cx="666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+mj-lt"/>
              </a:rPr>
              <a:t>PRD</a:t>
            </a:r>
            <a:endParaRPr lang="ko-KR" altLang="en-US" sz="1200" dirty="0">
              <a:latin typeface="+mj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648744" y="6297349"/>
            <a:ext cx="1118674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push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811" y="6013315"/>
            <a:ext cx="445832" cy="432847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2576736" y="5559623"/>
            <a:ext cx="1118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Commit &amp; merge</a:t>
            </a:r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3892388" y="5946640"/>
            <a:ext cx="1588569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050350" y="5658608"/>
            <a:ext cx="1118674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push</a:t>
            </a:r>
          </a:p>
        </p:txBody>
      </p:sp>
      <p:cxnSp>
        <p:nvCxnSpPr>
          <p:cNvPr id="39" name="구부러진 연결선 38"/>
          <p:cNvCxnSpPr>
            <a:stCxn id="36" idx="3"/>
          </p:cNvCxnSpPr>
          <p:nvPr/>
        </p:nvCxnSpPr>
        <p:spPr>
          <a:xfrm>
            <a:off x="2520643" y="6229739"/>
            <a:ext cx="3002418" cy="148949"/>
          </a:xfrm>
          <a:prstGeom prst="curvedConnector3">
            <a:avLst>
              <a:gd name="adj1" fmla="val 298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64559" y="248360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빌드서버</a:t>
            </a:r>
            <a:endParaRPr lang="ko-KR" altLang="en-US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875507" y="1916832"/>
            <a:ext cx="780937" cy="729372"/>
          </a:xfrm>
          <a:prstGeom prst="ellips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42645" y="2174667"/>
            <a:ext cx="846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j-lt"/>
              </a:rPr>
              <a:t>Registry</a:t>
            </a:r>
            <a:endParaRPr lang="ko-KR" altLang="en-US" sz="1000" dirty="0">
              <a:latin typeface="+mj-lt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5849958" y="2708920"/>
            <a:ext cx="780937" cy="729372"/>
          </a:xfrm>
          <a:prstGeom prst="ellips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5827606" y="2966984"/>
            <a:ext cx="846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+mj-lt"/>
              </a:rPr>
              <a:t>빌드서버</a:t>
            </a:r>
            <a:endParaRPr lang="ko-KR" altLang="en-US" sz="1000" dirty="0">
              <a:latin typeface="+mj-lt"/>
            </a:endParaRPr>
          </a:p>
        </p:txBody>
      </p:sp>
      <p:cxnSp>
        <p:nvCxnSpPr>
          <p:cNvPr id="47" name="구부러진 연결선 46"/>
          <p:cNvCxnSpPr>
            <a:stCxn id="3" idx="0"/>
            <a:endCxn id="108" idx="3"/>
          </p:cNvCxnSpPr>
          <p:nvPr/>
        </p:nvCxnSpPr>
        <p:spPr>
          <a:xfrm rot="5400000" flipH="1" flipV="1">
            <a:off x="5478670" y="3321015"/>
            <a:ext cx="475190" cy="496117"/>
          </a:xfrm>
          <a:prstGeom prst="curved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 112"/>
          <p:cNvCxnSpPr>
            <a:stCxn id="45" idx="1"/>
            <a:endCxn id="22" idx="2"/>
          </p:cNvCxnSpPr>
          <p:nvPr/>
        </p:nvCxnSpPr>
        <p:spPr>
          <a:xfrm rot="10800000">
            <a:off x="4890015" y="1679822"/>
            <a:ext cx="1952630" cy="617957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64823" y="1988840"/>
            <a:ext cx="149223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  <a:ea typeface="+mn-ea"/>
              </a:rPr>
              <a:t>Develop </a:t>
            </a:r>
            <a:r>
              <a:rPr lang="ko-KR" altLang="en-US" sz="1100" dirty="0" smtClean="0">
                <a:latin typeface="+mn-ea"/>
                <a:ea typeface="+mn-ea"/>
              </a:rPr>
              <a:t>브랜치는 최신 버전을 자동으로 </a:t>
            </a:r>
            <a:r>
              <a:rPr lang="en-US" altLang="ko-KR" sz="1100" dirty="0" smtClean="0">
                <a:latin typeface="+mn-ea"/>
                <a:ea typeface="+mn-ea"/>
              </a:rPr>
              <a:t>DEV</a:t>
            </a:r>
            <a:r>
              <a:rPr lang="ko-KR" altLang="en-US" sz="1100" dirty="0" smtClean="0">
                <a:latin typeface="+mn-ea"/>
                <a:ea typeface="+mn-ea"/>
              </a:rPr>
              <a:t>로 배포</a:t>
            </a:r>
            <a:endParaRPr lang="en-US" altLang="ko-KR" sz="1100" dirty="0" smtClean="0">
              <a:latin typeface="+mn-ea"/>
              <a:ea typeface="+mn-ea"/>
            </a:endParaRPr>
          </a:p>
          <a:p>
            <a:r>
              <a:rPr lang="en-US" altLang="ko-KR" sz="1100" dirty="0" smtClean="0">
                <a:latin typeface="+mn-ea"/>
                <a:ea typeface="+mn-ea"/>
              </a:rPr>
              <a:t>(scheduling or hooking)</a:t>
            </a:r>
            <a:endParaRPr lang="ko-KR" altLang="en-US" sz="1100" dirty="0">
              <a:latin typeface="+mn-ea"/>
              <a:ea typeface="+mn-ea"/>
            </a:endParaRPr>
          </a:p>
        </p:txBody>
      </p:sp>
      <p:cxnSp>
        <p:nvCxnSpPr>
          <p:cNvPr id="141" name="직선 화살표 연결선 140"/>
          <p:cNvCxnSpPr/>
          <p:nvPr/>
        </p:nvCxnSpPr>
        <p:spPr>
          <a:xfrm>
            <a:off x="5529064" y="5610260"/>
            <a:ext cx="1588569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5385048" y="5146682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Create release </a:t>
            </a:r>
          </a:p>
          <a:p>
            <a:pPr algn="ctr"/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Branch &amp; merge</a:t>
            </a:r>
          </a:p>
        </p:txBody>
      </p:sp>
      <p:cxnSp>
        <p:nvCxnSpPr>
          <p:cNvPr id="150" name="구부러진 연결선 149"/>
          <p:cNvCxnSpPr>
            <a:stCxn id="115" idx="0"/>
            <a:endCxn id="108" idx="5"/>
          </p:cNvCxnSpPr>
          <p:nvPr/>
        </p:nvCxnSpPr>
        <p:spPr>
          <a:xfrm rot="16200000" flipV="1">
            <a:off x="6574752" y="3273255"/>
            <a:ext cx="512514" cy="628960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구부러진 연결선 152"/>
          <p:cNvCxnSpPr>
            <a:stCxn id="108" idx="7"/>
            <a:endCxn id="44" idx="3"/>
          </p:cNvCxnSpPr>
          <p:nvPr/>
        </p:nvCxnSpPr>
        <p:spPr>
          <a:xfrm rot="5400000" flipH="1" flipV="1">
            <a:off x="6615029" y="2440890"/>
            <a:ext cx="276344" cy="473344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 153"/>
          <p:cNvCxnSpPr>
            <a:stCxn id="44" idx="1"/>
            <a:endCxn id="75" idx="2"/>
          </p:cNvCxnSpPr>
          <p:nvPr/>
        </p:nvCxnSpPr>
        <p:spPr>
          <a:xfrm rot="16200000" flipV="1">
            <a:off x="6547733" y="1581506"/>
            <a:ext cx="343825" cy="540456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549374" y="1842322"/>
            <a:ext cx="1492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  <a:ea typeface="+mn-ea"/>
              </a:rPr>
              <a:t>Release Branch</a:t>
            </a:r>
            <a:r>
              <a:rPr lang="ko-KR" altLang="en-US" sz="1100" dirty="0" smtClean="0">
                <a:latin typeface="+mn-ea"/>
                <a:ea typeface="+mn-ea"/>
              </a:rPr>
              <a:t>는 </a:t>
            </a:r>
            <a:endParaRPr lang="en-US" altLang="ko-KR" sz="1100" dirty="0" smtClean="0">
              <a:latin typeface="+mn-ea"/>
              <a:ea typeface="+mn-ea"/>
            </a:endParaRPr>
          </a:p>
          <a:p>
            <a:r>
              <a:rPr lang="ko-KR" altLang="en-US" sz="1100" dirty="0" smtClean="0">
                <a:latin typeface="+mn-ea"/>
                <a:ea typeface="+mn-ea"/>
              </a:rPr>
              <a:t>수동으로 배포</a:t>
            </a:r>
            <a:endParaRPr lang="ko-KR" altLang="en-US" sz="1100" dirty="0">
              <a:latin typeface="+mn-ea"/>
              <a:ea typeface="+mn-ea"/>
            </a:endParaRPr>
          </a:p>
        </p:txBody>
      </p:sp>
      <p:cxnSp>
        <p:nvCxnSpPr>
          <p:cNvPr id="157" name="구부러진 연결선 156"/>
          <p:cNvCxnSpPr>
            <a:stCxn id="117" idx="0"/>
            <a:endCxn id="44" idx="5"/>
          </p:cNvCxnSpPr>
          <p:nvPr/>
        </p:nvCxnSpPr>
        <p:spPr>
          <a:xfrm rot="16200000" flipV="1">
            <a:off x="7536677" y="2544792"/>
            <a:ext cx="1276705" cy="126590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 159"/>
          <p:cNvCxnSpPr>
            <a:stCxn id="45" idx="3"/>
            <a:endCxn id="78" idx="2"/>
          </p:cNvCxnSpPr>
          <p:nvPr/>
        </p:nvCxnSpPr>
        <p:spPr>
          <a:xfrm flipV="1">
            <a:off x="7689304" y="1679821"/>
            <a:ext cx="869741" cy="617957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8151209" y="2104863"/>
            <a:ext cx="17081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  <a:ea typeface="+mn-ea"/>
              </a:rPr>
              <a:t>QA</a:t>
            </a:r>
            <a:r>
              <a:rPr lang="ko-KR" altLang="en-US" sz="1100" dirty="0" smtClean="0">
                <a:latin typeface="+mn-ea"/>
                <a:ea typeface="+mn-ea"/>
              </a:rPr>
              <a:t>단계에서 이미 해당 </a:t>
            </a:r>
            <a:r>
              <a:rPr lang="en-US" altLang="ko-KR" sz="1100" dirty="0" smtClean="0">
                <a:latin typeface="+mn-ea"/>
                <a:ea typeface="+mn-ea"/>
              </a:rPr>
              <a:t>release version</a:t>
            </a:r>
            <a:r>
              <a:rPr lang="ko-KR" altLang="en-US" sz="1100" dirty="0" smtClean="0">
                <a:latin typeface="+mn-ea"/>
                <a:ea typeface="+mn-ea"/>
              </a:rPr>
              <a:t>의 </a:t>
            </a:r>
            <a:r>
              <a:rPr lang="en-US" altLang="ko-KR" sz="1100" dirty="0" smtClean="0">
                <a:latin typeface="+mn-ea"/>
                <a:ea typeface="+mn-ea"/>
              </a:rPr>
              <a:t>docker image</a:t>
            </a:r>
            <a:r>
              <a:rPr lang="ko-KR" altLang="en-US" sz="1100" dirty="0" smtClean="0">
                <a:latin typeface="+mn-ea"/>
                <a:ea typeface="+mn-ea"/>
              </a:rPr>
              <a:t>가  만들어져 있는데 다시 빌드할 필요가 있는지 고민 필요 </a:t>
            </a:r>
            <a:endParaRPr lang="ko-KR" altLang="en-US" sz="1100" dirty="0">
              <a:latin typeface="+mn-ea"/>
              <a:ea typeface="+mn-ea"/>
            </a:endParaRPr>
          </a:p>
        </p:txBody>
      </p:sp>
      <p:cxnSp>
        <p:nvCxnSpPr>
          <p:cNvPr id="162" name="직선 화살표 연결선 161"/>
          <p:cNvCxnSpPr/>
          <p:nvPr/>
        </p:nvCxnSpPr>
        <p:spPr>
          <a:xfrm>
            <a:off x="7206349" y="5085184"/>
            <a:ext cx="1588569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7041232" y="4747726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Merge &amp; tagging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7542078" y="5330366"/>
            <a:ext cx="1708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  <a:ea typeface="+mn-ea"/>
              </a:rPr>
              <a:t>Production </a:t>
            </a:r>
            <a:r>
              <a:rPr lang="ko-KR" altLang="en-US" sz="1100" dirty="0" smtClean="0">
                <a:latin typeface="+mn-ea"/>
                <a:ea typeface="+mn-ea"/>
              </a:rPr>
              <a:t>배포 이후 최종 배포 형상 </a:t>
            </a:r>
            <a:r>
              <a:rPr lang="en-US" altLang="ko-KR" sz="1100" dirty="0" smtClean="0">
                <a:latin typeface="+mn-ea"/>
                <a:ea typeface="+mn-ea"/>
              </a:rPr>
              <a:t>develop </a:t>
            </a:r>
            <a:r>
              <a:rPr lang="ko-KR" altLang="en-US" sz="1100" dirty="0" smtClean="0">
                <a:latin typeface="+mn-ea"/>
                <a:ea typeface="+mn-ea"/>
              </a:rPr>
              <a:t>브랜치로 </a:t>
            </a:r>
            <a:r>
              <a:rPr lang="en-US" altLang="ko-KR" sz="1100" dirty="0" smtClean="0">
                <a:latin typeface="+mn-ea"/>
                <a:ea typeface="+mn-ea"/>
              </a:rPr>
              <a:t>merge </a:t>
            </a:r>
            <a:r>
              <a:rPr lang="ko-KR" altLang="en-US" sz="1100" dirty="0" smtClean="0">
                <a:latin typeface="+mn-ea"/>
                <a:ea typeface="+mn-ea"/>
              </a:rPr>
              <a:t>필요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62" name="제목 1"/>
          <p:cNvSpPr txBox="1">
            <a:spLocks/>
          </p:cNvSpPr>
          <p:nvPr/>
        </p:nvSpPr>
        <p:spPr bwMode="auto">
          <a:xfrm>
            <a:off x="6753200" y="116632"/>
            <a:ext cx="2790875" cy="3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r>
              <a:rPr kumimoji="0" lang="en-US" altLang="ko-KR" sz="1300" dirty="0"/>
              <a:t>3</a:t>
            </a:r>
            <a:r>
              <a:rPr kumimoji="0" lang="en-US" altLang="ko-KR" sz="1300" dirty="0" smtClean="0"/>
              <a:t>. </a:t>
            </a:r>
            <a:r>
              <a:rPr kumimoji="0" lang="ko-KR" altLang="en-US" sz="1300" dirty="0" smtClean="0"/>
              <a:t>주요 브랜치 별 배포 관리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Ⅱ. CI/CD</a:t>
            </a:r>
            <a:endParaRPr lang="ko-KR" altLang="en-US" dirty="0"/>
          </a:p>
        </p:txBody>
      </p:sp>
      <p:sp>
        <p:nvSpPr>
          <p:cNvPr id="6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473280" y="6381328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</a:rPr>
              <a:t>8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136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3DC77A828EE2C4D81AF024F460569B5" ma:contentTypeVersion="1" ma:contentTypeDescription="새 문서를 만듭니다." ma:contentTypeScope="" ma:versionID="cc9d5630a70d8196d048ee69f0fc4281">
  <xsd:schema xmlns:xsd="http://www.w3.org/2001/XMLSchema" xmlns:xs="http://www.w3.org/2001/XMLSchema" xmlns:p="http://schemas.microsoft.com/office/2006/metadata/properties" xmlns:ns2="38401c30-03ba-420f-896f-36299c68a925" targetNamespace="http://schemas.microsoft.com/office/2006/metadata/properties" ma:root="true" ma:fieldsID="f52a3d49948d89f7fa0004adad49ab67" ns2:_="">
    <xsd:import namespace="38401c30-03ba-420f-896f-36299c68a92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401c30-03ba-420f-896f-36299c68a92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문서 ID 값" ma:description="이 항목에 할당된 문서 ID 값입니다." ma:internalName="_dlc_DocId" ma:readOnly="true">
      <xsd:simpleType>
        <xsd:restriction base="dms:Text"/>
      </xsd:simpleType>
    </xsd:element>
    <xsd:element name="_dlc_DocIdUrl" ma:index="9" nillable="true" ma:displayName="문서 ID" ma:description="이 문서에 대한 영구 링크입니다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영구 ID" ma:description="추가 시 ID를 유지합니다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7F5794-410F-4B53-A605-F79AEA507B76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880D073E-B96D-419D-A08A-BEEB1D2141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401c30-03ba-420f-896f-36299c68a9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DA953D-B00F-4D53-B01B-5A1C523FA2C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D3A49A56-48DF-45A9-B7BA-B180B664DF62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38401c30-03ba-420f-896f-36299c68a925"/>
    <ds:schemaRef ds:uri="http://purl.org/dc/elements/1.1/"/>
  </ds:schemaRefs>
</ds:datastoreItem>
</file>

<file path=customXml/itemProps5.xml><?xml version="1.0" encoding="utf-8"?>
<ds:datastoreItem xmlns:ds="http://schemas.openxmlformats.org/officeDocument/2006/customXml" ds:itemID="{474891BC-C640-43D5-8175-33BC594307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31535</TotalTime>
  <Words>2418</Words>
  <Application>Microsoft Office PowerPoint</Application>
  <PresentationFormat>A4 용지(210x297mm)</PresentationFormat>
  <Paragraphs>789</Paragraphs>
  <Slides>29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굴림</vt:lpstr>
      <vt:lpstr>맑은 고딕</vt:lpstr>
      <vt:lpstr>Arial</vt:lpstr>
      <vt:lpstr>Times New Roman</vt:lpstr>
      <vt:lpstr>Wingdings</vt:lpstr>
      <vt:lpstr>Office 테마</vt:lpstr>
      <vt:lpstr>ALM &amp; CI/CD 교육 자료</vt:lpstr>
      <vt:lpstr>PowerPoint 프레젠테이션</vt:lpstr>
      <vt:lpstr>목차</vt:lpstr>
      <vt:lpstr>Ⅰ. ALM</vt:lpstr>
      <vt:lpstr>Ⅰ. ALM</vt:lpstr>
      <vt:lpstr>Ⅰ. ALM</vt:lpstr>
      <vt:lpstr>Ⅱ. CI/CD</vt:lpstr>
      <vt:lpstr>Ⅱ. CI/CD</vt:lpstr>
      <vt:lpstr>Ⅱ. CI/CD</vt:lpstr>
      <vt:lpstr>Ⅱ. CI/CD </vt:lpstr>
      <vt:lpstr>Ⅱ. CI/CD </vt:lpstr>
      <vt:lpstr>Ⅲ. SW 구성관리 </vt:lpstr>
      <vt:lpstr>Ⅲ. SW 구성관리 </vt:lpstr>
      <vt:lpstr>Ⅲ. SW 구성관리 </vt:lpstr>
      <vt:lpstr>Ⅳ. ALM 업무</vt:lpstr>
      <vt:lpstr>Ⅴ. 실습 </vt:lpstr>
      <vt:lpstr>Ⅴ. 실습 </vt:lpstr>
      <vt:lpstr>Ⅴ. 실습 </vt:lpstr>
      <vt:lpstr>Ⅴ. 실습 </vt:lpstr>
      <vt:lpstr>Ⅴ. 실습 </vt:lpstr>
      <vt:lpstr>Ⅴ. 실습 </vt:lpstr>
      <vt:lpstr>Ⅴ. 실습 </vt:lpstr>
      <vt:lpstr>Ⅴ. 실습 </vt:lpstr>
      <vt:lpstr>Ⅴ. 실습 </vt:lpstr>
      <vt:lpstr>Ⅴ. 실습 </vt:lpstr>
      <vt:lpstr>Ⅴ. 실습 </vt:lpstr>
      <vt:lpstr>Ⅴ. 실습 </vt:lpstr>
      <vt:lpstr>Ⅴ. 실습 </vt:lpstr>
      <vt:lpstr>Ⅴ. 실습 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Owner</dc:creator>
  <cp:lastModifiedBy>김성태</cp:lastModifiedBy>
  <cp:revision>1444</cp:revision>
  <dcterms:created xsi:type="dcterms:W3CDTF">2011-01-04T12:32:05Z</dcterms:created>
  <dcterms:modified xsi:type="dcterms:W3CDTF">2023-05-30T16:15:11Z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FCNHZ7S6XMZC-6-2714</vt:lpwstr>
  </property>
  <property fmtid="{D5CDD505-2E9C-101B-9397-08002B2CF9AE}" pid="3" name="_dlc_DocIdItemGuid">
    <vt:lpwstr>ab86fa6f-0ef5-4b90-9ff9-987649a96697</vt:lpwstr>
  </property>
  <property fmtid="{D5CDD505-2E9C-101B-9397-08002B2CF9AE}" pid="4" name="_dlc_DocIdUrl">
    <vt:lpwstr>https://ecm.ktds.co.kr/sites/ECM/_layouts/DocIdRedir.aspx?ID=FCNHZ7S6XMZC-6-2714, FCNHZ7S6XMZC-6-2714</vt:lpwstr>
  </property>
</Properties>
</file>