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verage" panose="020B0604020202020204" charset="0"/>
      <p:regular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608830E-7E92-441A-867B-FDA62B52E3F4}">
  <a:tblStyle styleId="{3608830E-7E92-441A-867B-FDA62B52E3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62" autoAdjust="0"/>
  </p:normalViewPr>
  <p:slideViewPr>
    <p:cSldViewPr snapToGrid="0">
      <p:cViewPr varScale="1">
        <p:scale>
          <a:sx n="121" d="100"/>
          <a:sy n="121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-"/>
            </a:pPr>
            <a:r>
              <a:rPr lang="en-US"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Many music recommenders out there are focused on the short term: what song does a user want to listen to right now, or what artist? 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-"/>
            </a:pPr>
            <a:r>
              <a:rPr lang="en-US"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last.fm - </a:t>
            </a: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 music tracker and aggregator,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weigh genres using a custom-built algorithm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Since this is static data, we can't put it in front of a user and see if they like the new genre, so testing will occur using different time periods - did a user listen to a genre in the latter time period that we predicted they would like?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in 60% of cases, one of our top 20 recommendations showed up in the top 20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endParaRPr sz="18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NKIBK problem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endParaRPr sz="18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Systematically de-emphasize popular bad tags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emphasize less popular good tags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Threshold of 20-50.  Lower threshold means more hits but more junk, higher threshold means fewer hits but less junk</a:t>
            </a:r>
          </a:p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Number of users to compare: 10 gives better results than 5, since it helps reduce some of the noise that comes with misnamed genres</a:t>
            </a:r>
          </a:p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Easier said than done with 40 million rows of data to work from, but eventually it was done</a:t>
            </a:r>
          </a:p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Image credit: https://image.slidesharecdn.com/spark-meetup-140509143826-phpapp02/95/collaborative-filtering-with-spark-6-638.jpg?cb=1399647647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There are some macro-genres that get into recommendations, mostly due to variance in the names that can occur when comparing one user's profile to many users' profiles, but they are manageable.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And very few junk genres get in to our results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Value of zero - did they listen in the past?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More listens - variable song or album length?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Problems can arise when comparing prolific users with low-listen users, since most of a low-listen user's genres will be wiped out when comparing to their prolific colleagues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Cult hits - high listens among a small cluster of users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Curation - </a:t>
            </a:r>
            <a:r>
              <a:rPr lang="en-US"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does no one have a canonical list of music genres?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US" sz="10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Recommending New Genres for Music Listeners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 sz="21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tewart Knox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Capstone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Science Immersive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General Assembly SF, Fall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Extra Slides: Genres/Artist, Votes/Genre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l="14778" t="60206" r="21523"/>
          <a:stretch/>
        </p:blipFill>
        <p:spPr>
          <a:xfrm>
            <a:off x="24968" y="1017725"/>
            <a:ext cx="4491774" cy="324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 l="15581" t="50404" r="20639"/>
          <a:stretch/>
        </p:blipFill>
        <p:spPr>
          <a:xfrm>
            <a:off x="4556562" y="1017725"/>
            <a:ext cx="4558356" cy="32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Extra Slides: Further Filtering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t="16198"/>
          <a:stretch/>
        </p:blipFill>
        <p:spPr>
          <a:xfrm>
            <a:off x="-12159" y="1137351"/>
            <a:ext cx="4664059" cy="2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4">
            <a:alphaModFix/>
          </a:blip>
          <a:srcRect l="11638" r="27744" b="18187"/>
          <a:stretch/>
        </p:blipFill>
        <p:spPr>
          <a:xfrm>
            <a:off x="4706725" y="1137350"/>
            <a:ext cx="4433418" cy="27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125700" y="3582501"/>
            <a:ext cx="9930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100"/>
              <a:t>Threshold</a:t>
            </a:r>
          </a:p>
        </p:txBody>
      </p:sp>
      <p:sp>
        <p:nvSpPr>
          <p:cNvPr id="293" name="Shape 293"/>
          <p:cNvSpPr txBox="1"/>
          <p:nvPr/>
        </p:nvSpPr>
        <p:spPr>
          <a:xfrm rot="-5400000">
            <a:off x="-920543" y="2057906"/>
            <a:ext cx="23583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100"/>
              <a:t>Unique Genres Remaining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Building a Music Genre Recommender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170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Target a music listener with a wide range of tastes to help find entire new (high quality) genres to listen to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Roughly 25% of music listeners account for 80% of music sales - trying to target (or expand!) this group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4294967295"/>
          </p:nvPr>
        </p:nvSpPr>
        <p:spPr>
          <a:xfrm>
            <a:off x="311700" y="2854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Need to build a genre “fingerprint” for each user and compare to other users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Using Last.fm dataset, both publicly available and custom built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360k users, 324k genres, 186k artists...about 50 million rows in total!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User-provided data: variable number of genres per artist and votes per genre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Weigh genres to reduce popular bad tags and increase less popular good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311700" y="3152550"/>
            <a:ext cx="8570100" cy="276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2.     Testing static data over different time periods: can we predict what a user will listen to next year?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 dirty="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Yes!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 dirty="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Hit ratio - (# of users who listened to our predictions / total # of users)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 dirty="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Top 20 predictions: 60% of the time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 dirty="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Top spot prediction: 2% of users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Success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11700" y="1152475"/>
            <a:ext cx="8570100" cy="276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What does a "good" recommendation look like? Remove "junk" genres without removing obscure genres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No macro-genres (Rap, Rock, Alternative)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No "junk" genres (Seen Live, this is great)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Micro-genres in between: Hard Trance, Japanese Synthpop, Sleaze Rock, Post-Hardcore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Building a Fingerprint in Noisy, Lopsided Data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46600" cy="5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 to get a good fingerprint of a user’s genre preferences from Last.fm data?</a:t>
            </a:r>
          </a:p>
        </p:txBody>
      </p:sp>
      <p:cxnSp>
        <p:nvCxnSpPr>
          <p:cNvPr id="82" name="Shape 82"/>
          <p:cNvCxnSpPr>
            <a:stCxn id="83" idx="3"/>
            <a:endCxn id="84" idx="1"/>
          </p:cNvCxnSpPr>
          <p:nvPr/>
        </p:nvCxnSpPr>
        <p:spPr>
          <a:xfrm rot="10800000" flipH="1">
            <a:off x="773850" y="2651225"/>
            <a:ext cx="501600" cy="3708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" name="Shape 85"/>
          <p:cNvCxnSpPr>
            <a:stCxn id="83" idx="3"/>
            <a:endCxn id="86" idx="1"/>
          </p:cNvCxnSpPr>
          <p:nvPr/>
        </p:nvCxnSpPr>
        <p:spPr>
          <a:xfrm>
            <a:off x="773850" y="3022025"/>
            <a:ext cx="501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>
            <a:stCxn id="83" idx="3"/>
            <a:endCxn id="88" idx="1"/>
          </p:cNvCxnSpPr>
          <p:nvPr/>
        </p:nvCxnSpPr>
        <p:spPr>
          <a:xfrm>
            <a:off x="773850" y="3022025"/>
            <a:ext cx="501600" cy="3708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>
            <a:stCxn id="90" idx="3"/>
            <a:endCxn id="91" idx="1"/>
          </p:cNvCxnSpPr>
          <p:nvPr/>
        </p:nvCxnSpPr>
        <p:spPr>
          <a:xfrm rot="10800000" flipH="1">
            <a:off x="2926350" y="1756825"/>
            <a:ext cx="937800" cy="8943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>
            <a:stCxn id="93" idx="1"/>
            <a:endCxn id="90" idx="3"/>
          </p:cNvCxnSpPr>
          <p:nvPr/>
        </p:nvCxnSpPr>
        <p:spPr>
          <a:xfrm flipH="1">
            <a:off x="2926500" y="2098675"/>
            <a:ext cx="937500" cy="552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4" name="Shape 94"/>
          <p:cNvCxnSpPr>
            <a:stCxn id="95" idx="1"/>
            <a:endCxn id="90" idx="3"/>
          </p:cNvCxnSpPr>
          <p:nvPr/>
        </p:nvCxnSpPr>
        <p:spPr>
          <a:xfrm flipH="1">
            <a:off x="2926500" y="2422525"/>
            <a:ext cx="937500" cy="228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6" name="Shape 96"/>
          <p:cNvCxnSpPr>
            <a:stCxn id="97" idx="1"/>
            <a:endCxn id="98" idx="3"/>
          </p:cNvCxnSpPr>
          <p:nvPr/>
        </p:nvCxnSpPr>
        <p:spPr>
          <a:xfrm rot="10800000">
            <a:off x="2926500" y="3392875"/>
            <a:ext cx="937500" cy="4977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>
            <a:stCxn id="100" idx="1"/>
            <a:endCxn id="98" idx="3"/>
          </p:cNvCxnSpPr>
          <p:nvPr/>
        </p:nvCxnSpPr>
        <p:spPr>
          <a:xfrm rot="10800000">
            <a:off x="2926500" y="3392875"/>
            <a:ext cx="937500" cy="8394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>
            <a:stCxn id="90" idx="1"/>
            <a:endCxn id="84" idx="3"/>
          </p:cNvCxnSpPr>
          <p:nvPr/>
        </p:nvCxnSpPr>
        <p:spPr>
          <a:xfrm rot="10800000">
            <a:off x="1974750" y="2651125"/>
            <a:ext cx="138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>
            <a:stCxn id="86" idx="3"/>
            <a:endCxn id="103" idx="1"/>
          </p:cNvCxnSpPr>
          <p:nvPr/>
        </p:nvCxnSpPr>
        <p:spPr>
          <a:xfrm>
            <a:off x="1974750" y="3022025"/>
            <a:ext cx="138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>
            <a:stCxn id="98" idx="1"/>
            <a:endCxn id="88" idx="3"/>
          </p:cNvCxnSpPr>
          <p:nvPr/>
        </p:nvCxnSpPr>
        <p:spPr>
          <a:xfrm rot="10800000">
            <a:off x="1974750" y="3392900"/>
            <a:ext cx="138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>
            <a:stCxn id="106" idx="1"/>
            <a:endCxn id="103" idx="3"/>
          </p:cNvCxnSpPr>
          <p:nvPr/>
        </p:nvCxnSpPr>
        <p:spPr>
          <a:xfrm flipH="1">
            <a:off x="2926500" y="2823775"/>
            <a:ext cx="937500" cy="1983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108" idx="1"/>
            <a:endCxn id="103" idx="3"/>
          </p:cNvCxnSpPr>
          <p:nvPr/>
        </p:nvCxnSpPr>
        <p:spPr>
          <a:xfrm rot="10800000">
            <a:off x="2926500" y="3022075"/>
            <a:ext cx="937500" cy="1434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stCxn id="110" idx="1"/>
            <a:endCxn id="103" idx="3"/>
          </p:cNvCxnSpPr>
          <p:nvPr/>
        </p:nvCxnSpPr>
        <p:spPr>
          <a:xfrm rot="10800000">
            <a:off x="2926500" y="3021925"/>
            <a:ext cx="937500" cy="4674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>
            <a:stCxn id="112" idx="1"/>
            <a:endCxn id="91" idx="3"/>
          </p:cNvCxnSpPr>
          <p:nvPr/>
        </p:nvCxnSpPr>
        <p:spPr>
          <a:xfrm rot="10800000">
            <a:off x="4735200" y="17569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>
            <a:stCxn id="114" idx="1"/>
            <a:endCxn id="93" idx="3"/>
          </p:cNvCxnSpPr>
          <p:nvPr/>
        </p:nvCxnSpPr>
        <p:spPr>
          <a:xfrm rot="10800000">
            <a:off x="4735200" y="20986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>
            <a:stCxn id="116" idx="1"/>
            <a:endCxn id="95" idx="3"/>
          </p:cNvCxnSpPr>
          <p:nvPr/>
        </p:nvCxnSpPr>
        <p:spPr>
          <a:xfrm rot="10800000">
            <a:off x="4735200" y="242252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>
            <a:stCxn id="118" idx="1"/>
            <a:endCxn id="97" idx="3"/>
          </p:cNvCxnSpPr>
          <p:nvPr/>
        </p:nvCxnSpPr>
        <p:spPr>
          <a:xfrm rot="10800000">
            <a:off x="4735200" y="38905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>
            <a:stCxn id="120" idx="1"/>
            <a:endCxn id="100" idx="3"/>
          </p:cNvCxnSpPr>
          <p:nvPr/>
        </p:nvCxnSpPr>
        <p:spPr>
          <a:xfrm rot="10800000">
            <a:off x="4735200" y="42322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>
            <a:stCxn id="122" idx="1"/>
            <a:endCxn id="106" idx="3"/>
          </p:cNvCxnSpPr>
          <p:nvPr/>
        </p:nvCxnSpPr>
        <p:spPr>
          <a:xfrm rot="10800000">
            <a:off x="4735200" y="28237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>
            <a:stCxn id="124" idx="1"/>
            <a:endCxn id="108" idx="3"/>
          </p:cNvCxnSpPr>
          <p:nvPr/>
        </p:nvCxnSpPr>
        <p:spPr>
          <a:xfrm rot="10800000">
            <a:off x="4735200" y="31654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5"/>
          <p:cNvCxnSpPr>
            <a:stCxn id="126" idx="1"/>
            <a:endCxn id="110" idx="3"/>
          </p:cNvCxnSpPr>
          <p:nvPr/>
        </p:nvCxnSpPr>
        <p:spPr>
          <a:xfrm rot="10800000">
            <a:off x="4735200" y="348932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311700" y="4441825"/>
            <a:ext cx="8340600" cy="73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Naive approach = (Genre 1)(Plays 1)(Votes 1) +...+(Genre 8)(Plays 8)(Votes 8)</a:t>
            </a:r>
          </a:p>
          <a:p>
            <a:pPr marL="2286000" lvl="0" indent="45720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Then filter out low values (junk)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275450" y="2503675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Artist1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275450" y="2874575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Artist2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75450" y="3245450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Artist3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4550" y="2874575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User1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864000" y="16095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864000" y="19512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864000" y="22750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Genre3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930800" y="16095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930800" y="19512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Votes2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930800" y="22750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Votes3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113650" y="2503675"/>
            <a:ext cx="8127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Plays1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113650" y="2874575"/>
            <a:ext cx="8127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Plays2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113650" y="3245450"/>
            <a:ext cx="8127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Plays3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864000" y="37431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Genre7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864000" y="40848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Genre8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930800" y="37431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Votes7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930800" y="40848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Votes8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864000" y="26763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Genre4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864000" y="30180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Genre5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864000" y="33418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Genre6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930800" y="26763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Votes4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930800" y="30180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Votes5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930800" y="33418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Building a Fingerprint in Noisy, Lopsided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46600" cy="5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Cannot filter out the low end (&lt;1k) with real data!</a:t>
            </a:r>
          </a:p>
        </p:txBody>
      </p:sp>
      <p:cxnSp>
        <p:nvCxnSpPr>
          <p:cNvPr id="134" name="Shape 134"/>
          <p:cNvCxnSpPr>
            <a:stCxn id="135" idx="3"/>
            <a:endCxn id="136" idx="1"/>
          </p:cNvCxnSpPr>
          <p:nvPr/>
        </p:nvCxnSpPr>
        <p:spPr>
          <a:xfrm rot="10800000" flipH="1">
            <a:off x="773850" y="2651225"/>
            <a:ext cx="501600" cy="3708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>
            <a:stCxn id="135" idx="3"/>
            <a:endCxn id="138" idx="1"/>
          </p:cNvCxnSpPr>
          <p:nvPr/>
        </p:nvCxnSpPr>
        <p:spPr>
          <a:xfrm>
            <a:off x="773850" y="3022025"/>
            <a:ext cx="501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>
            <a:stCxn id="135" idx="3"/>
            <a:endCxn id="140" idx="1"/>
          </p:cNvCxnSpPr>
          <p:nvPr/>
        </p:nvCxnSpPr>
        <p:spPr>
          <a:xfrm>
            <a:off x="773850" y="3022025"/>
            <a:ext cx="501600" cy="3708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>
            <a:stCxn id="142" idx="3"/>
            <a:endCxn id="143" idx="1"/>
          </p:cNvCxnSpPr>
          <p:nvPr/>
        </p:nvCxnSpPr>
        <p:spPr>
          <a:xfrm rot="10800000" flipH="1">
            <a:off x="2926350" y="1756825"/>
            <a:ext cx="937800" cy="8943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>
            <a:stCxn id="145" idx="1"/>
            <a:endCxn id="142" idx="3"/>
          </p:cNvCxnSpPr>
          <p:nvPr/>
        </p:nvCxnSpPr>
        <p:spPr>
          <a:xfrm flipH="1">
            <a:off x="2926500" y="2098675"/>
            <a:ext cx="937500" cy="552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>
            <a:stCxn id="147" idx="1"/>
            <a:endCxn id="142" idx="3"/>
          </p:cNvCxnSpPr>
          <p:nvPr/>
        </p:nvCxnSpPr>
        <p:spPr>
          <a:xfrm flipH="1">
            <a:off x="2926500" y="2422525"/>
            <a:ext cx="937500" cy="228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>
            <a:stCxn id="149" idx="1"/>
            <a:endCxn id="150" idx="3"/>
          </p:cNvCxnSpPr>
          <p:nvPr/>
        </p:nvCxnSpPr>
        <p:spPr>
          <a:xfrm rot="10800000">
            <a:off x="2926500" y="3392875"/>
            <a:ext cx="937500" cy="4977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>
            <a:stCxn id="152" idx="1"/>
            <a:endCxn id="150" idx="3"/>
          </p:cNvCxnSpPr>
          <p:nvPr/>
        </p:nvCxnSpPr>
        <p:spPr>
          <a:xfrm rot="10800000">
            <a:off x="2926500" y="3392875"/>
            <a:ext cx="937500" cy="8394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>
            <a:stCxn id="142" idx="1"/>
            <a:endCxn id="136" idx="3"/>
          </p:cNvCxnSpPr>
          <p:nvPr/>
        </p:nvCxnSpPr>
        <p:spPr>
          <a:xfrm rot="10800000">
            <a:off x="1974750" y="2651125"/>
            <a:ext cx="138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>
            <a:stCxn id="138" idx="3"/>
            <a:endCxn id="155" idx="1"/>
          </p:cNvCxnSpPr>
          <p:nvPr/>
        </p:nvCxnSpPr>
        <p:spPr>
          <a:xfrm>
            <a:off x="1974750" y="3022025"/>
            <a:ext cx="138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>
            <a:stCxn id="150" idx="1"/>
            <a:endCxn id="140" idx="3"/>
          </p:cNvCxnSpPr>
          <p:nvPr/>
        </p:nvCxnSpPr>
        <p:spPr>
          <a:xfrm rot="10800000">
            <a:off x="1974750" y="3392900"/>
            <a:ext cx="138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>
            <a:stCxn id="158" idx="1"/>
            <a:endCxn id="155" idx="3"/>
          </p:cNvCxnSpPr>
          <p:nvPr/>
        </p:nvCxnSpPr>
        <p:spPr>
          <a:xfrm flipH="1">
            <a:off x="2926500" y="2823775"/>
            <a:ext cx="937500" cy="1983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>
            <a:stCxn id="160" idx="1"/>
            <a:endCxn id="155" idx="3"/>
          </p:cNvCxnSpPr>
          <p:nvPr/>
        </p:nvCxnSpPr>
        <p:spPr>
          <a:xfrm rot="10800000">
            <a:off x="2926500" y="3022075"/>
            <a:ext cx="937500" cy="1434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>
            <a:stCxn id="162" idx="1"/>
            <a:endCxn id="155" idx="3"/>
          </p:cNvCxnSpPr>
          <p:nvPr/>
        </p:nvCxnSpPr>
        <p:spPr>
          <a:xfrm rot="10800000">
            <a:off x="2926500" y="3021925"/>
            <a:ext cx="937500" cy="4674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3" name="Shape 163"/>
          <p:cNvCxnSpPr>
            <a:stCxn id="164" idx="1"/>
            <a:endCxn id="143" idx="3"/>
          </p:cNvCxnSpPr>
          <p:nvPr/>
        </p:nvCxnSpPr>
        <p:spPr>
          <a:xfrm rot="10800000">
            <a:off x="4735200" y="17569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>
            <a:stCxn id="166" idx="1"/>
            <a:endCxn id="145" idx="3"/>
          </p:cNvCxnSpPr>
          <p:nvPr/>
        </p:nvCxnSpPr>
        <p:spPr>
          <a:xfrm rot="10800000">
            <a:off x="4735200" y="20986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7" name="Shape 167"/>
          <p:cNvCxnSpPr>
            <a:stCxn id="168" idx="1"/>
            <a:endCxn id="147" idx="3"/>
          </p:cNvCxnSpPr>
          <p:nvPr/>
        </p:nvCxnSpPr>
        <p:spPr>
          <a:xfrm rot="10800000">
            <a:off x="4735200" y="242252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9" name="Shape 169"/>
          <p:cNvCxnSpPr>
            <a:stCxn id="170" idx="1"/>
            <a:endCxn id="149" idx="3"/>
          </p:cNvCxnSpPr>
          <p:nvPr/>
        </p:nvCxnSpPr>
        <p:spPr>
          <a:xfrm rot="10800000">
            <a:off x="4735200" y="38905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1" name="Shape 171"/>
          <p:cNvCxnSpPr>
            <a:stCxn id="172" idx="1"/>
            <a:endCxn id="152" idx="3"/>
          </p:cNvCxnSpPr>
          <p:nvPr/>
        </p:nvCxnSpPr>
        <p:spPr>
          <a:xfrm rot="10800000">
            <a:off x="4735200" y="42322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>
            <a:stCxn id="174" idx="1"/>
            <a:endCxn id="158" idx="3"/>
          </p:cNvCxnSpPr>
          <p:nvPr/>
        </p:nvCxnSpPr>
        <p:spPr>
          <a:xfrm rot="10800000">
            <a:off x="4735200" y="28237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>
            <a:stCxn id="176" idx="1"/>
            <a:endCxn id="160" idx="3"/>
          </p:cNvCxnSpPr>
          <p:nvPr/>
        </p:nvCxnSpPr>
        <p:spPr>
          <a:xfrm rot="10800000">
            <a:off x="4735200" y="31654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>
            <a:stCxn id="178" idx="1"/>
            <a:endCxn id="162" idx="3"/>
          </p:cNvCxnSpPr>
          <p:nvPr/>
        </p:nvCxnSpPr>
        <p:spPr>
          <a:xfrm rot="10800000">
            <a:off x="4735200" y="348932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9" name="Shape 179"/>
          <p:cNvSpPr txBox="1"/>
          <p:nvPr/>
        </p:nvSpPr>
        <p:spPr>
          <a:xfrm>
            <a:off x="311700" y="4441825"/>
            <a:ext cx="8154900" cy="73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Naive approach = (Pop: 2k) + (FemVoc: 2k) + (Rock: 1.7k) + (Canada: 1k) </a:t>
            </a:r>
          </a:p>
          <a:p>
            <a:pPr marL="1371600" lvl="0" indent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+ (NKIBK: 400) + (Metal: 400) + (Finnish: 180)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275450" y="2503675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200">
                <a:solidFill>
                  <a:srgbClr val="FF9900"/>
                </a:solidFill>
              </a:rPr>
              <a:t>Bieber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275450" y="2874575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200">
                <a:solidFill>
                  <a:srgbClr val="FF9900"/>
                </a:solidFill>
              </a:rPr>
              <a:t>Alanis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275450" y="3245450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100">
                <a:solidFill>
                  <a:srgbClr val="FF9900"/>
                </a:solidFill>
              </a:rPr>
              <a:t>Stamina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4550" y="2874575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User1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64000" y="16095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Pop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864000" y="19512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Canada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864000" y="22750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NKIBK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930800" y="16095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100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930800" y="19512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25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930800" y="22750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113650" y="2503675"/>
            <a:ext cx="8127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113650" y="2874575"/>
            <a:ext cx="8127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113650" y="3245450"/>
            <a:ext cx="8127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864000" y="37431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Metal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864000" y="40848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Finnish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930800" y="37431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930800" y="40848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 9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864000" y="26763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300">
                <a:solidFill>
                  <a:srgbClr val="FF9900"/>
                </a:solidFill>
              </a:rPr>
              <a:t>Fem Voc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864000" y="30180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Rock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864000" y="33418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Canada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930800" y="26763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100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930800" y="30180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85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930800" y="33418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25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Do We Emphasize Signal and Reduce Noise?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46600" cy="5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Percent-weighted data is better...now we can throw away the low end (&lt;5)</a:t>
            </a:r>
          </a:p>
        </p:txBody>
      </p:sp>
      <p:cxnSp>
        <p:nvCxnSpPr>
          <p:cNvPr id="186" name="Shape 186"/>
          <p:cNvCxnSpPr>
            <a:stCxn id="187" idx="3"/>
            <a:endCxn id="188" idx="1"/>
          </p:cNvCxnSpPr>
          <p:nvPr/>
        </p:nvCxnSpPr>
        <p:spPr>
          <a:xfrm rot="10800000" flipH="1">
            <a:off x="773850" y="2651225"/>
            <a:ext cx="501600" cy="3708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>
            <a:stCxn id="187" idx="3"/>
            <a:endCxn id="190" idx="1"/>
          </p:cNvCxnSpPr>
          <p:nvPr/>
        </p:nvCxnSpPr>
        <p:spPr>
          <a:xfrm>
            <a:off x="773850" y="3022025"/>
            <a:ext cx="501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>
            <a:stCxn id="187" idx="3"/>
            <a:endCxn id="192" idx="1"/>
          </p:cNvCxnSpPr>
          <p:nvPr/>
        </p:nvCxnSpPr>
        <p:spPr>
          <a:xfrm>
            <a:off x="773850" y="3022025"/>
            <a:ext cx="501600" cy="3708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>
            <a:stCxn id="194" idx="3"/>
            <a:endCxn id="195" idx="1"/>
          </p:cNvCxnSpPr>
          <p:nvPr/>
        </p:nvCxnSpPr>
        <p:spPr>
          <a:xfrm rot="10800000" flipH="1">
            <a:off x="2926350" y="1756825"/>
            <a:ext cx="937800" cy="8943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>
            <a:stCxn id="197" idx="1"/>
            <a:endCxn id="194" idx="3"/>
          </p:cNvCxnSpPr>
          <p:nvPr/>
        </p:nvCxnSpPr>
        <p:spPr>
          <a:xfrm flipH="1">
            <a:off x="2926500" y="2098675"/>
            <a:ext cx="937500" cy="552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>
            <a:stCxn id="199" idx="1"/>
            <a:endCxn id="194" idx="3"/>
          </p:cNvCxnSpPr>
          <p:nvPr/>
        </p:nvCxnSpPr>
        <p:spPr>
          <a:xfrm flipH="1">
            <a:off x="2926500" y="2422525"/>
            <a:ext cx="937500" cy="228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>
            <a:stCxn id="201" idx="1"/>
            <a:endCxn id="202" idx="3"/>
          </p:cNvCxnSpPr>
          <p:nvPr/>
        </p:nvCxnSpPr>
        <p:spPr>
          <a:xfrm rot="10800000">
            <a:off x="2926500" y="3392875"/>
            <a:ext cx="937500" cy="4977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>
            <a:stCxn id="204" idx="1"/>
            <a:endCxn id="202" idx="3"/>
          </p:cNvCxnSpPr>
          <p:nvPr/>
        </p:nvCxnSpPr>
        <p:spPr>
          <a:xfrm rot="10800000">
            <a:off x="2926500" y="3392875"/>
            <a:ext cx="937500" cy="8394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>
            <a:stCxn id="194" idx="1"/>
            <a:endCxn id="188" idx="3"/>
          </p:cNvCxnSpPr>
          <p:nvPr/>
        </p:nvCxnSpPr>
        <p:spPr>
          <a:xfrm rot="10800000">
            <a:off x="1974750" y="2651125"/>
            <a:ext cx="138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>
            <a:stCxn id="190" idx="3"/>
            <a:endCxn id="207" idx="1"/>
          </p:cNvCxnSpPr>
          <p:nvPr/>
        </p:nvCxnSpPr>
        <p:spPr>
          <a:xfrm>
            <a:off x="1974750" y="3022025"/>
            <a:ext cx="138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>
            <a:stCxn id="202" idx="1"/>
            <a:endCxn id="192" idx="3"/>
          </p:cNvCxnSpPr>
          <p:nvPr/>
        </p:nvCxnSpPr>
        <p:spPr>
          <a:xfrm rot="10800000">
            <a:off x="1974750" y="3392900"/>
            <a:ext cx="138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>
            <a:stCxn id="210" idx="1"/>
            <a:endCxn id="207" idx="3"/>
          </p:cNvCxnSpPr>
          <p:nvPr/>
        </p:nvCxnSpPr>
        <p:spPr>
          <a:xfrm flipH="1">
            <a:off x="2926500" y="2823775"/>
            <a:ext cx="937500" cy="1983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>
            <a:stCxn id="212" idx="1"/>
            <a:endCxn id="207" idx="3"/>
          </p:cNvCxnSpPr>
          <p:nvPr/>
        </p:nvCxnSpPr>
        <p:spPr>
          <a:xfrm rot="10800000">
            <a:off x="2926500" y="3022075"/>
            <a:ext cx="937500" cy="1434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>
            <a:stCxn id="214" idx="1"/>
            <a:endCxn id="207" idx="3"/>
          </p:cNvCxnSpPr>
          <p:nvPr/>
        </p:nvCxnSpPr>
        <p:spPr>
          <a:xfrm rot="10800000">
            <a:off x="2926500" y="3021925"/>
            <a:ext cx="937500" cy="4674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>
            <a:stCxn id="216" idx="1"/>
            <a:endCxn id="195" idx="3"/>
          </p:cNvCxnSpPr>
          <p:nvPr/>
        </p:nvCxnSpPr>
        <p:spPr>
          <a:xfrm rot="10800000">
            <a:off x="4735200" y="17569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>
            <a:stCxn id="218" idx="1"/>
            <a:endCxn id="197" idx="3"/>
          </p:cNvCxnSpPr>
          <p:nvPr/>
        </p:nvCxnSpPr>
        <p:spPr>
          <a:xfrm rot="10800000">
            <a:off x="4735200" y="20986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>
            <a:stCxn id="220" idx="1"/>
            <a:endCxn id="199" idx="3"/>
          </p:cNvCxnSpPr>
          <p:nvPr/>
        </p:nvCxnSpPr>
        <p:spPr>
          <a:xfrm rot="10800000">
            <a:off x="4735200" y="242252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>
            <a:stCxn id="222" idx="1"/>
            <a:endCxn id="201" idx="3"/>
          </p:cNvCxnSpPr>
          <p:nvPr/>
        </p:nvCxnSpPr>
        <p:spPr>
          <a:xfrm rot="10800000">
            <a:off x="4735200" y="38905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>
            <a:stCxn id="224" idx="1"/>
            <a:endCxn id="204" idx="3"/>
          </p:cNvCxnSpPr>
          <p:nvPr/>
        </p:nvCxnSpPr>
        <p:spPr>
          <a:xfrm rot="10800000">
            <a:off x="4735200" y="42322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>
            <a:stCxn id="226" idx="1"/>
            <a:endCxn id="210" idx="3"/>
          </p:cNvCxnSpPr>
          <p:nvPr/>
        </p:nvCxnSpPr>
        <p:spPr>
          <a:xfrm rot="10800000">
            <a:off x="4735200" y="28237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228" idx="1"/>
            <a:endCxn id="212" idx="3"/>
          </p:cNvCxnSpPr>
          <p:nvPr/>
        </p:nvCxnSpPr>
        <p:spPr>
          <a:xfrm rot="10800000">
            <a:off x="4735200" y="31654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>
            <a:stCxn id="230" idx="1"/>
            <a:endCxn id="214" idx="3"/>
          </p:cNvCxnSpPr>
          <p:nvPr/>
        </p:nvCxnSpPr>
        <p:spPr>
          <a:xfrm rot="10800000">
            <a:off x="4735200" y="348932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311700" y="4441825"/>
            <a:ext cx="8154900" cy="73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Genre Fingerprint = (Pop: 14) + (Metal: 14) + (Canada: 12) + (FemVoc: 9.6) </a:t>
            </a:r>
          </a:p>
          <a:p>
            <a:pPr marL="1828800" lvl="0" indent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+ (Rock: 8) +(Finnish: 6.2) + (NKIBK: 2.8)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275450" y="2503675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200">
                <a:solidFill>
                  <a:srgbClr val="FF9900"/>
                </a:solidFill>
              </a:rPr>
              <a:t>Bieber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275450" y="2874575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200">
                <a:solidFill>
                  <a:srgbClr val="FF9900"/>
                </a:solidFill>
              </a:rPr>
              <a:t>Alanis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275450" y="3245450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100">
                <a:solidFill>
                  <a:srgbClr val="FF9900"/>
                </a:solidFill>
              </a:rPr>
              <a:t>Stamina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4550" y="2874575"/>
            <a:ext cx="6993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User1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864000" y="16095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Pop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864000" y="19512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Canada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864000" y="22750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NKIBK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930800" y="16095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100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930800" y="19512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25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930800" y="22750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113650" y="2503675"/>
            <a:ext cx="8127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113650" y="2874575"/>
            <a:ext cx="8127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113650" y="3245450"/>
            <a:ext cx="8127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864000" y="37431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Metal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864000" y="40848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Finnish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30800" y="37431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930800" y="40848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 9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864000" y="26763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300">
                <a:solidFill>
                  <a:srgbClr val="FF9900"/>
                </a:solidFill>
              </a:rPr>
              <a:t>Fem Voc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864000" y="30180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Rock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864000" y="33418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Canada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930800" y="26763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100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930800" y="30180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85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930800" y="33418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25</a:t>
            </a:r>
          </a:p>
        </p:txBody>
      </p:sp>
      <p:cxnSp>
        <p:nvCxnSpPr>
          <p:cNvPr id="232" name="Shape 232"/>
          <p:cNvCxnSpPr>
            <a:stCxn id="233" idx="1"/>
          </p:cNvCxnSpPr>
          <p:nvPr/>
        </p:nvCxnSpPr>
        <p:spPr>
          <a:xfrm rot="10800000">
            <a:off x="5823576" y="17569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4" name="Shape 234"/>
          <p:cNvCxnSpPr>
            <a:stCxn id="235" idx="1"/>
          </p:cNvCxnSpPr>
          <p:nvPr/>
        </p:nvCxnSpPr>
        <p:spPr>
          <a:xfrm rot="10800000">
            <a:off x="5823576" y="20986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stCxn id="237" idx="1"/>
          </p:cNvCxnSpPr>
          <p:nvPr/>
        </p:nvCxnSpPr>
        <p:spPr>
          <a:xfrm rot="10800000">
            <a:off x="5823576" y="242252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6019176" y="16095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68%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019176" y="19512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17%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019176" y="22750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14%</a:t>
            </a:r>
          </a:p>
        </p:txBody>
      </p:sp>
      <p:cxnSp>
        <p:nvCxnSpPr>
          <p:cNvPr id="238" name="Shape 238"/>
          <p:cNvCxnSpPr>
            <a:stCxn id="239" idx="1"/>
          </p:cNvCxnSpPr>
          <p:nvPr/>
        </p:nvCxnSpPr>
        <p:spPr>
          <a:xfrm rot="10800000">
            <a:off x="5823576" y="28237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0" name="Shape 240"/>
          <p:cNvCxnSpPr>
            <a:stCxn id="241" idx="1"/>
          </p:cNvCxnSpPr>
          <p:nvPr/>
        </p:nvCxnSpPr>
        <p:spPr>
          <a:xfrm rot="10800000">
            <a:off x="5823576" y="31654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" name="Shape 242"/>
          <p:cNvCxnSpPr>
            <a:stCxn id="243" idx="1"/>
          </p:cNvCxnSpPr>
          <p:nvPr/>
        </p:nvCxnSpPr>
        <p:spPr>
          <a:xfrm rot="10800000">
            <a:off x="5823576" y="348932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9" name="Shape 239"/>
          <p:cNvSpPr txBox="1"/>
          <p:nvPr/>
        </p:nvSpPr>
        <p:spPr>
          <a:xfrm>
            <a:off x="6019176" y="26763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48%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019176" y="30180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40%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019176" y="334187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12%</a:t>
            </a:r>
          </a:p>
        </p:txBody>
      </p:sp>
      <p:cxnSp>
        <p:nvCxnSpPr>
          <p:cNvPr id="244" name="Shape 244"/>
          <p:cNvCxnSpPr>
            <a:stCxn id="245" idx="1"/>
          </p:cNvCxnSpPr>
          <p:nvPr/>
        </p:nvCxnSpPr>
        <p:spPr>
          <a:xfrm rot="10800000">
            <a:off x="5823576" y="38905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" name="Shape 246"/>
          <p:cNvCxnSpPr>
            <a:stCxn id="247" idx="1"/>
          </p:cNvCxnSpPr>
          <p:nvPr/>
        </p:nvCxnSpPr>
        <p:spPr>
          <a:xfrm rot="10800000">
            <a:off x="5823576" y="4232275"/>
            <a:ext cx="1956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5" name="Shape 245"/>
          <p:cNvSpPr txBox="1"/>
          <p:nvPr/>
        </p:nvSpPr>
        <p:spPr>
          <a:xfrm>
            <a:off x="6019176" y="37431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68%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019176" y="4084825"/>
            <a:ext cx="871200" cy="294900"/>
          </a:xfrm>
          <a:prstGeom prst="rect">
            <a:avLst/>
          </a:prstGeom>
          <a:noFill/>
          <a:ln w="2857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31%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911950" y="1571575"/>
            <a:ext cx="1920300" cy="37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= (Pop Votes) / (Total)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l="49092" t="10338" r="2136"/>
          <a:stretch/>
        </p:blipFill>
        <p:spPr>
          <a:xfrm>
            <a:off x="1918050" y="1147250"/>
            <a:ext cx="4459750" cy="3901950"/>
          </a:xfrm>
          <a:prstGeom prst="rect">
            <a:avLst/>
          </a:prstGeom>
          <a:noFill/>
          <a:ln w="762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&amp; Example Results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820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Set a threshold to eliminate junk genres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Generate target user fingerprint from over 11,000 genres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Compare fingerprint to 500 sample users to identify 10 most similar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genres they share that our target user has not heard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Recommend!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l="3271" t="4525" r="4842" b="3112"/>
          <a:stretch/>
        </p:blipFill>
        <p:spPr>
          <a:xfrm>
            <a:off x="4193800" y="1152475"/>
            <a:ext cx="4764499" cy="36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&amp; Example Results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820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63" name="Shape 263"/>
          <p:cNvGraphicFramePr/>
          <p:nvPr/>
        </p:nvGraphicFramePr>
        <p:xfrm>
          <a:off x="429100" y="1505250"/>
          <a:ext cx="1882050" cy="2590620"/>
        </p:xfrm>
        <a:graphic>
          <a:graphicData uri="http://schemas.openxmlformats.org/drawingml/2006/table">
            <a:tbl>
              <a:tblPr>
                <a:noFill/>
                <a:tableStyleId>{3608830E-7E92-441A-867B-FDA62B52E3F4}</a:tableStyleId>
              </a:tblPr>
              <a:tblGrid>
                <a:gridCol w="10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Genre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Weight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Punk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1200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Hardcore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Alternative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Indie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Melodic Hardcore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250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4" name="Shape 264"/>
          <p:cNvSpPr txBox="1"/>
          <p:nvPr/>
        </p:nvSpPr>
        <p:spPr>
          <a:xfrm>
            <a:off x="352900" y="998928"/>
            <a:ext cx="44334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ACACA"/>
                </a:solidFill>
              </a:rPr>
              <a:t>Fingerprint			     Recommendations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2498025" y="1505250"/>
          <a:ext cx="1475950" cy="2407770"/>
        </p:xfrm>
        <a:graphic>
          <a:graphicData uri="http://schemas.openxmlformats.org/drawingml/2006/table">
            <a:tbl>
              <a:tblPr>
                <a:noFill/>
                <a:tableStyleId>{3608830E-7E92-441A-867B-FDA62B52E3F4}</a:tableStyleId>
              </a:tblPr>
              <a:tblGrid>
                <a:gridCol w="14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Genre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Progressive Metal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Melodic Death Metal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Soundtrack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Stoner Rock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160850" y="1152475"/>
            <a:ext cx="38820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67" name="Shape 267"/>
          <p:cNvGraphicFramePr/>
          <p:nvPr/>
        </p:nvGraphicFramePr>
        <p:xfrm>
          <a:off x="4278250" y="1505250"/>
          <a:ext cx="1882050" cy="2377260"/>
        </p:xfrm>
        <a:graphic>
          <a:graphicData uri="http://schemas.openxmlformats.org/drawingml/2006/table">
            <a:tbl>
              <a:tblPr>
                <a:noFill/>
                <a:tableStyleId>{3608830E-7E92-441A-867B-FDA62B52E3F4}</a:tableStyleId>
              </a:tblPr>
              <a:tblGrid>
                <a:gridCol w="10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Genre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Weight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Rock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Pop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430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80s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400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New Wave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250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Dance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225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4202050" y="998928"/>
            <a:ext cx="44334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>
                <a:solidFill>
                  <a:srgbClr val="CACACA"/>
                </a:solidFill>
              </a:rPr>
              <a:t>Fingerprint			     Recommendations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6347175" y="1505250"/>
          <a:ext cx="1475950" cy="1981050"/>
        </p:xfrm>
        <a:graphic>
          <a:graphicData uri="http://schemas.openxmlformats.org/drawingml/2006/table">
            <a:tbl>
              <a:tblPr>
                <a:noFill/>
                <a:tableStyleId>{3608830E-7E92-441A-867B-FDA62B52E3F4}</a:tableStyleId>
              </a:tblPr>
              <a:tblGrid>
                <a:gridCol w="14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Genre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Pop punk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Gothic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Folk metal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IDM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863" y="4190150"/>
            <a:ext cx="6376275" cy="8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Limitations and Future Work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697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Georgia"/>
              <a:buAutoNum type="arabicPeriod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Hard to test with static data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A value of zero is “not heard” rather than “didn’t like” 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More plays = more likes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Time-based test skews to longevity and assumes no significant new genres 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Need to run on actual users to validate recommendations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AutoNum type="arabicPeriod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Future Features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Give an artist “deep dive” of a genre - biggest names, up-and-comers, cult hits 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Further curation of genre data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German hip hop, German hip-hop, German hiphop, Deutscher hip-hop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2743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Questions?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>
              <a:solidFill>
                <a:srgbClr val="CACAC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i="0" u="none" strike="noStrike" cap="none">
              <a:solidFill>
                <a:srgbClr val="CACAC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1105</Words>
  <Application>Microsoft Office PowerPoint</Application>
  <PresentationFormat>On-screen Show (16:9)</PresentationFormat>
  <Paragraphs>200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Oswald</vt:lpstr>
      <vt:lpstr>Calibri</vt:lpstr>
      <vt:lpstr>Arial</vt:lpstr>
      <vt:lpstr>Average</vt:lpstr>
      <vt:lpstr>Georgia</vt:lpstr>
      <vt:lpstr>slate</vt:lpstr>
      <vt:lpstr>Recommending New Genres for Music Listeners</vt:lpstr>
      <vt:lpstr>Building a Music Genre Recommender</vt:lpstr>
      <vt:lpstr>PowerPoint Presentation</vt:lpstr>
      <vt:lpstr>Building a Fingerprint in Noisy, Lopsided Data</vt:lpstr>
      <vt:lpstr>Building a Fingerprint in Noisy, Lopsided Data </vt:lpstr>
      <vt:lpstr>How Do We Emphasize Signal and Reduce Noise?</vt:lpstr>
      <vt:lpstr>Model &amp; Example Results</vt:lpstr>
      <vt:lpstr>Model &amp; Example Results</vt:lpstr>
      <vt:lpstr>Limitations and Future Work</vt:lpstr>
      <vt:lpstr>Extra Slides: Genres/Artist, Votes/Genre</vt:lpstr>
      <vt:lpstr>Extra Slides: Further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New Genres for Music Listeners</dc:title>
  <cp:lastModifiedBy>Stewart Knox</cp:lastModifiedBy>
  <cp:revision>2</cp:revision>
  <dcterms:modified xsi:type="dcterms:W3CDTF">2018-01-11T00:05:51Z</dcterms:modified>
</cp:coreProperties>
</file>