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08830E-7E92-441A-867B-FDA62B52E3F4}">
  <a:tblStyle styleId="{3608830E-7E92-441A-867B-FDA62B52E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-"/>
            </a:pP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Many music recommenders out there are focused on the short term: what song does a user want to listen to right now, or what artist? 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-"/>
            </a:pP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last.fm - </a:t>
            </a: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 music tracker and aggregator,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weigh genres using a custom-built algorithm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Since this is static data, we can't put it in front of a user and see if they like the new genre, so testing will occur using different time periods - did a user listen to a genre in the latter time period that we predicted they would like?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 60% of cases, one of our top 20 recommendations showed up in the top 20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NKIBK problem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ystematically de-emphasize popular bad tags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Font typeface="Average"/>
              <a:buNone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emphasize less popular good tags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Threshold of 20-50.  Lower threshold means more hits but more junk, higher threshold means fewer hits but less junk</a:t>
            </a:r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Number of users to compare: 10 gives better results than 5, since it helps reduce some of the noise that comes with misnamed genres</a:t>
            </a:r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Easier said than done with 40 million rows of data to work from, but eventually it was done</a:t>
            </a:r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Image credit: https://image.slidesharecdn.com/spark-meetup-140509143826-phpapp02/95/collaborative-filtering-with-spark-6-638.jpg?cb=1399647647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There are some macro-genres that get into recommendations, mostly due to variance in the names that can occur when comparing one user's profile to many users' profiles, but they are manageable.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And very few junk genres get in to our results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Value of zero - did they listen in the past?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More listens - variable song or album length?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Problems can arise when comparing prolific users with low-listen users, since most of a low-listen user's genres will be wiped out when comparing to their prolific colleagues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Cult hits - high listens among a small cluster of users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Curation - </a:t>
            </a:r>
            <a:r>
              <a:rPr lang="en-US"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does no one have a canonical list of music genres?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Recommending New Genres for Music Listeners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b="0" i="0" lang="en-US" sz="2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tewart Knox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Capstone Project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Science Immersive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General Assembly SF, 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 Slides: Genres/Artist, Votes/Genre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14778" r="21523" t="60206"/>
          <a:stretch/>
        </p:blipFill>
        <p:spPr>
          <a:xfrm>
            <a:off x="24968" y="1017725"/>
            <a:ext cx="4491774" cy="324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15581" r="20639" t="50404"/>
          <a:stretch/>
        </p:blipFill>
        <p:spPr>
          <a:xfrm>
            <a:off x="4556562" y="1017725"/>
            <a:ext cx="4558356" cy="32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 Slides: Further Filtering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16198"/>
          <a:stretch/>
        </p:blipFill>
        <p:spPr>
          <a:xfrm>
            <a:off x="-12159" y="1137351"/>
            <a:ext cx="4664059" cy="2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18187" l="11638" r="27744" t="0"/>
          <a:stretch/>
        </p:blipFill>
        <p:spPr>
          <a:xfrm>
            <a:off x="4706725" y="1137350"/>
            <a:ext cx="4433418" cy="27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25700" y="3582501"/>
            <a:ext cx="993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100"/>
              <a:t>Threshold</a:t>
            </a:r>
          </a:p>
        </p:txBody>
      </p:sp>
      <p:sp>
        <p:nvSpPr>
          <p:cNvPr id="293" name="Shape 293"/>
          <p:cNvSpPr txBox="1"/>
          <p:nvPr/>
        </p:nvSpPr>
        <p:spPr>
          <a:xfrm rot="-5400000">
            <a:off x="-920543" y="2057906"/>
            <a:ext cx="235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100"/>
              <a:t>Unique Genres Remaining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Music Genre Recommender</a:t>
            </a:r>
          </a:p>
        </p:txBody>
      </p:sp>
      <p:sp>
        <p:nvSpPr>
          <p:cNvPr id="66" name="Shape 66"/>
          <p:cNvSpPr txBox="1"/>
          <p:nvPr>
            <p:ph idx="4294967295" type="body"/>
          </p:nvPr>
        </p:nvSpPr>
        <p:spPr>
          <a:xfrm>
            <a:off x="311700" y="1152475"/>
            <a:ext cx="85206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Target a music listener with a wide range of tastes to help find entire new (high quality) genres to listen to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Roughly 25% of music listeners account for 80% of music sales - trying to target (or expand!) this group</a:t>
            </a:r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311700" y="2854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Need to build a genre “fingerprint” for each user and compare to other users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Using Last.fm dataset, both publicly available and custom built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360k users, 324k genres, 186k artists...about 50 million rows in total!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User-provided data: variable number of genres per artist and votes per genre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Georgia"/>
              <a:buChar char="-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Weigh genres to reduce popular bad tags and increase less popular good tags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11700" y="3152550"/>
            <a:ext cx="85701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2. 	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Testing static data over different time periods: can we predict what a user will listen to next year?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Yes!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Hit ratio - (# of users who listened to our predictions / total # of users)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Top 20 predictions: 60% of the time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Top spot prediction: 2% of users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Success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152475"/>
            <a:ext cx="85701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What does a "good" recommendation look like? Remove "junk" genres without removing obscure genres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No macro-genres (Rap, Rock, Alternative)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No "junk" genres (Seen Live, this is great)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CACACA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Micro-genres in between: Hard Trance, Japanese Synthpop, Sleaze Rock, Post-Hardcore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49" y="1265075"/>
            <a:ext cx="6394700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Fingerprint in Noisy, Lopsided 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to get a good fingerprint of a user’s genre preferences from Last.fm data?</a:t>
            </a:r>
          </a:p>
        </p:txBody>
      </p:sp>
      <p:cxnSp>
        <p:nvCxnSpPr>
          <p:cNvPr id="82" name="Shape 82"/>
          <p:cNvCxnSpPr>
            <a:stCxn id="83" idx="3"/>
            <a:endCxn id="84" idx="1"/>
          </p:cNvCxnSpPr>
          <p:nvPr/>
        </p:nvCxnSpPr>
        <p:spPr>
          <a:xfrm flipH="1" rot="10800000">
            <a:off x="773850" y="26512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83" idx="3"/>
            <a:endCxn id="86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83" idx="3"/>
            <a:endCxn id="88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90" idx="3"/>
            <a:endCxn id="91" idx="1"/>
          </p:cNvCxnSpPr>
          <p:nvPr/>
        </p:nvCxnSpPr>
        <p:spPr>
          <a:xfrm flipH="1" rot="10800000">
            <a:off x="2926350" y="1756825"/>
            <a:ext cx="937800" cy="894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93" idx="1"/>
            <a:endCxn id="90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>
            <a:stCxn id="95" idx="1"/>
            <a:endCxn id="90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stCxn id="97" idx="1"/>
            <a:endCxn id="98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100" idx="1"/>
            <a:endCxn id="98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0" idx="1"/>
            <a:endCxn id="84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86" idx="3"/>
            <a:endCxn id="103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8" idx="1"/>
            <a:endCxn id="88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106" idx="1"/>
            <a:endCxn id="103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8" idx="1"/>
            <a:endCxn id="103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stCxn id="110" idx="1"/>
            <a:endCxn id="103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>
            <a:stCxn id="112" idx="1"/>
            <a:endCxn id="91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14" idx="1"/>
            <a:endCxn id="93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16" idx="1"/>
            <a:endCxn id="95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8" idx="1"/>
            <a:endCxn id="97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20" idx="1"/>
            <a:endCxn id="100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22" idx="1"/>
            <a:endCxn id="106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24" idx="1"/>
            <a:endCxn id="108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26" idx="1"/>
            <a:endCxn id="110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7" name="Shape 127"/>
          <p:cNvSpPr txBox="1"/>
          <p:nvPr/>
        </p:nvSpPr>
        <p:spPr>
          <a:xfrm>
            <a:off x="311700" y="4441825"/>
            <a:ext cx="8340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Naive approach =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Genre 1)(Plays 1)(Votes 1) +...+(Genre 8)(Plays 8)(Votes 8)</a:t>
            </a:r>
          </a:p>
          <a:p>
            <a:pPr indent="457200" lvl="0" marL="228600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Then filter out low values (junk)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</a:t>
            </a:r>
            <a:r>
              <a:rPr lang="en-US">
                <a:solidFill>
                  <a:srgbClr val="FF9900"/>
                </a:solidFill>
              </a:rPr>
              <a:t>rtist1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</a:t>
            </a:r>
            <a:r>
              <a:rPr lang="en-US">
                <a:solidFill>
                  <a:srgbClr val="FF9900"/>
                </a:solidFill>
              </a:rPr>
              <a:t>rtist2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A</a:t>
            </a:r>
            <a:r>
              <a:rPr lang="en-US">
                <a:solidFill>
                  <a:srgbClr val="FF9900"/>
                </a:solidFill>
              </a:rPr>
              <a:t>rtist3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</a:t>
            </a:r>
            <a:r>
              <a:rPr lang="en-US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</a:t>
            </a:r>
            <a:r>
              <a:rPr lang="en-US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Votes2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Votes3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Plays3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Genre7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Genre8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Votes7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Votes8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Genre5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Genre6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Votes4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Votes5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Votes6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Building a Fingerprint in Noisy, Lopsided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Cannot filter out the low end (&lt;1k) with real data!</a:t>
            </a:r>
          </a:p>
        </p:txBody>
      </p:sp>
      <p:cxnSp>
        <p:nvCxnSpPr>
          <p:cNvPr id="134" name="Shape 134"/>
          <p:cNvCxnSpPr>
            <a:stCxn id="135" idx="3"/>
            <a:endCxn id="136" idx="1"/>
          </p:cNvCxnSpPr>
          <p:nvPr/>
        </p:nvCxnSpPr>
        <p:spPr>
          <a:xfrm flipH="1" rot="10800000">
            <a:off x="773850" y="26512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5" idx="3"/>
            <a:endCxn id="138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>
            <a:stCxn id="135" idx="3"/>
            <a:endCxn id="140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42" idx="3"/>
            <a:endCxn id="143" idx="1"/>
          </p:cNvCxnSpPr>
          <p:nvPr/>
        </p:nvCxnSpPr>
        <p:spPr>
          <a:xfrm flipH="1" rot="10800000">
            <a:off x="2926350" y="1756825"/>
            <a:ext cx="937800" cy="894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>
            <a:stCxn id="145" idx="1"/>
            <a:endCxn id="142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47" idx="1"/>
            <a:endCxn id="142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49" idx="1"/>
            <a:endCxn id="150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52" idx="1"/>
            <a:endCxn id="150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42" idx="1"/>
            <a:endCxn id="136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38" idx="3"/>
            <a:endCxn id="155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50" idx="1"/>
            <a:endCxn id="140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58" idx="1"/>
            <a:endCxn id="155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60" idx="1"/>
            <a:endCxn id="155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62" idx="1"/>
            <a:endCxn id="155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64" idx="1"/>
            <a:endCxn id="143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66" idx="1"/>
            <a:endCxn id="145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8" idx="1"/>
            <a:endCxn id="147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70" idx="1"/>
            <a:endCxn id="149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>
            <a:stCxn id="172" idx="1"/>
            <a:endCxn id="152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74" idx="1"/>
            <a:endCxn id="158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6" idx="1"/>
            <a:endCxn id="160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>
            <a:stCxn id="178" idx="1"/>
            <a:endCxn id="162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 txBox="1"/>
          <p:nvPr/>
        </p:nvSpPr>
        <p:spPr>
          <a:xfrm>
            <a:off x="311700" y="4441825"/>
            <a:ext cx="81549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Naive approach = (Pop: 2k) + (FemVoc: 2k) + (Rock: 1.7k) + (Canada: 1k)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+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NKIBK: 400) + (Metal: 400) + (Finnish: 180)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Bieber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Alanis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100">
                <a:solidFill>
                  <a:srgbClr val="FF9900"/>
                </a:solidFill>
              </a:rPr>
              <a:t>Stamina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Pop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NKIBK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Metal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Finnish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 9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300">
                <a:solidFill>
                  <a:srgbClr val="FF9900"/>
                </a:solidFill>
              </a:rPr>
              <a:t>Fem Voc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Rock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85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25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Do We Emphasize Signal and Reduce Noise?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646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Percent-weighted data is better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...now we can throw away the low end (&lt;5)</a:t>
            </a:r>
          </a:p>
        </p:txBody>
      </p:sp>
      <p:cxnSp>
        <p:nvCxnSpPr>
          <p:cNvPr id="186" name="Shape 186"/>
          <p:cNvCxnSpPr>
            <a:stCxn id="187" idx="3"/>
            <a:endCxn id="188" idx="1"/>
          </p:cNvCxnSpPr>
          <p:nvPr/>
        </p:nvCxnSpPr>
        <p:spPr>
          <a:xfrm flipH="1" rot="10800000">
            <a:off x="773850" y="26512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>
            <a:stCxn id="187" idx="3"/>
            <a:endCxn id="190" idx="1"/>
          </p:cNvCxnSpPr>
          <p:nvPr/>
        </p:nvCxnSpPr>
        <p:spPr>
          <a:xfrm>
            <a:off x="773850" y="3022025"/>
            <a:ext cx="501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7" idx="3"/>
            <a:endCxn id="192" idx="1"/>
          </p:cNvCxnSpPr>
          <p:nvPr/>
        </p:nvCxnSpPr>
        <p:spPr>
          <a:xfrm>
            <a:off x="773850" y="3022025"/>
            <a:ext cx="501600" cy="370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>
            <a:stCxn id="194" idx="3"/>
            <a:endCxn id="195" idx="1"/>
          </p:cNvCxnSpPr>
          <p:nvPr/>
        </p:nvCxnSpPr>
        <p:spPr>
          <a:xfrm flipH="1" rot="10800000">
            <a:off x="2926350" y="1756825"/>
            <a:ext cx="937800" cy="894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>
            <a:stCxn id="197" idx="1"/>
            <a:endCxn id="194" idx="3"/>
          </p:cNvCxnSpPr>
          <p:nvPr/>
        </p:nvCxnSpPr>
        <p:spPr>
          <a:xfrm flipH="1">
            <a:off x="2926500" y="2098675"/>
            <a:ext cx="937500" cy="552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9" idx="1"/>
            <a:endCxn id="194" idx="3"/>
          </p:cNvCxnSpPr>
          <p:nvPr/>
        </p:nvCxnSpPr>
        <p:spPr>
          <a:xfrm flipH="1">
            <a:off x="2926500" y="2422525"/>
            <a:ext cx="937500" cy="228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201" idx="1"/>
            <a:endCxn id="202" idx="3"/>
          </p:cNvCxnSpPr>
          <p:nvPr/>
        </p:nvCxnSpPr>
        <p:spPr>
          <a:xfrm rot="10800000">
            <a:off x="2926500" y="3392875"/>
            <a:ext cx="937500" cy="49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>
            <a:stCxn id="204" idx="1"/>
            <a:endCxn id="202" idx="3"/>
          </p:cNvCxnSpPr>
          <p:nvPr/>
        </p:nvCxnSpPr>
        <p:spPr>
          <a:xfrm rot="10800000">
            <a:off x="2926500" y="3392875"/>
            <a:ext cx="937500" cy="839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194" idx="1"/>
            <a:endCxn id="188" idx="3"/>
          </p:cNvCxnSpPr>
          <p:nvPr/>
        </p:nvCxnSpPr>
        <p:spPr>
          <a:xfrm rot="10800000">
            <a:off x="1974750" y="26511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190" idx="3"/>
            <a:endCxn id="207" idx="1"/>
          </p:cNvCxnSpPr>
          <p:nvPr/>
        </p:nvCxnSpPr>
        <p:spPr>
          <a:xfrm>
            <a:off x="1974750" y="3022025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>
            <a:stCxn id="202" idx="1"/>
            <a:endCxn id="192" idx="3"/>
          </p:cNvCxnSpPr>
          <p:nvPr/>
        </p:nvCxnSpPr>
        <p:spPr>
          <a:xfrm rot="10800000">
            <a:off x="1974750" y="3392900"/>
            <a:ext cx="1389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>
            <a:stCxn id="210" idx="1"/>
            <a:endCxn id="207" idx="3"/>
          </p:cNvCxnSpPr>
          <p:nvPr/>
        </p:nvCxnSpPr>
        <p:spPr>
          <a:xfrm flipH="1">
            <a:off x="2926500" y="2823775"/>
            <a:ext cx="937500" cy="198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212" idx="1"/>
            <a:endCxn id="207" idx="3"/>
          </p:cNvCxnSpPr>
          <p:nvPr/>
        </p:nvCxnSpPr>
        <p:spPr>
          <a:xfrm rot="10800000">
            <a:off x="2926500" y="3022075"/>
            <a:ext cx="937500" cy="143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214" idx="1"/>
            <a:endCxn id="207" idx="3"/>
          </p:cNvCxnSpPr>
          <p:nvPr/>
        </p:nvCxnSpPr>
        <p:spPr>
          <a:xfrm rot="10800000">
            <a:off x="2926500" y="3021925"/>
            <a:ext cx="937500" cy="467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216" idx="1"/>
            <a:endCxn id="195" idx="3"/>
          </p:cNvCxnSpPr>
          <p:nvPr/>
        </p:nvCxnSpPr>
        <p:spPr>
          <a:xfrm rot="10800000">
            <a:off x="4735200" y="17569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18" idx="1"/>
            <a:endCxn id="197" idx="3"/>
          </p:cNvCxnSpPr>
          <p:nvPr/>
        </p:nvCxnSpPr>
        <p:spPr>
          <a:xfrm rot="10800000">
            <a:off x="4735200" y="20986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20" idx="1"/>
            <a:endCxn id="199" idx="3"/>
          </p:cNvCxnSpPr>
          <p:nvPr/>
        </p:nvCxnSpPr>
        <p:spPr>
          <a:xfrm rot="10800000">
            <a:off x="4735200" y="24225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222" idx="1"/>
            <a:endCxn id="201" idx="3"/>
          </p:cNvCxnSpPr>
          <p:nvPr/>
        </p:nvCxnSpPr>
        <p:spPr>
          <a:xfrm rot="10800000">
            <a:off x="4735200" y="38905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>
            <a:stCxn id="224" idx="1"/>
            <a:endCxn id="204" idx="3"/>
          </p:cNvCxnSpPr>
          <p:nvPr/>
        </p:nvCxnSpPr>
        <p:spPr>
          <a:xfrm rot="10800000">
            <a:off x="4735200" y="42322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>
            <a:stCxn id="226" idx="1"/>
            <a:endCxn id="210" idx="3"/>
          </p:cNvCxnSpPr>
          <p:nvPr/>
        </p:nvCxnSpPr>
        <p:spPr>
          <a:xfrm rot="10800000">
            <a:off x="4735200" y="28237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>
            <a:stCxn id="228" idx="1"/>
            <a:endCxn id="212" idx="3"/>
          </p:cNvCxnSpPr>
          <p:nvPr/>
        </p:nvCxnSpPr>
        <p:spPr>
          <a:xfrm rot="10800000">
            <a:off x="4735200" y="31654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30" idx="1"/>
            <a:endCxn id="214" idx="3"/>
          </p:cNvCxnSpPr>
          <p:nvPr/>
        </p:nvCxnSpPr>
        <p:spPr>
          <a:xfrm rot="10800000">
            <a:off x="4735200" y="34893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 txBox="1"/>
          <p:nvPr/>
        </p:nvSpPr>
        <p:spPr>
          <a:xfrm>
            <a:off x="311700" y="4441825"/>
            <a:ext cx="81549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Genre Fingerprint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 = (Pop: 14) + (Metal: 14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) +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Canada: 12) +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FemVoc: 9.6) 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+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Rock: 8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) +(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Finnish: 6.2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) +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1800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NKIBK: 2.8)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75450" y="25036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Bieber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754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200">
                <a:solidFill>
                  <a:srgbClr val="FF9900"/>
                </a:solidFill>
              </a:rPr>
              <a:t>Alanis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75450" y="3245450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100">
                <a:solidFill>
                  <a:srgbClr val="FF9900"/>
                </a:solidFill>
              </a:rPr>
              <a:t>Stamina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4550" y="2874575"/>
            <a:ext cx="6993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User1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8640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Pop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640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8640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NKIBK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930800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</a:t>
            </a:r>
            <a:r>
              <a:rPr lang="en-US">
                <a:solidFill>
                  <a:srgbClr val="FF9900"/>
                </a:solidFill>
              </a:rPr>
              <a:t>100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930800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25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930800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13650" y="25036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113650" y="2874575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113650" y="3245450"/>
            <a:ext cx="8127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640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Metal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8640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Finnish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30800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30800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 </a:t>
            </a:r>
            <a:r>
              <a:rPr lang="en-US">
                <a:solidFill>
                  <a:srgbClr val="FF9900"/>
                </a:solidFill>
              </a:rPr>
              <a:t>9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8640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300">
                <a:solidFill>
                  <a:srgbClr val="FF9900"/>
                </a:solidFill>
              </a:rPr>
              <a:t>Fem Voc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8640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Rock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8640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Canada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930800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100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930800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85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930800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25</a:t>
            </a:r>
          </a:p>
        </p:txBody>
      </p:sp>
      <p:cxnSp>
        <p:nvCxnSpPr>
          <p:cNvPr id="232" name="Shape 232"/>
          <p:cNvCxnSpPr>
            <a:stCxn id="233" idx="1"/>
          </p:cNvCxnSpPr>
          <p:nvPr/>
        </p:nvCxnSpPr>
        <p:spPr>
          <a:xfrm rot="10800000">
            <a:off x="5823576" y="17569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235" idx="1"/>
          </p:cNvCxnSpPr>
          <p:nvPr/>
        </p:nvCxnSpPr>
        <p:spPr>
          <a:xfrm rot="10800000">
            <a:off x="5823576" y="20986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>
            <a:stCxn id="237" idx="1"/>
          </p:cNvCxnSpPr>
          <p:nvPr/>
        </p:nvCxnSpPr>
        <p:spPr>
          <a:xfrm rot="10800000">
            <a:off x="5823576" y="24225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 txBox="1"/>
          <p:nvPr/>
        </p:nvSpPr>
        <p:spPr>
          <a:xfrm>
            <a:off x="6019176" y="16095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68%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19176" y="19512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17%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019176" y="22750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14%</a:t>
            </a:r>
          </a:p>
        </p:txBody>
      </p:sp>
      <p:cxnSp>
        <p:nvCxnSpPr>
          <p:cNvPr id="238" name="Shape 238"/>
          <p:cNvCxnSpPr>
            <a:stCxn id="239" idx="1"/>
          </p:cNvCxnSpPr>
          <p:nvPr/>
        </p:nvCxnSpPr>
        <p:spPr>
          <a:xfrm rot="10800000">
            <a:off x="5823576" y="28237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>
            <a:stCxn id="241" idx="1"/>
          </p:cNvCxnSpPr>
          <p:nvPr/>
        </p:nvCxnSpPr>
        <p:spPr>
          <a:xfrm rot="10800000">
            <a:off x="5823576" y="31654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>
            <a:stCxn id="243" idx="1"/>
          </p:cNvCxnSpPr>
          <p:nvPr/>
        </p:nvCxnSpPr>
        <p:spPr>
          <a:xfrm rot="10800000">
            <a:off x="5823576" y="348932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/>
        </p:nvSpPr>
        <p:spPr>
          <a:xfrm>
            <a:off x="6019176" y="26763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4</a:t>
            </a:r>
            <a:r>
              <a:rPr lang="en-US">
                <a:solidFill>
                  <a:srgbClr val="FF9900"/>
                </a:solidFill>
              </a:rPr>
              <a:t>8%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019176" y="30180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40</a:t>
            </a:r>
            <a:r>
              <a:rPr lang="en-US">
                <a:solidFill>
                  <a:srgbClr val="FF9900"/>
                </a:solidFill>
              </a:rPr>
              <a:t>%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019176" y="334187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12%</a:t>
            </a:r>
          </a:p>
        </p:txBody>
      </p:sp>
      <p:cxnSp>
        <p:nvCxnSpPr>
          <p:cNvPr id="244" name="Shape 244"/>
          <p:cNvCxnSpPr>
            <a:stCxn id="245" idx="1"/>
          </p:cNvCxnSpPr>
          <p:nvPr/>
        </p:nvCxnSpPr>
        <p:spPr>
          <a:xfrm rot="10800000">
            <a:off x="5823576" y="38905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47" idx="1"/>
          </p:cNvCxnSpPr>
          <p:nvPr/>
        </p:nvCxnSpPr>
        <p:spPr>
          <a:xfrm rot="10800000">
            <a:off x="5823576" y="4232275"/>
            <a:ext cx="1956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 txBox="1"/>
          <p:nvPr/>
        </p:nvSpPr>
        <p:spPr>
          <a:xfrm>
            <a:off x="6019176" y="37431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68%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019176" y="4084825"/>
            <a:ext cx="871200" cy="294900"/>
          </a:xfrm>
          <a:prstGeom prst="rect">
            <a:avLst/>
          </a:prstGeom>
          <a:noFill/>
          <a:ln cap="flat" cmpd="sng" w="28575">
            <a:solidFill>
              <a:srgbClr val="CACA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    31</a:t>
            </a:r>
            <a:r>
              <a:rPr lang="en-US">
                <a:solidFill>
                  <a:srgbClr val="FF9900"/>
                </a:solidFill>
              </a:rPr>
              <a:t>%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11950" y="1571575"/>
            <a:ext cx="1920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FF9900"/>
                </a:solidFill>
              </a:rPr>
              <a:t>= (Pop Votes) / (Total)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49092" r="2136" t="10338"/>
          <a:stretch/>
        </p:blipFill>
        <p:spPr>
          <a:xfrm>
            <a:off x="1918050" y="1147250"/>
            <a:ext cx="4459750" cy="390195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&amp; Example Results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Set a threshold to eliminate junk genres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Generate target user fingerprint from over 11,000 genres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Compare fingerprint to 500 sample users to identify 10 most similar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genres they share that our target user has not heard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-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Recommend!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3112" l="3271" r="4842" t="4525"/>
          <a:stretch/>
        </p:blipFill>
        <p:spPr>
          <a:xfrm>
            <a:off x="4193800" y="1152475"/>
            <a:ext cx="4764499" cy="36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&amp; Example Results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3" name="Shape 263"/>
          <p:cNvGraphicFramePr/>
          <p:nvPr/>
        </p:nvGraphicFramePr>
        <p:xfrm>
          <a:off x="429100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091100"/>
                <a:gridCol w="790950"/>
              </a:tblGrid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Weight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Punk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1200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Hardcore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500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Alternative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Indie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Melodic Hardcore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352900" y="1069875"/>
            <a:ext cx="443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>
                <a:solidFill>
                  <a:srgbClr val="CACACA"/>
                </a:solidFill>
              </a:rPr>
              <a:t>Fingerprint			     Recommendations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2498025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475950"/>
              </a:tblGrid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Progressive Metal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Melodic Death Metal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Soundtrack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Stoner Rock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6" name="Shape 266"/>
          <p:cNvSpPr txBox="1"/>
          <p:nvPr>
            <p:ph idx="1" type="body"/>
          </p:nvPr>
        </p:nvSpPr>
        <p:spPr>
          <a:xfrm>
            <a:off x="4160850" y="1152475"/>
            <a:ext cx="388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7" name="Shape 267"/>
          <p:cNvGraphicFramePr/>
          <p:nvPr/>
        </p:nvGraphicFramePr>
        <p:xfrm>
          <a:off x="4278250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091100"/>
                <a:gridCol w="790950"/>
              </a:tblGrid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Weight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Rock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500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Pop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430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80s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400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New Wave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Dance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225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202050" y="1069875"/>
            <a:ext cx="4433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CACACA"/>
                </a:solidFill>
              </a:rPr>
              <a:t>Fingerprint			     Recommendations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6347175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{3608830E-7E92-441A-867B-FDA62B52E3F4}</a:tableStyleId>
              </a:tblPr>
              <a:tblGrid>
                <a:gridCol w="1475950"/>
              </a:tblGrid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u="sng">
                          <a:solidFill>
                            <a:srgbClr val="CACACA"/>
                          </a:solidFill>
                        </a:rPr>
                        <a:t>Genre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Pop punk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Gothic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Folk metal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9900"/>
                          </a:solidFill>
                        </a:rPr>
                        <a:t>IDM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63" y="4190150"/>
            <a:ext cx="6376275" cy="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Limitations and Future Work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6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Georgia"/>
              <a:buAutoNum type="arabicPeriod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Hard to test with static data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A value of zero is “not heard” rather than “didn’t like”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More plays = more likes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Time-based test skews to longevity and assumes no significant new genres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Need to run on actual users to validate recommendations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AutoNum type="arabicPeriod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Future Features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solidFill>
                  <a:srgbClr val="CACACA"/>
                </a:solidFill>
                <a:latin typeface="Georgia"/>
                <a:ea typeface="Georgia"/>
                <a:cs typeface="Georgia"/>
                <a:sym typeface="Georgia"/>
              </a:rPr>
              <a:t>Give an artist “deep dive” of a genre - biggest names, up-and-comers, cult hits 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Further curation of genre data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German hip hop, German hip-hop, German hiphop, Deutscher hip-hop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Questions?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>
              <a:solidFill>
                <a:srgbClr val="CACAC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i="0" u="none" cap="none" strike="noStrike">
              <a:solidFill>
                <a:srgbClr val="CACAC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