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20"/>
  </p:notesMasterIdLst>
  <p:sldIdLst>
    <p:sldId id="256" r:id="rId2"/>
    <p:sldId id="271" r:id="rId3"/>
    <p:sldId id="269" r:id="rId4"/>
    <p:sldId id="270" r:id="rId5"/>
    <p:sldId id="257" r:id="rId6"/>
    <p:sldId id="259" r:id="rId7"/>
    <p:sldId id="272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8" r:id="rId16"/>
    <p:sldId id="267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sohatskiy@gmail.com" initials="s" lastIdx="0" clrIdx="0">
    <p:extLst>
      <p:ext uri="{19B8F6BF-5375-455C-9EA6-DF929625EA0E}">
        <p15:presenceInfo xmlns:p15="http://schemas.microsoft.com/office/powerpoint/2012/main" userId="s.sohatskiy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06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9D439-5349-4C71-AA06-A539DF40918C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602C1-D122-45B2-807D-D77B373CB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1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02C1-D122-45B2-807D-D77B373CBF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9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02C1-D122-45B2-807D-D77B373CBF1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4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02C1-D122-45B2-807D-D77B373CBF1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94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Замирания – эффект</a:t>
            </a:r>
            <a:r>
              <a:rPr lang="ru-RU" baseline="0" dirty="0" smtClean="0"/>
              <a:t> кратковременного пропадания связи , хорошо известный </a:t>
            </a:r>
            <a:r>
              <a:rPr lang="ru-RU" baseline="0" dirty="0" err="1" smtClean="0"/>
              <a:t>коротковолникам</a:t>
            </a:r>
            <a:r>
              <a:rPr lang="ru-RU" baseline="0" dirty="0" smtClean="0"/>
              <a:t> </a:t>
            </a:r>
            <a:r>
              <a:rPr lang="en-US" baseline="0" dirty="0" smtClean="0"/>
              <a:t>XX </a:t>
            </a:r>
            <a:r>
              <a:rPr lang="ru-RU" baseline="0" dirty="0" smtClean="0"/>
              <a:t>века.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02C1-D122-45B2-807D-D77B373CBF1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21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 приведенных формул видно существование</a:t>
            </a:r>
            <a:r>
              <a:rPr lang="ru-RU" baseline="0" dirty="0" smtClean="0"/>
              <a:t> так </a:t>
            </a:r>
            <a:r>
              <a:rPr lang="ru-RU" baseline="0" dirty="0" err="1" smtClean="0"/>
              <a:t>называеомй</a:t>
            </a:r>
            <a:r>
              <a:rPr lang="ru-RU" baseline="0" dirty="0" smtClean="0"/>
              <a:t> критической концентрации для каждой частоты, т.е. такой концентрации зарядов, слоя с которой является зеркалом для данной частоты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02C1-D122-45B2-807D-D77B373CBF1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 легко моделируется в биллиарде </a:t>
            </a:r>
            <a:r>
              <a:rPr lang="ru-RU" dirty="0" err="1" smtClean="0"/>
              <a:t>Синая</a:t>
            </a:r>
            <a:r>
              <a:rPr lang="ru-RU" dirty="0" smtClean="0"/>
              <a:t>. Снова видно, что отказ</a:t>
            </a:r>
            <a:r>
              <a:rPr lang="ru-RU" baseline="0" dirty="0" smtClean="0"/>
              <a:t> от идеализации увеличивает ЭЭГ.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602C1-D122-45B2-807D-D77B373CBF1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3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0996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24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300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8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56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3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6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00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57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0253562-93F3-4EFC-B362-55D126F90894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C40EA8-8DE4-4503-A043-8D7A4D9C263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04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3678" y="1788452"/>
            <a:ext cx="8361229" cy="2526371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Свойства </a:t>
            </a:r>
            <a:r>
              <a:rPr lang="ru-RU" sz="5400" b="1" dirty="0"/>
              <a:t>неоднородных кювет и биллиардов </a:t>
            </a:r>
            <a:r>
              <a:rPr lang="ru-RU" sz="5400" b="1" dirty="0" err="1"/>
              <a:t>Синая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80081" y="4545564"/>
            <a:ext cx="6831673" cy="108623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	</a:t>
            </a:r>
          </a:p>
          <a:p>
            <a:pPr algn="r"/>
            <a:r>
              <a:rPr lang="ru-RU" dirty="0" smtClean="0"/>
              <a:t>Студент</a:t>
            </a:r>
            <a:r>
              <a:rPr lang="en-US" dirty="0" smtClean="0"/>
              <a:t>: </a:t>
            </a:r>
            <a:r>
              <a:rPr lang="ru-RU" dirty="0" err="1" smtClean="0"/>
              <a:t>Сохацкий</a:t>
            </a:r>
            <a:r>
              <a:rPr lang="ru-RU" dirty="0" smtClean="0"/>
              <a:t> Станислав Павлович</a:t>
            </a:r>
          </a:p>
          <a:p>
            <a:pPr algn="r"/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Крученицкий Григорий Михайлович</a:t>
            </a:r>
          </a:p>
          <a:p>
            <a:pPr algn="r"/>
            <a:r>
              <a:rPr lang="ru-RU" dirty="0" smtClean="0"/>
              <a:t>Заведующий отделом №20 ФГБУ </a:t>
            </a:r>
            <a:r>
              <a:rPr lang="en-US" dirty="0" smtClean="0"/>
              <a:t>“</a:t>
            </a:r>
            <a:r>
              <a:rPr lang="ru-RU" dirty="0" smtClean="0"/>
              <a:t>ЦАО</a:t>
            </a:r>
            <a:r>
              <a:rPr lang="en-US" dirty="0" smtClean="0"/>
              <a:t>” </a:t>
            </a:r>
            <a:r>
              <a:rPr lang="ru-RU" dirty="0" smtClean="0"/>
              <a:t>Росгидромета, д.ф.-м.н.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86375" y="200025"/>
            <a:ext cx="690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rgbClr val="1F497D"/>
                </a:solidFill>
              </a:rPr>
              <a:t>Московский физико-технический институт (государственный университет)</a:t>
            </a:r>
          </a:p>
          <a:p>
            <a:r>
              <a:rPr lang="ru-RU" sz="1600" i="1" dirty="0" smtClean="0">
                <a:solidFill>
                  <a:srgbClr val="1F497D"/>
                </a:solidFill>
              </a:rPr>
              <a:t>Факультет </a:t>
            </a:r>
            <a:r>
              <a:rPr lang="ru-RU" sz="1600" i="1" dirty="0" err="1" smtClean="0">
                <a:solidFill>
                  <a:srgbClr val="1F497D"/>
                </a:solidFill>
              </a:rPr>
              <a:t>Аэрофизики</a:t>
            </a:r>
            <a:r>
              <a:rPr lang="ru-RU" sz="1600" i="1" dirty="0" smtClean="0">
                <a:solidFill>
                  <a:srgbClr val="1F497D"/>
                </a:solidFill>
              </a:rPr>
              <a:t> и Космических Исследований </a:t>
            </a:r>
          </a:p>
          <a:p>
            <a:r>
              <a:rPr lang="ru-RU" sz="1600" i="1" dirty="0" smtClean="0">
                <a:solidFill>
                  <a:srgbClr val="1F497D"/>
                </a:solidFill>
              </a:rPr>
              <a:t>Кафедра систем, устройств и методов геокосмической физики</a:t>
            </a:r>
            <a:endParaRPr lang="ru-RU" sz="1600" i="1" dirty="0">
              <a:solidFill>
                <a:srgbClr val="1F497D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" y="0"/>
            <a:ext cx="1604211" cy="714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5335" y="3714750"/>
            <a:ext cx="615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1F497D"/>
                </a:solidFill>
              </a:rPr>
              <a:t>Выпускная квалификационная работа</a:t>
            </a:r>
            <a:endParaRPr lang="ru-RU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9878" y="413015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1F497D"/>
                </a:solidFill>
              </a:rPr>
              <a:t>28.06.2018</a:t>
            </a:r>
            <a:endParaRPr lang="ru-RU" b="1" dirty="0">
              <a:solidFill>
                <a:srgbClr val="1F497D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5" y="5072253"/>
            <a:ext cx="1636713" cy="16367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27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>
            <a:noAutofit/>
          </a:bodyPr>
          <a:lstStyle/>
          <a:p>
            <a:pPr algn="ctr"/>
            <a:r>
              <a:rPr lang="ru-RU" sz="3000" dirty="0" smtClean="0"/>
              <a:t>Вырожденные случаи в конфигурационном пространстве(правильный многоугольник вписанный во внешнюю окружность – для выполнения эргодической гипотезы нужен большой ансамбль ).Чем быстрее заполняется фазовое пространство, тем выше эффективность выполнения эргодической гипотезы.</a:t>
            </a:r>
            <a:endParaRPr lang="ru-RU" sz="3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61" y="2887692"/>
            <a:ext cx="3941735" cy="3941735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25" y="2887692"/>
            <a:ext cx="3941736" cy="39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4695" y="409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Влияние замены луча пучком(отказ от </a:t>
            </a:r>
            <a:r>
              <a:rPr lang="ru-RU" sz="4000" dirty="0" err="1" smtClean="0"/>
              <a:t>нефизичной</a:t>
            </a:r>
            <a:r>
              <a:rPr lang="ru-RU" sz="4000" dirty="0" smtClean="0"/>
              <a:t> идеализации = повышение ЭЭГ) 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21" y="2119671"/>
            <a:ext cx="3785421" cy="378542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19671"/>
            <a:ext cx="3785421" cy="37854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64" y="2119671"/>
            <a:ext cx="3785421" cy="3785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9650" y="5905092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1F497D"/>
                </a:solidFill>
              </a:rPr>
              <a:t>луч</a:t>
            </a:r>
            <a:endParaRPr lang="ru-RU" dirty="0">
              <a:solidFill>
                <a:srgbClr val="1F49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5070" y="5905092"/>
            <a:ext cx="3339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dirty="0" smtClean="0">
                <a:solidFill>
                  <a:srgbClr val="1F497D"/>
                </a:solidFill>
              </a:rPr>
              <a:t>Пучок ширина 2°.</a:t>
            </a:r>
            <a:endParaRPr lang="ru-RU" sz="1900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8" y="5905091"/>
            <a:ext cx="3339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dirty="0" smtClean="0">
                <a:solidFill>
                  <a:srgbClr val="1F497D"/>
                </a:solidFill>
              </a:rPr>
              <a:t>Пучок ширина 10°.</a:t>
            </a:r>
            <a:endParaRPr lang="ru-RU" sz="19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Вариация положения отражающего слоя – причина замираний 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66" y="1455123"/>
            <a:ext cx="5373687" cy="3924809"/>
          </a:xfrm>
        </p:spPr>
      </p:pic>
      <p:sp>
        <p:nvSpPr>
          <p:cNvPr id="6" name="Прямоугольник 5"/>
          <p:cNvSpPr/>
          <p:nvPr/>
        </p:nvSpPr>
        <p:spPr>
          <a:xfrm>
            <a:off x="6405489" y="62237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/>
              <a:t>http://www.electrosad.ru/Electronics/SFRadiohob/SFRadiohob11.htm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89874" y="6223707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Рисунок взят с 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18015" y="5343802"/>
            <a:ext cx="570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1F497D"/>
                </a:solidFill>
              </a:rPr>
              <a:t>Зависимость концентрации электронов от высоты</a:t>
            </a:r>
            <a:endParaRPr lang="ru-RU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7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pPr algn="ctr"/>
            <a:r>
              <a:rPr lang="ru-RU" dirty="0" smtClean="0"/>
              <a:t>Критический угол и частота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690688"/>
            <a:ext cx="3835400" cy="40358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62" y="4916919"/>
            <a:ext cx="3876675" cy="809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62" y="3708616"/>
            <a:ext cx="1733550" cy="352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3662" y="3280765"/>
            <a:ext cx="466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Вертикальное падение на ионосферный слой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43662" y="4212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Максимальная частота волны, отражающейся при наклонном падении на ионосферу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56362" y="12647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У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гл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падения волны на нижнюю границу ионосферы   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62" y="1732961"/>
            <a:ext cx="4829175" cy="504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62" y="2424634"/>
            <a:ext cx="4667250" cy="43815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012966" y="5840636"/>
            <a:ext cx="1481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Рисунок взят с 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484219" y="5834968"/>
            <a:ext cx="5086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http://rateli.ru/books/item/f00/s00/z0000000/st038.shtml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767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969" y="242887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Влияние рандомизации радиуса внешней границы (отклонение порядка 1%)</a:t>
            </a:r>
            <a:br>
              <a:rPr lang="ru-RU" sz="3600" dirty="0" smtClean="0"/>
            </a:br>
            <a:r>
              <a:rPr lang="ru-RU" sz="3600" dirty="0" smtClean="0"/>
              <a:t>(слева фиксированный по высоте отражающий</a:t>
            </a:r>
            <a:br>
              <a:rPr lang="ru-RU" sz="3600" dirty="0" smtClean="0"/>
            </a:br>
            <a:r>
              <a:rPr lang="ru-RU" sz="3600" dirty="0"/>
              <a:t> </a:t>
            </a:r>
            <a:r>
              <a:rPr lang="ru-RU" sz="3600" dirty="0" smtClean="0"/>
              <a:t>слой, справа- флуктуирующий) </a:t>
            </a:r>
            <a:endParaRPr lang="ru-RU" sz="36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81" y="2251572"/>
            <a:ext cx="4606427" cy="460642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54" y="2251573"/>
            <a:ext cx="4606427" cy="46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Проанализирована эффективность выполнения эргодической гипотезы для распространения ЭМИ в </a:t>
            </a:r>
            <a:r>
              <a:rPr lang="ru-RU" dirty="0" err="1" smtClean="0"/>
              <a:t>газоподобной</a:t>
            </a:r>
            <a:r>
              <a:rPr lang="ru-RU" dirty="0" smtClean="0"/>
              <a:t> среде в зависимости от ширины пучка и наличия флуктуаций в положении отражающего слоя.</a:t>
            </a:r>
          </a:p>
          <a:p>
            <a:r>
              <a:rPr lang="ru-RU" smtClean="0"/>
              <a:t>Установлено, </a:t>
            </a:r>
            <a:r>
              <a:rPr lang="ru-RU" dirty="0" smtClean="0"/>
              <a:t>что требования к выполнению эргодической гипотезы, состоящие в большом размере ансамбля возникает только в специальных (вырожденных случаях)</a:t>
            </a:r>
          </a:p>
          <a:p>
            <a:r>
              <a:rPr lang="ru-RU" dirty="0" smtClean="0"/>
              <a:t>Показано, что эти требования смягчаются при переходе от луча к пучку и с увеличением его ширины </a:t>
            </a:r>
          </a:p>
          <a:p>
            <a:r>
              <a:rPr lang="ru-RU" dirty="0" smtClean="0"/>
              <a:t>Доказано, что они так же смягчаются при переходе от неподвижных стенок биллиарда к случайному движению, что соответствует физической картине временных вариаций высоты отражающего слоя в ионосфере</a:t>
            </a:r>
          </a:p>
          <a:p>
            <a:r>
              <a:rPr lang="ru-RU" dirty="0" smtClean="0"/>
              <a:t>Полученные результаты будут использованы для уточнения режимов эксплуатации ассимиляционной модели (темпы обновления оперативной информации)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3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913"/>
          </a:xfrm>
        </p:spPr>
        <p:txBody>
          <a:bodyPr/>
          <a:lstStyle/>
          <a:p>
            <a:pPr algn="ctr"/>
            <a:r>
              <a:rPr lang="ru-RU" dirty="0" smtClean="0"/>
              <a:t>Замирания радиоволн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1443038"/>
            <a:ext cx="5000625" cy="5000625"/>
          </a:xfrm>
        </p:spPr>
      </p:pic>
      <p:sp>
        <p:nvSpPr>
          <p:cNvPr id="3" name="TextBox 2"/>
          <p:cNvSpPr txBox="1"/>
          <p:nvPr/>
        </p:nvSpPr>
        <p:spPr>
          <a:xfrm>
            <a:off x="9144000" y="1919348"/>
            <a:ext cx="2843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первом касании для волны с закрепленным </a:t>
            </a:r>
            <a:r>
              <a:rPr lang="en-US" dirty="0" smtClean="0"/>
              <a:t>R</a:t>
            </a:r>
            <a:endParaRPr lang="ru-RU" dirty="0" smtClean="0"/>
          </a:p>
          <a:p>
            <a:r>
              <a:rPr lang="en-US" dirty="0" smtClean="0"/>
              <a:t>0.040681559</a:t>
            </a:r>
            <a:r>
              <a:rPr lang="ru-RU" dirty="0" smtClean="0"/>
              <a:t>°</a:t>
            </a:r>
          </a:p>
          <a:p>
            <a:endParaRPr lang="ru-RU" dirty="0" smtClean="0"/>
          </a:p>
          <a:p>
            <a:r>
              <a:rPr lang="ru-RU" dirty="0"/>
              <a:t>При первом касании для волны </a:t>
            </a:r>
            <a:r>
              <a:rPr lang="ru-RU" dirty="0" smtClean="0"/>
              <a:t>с </a:t>
            </a:r>
            <a:r>
              <a:rPr lang="en-US" dirty="0" smtClean="0"/>
              <a:t>R</a:t>
            </a:r>
            <a:r>
              <a:rPr lang="ru-RU" dirty="0" smtClean="0"/>
              <a:t> + </a:t>
            </a:r>
            <a:r>
              <a:rPr lang="en-US" dirty="0"/>
              <a:t>0.63</a:t>
            </a:r>
            <a:r>
              <a:rPr lang="en-US" dirty="0" smtClean="0"/>
              <a:t>%</a:t>
            </a:r>
            <a:endParaRPr lang="ru-RU" dirty="0" smtClean="0"/>
          </a:p>
          <a:p>
            <a:r>
              <a:rPr lang="ru-RU" dirty="0" smtClean="0"/>
              <a:t>0.0445867603</a:t>
            </a:r>
          </a:p>
          <a:p>
            <a:endParaRPr lang="ru-RU" dirty="0"/>
          </a:p>
          <a:p>
            <a:r>
              <a:rPr lang="ru-RU" dirty="0" smtClean="0"/>
              <a:t>Второе касание для </a:t>
            </a:r>
            <a:r>
              <a:rPr lang="en-US" dirty="0" smtClean="0"/>
              <a:t>R </a:t>
            </a:r>
            <a:r>
              <a:rPr lang="ru-RU" dirty="0" smtClean="0"/>
              <a:t>фиксированного</a:t>
            </a:r>
          </a:p>
          <a:p>
            <a:r>
              <a:rPr lang="ru-RU" dirty="0" smtClean="0"/>
              <a:t>0.08905316154</a:t>
            </a:r>
          </a:p>
          <a:p>
            <a:endParaRPr lang="ru-RU" dirty="0" smtClean="0"/>
          </a:p>
          <a:p>
            <a:r>
              <a:rPr lang="ru-RU" dirty="0"/>
              <a:t>Второе касание для </a:t>
            </a:r>
            <a:r>
              <a:rPr lang="en-US" dirty="0"/>
              <a:t>R </a:t>
            </a:r>
            <a:r>
              <a:rPr lang="ru-RU" dirty="0" smtClean="0"/>
              <a:t>не фиксированного</a:t>
            </a:r>
            <a:endParaRPr lang="ru-RU" dirty="0"/>
          </a:p>
          <a:p>
            <a:r>
              <a:rPr lang="en-US" dirty="0"/>
              <a:t>0.07174690426</a:t>
            </a:r>
            <a:endParaRPr lang="ru-RU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0" y="1119872"/>
            <a:ext cx="271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Широта покрываемой зоны на малом кругу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	Эргодическая 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8942" y="1629237"/>
            <a:ext cx="9601200" cy="5112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одно из основных понятий, используемых при описании свойств статистического характера динамической системы при </a:t>
            </a:r>
            <a:endParaRPr lang="ru-RU" altLang="ru-RU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Рассмотрим системы, у которых фазовый объем сохраняется, фазовые траектории не уходят на бесконечность, и движение происходит в некоторой ограниченной области     с </a:t>
            </a:r>
            <a:r>
              <a:rPr lang="ru-RU" alt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обьемом</a:t>
            </a: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ru-RU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Среднее по времени </a:t>
            </a:r>
            <a:r>
              <a:rPr lang="en-US" alt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Фазовым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средним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Движение называется эргодическим, если для произвольной интегрируемой функции </a:t>
            </a:r>
            <a:r>
              <a:rPr lang="en-US" alt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начальных условий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справедливо равенство временных и фазовых средних:</a:t>
            </a:r>
          </a:p>
          <a:p>
            <a:pPr marL="0" indent="0">
              <a:buNone/>
            </a:pPr>
            <a:endParaRPr lang="ru-RU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8653"/>
              </p:ext>
            </p:extLst>
          </p:nvPr>
        </p:nvGraphicFramePr>
        <p:xfrm>
          <a:off x="5666083" y="2012024"/>
          <a:ext cx="4762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482391" imgH="165028" progId="Equation.DSMT4">
                  <p:embed/>
                </p:oleObj>
              </mc:Choice>
              <mc:Fallback>
                <p:oleObj name="Equation" r:id="rId3" imgW="482391" imgH="16502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083" y="2012024"/>
                        <a:ext cx="476250" cy="161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" name="Объект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824841"/>
              </p:ext>
            </p:extLst>
          </p:nvPr>
        </p:nvGraphicFramePr>
        <p:xfrm>
          <a:off x="10653630" y="2729639"/>
          <a:ext cx="1905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5" imgW="190335" imgH="177646" progId="Equation.DSMT4">
                  <p:embed/>
                </p:oleObj>
              </mc:Choice>
              <mc:Fallback>
                <p:oleObj name="Equation" r:id="rId5" imgW="190335" imgH="177646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3630" y="2729639"/>
                        <a:ext cx="190500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Объект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7404"/>
              </p:ext>
            </p:extLst>
          </p:nvPr>
        </p:nvGraphicFramePr>
        <p:xfrm>
          <a:off x="2627205" y="3017487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7" imgW="228600" imgH="241300" progId="Equation.DSMT4">
                  <p:embed/>
                </p:oleObj>
              </mc:Choice>
              <mc:Fallback>
                <p:oleObj name="Equation" r:id="rId7" imgW="2286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205" y="3017487"/>
                        <a:ext cx="2286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41" name="Rectangle 4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2" name="Объект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57111"/>
              </p:ext>
            </p:extLst>
          </p:nvPr>
        </p:nvGraphicFramePr>
        <p:xfrm>
          <a:off x="4194067" y="3295650"/>
          <a:ext cx="1895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9" imgW="1892300" imgH="571500" progId="Equation.DSMT4">
                  <p:embed/>
                </p:oleObj>
              </mc:Choice>
              <mc:Fallback>
                <p:oleObj name="Equation" r:id="rId9" imgW="1892300" imgH="5715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067" y="3295650"/>
                        <a:ext cx="18954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Таблица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58854"/>
              </p:ext>
            </p:extLst>
          </p:nvPr>
        </p:nvGraphicFramePr>
        <p:xfrm>
          <a:off x="6088907" y="3886517"/>
          <a:ext cx="4230370" cy="450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0370"/>
              </a:tblGrid>
              <a:tr h="45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45" name="Объект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190647"/>
              </p:ext>
            </p:extLst>
          </p:nvPr>
        </p:nvGraphicFramePr>
        <p:xfrm>
          <a:off x="6089542" y="3886200"/>
          <a:ext cx="2752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11" imgW="2755900" imgH="457200" progId="Equation.DSMT4">
                  <p:embed/>
                </p:oleObj>
              </mc:Choice>
              <mc:Fallback>
                <p:oleObj name="Equation" r:id="rId11" imgW="2755900" imgH="45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542" y="3886200"/>
                        <a:ext cx="2752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" name="Объект 1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01601"/>
              </p:ext>
            </p:extLst>
          </p:nvPr>
        </p:nvGraphicFramePr>
        <p:xfrm>
          <a:off x="10720387" y="4796724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13" imgW="355446" imgH="228501" progId="Equation.DSMT4">
                  <p:embed/>
                </p:oleObj>
              </mc:Choice>
              <mc:Fallback>
                <p:oleObj name="Equation" r:id="rId13" imgW="355446" imgH="228501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0387" y="4796724"/>
                        <a:ext cx="352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" name="Объект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94456"/>
              </p:ext>
            </p:extLst>
          </p:nvPr>
        </p:nvGraphicFramePr>
        <p:xfrm>
          <a:off x="3766089" y="5025324"/>
          <a:ext cx="2000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5" imgW="203112" imgH="241195" progId="Equation.DSMT4">
                  <p:embed/>
                </p:oleObj>
              </mc:Choice>
              <mc:Fallback>
                <p:oleObj name="Equation" r:id="rId15" imgW="203112" imgH="241195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089" y="5025324"/>
                        <a:ext cx="200025" cy="2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Rectangle 54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4" name="Rectangle 55"/>
          <p:cNvSpPr>
            <a:spLocks noChangeArrowheads="1"/>
          </p:cNvSpPr>
          <p:nvPr/>
        </p:nvSpPr>
        <p:spPr bwMode="auto">
          <a:xfrm>
            <a:off x="6003634" y="5011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5" name="Rectangle 56"/>
          <p:cNvSpPr>
            <a:spLocks noChangeArrowheads="1"/>
          </p:cNvSpPr>
          <p:nvPr/>
        </p:nvSpPr>
        <p:spPr bwMode="auto">
          <a:xfrm>
            <a:off x="6003634" y="7392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9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ЭМИ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09" y="3029919"/>
            <a:ext cx="8840735" cy="35814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44" y="334344"/>
            <a:ext cx="48006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8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Актуальность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Основная трудность при </a:t>
            </a:r>
            <a:r>
              <a:rPr lang="ru-RU" sz="2400" dirty="0" smtClean="0"/>
              <a:t>моделировании распространения электромагнитного </a:t>
            </a:r>
            <a:r>
              <a:rPr lang="ru-RU" sz="2400" dirty="0"/>
              <a:t>излучения в </a:t>
            </a:r>
            <a:r>
              <a:rPr lang="ru-RU" sz="2400" dirty="0" smtClean="0"/>
              <a:t>атмосфере</a:t>
            </a:r>
            <a:r>
              <a:rPr lang="ru-RU" sz="2400" dirty="0"/>
              <a:t> </a:t>
            </a:r>
            <a:r>
              <a:rPr lang="ru-RU" sz="2400" dirty="0" smtClean="0"/>
              <a:t>состоит </a:t>
            </a:r>
            <a:r>
              <a:rPr lang="ru-RU" sz="2400" dirty="0"/>
              <a:t>в отсутствии единственности решения уравнения глобальной циркуляции (</a:t>
            </a:r>
            <a:r>
              <a:rPr lang="ru-RU" sz="2400" dirty="0" err="1"/>
              <a:t>ур-ния</a:t>
            </a:r>
            <a:r>
              <a:rPr lang="ru-RU" sz="2400" dirty="0"/>
              <a:t> Навье-Стокса во вращающейся системе координат). Для ионосферы она усугубляется специфическими трудностями магнитной гидродинамики (дополнительный набор неустойчивостей). </a:t>
            </a:r>
          </a:p>
          <a:p>
            <a:pPr marL="0" indent="0" algn="just">
              <a:buNone/>
            </a:pPr>
            <a:r>
              <a:rPr lang="ru-RU" sz="2400" dirty="0"/>
              <a:t>ВЫХОД</a:t>
            </a:r>
            <a:r>
              <a:rPr lang="ru-RU" sz="2400" b="1" dirty="0"/>
              <a:t>: </a:t>
            </a:r>
            <a:r>
              <a:rPr lang="ru-RU" sz="2400" dirty="0"/>
              <a:t>ассимиляционное моделирование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441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00025"/>
            <a:ext cx="9601200" cy="148590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1F497D"/>
                </a:solidFill>
              </a:rPr>
              <a:t>Цель работы</a:t>
            </a:r>
            <a:r>
              <a:rPr lang="en-US" sz="2800" dirty="0" smtClean="0">
                <a:solidFill>
                  <a:srgbClr val="1F497D"/>
                </a:solidFill>
              </a:rPr>
              <a:t>: </a:t>
            </a:r>
            <a:r>
              <a:rPr lang="ru-RU" sz="1800" dirty="0" smtClean="0"/>
              <a:t>Повышение эффективности ассимиляционного моделирования распространения ЭМИ в ионосфере за счет выявления факторов, влияющих на реальную эффективность эргодической гипотезы и позволяющих уточнить темп  обновления информации в ассимиляционной модели. </a:t>
            </a:r>
            <a:endParaRPr lang="ru-RU" sz="1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42" y="2536966"/>
            <a:ext cx="2202146" cy="1652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Стрелка вправо 8"/>
          <p:cNvSpPr/>
          <p:nvPr/>
        </p:nvSpPr>
        <p:spPr>
          <a:xfrm>
            <a:off x="3344197" y="3066579"/>
            <a:ext cx="1384246" cy="59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7412837" y="3041953"/>
            <a:ext cx="1384246" cy="59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58" y="2505097"/>
            <a:ext cx="1658007" cy="16580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837447" y="1361522"/>
            <a:ext cx="233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1F497D"/>
                </a:solidFill>
              </a:rPr>
              <a:t>Система прогнозирования состояния ионосферы</a:t>
            </a:r>
            <a:endParaRPr lang="ru-RU" dirty="0">
              <a:solidFill>
                <a:srgbClr val="1F497D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70676" y="1368550"/>
            <a:ext cx="24679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700" dirty="0" smtClean="0">
                <a:solidFill>
                  <a:srgbClr val="1F497D"/>
                </a:solidFill>
              </a:rPr>
              <a:t>Краткосрочный прогноз состояния ( условий распространения)</a:t>
            </a:r>
            <a:endParaRPr lang="ru-RU" sz="1700" dirty="0">
              <a:solidFill>
                <a:srgbClr val="1F497D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8042" y="1993737"/>
            <a:ext cx="22021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>
                <a:solidFill>
                  <a:srgbClr val="1F497D"/>
                </a:solidFill>
              </a:rPr>
              <a:t>Прямые измерения</a:t>
            </a:r>
            <a:endParaRPr lang="ru-RU" sz="1700" dirty="0">
              <a:solidFill>
                <a:srgbClr val="1F497D"/>
              </a:solidFill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55" y="2419720"/>
            <a:ext cx="1658007" cy="1658007"/>
          </a:xfrm>
          <a:prstGeom prst="rect">
            <a:avLst/>
          </a:prstGeom>
        </p:spPr>
      </p:pic>
      <p:sp>
        <p:nvSpPr>
          <p:cNvPr id="38" name="Выгнутая вверх стрелка 37"/>
          <p:cNvSpPr/>
          <p:nvPr/>
        </p:nvSpPr>
        <p:spPr>
          <a:xfrm rot="10800000">
            <a:off x="5732700" y="4195215"/>
            <a:ext cx="4614204" cy="9940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03944" y="5317066"/>
            <a:ext cx="3005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1F497D"/>
                </a:solidFill>
              </a:rPr>
              <a:t>Как часто система нуждается в поправке своих данных</a:t>
            </a:r>
            <a:r>
              <a:rPr lang="en-US" dirty="0" smtClean="0">
                <a:solidFill>
                  <a:srgbClr val="1F497D"/>
                </a:solidFill>
              </a:rPr>
              <a:t>?</a:t>
            </a:r>
            <a:r>
              <a:rPr lang="ru-RU" dirty="0">
                <a:solidFill>
                  <a:srgbClr val="1F497D"/>
                </a:solidFill>
              </a:rPr>
              <a:t> </a:t>
            </a:r>
            <a:endParaRPr lang="ru-RU" dirty="0" smtClean="0">
              <a:solidFill>
                <a:srgbClr val="1F497D"/>
              </a:solidFill>
            </a:endParaRPr>
          </a:p>
          <a:p>
            <a:pPr algn="ctr"/>
            <a:r>
              <a:rPr lang="ru-RU" dirty="0" smtClean="0">
                <a:solidFill>
                  <a:srgbClr val="1F497D"/>
                </a:solidFill>
              </a:rPr>
              <a:t>От каких факторов это зависит?</a:t>
            </a:r>
            <a:endParaRPr lang="ru-RU" dirty="0">
              <a:solidFill>
                <a:srgbClr val="1F497D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83750" y="3039915"/>
            <a:ext cx="1712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>
              <a:solidFill>
                <a:srgbClr val="1F497D"/>
              </a:solidFill>
            </a:endParaRPr>
          </a:p>
          <a:p>
            <a:pPr algn="ctr"/>
            <a:endParaRPr lang="en-US" dirty="0">
              <a:solidFill>
                <a:srgbClr val="1F497D"/>
              </a:solidFill>
            </a:endParaRPr>
          </a:p>
          <a:p>
            <a:pPr algn="ctr"/>
            <a:r>
              <a:rPr lang="ru-RU" dirty="0" smtClean="0">
                <a:solidFill>
                  <a:srgbClr val="1F497D"/>
                </a:solidFill>
              </a:rPr>
              <a:t>Эргодическая </a:t>
            </a:r>
            <a:r>
              <a:rPr lang="ru-RU" dirty="0">
                <a:solidFill>
                  <a:srgbClr val="1F497D"/>
                </a:solidFill>
              </a:rPr>
              <a:t>гипотеза, её реальная эффективность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82080" y="1961687"/>
            <a:ext cx="1756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1F497D"/>
                </a:solidFill>
              </a:rPr>
              <a:t>Динамика, </a:t>
            </a:r>
            <a:endParaRPr lang="ru-RU" dirty="0" smtClean="0">
              <a:solidFill>
                <a:srgbClr val="1F497D"/>
              </a:solidFill>
            </a:endParaRPr>
          </a:p>
          <a:p>
            <a:pPr algn="ctr"/>
            <a:r>
              <a:rPr lang="ru-RU" dirty="0" smtClean="0">
                <a:solidFill>
                  <a:srgbClr val="1F497D"/>
                </a:solidFill>
              </a:rPr>
              <a:t>статистическая </a:t>
            </a:r>
          </a:p>
          <a:p>
            <a:pPr algn="ctr"/>
            <a:r>
              <a:rPr lang="ru-RU" dirty="0" smtClean="0">
                <a:solidFill>
                  <a:srgbClr val="1F497D"/>
                </a:solidFill>
              </a:rPr>
              <a:t>механика</a:t>
            </a:r>
            <a:endParaRPr lang="ru-RU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Почему биллиард </a:t>
            </a:r>
            <a:r>
              <a:rPr lang="ru-RU" dirty="0" err="1" smtClean="0"/>
              <a:t>Синая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Достижение сформулированной выше цели потребует решения некоторых задач мы будем их решать на основе </a:t>
            </a:r>
            <a:r>
              <a:rPr lang="ru-RU" sz="2800" dirty="0" smtClean="0"/>
              <a:t>применения </a:t>
            </a:r>
            <a:r>
              <a:rPr lang="ru-RU" sz="2800" dirty="0"/>
              <a:t>биллиарда </a:t>
            </a:r>
            <a:r>
              <a:rPr lang="ru-RU" sz="2800" dirty="0" err="1"/>
              <a:t>Синая</a:t>
            </a:r>
            <a:r>
              <a:rPr lang="ru-RU" sz="2800" dirty="0"/>
              <a:t>, который за последние полвека стал одним из самых массовых средств в исследованиях статистической механики. Мы будем использовать простейший из биллиардов </a:t>
            </a:r>
            <a:r>
              <a:rPr lang="ru-RU" sz="2800" dirty="0" err="1"/>
              <a:t>Синая</a:t>
            </a:r>
            <a:r>
              <a:rPr lang="ru-RU" sz="2800" dirty="0"/>
              <a:t> – часть плоскости, ограниченную двумя концентрическими окружностями.  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89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838200" y="-285750"/>
            <a:ext cx="10515600" cy="28575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400" dirty="0">
                <a:latin typeface="+mj-lt"/>
              </a:rPr>
              <a:t>Цель работы</a:t>
            </a:r>
            <a:r>
              <a:rPr lang="en-US" sz="4400" dirty="0" smtClean="0">
                <a:latin typeface="+mj-lt"/>
              </a:rPr>
              <a:t>:</a:t>
            </a:r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ru-RU" dirty="0" smtClean="0"/>
              <a:t>	Повышение </a:t>
            </a:r>
            <a:r>
              <a:rPr lang="ru-RU" dirty="0"/>
              <a:t>эффективности ассимиляционного </a:t>
            </a:r>
            <a:r>
              <a:rPr lang="ru-RU" dirty="0" smtClean="0"/>
              <a:t>моделирования распространения ЭМИ в ионосфере </a:t>
            </a:r>
            <a:r>
              <a:rPr lang="ru-RU" dirty="0"/>
              <a:t>за счет выявления </a:t>
            </a:r>
            <a:r>
              <a:rPr lang="ru-RU" dirty="0" smtClean="0"/>
              <a:t>факторов, влияющих </a:t>
            </a:r>
            <a:r>
              <a:rPr lang="ru-RU" dirty="0"/>
              <a:t>на реальную эффективность эргодической гипотезы и позволяющих уточнить темп </a:t>
            </a:r>
            <a:r>
              <a:rPr lang="ru-RU" dirty="0" smtClean="0"/>
              <a:t> обновления </a:t>
            </a:r>
            <a:r>
              <a:rPr lang="ru-RU" dirty="0"/>
              <a:t>информации в ассимиляционной </a:t>
            </a:r>
            <a:r>
              <a:rPr lang="ru-RU" dirty="0" smtClean="0"/>
              <a:t>модели. </a:t>
            </a:r>
          </a:p>
          <a:p>
            <a:pPr marL="0" indent="0" algn="just">
              <a:buNone/>
            </a:pPr>
            <a:r>
              <a:rPr lang="ru-RU" dirty="0" smtClean="0"/>
              <a:t>Для достижения цели необходимо решение следующих задач </a:t>
            </a:r>
            <a:endParaRPr lang="en-US" dirty="0" smtClean="0"/>
          </a:p>
          <a:p>
            <a:pPr marL="0" indent="0">
              <a:buNone/>
            </a:pPr>
            <a:r>
              <a:rPr lang="ru-RU" sz="4400" dirty="0" smtClean="0">
                <a:latin typeface="+mj-lt"/>
              </a:rPr>
              <a:t>Задачи</a:t>
            </a:r>
            <a:r>
              <a:rPr lang="en-US" sz="4400" dirty="0">
                <a:latin typeface="+mj-lt"/>
              </a:rPr>
              <a:t>:</a:t>
            </a:r>
            <a:endParaRPr lang="en-US" sz="4400" dirty="0" smtClean="0">
              <a:latin typeface="+mj-lt"/>
            </a:endParaRPr>
          </a:p>
          <a:p>
            <a:r>
              <a:rPr lang="ru-RU" dirty="0" smtClean="0"/>
              <a:t>Рассмотреть </a:t>
            </a:r>
            <a:r>
              <a:rPr lang="ru-RU" dirty="0"/>
              <a:t>динамику оптического луча в биллиарде </a:t>
            </a:r>
            <a:r>
              <a:rPr lang="ru-RU" dirty="0" err="1"/>
              <a:t>Синая</a:t>
            </a:r>
            <a:r>
              <a:rPr lang="ru-RU" dirty="0"/>
              <a:t> и </a:t>
            </a:r>
            <a:r>
              <a:rPr lang="ru-RU" dirty="0" smtClean="0"/>
              <a:t>оценить эффективность выполнения эргодической гипотезы (с учетом вырожденных случаев)</a:t>
            </a:r>
            <a:endParaRPr lang="ru-RU" dirty="0"/>
          </a:p>
          <a:p>
            <a:r>
              <a:rPr lang="ru-RU" dirty="0"/>
              <a:t>Убедиться в смягчении требований к выполнению </a:t>
            </a:r>
            <a:r>
              <a:rPr lang="ru-RU" dirty="0" smtClean="0"/>
              <a:t>эргодической гипотезы при </a:t>
            </a:r>
            <a:r>
              <a:rPr lang="ru-RU" dirty="0"/>
              <a:t>переходе от оптического </a:t>
            </a:r>
            <a:r>
              <a:rPr lang="ru-RU" dirty="0" smtClean="0"/>
              <a:t>луча </a:t>
            </a:r>
            <a:r>
              <a:rPr lang="ru-RU" dirty="0"/>
              <a:t>к </a:t>
            </a:r>
            <a:r>
              <a:rPr lang="ru-RU" dirty="0" smtClean="0"/>
              <a:t>пучку и рассмотреть влияние ширины пучка на это смягчение</a:t>
            </a:r>
            <a:endParaRPr lang="ru-RU" dirty="0"/>
          </a:p>
          <a:p>
            <a:r>
              <a:rPr lang="ru-RU" dirty="0"/>
              <a:t>Убедиться в смягчении требований к выполнению эргодической гипотезы при переходе от </a:t>
            </a:r>
            <a:r>
              <a:rPr lang="ru-RU" dirty="0" smtClean="0"/>
              <a:t>фиксированного положения отражающего слоя к флуктуациям этого положения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2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28625"/>
            <a:ext cx="9601200" cy="1485900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/>
              <a:t>Биллиард </a:t>
            </a:r>
            <a:r>
              <a:rPr lang="ru-RU" sz="3200" dirty="0" err="1" smtClean="0"/>
              <a:t>Синая</a:t>
            </a:r>
            <a:r>
              <a:rPr lang="ru-RU" sz="3200" dirty="0" smtClean="0"/>
              <a:t> – простая 2</a:t>
            </a:r>
            <a:r>
              <a:rPr lang="en-US" sz="3200" dirty="0" smtClean="0"/>
              <a:t>D </a:t>
            </a:r>
            <a:r>
              <a:rPr lang="ru-RU" sz="3200" dirty="0" smtClean="0"/>
              <a:t>модель взаимодействия частиц, позволяющая наглядно убедиться в наличии и механизме действия факторов  влияющих на реальную эффективность выполнения эргодической гипотезы  для формирования условия распространения.</a:t>
            </a:r>
            <a:endParaRPr lang="ru-RU" sz="32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58" y="3282373"/>
            <a:ext cx="3463083" cy="3463083"/>
          </a:xfrm>
        </p:spPr>
      </p:pic>
      <p:sp>
        <p:nvSpPr>
          <p:cNvPr id="3" name="TextBox 2"/>
          <p:cNvSpPr txBox="1"/>
          <p:nvPr/>
        </p:nvSpPr>
        <p:spPr>
          <a:xfrm>
            <a:off x="8525022" y="3282373"/>
            <a:ext cx="3418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1F497D"/>
                </a:solidFill>
              </a:rPr>
              <a:t>Представляет собой 2 окружности между которыми возможно движение.</a:t>
            </a:r>
            <a:r>
              <a:rPr lang="ru-RU" dirty="0">
                <a:solidFill>
                  <a:srgbClr val="1F497D"/>
                </a:solidFill>
              </a:rPr>
              <a:t> Все отражения зеркальные: угол падения непосредственно перед </a:t>
            </a:r>
            <a:r>
              <a:rPr lang="ru-RU" dirty="0" smtClean="0">
                <a:solidFill>
                  <a:srgbClr val="1F497D"/>
                </a:solidFill>
              </a:rPr>
              <a:t>отражением равен </a:t>
            </a:r>
            <a:r>
              <a:rPr lang="ru-RU" dirty="0">
                <a:solidFill>
                  <a:srgbClr val="1F497D"/>
                </a:solidFill>
              </a:rPr>
              <a:t>углу </a:t>
            </a:r>
            <a:r>
              <a:rPr lang="ru-RU" dirty="0" smtClean="0">
                <a:solidFill>
                  <a:srgbClr val="1F497D"/>
                </a:solidFill>
              </a:rPr>
              <a:t>отражения. </a:t>
            </a:r>
            <a:r>
              <a:rPr lang="ru-RU" dirty="0">
                <a:solidFill>
                  <a:srgbClr val="1F497D"/>
                </a:solidFill>
              </a:rPr>
              <a:t>Последовательность отражений задается бильярдом, который полностью характеризует движение </a:t>
            </a:r>
            <a:r>
              <a:rPr lang="ru-RU" dirty="0" smtClean="0">
                <a:solidFill>
                  <a:srgbClr val="1F497D"/>
                </a:solidFill>
              </a:rPr>
              <a:t>луча.</a:t>
            </a:r>
            <a:endParaRPr lang="ru-RU" dirty="0">
              <a:solidFill>
                <a:srgbClr val="1F497D"/>
              </a:solidFill>
            </a:endParaRPr>
          </a:p>
          <a:p>
            <a:endParaRPr lang="ru-RU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/>
              <a:t>Программа принимает на вход радиусы окружностей, текущее положение в полярной системе координат, направление полета и скорость , а так же возможность включить или убрать фиксацию верхней границы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1" t="5409" r="45683" b="79445"/>
          <a:stretch/>
        </p:blipFill>
        <p:spPr>
          <a:xfrm>
            <a:off x="2209609" y="3451395"/>
            <a:ext cx="7925181" cy="13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168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построения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41043" y="1204904"/>
            <a:ext cx="3109914" cy="1192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ru-RU" sz="2700" dirty="0" smtClean="0"/>
              <a:t>Направление на</a:t>
            </a:r>
            <a:endParaRPr lang="ru-RU" sz="27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50957" y="2355256"/>
            <a:ext cx="31432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97793" y="2355254"/>
            <a:ext cx="31432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/>
          <p:nvPr/>
        </p:nvCxnSpPr>
        <p:spPr>
          <a:xfrm rot="16200000" flipH="1">
            <a:off x="7329544" y="1161261"/>
            <a:ext cx="533288" cy="3000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rot="5400000">
            <a:off x="4330303" y="1162396"/>
            <a:ext cx="535781" cy="2995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7793" y="2660202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Малый радиус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5245" y="2660202"/>
            <a:ext cx="31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Большой радиус </a:t>
            </a:r>
            <a:r>
              <a:rPr lang="en-US" sz="2400" dirty="0" smtClean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7" name="Объект 3"/>
          <p:cNvSpPr txBox="1">
            <a:spLocks/>
          </p:cNvSpPr>
          <p:nvPr/>
        </p:nvSpPr>
        <p:spPr>
          <a:xfrm>
            <a:off x="4598193" y="3473598"/>
            <a:ext cx="2995612" cy="1192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700" dirty="0" smtClean="0"/>
              <a:t>Дальнейшая</a:t>
            </a:r>
            <a:r>
              <a:rPr lang="ru-RU" dirty="0" smtClean="0"/>
              <a:t> траектория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397793" y="4665879"/>
            <a:ext cx="3143250" cy="154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Отражение от </a:t>
            </a:r>
            <a:r>
              <a:rPr lang="en-US" sz="1600" dirty="0" smtClean="0"/>
              <a:t>R,</a:t>
            </a:r>
            <a:r>
              <a:rPr lang="ru-RU" sz="1600" dirty="0" smtClean="0"/>
              <a:t>далее</a:t>
            </a:r>
            <a:r>
              <a:rPr lang="en-US" sz="1600" dirty="0" smtClean="0"/>
              <a:t> </a:t>
            </a:r>
            <a:r>
              <a:rPr lang="ru-RU" sz="1600" dirty="0" smtClean="0"/>
              <a:t>от </a:t>
            </a:r>
            <a:r>
              <a:rPr lang="en-US" sz="1600" dirty="0" smtClean="0"/>
              <a:t>r</a:t>
            </a:r>
          </a:p>
          <a:p>
            <a:pPr algn="ctr"/>
            <a:r>
              <a:rPr lang="ru-RU" sz="1600" dirty="0" smtClean="0"/>
              <a:t>Заполняет все конфигурационное пространство </a:t>
            </a:r>
            <a:endParaRPr lang="ru-RU" sz="16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458325" y="4665878"/>
            <a:ext cx="1652587" cy="154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Отражение </a:t>
            </a:r>
            <a:r>
              <a:rPr lang="ru-RU" sz="1600" dirty="0" smtClean="0"/>
              <a:t>от </a:t>
            </a:r>
            <a:r>
              <a:rPr lang="en-US" sz="1600" dirty="0" smtClean="0"/>
              <a:t>R,</a:t>
            </a:r>
            <a:r>
              <a:rPr lang="ru-RU" sz="1600" dirty="0" smtClean="0"/>
              <a:t>далее</a:t>
            </a:r>
            <a:r>
              <a:rPr lang="en-US" sz="1600" dirty="0" smtClean="0"/>
              <a:t> </a:t>
            </a:r>
            <a:r>
              <a:rPr lang="ru-RU" sz="1600" dirty="0" smtClean="0"/>
              <a:t>от </a:t>
            </a:r>
            <a:r>
              <a:rPr lang="en-US" sz="1600" dirty="0" smtClean="0"/>
              <a:t>r</a:t>
            </a:r>
          </a:p>
          <a:p>
            <a:pPr algn="ctr"/>
            <a:r>
              <a:rPr lang="ru-RU" sz="1600" dirty="0" smtClean="0"/>
              <a:t>Частично заполняет конфигурационное пространства </a:t>
            </a:r>
            <a:endParaRPr lang="ru-RU" sz="16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508079" y="4665878"/>
            <a:ext cx="1652587" cy="154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ru-RU" sz="1600" dirty="0" smtClean="0"/>
              <a:t>Отражение от </a:t>
            </a:r>
            <a:r>
              <a:rPr lang="en-US" sz="1600" dirty="0" smtClean="0"/>
              <a:t>R,</a:t>
            </a:r>
            <a:r>
              <a:rPr lang="ru-RU" sz="1600" dirty="0" smtClean="0"/>
              <a:t>далее</a:t>
            </a:r>
            <a:r>
              <a:rPr lang="en-US" sz="1600" dirty="0" smtClean="0"/>
              <a:t> </a:t>
            </a:r>
            <a:r>
              <a:rPr lang="ru-RU" sz="1600" dirty="0" smtClean="0"/>
              <a:t>от </a:t>
            </a:r>
            <a:r>
              <a:rPr lang="en-US" sz="1600" dirty="0" smtClean="0"/>
              <a:t>r</a:t>
            </a:r>
          </a:p>
          <a:p>
            <a:pPr algn="ctr"/>
            <a:r>
              <a:rPr lang="ru-RU" sz="1600" dirty="0" smtClean="0"/>
              <a:t>Заполняет все конфигурационное пространство </a:t>
            </a:r>
          </a:p>
          <a:p>
            <a:pPr algn="ctr"/>
            <a:endParaRPr lang="ru-RU" sz="1600" dirty="0"/>
          </a:p>
        </p:txBody>
      </p:sp>
      <p:cxnSp>
        <p:nvCxnSpPr>
          <p:cNvPr id="23" name="Соединительная линия уступом 22"/>
          <p:cNvCxnSpPr>
            <a:stCxn id="5" idx="2"/>
            <a:endCxn id="21" idx="0"/>
          </p:cNvCxnSpPr>
          <p:nvPr/>
        </p:nvCxnSpPr>
        <p:spPr>
          <a:xfrm rot="5400000">
            <a:off x="8158949" y="3602244"/>
            <a:ext cx="1239059" cy="88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5" idx="2"/>
            <a:endCxn id="20" idx="0"/>
          </p:cNvCxnSpPr>
          <p:nvPr/>
        </p:nvCxnSpPr>
        <p:spPr>
          <a:xfrm rot="16200000" flipH="1">
            <a:off x="9134071" y="3515329"/>
            <a:ext cx="1239059" cy="1062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2"/>
            <a:endCxn id="18" idx="0"/>
          </p:cNvCxnSpPr>
          <p:nvPr/>
        </p:nvCxnSpPr>
        <p:spPr>
          <a:xfrm>
            <a:off x="2969418" y="3426817"/>
            <a:ext cx="0" cy="123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Расчет траектории луча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0" y="1479439"/>
            <a:ext cx="4058777" cy="36798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23" y="1495500"/>
            <a:ext cx="4058777" cy="3679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24" y="1479439"/>
            <a:ext cx="4058776" cy="3679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186" y="5383765"/>
            <a:ext cx="33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Случай первого отражения от</a:t>
            </a:r>
            <a:r>
              <a:rPr lang="en-US" dirty="0" smtClean="0"/>
              <a:t> 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04987" y="5383765"/>
            <a:ext cx="3660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Случай первого отражения от</a:t>
            </a:r>
            <a:r>
              <a:rPr lang="en-US" dirty="0" smtClean="0"/>
              <a:t> R </a:t>
            </a:r>
            <a:endParaRPr lang="ru-RU" dirty="0"/>
          </a:p>
          <a:p>
            <a:r>
              <a:rPr lang="ru-RU" dirty="0" smtClean="0"/>
              <a:t>Далее траектория не пересекает </a:t>
            </a:r>
            <a:r>
              <a:rPr lang="en-US" dirty="0" smtClean="0"/>
              <a:t>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05800" y="53837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Случай первого отражения от </a:t>
            </a:r>
            <a:r>
              <a:rPr lang="en-US" dirty="0" smtClean="0"/>
              <a:t>R </a:t>
            </a:r>
            <a:endParaRPr lang="ru-RU" dirty="0" smtClean="0"/>
          </a:p>
          <a:p>
            <a:r>
              <a:rPr lang="ru-RU" dirty="0" smtClean="0"/>
              <a:t>Далее траектория пересекает </a:t>
            </a:r>
            <a:r>
              <a:rPr lang="en-US" dirty="0" smtClean="0"/>
              <a:t>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706904" y="6202099"/>
            <a:ext cx="521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программы реализован на языке </a:t>
            </a:r>
            <a:r>
              <a:rPr lang="en-US" dirty="0" smtClean="0"/>
              <a:t>Python </a:t>
            </a:r>
            <a:r>
              <a:rPr lang="ru-RU" dirty="0" smtClean="0"/>
              <a:t>и находится в Приложении к 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6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1696</TotalTime>
  <Words>768</Words>
  <Application>Microsoft Office PowerPoint</Application>
  <PresentationFormat>Широкоэкранный</PresentationFormat>
  <Paragraphs>112</Paragraphs>
  <Slides>18</Slides>
  <Notes>6</Notes>
  <HiddenSlides>3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Times New Roman</vt:lpstr>
      <vt:lpstr>Crop</vt:lpstr>
      <vt:lpstr>MathType 6.0 Equation</vt:lpstr>
      <vt:lpstr>Свойства неоднородных кювет и биллиардов Синая </vt:lpstr>
      <vt:lpstr>Актуальность работы</vt:lpstr>
      <vt:lpstr>Цель работы: Повышение эффективности ассимиляционного моделирования распространения ЭМИ в ионосфере за счет выявления факторов, влияющих на реальную эффективность эргодической гипотезы и позволяющих уточнить темп  обновления информации в ассимиляционной модели. </vt:lpstr>
      <vt:lpstr>Почему биллиард Синая</vt:lpstr>
      <vt:lpstr>Презентация PowerPoint</vt:lpstr>
      <vt:lpstr>Биллиард Синая – простая 2D модель взаимодействия частиц, позволяющая наглядно убедиться в наличии и механизме действия факторов  влияющих на реальную эффективность выполнения эргодической гипотезы  для формирования условия распространения.</vt:lpstr>
      <vt:lpstr>Программа принимает на вход радиусы окружностей, текущее положение в полярной системе координат, направление полета и скорость , а так же возможность включить или убрать фиксацию верхней границы</vt:lpstr>
      <vt:lpstr>Алгоритм построения</vt:lpstr>
      <vt:lpstr>Расчет траектории луча</vt:lpstr>
      <vt:lpstr>Вырожденные случаи в конфигурационном пространстве(правильный многоугольник вписанный во внешнюю окружность – для выполнения эргодической гипотезы нужен большой ансамбль ).Чем быстрее заполняется фазовое пространство, тем выше эффективность выполнения эргодической гипотезы.</vt:lpstr>
      <vt:lpstr>Влияние замены луча пучком(отказ от нефизичной идеализации = повышение ЭЭГ) </vt:lpstr>
      <vt:lpstr>Вариация положения отражающего слоя – причина замираний  </vt:lpstr>
      <vt:lpstr>Критический угол и частота</vt:lpstr>
      <vt:lpstr>Влияние рандомизации радиуса внешней границы (отклонение порядка 1%) (слева фиксированный по высоте отражающий  слой, справа- флуктуирующий) </vt:lpstr>
      <vt:lpstr>Заключение</vt:lpstr>
      <vt:lpstr>Замирания радиоволн</vt:lpstr>
      <vt:lpstr> Эргодическая гипотеза</vt:lpstr>
      <vt:lpstr>  ЭМИ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Свойства неоднородных кювет и биллиардов Синая </dc:title>
  <dc:creator>s.sohatskiy@gmail.com</dc:creator>
  <cp:lastModifiedBy>s.sohatskiy@gmail.com</cp:lastModifiedBy>
  <cp:revision>77</cp:revision>
  <dcterms:created xsi:type="dcterms:W3CDTF">2018-06-23T19:48:07Z</dcterms:created>
  <dcterms:modified xsi:type="dcterms:W3CDTF">2018-06-27T23:19:48Z</dcterms:modified>
</cp:coreProperties>
</file>