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f71d3dcd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8f71d3dcd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f9f9fcbc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f9f9fcb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f9f9fcbc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f9f9fcb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f9f9fcbc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f9f9fcbc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f9f9fcb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f9f9fcb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f9f9fcbc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f9f9fcbc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f9f9fcb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f9f9fcb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db0ecdd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db0ecdd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f9f9fcbc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f9f9fcbc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f9f9fcbc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f9f9fcbc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f9f9fcbc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f9f9fcbc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f71d3dcd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f71d3dcd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f9f9fcbc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f9f9fcbc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f9f9fcbc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f9f9fcbc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f9f9fcbc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f9f9fcbc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f9f9fcbc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f9f9fcbc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f9f9fcbc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f9f9fcbc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db0ecdd2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db0ecdd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f9f9fcbc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f9f9fcbc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f9f9fcbc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f9f9fcbc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f9f9fcbc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f9f9fcbc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f9f9fcbc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f9f9fcbc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f71d3dcd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f71d3dcd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f9f9fcbc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f9f9fcbc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f9f9fcbc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f9f9fcbc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f9f9fcbc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f9f9fcbc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f9f9fcbc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df9f9fcbc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0db0ecdd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0db0ecdd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f9f9fcbc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df9f9fcbc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f9f9fcbc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f9f9fcbc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f9f9fcbc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f9f9fcbc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f9f9fcbc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f9f9fcbc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f9f9fcbc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f9f9fcbc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f9f9fcbc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f9f9fcbc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f9f9fcbc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df9f9fcbc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f9f9fcbc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f9f9fcbc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0db0ecdd2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0db0ecdd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f9f9fcbc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df9f9fcbc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df9f9fcbc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df9f9fcbc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f9f9fcbc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df9f9fcbc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f9f9fcbc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df9f9fcbc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f9f9fcbc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f9f9fcbc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df9f9fcbc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df9f9fcbc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f9f9fcbc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df9f9fcbc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db0ecd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db0ecd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f9f9fcbc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df9f9fcbc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f9f9fcbc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df9f9fcbc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f9f9fcbc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f9f9fcbc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f9f9fcbc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f9f9fcbc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f9f9fcbc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f9f9fcbc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df9f9fcbc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df9f9fcbc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df9f9fcbc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df9f9fcbc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0db0ecdd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0db0ecdd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8f71d3dc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8f71d3dc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8f71d3dc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8f71d3dc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8f71d3dcd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8f71d3dc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8f71d3dc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8f71d3dc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8f71d3dcd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8f71d3dcd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8f71d3dcd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8f71d3dc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8f71d3dcd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8f71d3dcd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8f71d3dcd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8f71d3dcd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8f71d3dcd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8f71d3dcd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8f71d3dcd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8f71d3dc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8f71d3dc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8f71d3dc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f9f9fcb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f9f9fcbc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f9f9fcbc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f9f9fcbc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f9f9fcb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f9f9fcb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aws.amazon.com/console/" TargetMode="External"/><Relationship Id="rId4" Type="http://schemas.openxmlformats.org/officeDocument/2006/relationships/hyperlink" Target="https://www.mysql.com/products/workben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7.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40.png"/><Relationship Id="rId4" Type="http://schemas.openxmlformats.org/officeDocument/2006/relationships/hyperlink" Target="https://www.mysql.com/products/workbench/"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43.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46.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48.pn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5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5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5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5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 Id="rId3" Type="http://schemas.openxmlformats.org/officeDocument/2006/relationships/image" Target="../media/image5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60.png"/><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6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6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 Id="rId3" Type="http://schemas.openxmlformats.org/officeDocument/2006/relationships/image" Target="../media/image6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6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6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16200" y="1544250"/>
            <a:ext cx="6111600" cy="220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sz="3000">
                <a:latin typeface="Calibri"/>
                <a:ea typeface="Calibri"/>
                <a:cs typeface="Calibri"/>
                <a:sym typeface="Calibri"/>
              </a:rPr>
              <a:t>Dataprojektin Pilvitietokantadokumentti </a:t>
            </a:r>
            <a:endParaRPr sz="3000">
              <a:latin typeface="Calibri"/>
              <a:ea typeface="Calibri"/>
              <a:cs typeface="Calibri"/>
              <a:sym typeface="Calibri"/>
            </a:endParaRPr>
          </a:p>
          <a:p>
            <a:pPr indent="0" lvl="0" marL="0" rtl="0" algn="ctr">
              <a:lnSpc>
                <a:spcPct val="115000"/>
              </a:lnSpc>
              <a:spcBef>
                <a:spcPts val="1200"/>
              </a:spcBef>
              <a:spcAft>
                <a:spcPts val="0"/>
              </a:spcAft>
              <a:buClr>
                <a:schemeClr val="dk1"/>
              </a:buClr>
              <a:buSzPts val="1100"/>
              <a:buFont typeface="Arial"/>
              <a:buNone/>
            </a:pPr>
            <a:r>
              <a:rPr lang="en" sz="3000">
                <a:latin typeface="Calibri"/>
                <a:ea typeface="Calibri"/>
                <a:cs typeface="Calibri"/>
                <a:sym typeface="Calibri"/>
              </a:rPr>
              <a:t>AWS + MySQL</a:t>
            </a:r>
            <a:endParaRPr sz="3000">
              <a:latin typeface="Calibri"/>
              <a:ea typeface="Calibri"/>
              <a:cs typeface="Calibri"/>
              <a:sym typeface="Calibri"/>
            </a:endParaRPr>
          </a:p>
          <a:p>
            <a:pPr indent="0" lvl="0" marL="0" rtl="0" algn="ctr">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745000" y="984900"/>
            <a:ext cx="7654001" cy="3970124"/>
          </a:xfrm>
          <a:prstGeom prst="rect">
            <a:avLst/>
          </a:prstGeom>
          <a:noFill/>
          <a:ln>
            <a:noFill/>
          </a:ln>
        </p:spPr>
      </p:pic>
      <p:sp>
        <p:nvSpPr>
          <p:cNvPr id="107" name="Google Shape;107;p22"/>
          <p:cNvSpPr txBox="1"/>
          <p:nvPr/>
        </p:nvSpPr>
        <p:spPr>
          <a:xfrm>
            <a:off x="585000" y="162575"/>
            <a:ext cx="797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luodaan IAM-käyttäjän nimi ja luodaan salasana. Valittiin“I want to create an IAM user”. Käytettiin mukautettua salasanaa ja ei pyydetty salasanan vaihtoa kirjautumisen yhteydessä</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152400" y="1445675"/>
            <a:ext cx="8839203" cy="3495478"/>
          </a:xfrm>
          <a:prstGeom prst="rect">
            <a:avLst/>
          </a:prstGeom>
          <a:noFill/>
          <a:ln>
            <a:noFill/>
          </a:ln>
        </p:spPr>
      </p:pic>
      <p:sp>
        <p:nvSpPr>
          <p:cNvPr id="113" name="Google Shape;113;p23"/>
          <p:cNvSpPr txBox="1"/>
          <p:nvPr/>
        </p:nvSpPr>
        <p:spPr>
          <a:xfrm>
            <a:off x="795600" y="339950"/>
            <a:ext cx="755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Seuraavaksi valittiin oikeudet käyttäjälle. Tässä projektissa käytettiin “Admins” -ryhmää, jossa rajattomat käyttöoikeudet AWS:lle.</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152400" y="1386550"/>
            <a:ext cx="8839202" cy="3693323"/>
          </a:xfrm>
          <a:prstGeom prst="rect">
            <a:avLst/>
          </a:prstGeom>
          <a:noFill/>
          <a:ln>
            <a:noFill/>
          </a:ln>
        </p:spPr>
      </p:pic>
      <p:sp>
        <p:nvSpPr>
          <p:cNvPr id="119" name="Google Shape;119;p24"/>
          <p:cNvSpPr txBox="1"/>
          <p:nvPr/>
        </p:nvSpPr>
        <p:spPr>
          <a:xfrm>
            <a:off x="415050" y="273450"/>
            <a:ext cx="83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tarkistetaan vielä, että asetukset ovat haluttuja ja käyttäjä luodaan “Create user” -painikkeella.</a:t>
            </a:r>
            <a:endParaRPr sz="1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152400" y="2399000"/>
            <a:ext cx="8839199" cy="2474090"/>
          </a:xfrm>
          <a:prstGeom prst="rect">
            <a:avLst/>
          </a:prstGeom>
          <a:noFill/>
          <a:ln>
            <a:noFill/>
          </a:ln>
        </p:spPr>
      </p:pic>
      <p:sp>
        <p:nvSpPr>
          <p:cNvPr id="125" name="Google Shape;125;p25"/>
          <p:cNvSpPr txBox="1"/>
          <p:nvPr/>
        </p:nvSpPr>
        <p:spPr>
          <a:xfrm>
            <a:off x="304200" y="376875"/>
            <a:ext cx="853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Kun käyttäjä on luotu, niin AWS ohjaa seuraavalle sivulle, jossa kirjautumislinkki konsoliin, käyttäjänimi ja salasana.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Huomiona: AWS muistuttaa vielä, että salasanaa ei ole katsottu, joten tämän pop-upin voi </a:t>
            </a:r>
            <a:r>
              <a:rPr lang="en">
                <a:latin typeface="Calibri"/>
                <a:ea typeface="Calibri"/>
                <a:cs typeface="Calibri"/>
                <a:sym typeface="Calibri"/>
              </a:rPr>
              <a:t>sivuuttaa</a:t>
            </a:r>
            <a:r>
              <a:rPr lang="en">
                <a:latin typeface="Calibri"/>
                <a:ea typeface="Calibri"/>
                <a:cs typeface="Calibri"/>
                <a:sym typeface="Calibri"/>
              </a:rPr>
              <a:t> tai voit tarkistaa salasanasi “Show” -linkin kautta.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Tämä jälkeen voidaan kirjautua käyttäjällä esim. kopioimalla Console sign-in URLin selaimen hakupalkiin.</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6"/>
          <p:cNvPicPr preferRelativeResize="0"/>
          <p:nvPr/>
        </p:nvPicPr>
        <p:blipFill>
          <a:blip r:embed="rId3">
            <a:alphaModFix/>
          </a:blip>
          <a:stretch>
            <a:fillRect/>
          </a:stretch>
        </p:blipFill>
        <p:spPr>
          <a:xfrm>
            <a:off x="436025" y="1384425"/>
            <a:ext cx="2968775" cy="3759076"/>
          </a:xfrm>
          <a:prstGeom prst="rect">
            <a:avLst/>
          </a:prstGeom>
          <a:noFill/>
          <a:ln>
            <a:noFill/>
          </a:ln>
        </p:spPr>
      </p:pic>
      <p:sp>
        <p:nvSpPr>
          <p:cNvPr id="131" name="Google Shape;131;p26"/>
          <p:cNvSpPr txBox="1"/>
          <p:nvPr/>
        </p:nvSpPr>
        <p:spPr>
          <a:xfrm>
            <a:off x="344875" y="0"/>
            <a:ext cx="4256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Kirjauduttiin käyttämällä luotua IAM-käyttäjää</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Account ID = juurikäyttäjä</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IAM user name = luotu IAM-käyttäjä</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Password = luotu mukautettu salasana</a:t>
            </a:r>
            <a:endParaRPr>
              <a:latin typeface="Calibri"/>
              <a:ea typeface="Calibri"/>
              <a:cs typeface="Calibri"/>
              <a:sym typeface="Calibri"/>
            </a:endParaRPr>
          </a:p>
        </p:txBody>
      </p:sp>
      <p:pic>
        <p:nvPicPr>
          <p:cNvPr id="132" name="Google Shape;132;p26"/>
          <p:cNvPicPr preferRelativeResize="0"/>
          <p:nvPr/>
        </p:nvPicPr>
        <p:blipFill>
          <a:blip r:embed="rId4">
            <a:alphaModFix/>
          </a:blip>
          <a:stretch>
            <a:fillRect/>
          </a:stretch>
        </p:blipFill>
        <p:spPr>
          <a:xfrm>
            <a:off x="4192750" y="2308700"/>
            <a:ext cx="4667250" cy="2381250"/>
          </a:xfrm>
          <a:prstGeom prst="rect">
            <a:avLst/>
          </a:prstGeom>
          <a:noFill/>
          <a:ln>
            <a:noFill/>
          </a:ln>
        </p:spPr>
      </p:pic>
      <p:sp>
        <p:nvSpPr>
          <p:cNvPr id="133" name="Google Shape;133;p26"/>
          <p:cNvSpPr txBox="1"/>
          <p:nvPr/>
        </p:nvSpPr>
        <p:spPr>
          <a:xfrm>
            <a:off x="4963375" y="554225"/>
            <a:ext cx="312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Käyttäjä ja data centterin alue näkyvät konsolissa oikealla ylhäällä</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nvSpPr>
        <p:spPr>
          <a:xfrm>
            <a:off x="858450" y="1729300"/>
            <a:ext cx="7427100" cy="239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3000">
                <a:solidFill>
                  <a:schemeClr val="dk1"/>
                </a:solidFill>
              </a:rPr>
              <a:t>	 		 			</a:t>
            </a:r>
            <a:br>
              <a:rPr lang="en" sz="3000">
                <a:solidFill>
                  <a:schemeClr val="dk1"/>
                </a:solidFill>
              </a:rPr>
            </a:br>
            <a:r>
              <a:rPr lang="en" sz="3000">
                <a:solidFill>
                  <a:schemeClr val="dk1"/>
                </a:solidFill>
              </a:rPr>
              <a:t>2.  VPC VIRTUAALIVERKON LUONTI</a:t>
            </a:r>
            <a:br>
              <a:rPr lang="en" sz="3000">
                <a:solidFill>
                  <a:schemeClr val="dk1"/>
                </a:solidFill>
              </a:rPr>
            </a:br>
            <a:r>
              <a:rPr lang="en" sz="3000">
                <a:solidFill>
                  <a:schemeClr val="dk1"/>
                </a:solidFill>
              </a:rPr>
              <a:t> 		</a:t>
            </a:r>
            <a:endParaRPr sz="3000">
              <a:solidFill>
                <a:schemeClr val="dk1"/>
              </a:solidFill>
            </a:endParaRPr>
          </a:p>
          <a:p>
            <a:pPr indent="0" lvl="0" marL="0" rtl="0" algn="l">
              <a:lnSpc>
                <a:spcPct val="115000"/>
              </a:lnSpc>
              <a:spcBef>
                <a:spcPts val="1200"/>
              </a:spcBef>
              <a:spcAft>
                <a:spcPts val="1200"/>
              </a:spcAft>
              <a:buNone/>
            </a:pPr>
            <a:r>
              <a:rPr lang="en" sz="3000">
                <a:solidFill>
                  <a:schemeClr val="dk1"/>
                </a:solidFill>
              </a:rPr>
              <a:t>	 </a:t>
            </a:r>
            <a:endParaRPr sz="3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nvSpPr>
        <p:spPr>
          <a:xfrm>
            <a:off x="884400" y="1056825"/>
            <a:ext cx="7375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alibri"/>
                <a:ea typeface="Calibri"/>
                <a:cs typeface="Calibri"/>
                <a:sym typeface="Calibri"/>
              </a:rPr>
              <a:t>Tässä osiossa näytetään miten luodaan VPC virtuaaliverkko ja mitä asetuksia VPC luonnin yhteydessä voidaan tehdä.</a:t>
            </a:r>
            <a:endParaRPr sz="1800">
              <a:latin typeface="Calibri"/>
              <a:ea typeface="Calibri"/>
              <a:cs typeface="Calibri"/>
              <a:sym typeface="Calibri"/>
            </a:endParaRPr>
          </a:p>
        </p:txBody>
      </p:sp>
      <p:sp>
        <p:nvSpPr>
          <p:cNvPr id="144" name="Google Shape;144;p28"/>
          <p:cNvSpPr txBox="1"/>
          <p:nvPr/>
        </p:nvSpPr>
        <p:spPr>
          <a:xfrm>
            <a:off x="884400" y="2712175"/>
            <a:ext cx="73752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latin typeface="Calibri"/>
                <a:ea typeface="Calibri"/>
                <a:cs typeface="Calibri"/>
                <a:sym typeface="Calibri"/>
              </a:rPr>
              <a:t>VPC eli Virtual Private Cloud on eristetty verkko, jonka avulla organisaatiot voivat luoda oman yksityisen pilvi-infrastruktuurin julkisessa pilvipalvelussa, kuten Amazon Web Services (AWS), Google Cloud Platform (GCP) tai Microsoft Azure. VPC tarjoaa korkean turvallisuustason ja hallinnan yrityksen IT-resursseihin pilvessä.</a:t>
            </a:r>
            <a:endParaRPr>
              <a:latin typeface="Calibri"/>
              <a:ea typeface="Calibri"/>
              <a:cs typeface="Calibri"/>
              <a:sym typeface="Calibri"/>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9"/>
          <p:cNvPicPr preferRelativeResize="0"/>
          <p:nvPr/>
        </p:nvPicPr>
        <p:blipFill>
          <a:blip r:embed="rId3">
            <a:alphaModFix/>
          </a:blip>
          <a:stretch>
            <a:fillRect/>
          </a:stretch>
        </p:blipFill>
        <p:spPr>
          <a:xfrm>
            <a:off x="152400" y="1098325"/>
            <a:ext cx="8839198" cy="3865090"/>
          </a:xfrm>
          <a:prstGeom prst="rect">
            <a:avLst/>
          </a:prstGeom>
          <a:noFill/>
          <a:ln>
            <a:noFill/>
          </a:ln>
        </p:spPr>
      </p:pic>
      <p:sp>
        <p:nvSpPr>
          <p:cNvPr id="150" name="Google Shape;150;p29"/>
          <p:cNvSpPr txBox="1"/>
          <p:nvPr/>
        </p:nvSpPr>
        <p:spPr>
          <a:xfrm>
            <a:off x="2443650" y="229100"/>
            <a:ext cx="42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AWS konsolin hakupalkista haetaan “VPC”</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0"/>
          <p:cNvPicPr preferRelativeResize="0"/>
          <p:nvPr/>
        </p:nvPicPr>
        <p:blipFill>
          <a:blip r:embed="rId3">
            <a:alphaModFix/>
          </a:blip>
          <a:stretch>
            <a:fillRect/>
          </a:stretch>
        </p:blipFill>
        <p:spPr>
          <a:xfrm>
            <a:off x="928350" y="864625"/>
            <a:ext cx="7383425" cy="3155574"/>
          </a:xfrm>
          <a:prstGeom prst="rect">
            <a:avLst/>
          </a:prstGeom>
          <a:noFill/>
          <a:ln>
            <a:noFill/>
          </a:ln>
        </p:spPr>
      </p:pic>
      <p:sp>
        <p:nvSpPr>
          <p:cNvPr id="156" name="Google Shape;156;p30"/>
          <p:cNvSpPr txBox="1"/>
          <p:nvPr/>
        </p:nvSpPr>
        <p:spPr>
          <a:xfrm>
            <a:off x="665100" y="118325"/>
            <a:ext cx="781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VPC palvelun dashboardilta voidaan valita Create VPC tai vaihtoehtoisesti sivuvalikosta valita “Your VPCs” </a:t>
            </a:r>
            <a:endParaRPr>
              <a:latin typeface="Calibri"/>
              <a:ea typeface="Calibri"/>
              <a:cs typeface="Calibri"/>
              <a:sym typeface="Calibri"/>
            </a:endParaRPr>
          </a:p>
        </p:txBody>
      </p:sp>
      <p:pic>
        <p:nvPicPr>
          <p:cNvPr id="157" name="Google Shape;157;p30"/>
          <p:cNvPicPr preferRelativeResize="0"/>
          <p:nvPr/>
        </p:nvPicPr>
        <p:blipFill>
          <a:blip r:embed="rId4">
            <a:alphaModFix/>
          </a:blip>
          <a:stretch>
            <a:fillRect/>
          </a:stretch>
        </p:blipFill>
        <p:spPr>
          <a:xfrm>
            <a:off x="237813" y="3974725"/>
            <a:ext cx="8764501" cy="91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1"/>
          <p:cNvPicPr preferRelativeResize="0"/>
          <p:nvPr/>
        </p:nvPicPr>
        <p:blipFill>
          <a:blip r:embed="rId3">
            <a:alphaModFix/>
          </a:blip>
          <a:stretch>
            <a:fillRect/>
          </a:stretch>
        </p:blipFill>
        <p:spPr>
          <a:xfrm>
            <a:off x="2960625" y="152400"/>
            <a:ext cx="2981654" cy="4838700"/>
          </a:xfrm>
          <a:prstGeom prst="rect">
            <a:avLst/>
          </a:prstGeom>
          <a:noFill/>
          <a:ln>
            <a:noFill/>
          </a:ln>
        </p:spPr>
      </p:pic>
      <p:pic>
        <p:nvPicPr>
          <p:cNvPr id="163" name="Google Shape;163;p31"/>
          <p:cNvPicPr preferRelativeResize="0"/>
          <p:nvPr/>
        </p:nvPicPr>
        <p:blipFill>
          <a:blip r:embed="rId4">
            <a:alphaModFix/>
          </a:blip>
          <a:stretch>
            <a:fillRect/>
          </a:stretch>
        </p:blipFill>
        <p:spPr>
          <a:xfrm>
            <a:off x="6065154" y="152400"/>
            <a:ext cx="2959253" cy="4838699"/>
          </a:xfrm>
          <a:prstGeom prst="rect">
            <a:avLst/>
          </a:prstGeom>
          <a:noFill/>
          <a:ln>
            <a:noFill/>
          </a:ln>
        </p:spPr>
      </p:pic>
      <p:sp>
        <p:nvSpPr>
          <p:cNvPr id="164" name="Google Shape;164;p31"/>
          <p:cNvSpPr txBox="1"/>
          <p:nvPr/>
        </p:nvSpPr>
        <p:spPr>
          <a:xfrm>
            <a:off x="36950" y="152400"/>
            <a:ext cx="2923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luotiin oma VPC</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-VPC nimi</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-IPv4 CIRD Block (käytetään AWS:n oletustietoa</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-IPv6 CIDR Block (ei käytetä)</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-Number of Availability Zones (oletusmäärä)</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-Number of public subnets (oletusmäärä)</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-Number of private subnets (oletusmäärä)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-NAT gateways (ei käytetä)</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-VPC endspoints (oletus)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-DNS options (oletus)</a:t>
            </a:r>
            <a:endParaRPr>
              <a:latin typeface="Calibri"/>
              <a:ea typeface="Calibri"/>
              <a:cs typeface="Calibri"/>
              <a:sym typeface="Calibri"/>
            </a:endParaRPr>
          </a:p>
        </p:txBody>
      </p:sp>
      <p:sp>
        <p:nvSpPr>
          <p:cNvPr id="165" name="Google Shape;165;p31"/>
          <p:cNvSpPr txBox="1"/>
          <p:nvPr/>
        </p:nvSpPr>
        <p:spPr>
          <a:xfrm>
            <a:off x="143150" y="4212350"/>
            <a:ext cx="269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projektissa käytin oletusasetuksia suurimilta osin.</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378150" y="593850"/>
            <a:ext cx="8387700" cy="316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800">
                <a:latin typeface="Calibri"/>
                <a:ea typeface="Calibri"/>
                <a:cs typeface="Calibri"/>
                <a:sym typeface="Calibri"/>
              </a:rPr>
              <a:t>Tässä dokumentissa käyn läpi kohdat, jonka mukaan loin ja ylläpidän dataprojektimme tietokantaa Amazonin Amazon Web Service -pilvipalvelussa.</a:t>
            </a:r>
            <a:endParaRPr sz="18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800">
                <a:latin typeface="Calibri"/>
                <a:ea typeface="Calibri"/>
                <a:cs typeface="Calibri"/>
                <a:sym typeface="Calibri"/>
              </a:rPr>
              <a:t>Huomiona, että ennen dokumentin luontia on luotu jo AWS juurikäyttäjä sekä admins käyttäjäryhmä ja MySQL Workbenchin asennus on tehty etukäteen. Näitä asioita ei dokumentissa käydä läpi. Dokumentissa käytetään myös oletusarvoisia ja AWS:n </a:t>
            </a:r>
            <a:r>
              <a:rPr lang="en" sz="1800">
                <a:latin typeface="Calibri"/>
                <a:ea typeface="Calibri"/>
                <a:cs typeface="Calibri"/>
                <a:sym typeface="Calibri"/>
              </a:rPr>
              <a:t>suosittelemia</a:t>
            </a:r>
            <a:r>
              <a:rPr lang="en" sz="1800">
                <a:latin typeface="Calibri"/>
                <a:ea typeface="Calibri"/>
                <a:cs typeface="Calibri"/>
                <a:sym typeface="Calibri"/>
              </a:rPr>
              <a:t> IP-osoitteita, aliosoitteita ja sekä muita oletusasetuksia. Kaikki dokumentissa käytettävät palvelut sisältyvät AWS:n Free Tier -ohjelmaa, joten tätä dokumenttia seuraamalla pystyt rakentamaan vastaavan projektin ilmaiseksi.</a:t>
            </a:r>
            <a:endParaRPr sz="1800">
              <a:latin typeface="Calibri"/>
              <a:ea typeface="Calibri"/>
              <a:cs typeface="Calibri"/>
              <a:sym typeface="Calibri"/>
            </a:endParaRPr>
          </a:p>
          <a:p>
            <a:pPr indent="0" lvl="0" marL="0" rtl="0" algn="l">
              <a:spcBef>
                <a:spcPts val="0"/>
              </a:spcBef>
              <a:spcAft>
                <a:spcPts val="0"/>
              </a:spcAft>
              <a:buNone/>
            </a:pPr>
            <a:r>
              <a:t/>
            </a:r>
            <a:endParaRPr sz="1800">
              <a:solidFill>
                <a:schemeClr val="dk2"/>
              </a:solidFill>
            </a:endParaRPr>
          </a:p>
        </p:txBody>
      </p:sp>
      <p:sp>
        <p:nvSpPr>
          <p:cNvPr id="60" name="Google Shape;60;p14"/>
          <p:cNvSpPr txBox="1"/>
          <p:nvPr/>
        </p:nvSpPr>
        <p:spPr>
          <a:xfrm>
            <a:off x="378150" y="3603350"/>
            <a:ext cx="54084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Käytettävät ohjelmat ja alustat:</a:t>
            </a:r>
            <a:endParaRPr sz="1800">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u="sng">
                <a:solidFill>
                  <a:schemeClr val="hlink"/>
                </a:solidFill>
                <a:hlinkClick r:id="rId3"/>
              </a:rPr>
              <a:t>https://aws.amazon.com/console/</a:t>
            </a:r>
            <a:endParaRPr sz="1800">
              <a:solidFill>
                <a:schemeClr val="dk2"/>
              </a:solidFill>
            </a:endParaRPr>
          </a:p>
          <a:p>
            <a:pPr indent="0" lvl="0" marL="0" rtl="0" algn="l">
              <a:spcBef>
                <a:spcPts val="0"/>
              </a:spcBef>
              <a:spcAft>
                <a:spcPts val="0"/>
              </a:spcAft>
              <a:buNone/>
            </a:pPr>
            <a:r>
              <a:rPr lang="en" sz="1800" u="sng">
                <a:solidFill>
                  <a:schemeClr val="hlink"/>
                </a:solidFill>
                <a:hlinkClick r:id="rId4"/>
              </a:rPr>
              <a:t>https://www.mysql.com/products/workbench/</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2"/>
          <p:cNvPicPr preferRelativeResize="0"/>
          <p:nvPr/>
        </p:nvPicPr>
        <p:blipFill>
          <a:blip r:embed="rId3">
            <a:alphaModFix/>
          </a:blip>
          <a:stretch>
            <a:fillRect/>
          </a:stretch>
        </p:blipFill>
        <p:spPr>
          <a:xfrm>
            <a:off x="152400" y="1338725"/>
            <a:ext cx="8839200" cy="2811662"/>
          </a:xfrm>
          <a:prstGeom prst="rect">
            <a:avLst/>
          </a:prstGeom>
          <a:noFill/>
          <a:ln>
            <a:noFill/>
          </a:ln>
        </p:spPr>
      </p:pic>
      <p:sp>
        <p:nvSpPr>
          <p:cNvPr id="171" name="Google Shape;171;p32"/>
          <p:cNvSpPr txBox="1"/>
          <p:nvPr/>
        </p:nvSpPr>
        <p:spPr>
          <a:xfrm>
            <a:off x="2443650" y="325150"/>
            <a:ext cx="42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vielä esikatselu miltä virtuaaliverkko näyttää</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3"/>
          <p:cNvPicPr preferRelativeResize="0"/>
          <p:nvPr/>
        </p:nvPicPr>
        <p:blipFill>
          <a:blip r:embed="rId3">
            <a:alphaModFix/>
          </a:blip>
          <a:stretch>
            <a:fillRect/>
          </a:stretch>
        </p:blipFill>
        <p:spPr>
          <a:xfrm>
            <a:off x="3803100" y="152400"/>
            <a:ext cx="5217487" cy="4838700"/>
          </a:xfrm>
          <a:prstGeom prst="rect">
            <a:avLst/>
          </a:prstGeom>
          <a:noFill/>
          <a:ln>
            <a:noFill/>
          </a:ln>
        </p:spPr>
      </p:pic>
      <p:sp>
        <p:nvSpPr>
          <p:cNvPr id="177" name="Google Shape;177;p33"/>
          <p:cNvSpPr txBox="1"/>
          <p:nvPr/>
        </p:nvSpPr>
        <p:spPr>
          <a:xfrm>
            <a:off x="450800" y="2371650"/>
            <a:ext cx="27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AWS VPC workflow</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4"/>
          <p:cNvPicPr preferRelativeResize="0"/>
          <p:nvPr/>
        </p:nvPicPr>
        <p:blipFill>
          <a:blip r:embed="rId3">
            <a:alphaModFix/>
          </a:blip>
          <a:stretch>
            <a:fillRect/>
          </a:stretch>
        </p:blipFill>
        <p:spPr>
          <a:xfrm>
            <a:off x="152400" y="455400"/>
            <a:ext cx="8839200" cy="4624006"/>
          </a:xfrm>
          <a:prstGeom prst="rect">
            <a:avLst/>
          </a:prstGeom>
          <a:noFill/>
          <a:ln>
            <a:noFill/>
          </a:ln>
        </p:spPr>
      </p:pic>
      <p:sp>
        <p:nvSpPr>
          <p:cNvPr id="183" name="Google Shape;183;p34"/>
          <p:cNvSpPr txBox="1"/>
          <p:nvPr/>
        </p:nvSpPr>
        <p:spPr>
          <a:xfrm>
            <a:off x="2628450" y="0"/>
            <a:ext cx="38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Tältä näyttää lopulliset asetukset luodulle VPC:lle</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nvSpPr>
        <p:spPr>
          <a:xfrm>
            <a:off x="3270150" y="509900"/>
            <a:ext cx="26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vielä kuva VPC listauksesta. </a:t>
            </a:r>
            <a:endParaRPr>
              <a:latin typeface="Calibri"/>
              <a:ea typeface="Calibri"/>
              <a:cs typeface="Calibri"/>
              <a:sym typeface="Calibri"/>
            </a:endParaRPr>
          </a:p>
        </p:txBody>
      </p:sp>
      <p:pic>
        <p:nvPicPr>
          <p:cNvPr id="189" name="Google Shape;189;p35"/>
          <p:cNvPicPr preferRelativeResize="0"/>
          <p:nvPr/>
        </p:nvPicPr>
        <p:blipFill>
          <a:blip r:embed="rId3">
            <a:alphaModFix/>
          </a:blip>
          <a:stretch>
            <a:fillRect/>
          </a:stretch>
        </p:blipFill>
        <p:spPr>
          <a:xfrm>
            <a:off x="152400" y="1574800"/>
            <a:ext cx="8839200" cy="134416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nvSpPr>
        <p:spPr>
          <a:xfrm>
            <a:off x="1936200" y="1925250"/>
            <a:ext cx="5335800" cy="64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lang="en" sz="3000">
                <a:latin typeface="Calibri"/>
                <a:ea typeface="Calibri"/>
                <a:cs typeface="Calibri"/>
                <a:sym typeface="Calibri"/>
              </a:rPr>
              <a:t>3.  EC2 virtuaalikoneen luonti</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nvSpPr>
        <p:spPr>
          <a:xfrm>
            <a:off x="862200" y="879425"/>
            <a:ext cx="7419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alibri"/>
                <a:ea typeface="Calibri"/>
                <a:cs typeface="Calibri"/>
                <a:sym typeface="Calibri"/>
              </a:rPr>
              <a:t>Tässä osiossa luodaan EC2 instanssi käyttäen AWS Free tier-ohjelman suosittelemia asetuksia ja palveluita. Projektissa käytettiin Amazon 2023 Linux käyttöjärjestelmää.</a:t>
            </a:r>
            <a:endParaRPr sz="1800">
              <a:latin typeface="Calibri"/>
              <a:ea typeface="Calibri"/>
              <a:cs typeface="Calibri"/>
              <a:sym typeface="Calibri"/>
            </a:endParaRPr>
          </a:p>
        </p:txBody>
      </p:sp>
      <p:sp>
        <p:nvSpPr>
          <p:cNvPr id="200" name="Google Shape;200;p37"/>
          <p:cNvSpPr txBox="1"/>
          <p:nvPr/>
        </p:nvSpPr>
        <p:spPr>
          <a:xfrm>
            <a:off x="629400" y="2616100"/>
            <a:ext cx="7885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EC2 eli Amazon Elastic Compute Cloud on Amazon Web Servicesin (AWS) tarjoama pilvilaskentapalvelu, jonka avulla käyttäjät voivat vuokrata virtuaalisia palvelimia (tunnetaan nimellä "instanssit") käyttöönsä verkon kautta. EC2 tarjoaa skaalautuvan laskentatehon, joka mahdollistaa sovellusten suorittamisen pilvessä joustavasti ja kustannustehokkaasti.</a:t>
            </a:r>
            <a:endParaRPr sz="20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8"/>
          <p:cNvPicPr preferRelativeResize="0"/>
          <p:nvPr/>
        </p:nvPicPr>
        <p:blipFill>
          <a:blip r:embed="rId3">
            <a:alphaModFix/>
          </a:blip>
          <a:stretch>
            <a:fillRect/>
          </a:stretch>
        </p:blipFill>
        <p:spPr>
          <a:xfrm>
            <a:off x="152400" y="1164850"/>
            <a:ext cx="8839202" cy="3713543"/>
          </a:xfrm>
          <a:prstGeom prst="rect">
            <a:avLst/>
          </a:prstGeom>
          <a:noFill/>
          <a:ln>
            <a:noFill/>
          </a:ln>
        </p:spPr>
      </p:pic>
      <p:sp>
        <p:nvSpPr>
          <p:cNvPr id="206" name="Google Shape;206;p38"/>
          <p:cNvSpPr txBox="1"/>
          <p:nvPr/>
        </p:nvSpPr>
        <p:spPr>
          <a:xfrm>
            <a:off x="3341550" y="317750"/>
            <a:ext cx="24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AWS konsolin hakupalkista EC2</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9"/>
          <p:cNvPicPr preferRelativeResize="0"/>
          <p:nvPr/>
        </p:nvPicPr>
        <p:blipFill>
          <a:blip r:embed="rId3">
            <a:alphaModFix/>
          </a:blip>
          <a:stretch>
            <a:fillRect/>
          </a:stretch>
        </p:blipFill>
        <p:spPr>
          <a:xfrm>
            <a:off x="115450" y="876625"/>
            <a:ext cx="8839199" cy="3084006"/>
          </a:xfrm>
          <a:prstGeom prst="rect">
            <a:avLst/>
          </a:prstGeom>
          <a:noFill/>
          <a:ln>
            <a:noFill/>
          </a:ln>
        </p:spPr>
      </p:pic>
      <p:pic>
        <p:nvPicPr>
          <p:cNvPr id="212" name="Google Shape;212;p39"/>
          <p:cNvPicPr preferRelativeResize="0"/>
          <p:nvPr/>
        </p:nvPicPr>
        <p:blipFill>
          <a:blip r:embed="rId4">
            <a:alphaModFix/>
          </a:blip>
          <a:stretch>
            <a:fillRect/>
          </a:stretch>
        </p:blipFill>
        <p:spPr>
          <a:xfrm>
            <a:off x="152400" y="4179556"/>
            <a:ext cx="8839198" cy="656931"/>
          </a:xfrm>
          <a:prstGeom prst="rect">
            <a:avLst/>
          </a:prstGeom>
          <a:noFill/>
          <a:ln>
            <a:noFill/>
          </a:ln>
        </p:spPr>
      </p:pic>
      <p:sp>
        <p:nvSpPr>
          <p:cNvPr id="213" name="Google Shape;213;p39"/>
          <p:cNvSpPr txBox="1"/>
          <p:nvPr/>
        </p:nvSpPr>
        <p:spPr>
          <a:xfrm>
            <a:off x="348600" y="188625"/>
            <a:ext cx="844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EC2 dashboardilta valitaan, joko “Launch instance” tai vaihtoehtoisesti voidaan valita sivuvalikosta “Instances” ja käynnistää EC2 virtuaalikone sitä kautta. Alempi kuva.</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0"/>
          <p:cNvPicPr preferRelativeResize="0"/>
          <p:nvPr/>
        </p:nvPicPr>
        <p:blipFill>
          <a:blip r:embed="rId3">
            <a:alphaModFix/>
          </a:blip>
          <a:stretch>
            <a:fillRect/>
          </a:stretch>
        </p:blipFill>
        <p:spPr>
          <a:xfrm>
            <a:off x="196725" y="1778225"/>
            <a:ext cx="4137149" cy="3106626"/>
          </a:xfrm>
          <a:prstGeom prst="rect">
            <a:avLst/>
          </a:prstGeom>
          <a:noFill/>
          <a:ln>
            <a:noFill/>
          </a:ln>
        </p:spPr>
      </p:pic>
      <p:pic>
        <p:nvPicPr>
          <p:cNvPr id="219" name="Google Shape;219;p40"/>
          <p:cNvPicPr preferRelativeResize="0"/>
          <p:nvPr/>
        </p:nvPicPr>
        <p:blipFill>
          <a:blip r:embed="rId4">
            <a:alphaModFix/>
          </a:blip>
          <a:stretch>
            <a:fillRect/>
          </a:stretch>
        </p:blipFill>
        <p:spPr>
          <a:xfrm>
            <a:off x="4670100" y="835075"/>
            <a:ext cx="4311225" cy="4049775"/>
          </a:xfrm>
          <a:prstGeom prst="rect">
            <a:avLst/>
          </a:prstGeom>
          <a:noFill/>
          <a:ln>
            <a:noFill/>
          </a:ln>
        </p:spPr>
      </p:pic>
      <p:sp>
        <p:nvSpPr>
          <p:cNvPr id="220" name="Google Shape;220;p40"/>
          <p:cNvSpPr txBox="1"/>
          <p:nvPr/>
        </p:nvSpPr>
        <p:spPr>
          <a:xfrm>
            <a:off x="196725" y="206925"/>
            <a:ext cx="408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-Annettiin instansille nimi “dataprojekti-ec2”.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-Käyttöjärjestelmänä käyttiin Amazon Linux 2023 AMI.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-Instanssi tyyppi t3.micro Free tier ohjelman mukaan.</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1"/>
          <p:cNvPicPr preferRelativeResize="0"/>
          <p:nvPr/>
        </p:nvPicPr>
        <p:blipFill>
          <a:blip r:embed="rId3">
            <a:alphaModFix/>
          </a:blip>
          <a:stretch>
            <a:fillRect/>
          </a:stretch>
        </p:blipFill>
        <p:spPr>
          <a:xfrm>
            <a:off x="181975" y="2899225"/>
            <a:ext cx="4854325" cy="1517750"/>
          </a:xfrm>
          <a:prstGeom prst="rect">
            <a:avLst/>
          </a:prstGeom>
          <a:noFill/>
          <a:ln>
            <a:noFill/>
          </a:ln>
        </p:spPr>
      </p:pic>
      <p:pic>
        <p:nvPicPr>
          <p:cNvPr id="226" name="Google Shape;226;p41"/>
          <p:cNvPicPr preferRelativeResize="0"/>
          <p:nvPr/>
        </p:nvPicPr>
        <p:blipFill>
          <a:blip r:embed="rId4">
            <a:alphaModFix/>
          </a:blip>
          <a:stretch>
            <a:fillRect/>
          </a:stretch>
        </p:blipFill>
        <p:spPr>
          <a:xfrm>
            <a:off x="5321700" y="640725"/>
            <a:ext cx="3714225" cy="3862055"/>
          </a:xfrm>
          <a:prstGeom prst="rect">
            <a:avLst/>
          </a:prstGeom>
          <a:noFill/>
          <a:ln>
            <a:noFill/>
          </a:ln>
        </p:spPr>
      </p:pic>
      <p:sp>
        <p:nvSpPr>
          <p:cNvPr id="227" name="Google Shape;227;p41"/>
          <p:cNvSpPr txBox="1"/>
          <p:nvPr/>
        </p:nvSpPr>
        <p:spPr>
          <a:xfrm>
            <a:off x="480775" y="1145475"/>
            <a:ext cx="462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Luotiin avainpari “demokey” ssh yhteyden luonti varten. Käytettävä .pem formaattia ja ED25519 kryptausta, sillä EC2 yhdistetään myöhemmin MySQL Workbenchin kanssa.</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1607400" y="1544250"/>
            <a:ext cx="5929200" cy="2055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AutoNum type="arabicPeriod"/>
            </a:pPr>
            <a:r>
              <a:rPr lang="en" sz="1800"/>
              <a:t>IAM Käyttäjän luonti 			</a:t>
            </a:r>
            <a:endParaRPr sz="1800"/>
          </a:p>
          <a:p>
            <a:pPr indent="-298450" lvl="0" marL="457200" rtl="0" algn="l">
              <a:lnSpc>
                <a:spcPct val="115000"/>
              </a:lnSpc>
              <a:spcBef>
                <a:spcPts val="0"/>
              </a:spcBef>
              <a:spcAft>
                <a:spcPts val="0"/>
              </a:spcAft>
              <a:buSzPts val="1100"/>
              <a:buAutoNum type="arabicPeriod"/>
            </a:pPr>
            <a:r>
              <a:rPr lang="en" sz="1800"/>
              <a:t>VPC virtuaaliverkon luonti 		</a:t>
            </a:r>
            <a:endParaRPr sz="1800"/>
          </a:p>
          <a:p>
            <a:pPr indent="-298450" lvl="0" marL="457200" rtl="0" algn="l">
              <a:lnSpc>
                <a:spcPct val="115000"/>
              </a:lnSpc>
              <a:spcBef>
                <a:spcPts val="0"/>
              </a:spcBef>
              <a:spcAft>
                <a:spcPts val="0"/>
              </a:spcAft>
              <a:buSzPts val="1100"/>
              <a:buAutoNum type="arabicPeriod"/>
            </a:pPr>
            <a:r>
              <a:rPr lang="en" sz="1800"/>
              <a:t>EC2 virtuaalikoneen luonti 		</a:t>
            </a:r>
            <a:endParaRPr sz="1800"/>
          </a:p>
          <a:p>
            <a:pPr indent="-298450" lvl="0" marL="457200" rtl="0" algn="l">
              <a:lnSpc>
                <a:spcPct val="115000"/>
              </a:lnSpc>
              <a:spcBef>
                <a:spcPts val="0"/>
              </a:spcBef>
              <a:spcAft>
                <a:spcPts val="0"/>
              </a:spcAft>
              <a:buSzPts val="1100"/>
              <a:buAutoNum type="arabicPeriod"/>
            </a:pPr>
            <a:r>
              <a:rPr lang="en" sz="1800"/>
              <a:t>RDS tietokantapalvelun luonti	</a:t>
            </a:r>
            <a:endParaRPr sz="1800"/>
          </a:p>
          <a:p>
            <a:pPr indent="-298450" lvl="0" marL="457200" rtl="0" algn="l">
              <a:lnSpc>
                <a:spcPct val="115000"/>
              </a:lnSpc>
              <a:spcBef>
                <a:spcPts val="0"/>
              </a:spcBef>
              <a:spcAft>
                <a:spcPts val="0"/>
              </a:spcAft>
              <a:buSzPts val="1100"/>
              <a:buAutoNum type="arabicPeriod"/>
            </a:pPr>
            <a:r>
              <a:rPr lang="en" sz="1800"/>
              <a:t>MySQL Workbench, tietokannan luonti ja hallinta	</a:t>
            </a:r>
            <a:endParaRPr sz="1800"/>
          </a:p>
          <a:p>
            <a:pPr indent="-298450" lvl="0" marL="457200" rtl="0" algn="l">
              <a:lnSpc>
                <a:spcPct val="115000"/>
              </a:lnSpc>
              <a:spcBef>
                <a:spcPts val="0"/>
              </a:spcBef>
              <a:spcAft>
                <a:spcPts val="0"/>
              </a:spcAft>
              <a:buSzPts val="1100"/>
              <a:buAutoNum type="arabicPeriod"/>
            </a:pPr>
            <a:r>
              <a:rPr lang="en" sz="1800"/>
              <a:t>MySQL käyttö Linux CLI </a:t>
            </a:r>
            <a:endParaRPr sz="1800"/>
          </a:p>
        </p:txBody>
      </p:sp>
      <p:sp>
        <p:nvSpPr>
          <p:cNvPr id="66" name="Google Shape;66;p15"/>
          <p:cNvSpPr txBox="1"/>
          <p:nvPr/>
        </p:nvSpPr>
        <p:spPr>
          <a:xfrm>
            <a:off x="3854550" y="317800"/>
            <a:ext cx="143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Sisältö</a:t>
            </a:r>
            <a:endParaRPr sz="3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2"/>
          <p:cNvPicPr preferRelativeResize="0"/>
          <p:nvPr/>
        </p:nvPicPr>
        <p:blipFill>
          <a:blip r:embed="rId3">
            <a:alphaModFix/>
          </a:blip>
          <a:stretch>
            <a:fillRect/>
          </a:stretch>
        </p:blipFill>
        <p:spPr>
          <a:xfrm>
            <a:off x="842963" y="1379150"/>
            <a:ext cx="7458075" cy="3381375"/>
          </a:xfrm>
          <a:prstGeom prst="rect">
            <a:avLst/>
          </a:prstGeom>
          <a:noFill/>
          <a:ln>
            <a:noFill/>
          </a:ln>
        </p:spPr>
      </p:pic>
      <p:sp>
        <p:nvSpPr>
          <p:cNvPr id="233" name="Google Shape;233;p42"/>
          <p:cNvSpPr txBox="1"/>
          <p:nvPr/>
        </p:nvSpPr>
        <p:spPr>
          <a:xfrm>
            <a:off x="226663" y="280850"/>
            <a:ext cx="869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Mukautetaan oletus verkkoasetuksia siten, että voitiin valita aiemmin luomamme VPC:n sekä aliverkon. Auto-assign public IP tuli sallia.</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43"/>
          <p:cNvPicPr preferRelativeResize="0"/>
          <p:nvPr/>
        </p:nvPicPr>
        <p:blipFill>
          <a:blip r:embed="rId3">
            <a:alphaModFix/>
          </a:blip>
          <a:stretch>
            <a:fillRect/>
          </a:stretch>
        </p:blipFill>
        <p:spPr>
          <a:xfrm>
            <a:off x="484950" y="2357450"/>
            <a:ext cx="5066201" cy="2633650"/>
          </a:xfrm>
          <a:prstGeom prst="rect">
            <a:avLst/>
          </a:prstGeom>
          <a:noFill/>
          <a:ln>
            <a:noFill/>
          </a:ln>
        </p:spPr>
      </p:pic>
      <p:pic>
        <p:nvPicPr>
          <p:cNvPr id="239" name="Google Shape;239;p43"/>
          <p:cNvPicPr preferRelativeResize="0"/>
          <p:nvPr/>
        </p:nvPicPr>
        <p:blipFill>
          <a:blip r:embed="rId4">
            <a:alphaModFix/>
          </a:blip>
          <a:stretch>
            <a:fillRect/>
          </a:stretch>
        </p:blipFill>
        <p:spPr>
          <a:xfrm>
            <a:off x="6309551" y="152400"/>
            <a:ext cx="2174762" cy="4838699"/>
          </a:xfrm>
          <a:prstGeom prst="rect">
            <a:avLst/>
          </a:prstGeom>
          <a:noFill/>
          <a:ln>
            <a:noFill/>
          </a:ln>
        </p:spPr>
      </p:pic>
      <p:sp>
        <p:nvSpPr>
          <p:cNvPr id="240" name="Google Shape;240;p43"/>
          <p:cNvSpPr txBox="1"/>
          <p:nvPr/>
        </p:nvSpPr>
        <p:spPr>
          <a:xfrm>
            <a:off x="889700" y="982875"/>
            <a:ext cx="425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Käytettiin Free tierin sallimaa kovalevysasetuksia.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Tässä vielä yhteenveto EC2 instanssista -&gt;</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4"/>
          <p:cNvPicPr preferRelativeResize="0"/>
          <p:nvPr/>
        </p:nvPicPr>
        <p:blipFill>
          <a:blip r:embed="rId3">
            <a:alphaModFix/>
          </a:blip>
          <a:stretch>
            <a:fillRect/>
          </a:stretch>
        </p:blipFill>
        <p:spPr>
          <a:xfrm>
            <a:off x="152400" y="1024425"/>
            <a:ext cx="8839197" cy="804047"/>
          </a:xfrm>
          <a:prstGeom prst="rect">
            <a:avLst/>
          </a:prstGeom>
          <a:noFill/>
          <a:ln>
            <a:noFill/>
          </a:ln>
        </p:spPr>
      </p:pic>
      <p:pic>
        <p:nvPicPr>
          <p:cNvPr id="246" name="Google Shape;246;p44"/>
          <p:cNvPicPr preferRelativeResize="0"/>
          <p:nvPr/>
        </p:nvPicPr>
        <p:blipFill>
          <a:blip r:embed="rId4">
            <a:alphaModFix/>
          </a:blip>
          <a:stretch>
            <a:fillRect/>
          </a:stretch>
        </p:blipFill>
        <p:spPr>
          <a:xfrm>
            <a:off x="152400" y="1921747"/>
            <a:ext cx="8839200" cy="3034919"/>
          </a:xfrm>
          <a:prstGeom prst="rect">
            <a:avLst/>
          </a:prstGeom>
          <a:noFill/>
          <a:ln>
            <a:noFill/>
          </a:ln>
        </p:spPr>
      </p:pic>
      <p:sp>
        <p:nvSpPr>
          <p:cNvPr id="247" name="Google Shape;247;p44"/>
          <p:cNvSpPr txBox="1"/>
          <p:nvPr/>
        </p:nvSpPr>
        <p:spPr>
          <a:xfrm>
            <a:off x="152400" y="192150"/>
            <a:ext cx="883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vielä vilkaisu “Instance” välilehden osalta. Tämä kautta voidaan hallinnoida EC2 instanssia ja yhdistää itse instassiin “Connect” napin kautta. Tästä myöhemmin. Alla tärkeitä IP-tietoja Workbencin yhdistämisen silmällä pitäen.</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nvSpPr>
        <p:spPr>
          <a:xfrm>
            <a:off x="1889400" y="1925250"/>
            <a:ext cx="53652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3000">
                <a:latin typeface="Calibri"/>
                <a:ea typeface="Calibri"/>
                <a:cs typeface="Calibri"/>
                <a:sym typeface="Calibri"/>
              </a:rPr>
              <a:t>4.  RDS tietokantapalvelun luonti</a:t>
            </a:r>
            <a:endParaRPr sz="30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nvSpPr>
        <p:spPr>
          <a:xfrm>
            <a:off x="3938925" y="2017500"/>
            <a:ext cx="425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58" name="Google Shape;258;p46"/>
          <p:cNvSpPr txBox="1"/>
          <p:nvPr/>
        </p:nvSpPr>
        <p:spPr>
          <a:xfrm>
            <a:off x="836250" y="3015125"/>
            <a:ext cx="7471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RDS eli Amazon Relational Database Service on Amazon Web Servicesin (AWS) tarjoama hallinnoitu tietokantapalvelu, joka helpottaa relaatiotietokantojen käyttöönottoa, hallintaa ja skaalausta pilvessä. RDS tukee useita suosittuja tietokantamoottoreita, kuten Amazon Aurora, PostgreSQL, MySQL, MariaDB, Oracle Database ja Microsoft SQL Server</a:t>
            </a:r>
            <a:endParaRPr sz="2000">
              <a:latin typeface="Calibri"/>
              <a:ea typeface="Calibri"/>
              <a:cs typeface="Calibri"/>
              <a:sym typeface="Calibri"/>
            </a:endParaRPr>
          </a:p>
        </p:txBody>
      </p:sp>
      <p:sp>
        <p:nvSpPr>
          <p:cNvPr id="259" name="Google Shape;259;p46"/>
          <p:cNvSpPr txBox="1"/>
          <p:nvPr/>
        </p:nvSpPr>
        <p:spPr>
          <a:xfrm>
            <a:off x="817800" y="1115925"/>
            <a:ext cx="7508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alibri"/>
                <a:ea typeface="Calibri"/>
                <a:cs typeface="Calibri"/>
                <a:sym typeface="Calibri"/>
              </a:rPr>
              <a:t>Tässä osiossa luodaan AWS RDS tietokantapalvelu, jossa käytetään MySQL tietokantajärjestelmää ja se liitetään aiemmin luotuun EC2 instanssiin.</a:t>
            </a:r>
            <a:endParaRPr sz="18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7"/>
          <p:cNvPicPr preferRelativeResize="0"/>
          <p:nvPr/>
        </p:nvPicPr>
        <p:blipFill>
          <a:blip r:embed="rId3">
            <a:alphaModFix/>
          </a:blip>
          <a:stretch>
            <a:fillRect/>
          </a:stretch>
        </p:blipFill>
        <p:spPr>
          <a:xfrm>
            <a:off x="152400" y="2007300"/>
            <a:ext cx="8839201" cy="2560660"/>
          </a:xfrm>
          <a:prstGeom prst="rect">
            <a:avLst/>
          </a:prstGeom>
          <a:noFill/>
          <a:ln>
            <a:noFill/>
          </a:ln>
        </p:spPr>
      </p:pic>
      <p:sp>
        <p:nvSpPr>
          <p:cNvPr id="265" name="Google Shape;265;p47"/>
          <p:cNvSpPr txBox="1"/>
          <p:nvPr/>
        </p:nvSpPr>
        <p:spPr>
          <a:xfrm>
            <a:off x="3289800" y="465575"/>
            <a:ext cx="256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AWS konsolin hakupalkista RDS</a:t>
            </a:r>
            <a:endParaRPr sz="18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8"/>
          <p:cNvPicPr preferRelativeResize="0"/>
          <p:nvPr/>
        </p:nvPicPr>
        <p:blipFill>
          <a:blip r:embed="rId3">
            <a:alphaModFix/>
          </a:blip>
          <a:stretch>
            <a:fillRect/>
          </a:stretch>
        </p:blipFill>
        <p:spPr>
          <a:xfrm>
            <a:off x="1128663" y="1093425"/>
            <a:ext cx="6886674" cy="3831151"/>
          </a:xfrm>
          <a:prstGeom prst="rect">
            <a:avLst/>
          </a:prstGeom>
          <a:noFill/>
          <a:ln>
            <a:noFill/>
          </a:ln>
        </p:spPr>
      </p:pic>
      <p:sp>
        <p:nvSpPr>
          <p:cNvPr id="271" name="Google Shape;271;p48"/>
          <p:cNvSpPr txBox="1"/>
          <p:nvPr/>
        </p:nvSpPr>
        <p:spPr>
          <a:xfrm>
            <a:off x="370800" y="229100"/>
            <a:ext cx="840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RDS dashboardilta voidaan valita suoraa “Create database” tai vaihtoehtoisesti sivuvalikosta valita “Databases” ja sitä kautta valita “Create database”</a:t>
            </a:r>
            <a:endParaRPr>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9"/>
          <p:cNvPicPr preferRelativeResize="0"/>
          <p:nvPr/>
        </p:nvPicPr>
        <p:blipFill>
          <a:blip r:embed="rId3">
            <a:alphaModFix/>
          </a:blip>
          <a:stretch>
            <a:fillRect/>
          </a:stretch>
        </p:blipFill>
        <p:spPr>
          <a:xfrm>
            <a:off x="130200" y="189350"/>
            <a:ext cx="5126034" cy="4838700"/>
          </a:xfrm>
          <a:prstGeom prst="rect">
            <a:avLst/>
          </a:prstGeom>
          <a:noFill/>
          <a:ln>
            <a:noFill/>
          </a:ln>
        </p:spPr>
      </p:pic>
      <p:pic>
        <p:nvPicPr>
          <p:cNvPr id="277" name="Google Shape;277;p49"/>
          <p:cNvPicPr preferRelativeResize="0"/>
          <p:nvPr/>
        </p:nvPicPr>
        <p:blipFill>
          <a:blip r:embed="rId4">
            <a:alphaModFix/>
          </a:blip>
          <a:stretch>
            <a:fillRect/>
          </a:stretch>
        </p:blipFill>
        <p:spPr>
          <a:xfrm>
            <a:off x="5026125" y="3352700"/>
            <a:ext cx="3962699" cy="1675350"/>
          </a:xfrm>
          <a:prstGeom prst="rect">
            <a:avLst/>
          </a:prstGeom>
          <a:noFill/>
          <a:ln>
            <a:noFill/>
          </a:ln>
        </p:spPr>
      </p:pic>
      <p:sp>
        <p:nvSpPr>
          <p:cNvPr id="278" name="Google Shape;278;p49"/>
          <p:cNvSpPr txBox="1"/>
          <p:nvPr/>
        </p:nvSpPr>
        <p:spPr>
          <a:xfrm>
            <a:off x="5350400" y="968100"/>
            <a:ext cx="372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-RDS luotiin “Easy create” konfiguraation mukaan.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-Valittiin MySQL ohjelmisto.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-Free tierin t3.micro instanssi</a:t>
            </a:r>
            <a:endParaRPr>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50"/>
          <p:cNvPicPr preferRelativeResize="0"/>
          <p:nvPr/>
        </p:nvPicPr>
        <p:blipFill>
          <a:blip r:embed="rId3">
            <a:alphaModFix/>
          </a:blip>
          <a:stretch>
            <a:fillRect/>
          </a:stretch>
        </p:blipFill>
        <p:spPr>
          <a:xfrm>
            <a:off x="3004975" y="152400"/>
            <a:ext cx="6035206" cy="4838700"/>
          </a:xfrm>
          <a:prstGeom prst="rect">
            <a:avLst/>
          </a:prstGeom>
          <a:noFill/>
          <a:ln>
            <a:noFill/>
          </a:ln>
        </p:spPr>
      </p:pic>
      <p:sp>
        <p:nvSpPr>
          <p:cNvPr id="284" name="Google Shape;284;p50"/>
          <p:cNvSpPr txBox="1"/>
          <p:nvPr/>
        </p:nvSpPr>
        <p:spPr>
          <a:xfrm>
            <a:off x="73875" y="583825"/>
            <a:ext cx="2889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-Annettiin tietokantainstanssille nimi “demoprojekti-database”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-Pääkäyttäjäksi Admin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-Hallitaan itse pääsyä RDSään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-Luotiin salasana</a:t>
            </a:r>
            <a:endParaRPr>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51"/>
          <p:cNvPicPr preferRelativeResize="0"/>
          <p:nvPr/>
        </p:nvPicPr>
        <p:blipFill>
          <a:blip r:embed="rId3">
            <a:alphaModFix/>
          </a:blip>
          <a:stretch>
            <a:fillRect/>
          </a:stretch>
        </p:blipFill>
        <p:spPr>
          <a:xfrm>
            <a:off x="2502450" y="152400"/>
            <a:ext cx="6537908" cy="4838699"/>
          </a:xfrm>
          <a:prstGeom prst="rect">
            <a:avLst/>
          </a:prstGeom>
          <a:noFill/>
          <a:ln>
            <a:noFill/>
          </a:ln>
        </p:spPr>
      </p:pic>
      <p:sp>
        <p:nvSpPr>
          <p:cNvPr id="290" name="Google Shape;290;p51"/>
          <p:cNvSpPr txBox="1"/>
          <p:nvPr/>
        </p:nvSpPr>
        <p:spPr>
          <a:xfrm>
            <a:off x="177350" y="376925"/>
            <a:ext cx="1958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Liitettiin RDS:n luonnissa RDS kiinni jo aiemmin luotuun “dataprojekti-ec2” </a:t>
            </a:r>
            <a:r>
              <a:rPr lang="en">
                <a:latin typeface="Calibri"/>
                <a:ea typeface="Calibri"/>
                <a:cs typeface="Calibri"/>
                <a:sym typeface="Calibri"/>
              </a:rPr>
              <a:t>EC2 instanssiin.</a:t>
            </a:r>
            <a:endParaRPr>
              <a:latin typeface="Calibri"/>
              <a:ea typeface="Calibri"/>
              <a:cs typeface="Calibri"/>
              <a:sym typeface="Calibri"/>
            </a:endParaRPr>
          </a:p>
        </p:txBody>
      </p:sp>
      <p:sp>
        <p:nvSpPr>
          <p:cNvPr id="291" name="Google Shape;291;p51"/>
          <p:cNvSpPr txBox="1"/>
          <p:nvPr/>
        </p:nvSpPr>
        <p:spPr>
          <a:xfrm>
            <a:off x="177350" y="2357425"/>
            <a:ext cx="215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Tämä luo valmiiksi jotain security grouppeja jotta EC2 instanssilla on pääsy RDSään.</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6"/>
          <p:cNvSpPr txBox="1"/>
          <p:nvPr>
            <p:ph idx="1" type="body"/>
          </p:nvPr>
        </p:nvSpPr>
        <p:spPr>
          <a:xfrm>
            <a:off x="1956600" y="2194450"/>
            <a:ext cx="5230800" cy="761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AutoNum type="arabicPeriod"/>
            </a:pPr>
            <a:r>
              <a:rPr lang="en" sz="3000">
                <a:solidFill>
                  <a:srgbClr val="000000"/>
                </a:solidFill>
              </a:rPr>
              <a:t>IAM KÄYTTÄJÄN LUONTI</a:t>
            </a:r>
            <a:endParaRPr sz="30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52"/>
          <p:cNvPicPr preferRelativeResize="0"/>
          <p:nvPr/>
        </p:nvPicPr>
        <p:blipFill rotWithShape="1">
          <a:blip r:embed="rId3">
            <a:alphaModFix/>
          </a:blip>
          <a:srcRect b="-32460" l="-9969" r="9969" t="32460"/>
          <a:stretch/>
        </p:blipFill>
        <p:spPr>
          <a:xfrm>
            <a:off x="3743975" y="189325"/>
            <a:ext cx="5042825" cy="1593500"/>
          </a:xfrm>
          <a:prstGeom prst="rect">
            <a:avLst/>
          </a:prstGeom>
          <a:noFill/>
          <a:ln>
            <a:noFill/>
          </a:ln>
        </p:spPr>
      </p:pic>
      <p:sp>
        <p:nvSpPr>
          <p:cNvPr id="297" name="Google Shape;297;p52"/>
          <p:cNvSpPr txBox="1"/>
          <p:nvPr/>
        </p:nvSpPr>
        <p:spPr>
          <a:xfrm>
            <a:off x="81275" y="347350"/>
            <a:ext cx="425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vielä kuvat database-listauksesta ja tarkempia tietoja RDS:tä. Tärkeä endpoint-osoite, jotta pääsemme käsiksi RDS-instanssiin Workbenchillä ja CLI:lla.</a:t>
            </a:r>
            <a:endParaRPr>
              <a:latin typeface="Calibri"/>
              <a:ea typeface="Calibri"/>
              <a:cs typeface="Calibri"/>
              <a:sym typeface="Calibri"/>
            </a:endParaRPr>
          </a:p>
        </p:txBody>
      </p:sp>
      <p:pic>
        <p:nvPicPr>
          <p:cNvPr id="298" name="Google Shape;298;p52"/>
          <p:cNvPicPr preferRelativeResize="0"/>
          <p:nvPr/>
        </p:nvPicPr>
        <p:blipFill>
          <a:blip r:embed="rId4">
            <a:alphaModFix/>
          </a:blip>
          <a:stretch>
            <a:fillRect/>
          </a:stretch>
        </p:blipFill>
        <p:spPr>
          <a:xfrm>
            <a:off x="1785600" y="1352025"/>
            <a:ext cx="7001199" cy="3646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nvSpPr>
        <p:spPr>
          <a:xfrm>
            <a:off x="1539000" y="1573500"/>
            <a:ext cx="6066000" cy="11775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1200"/>
              </a:spcBef>
              <a:spcAft>
                <a:spcPts val="1200"/>
              </a:spcAft>
              <a:buNone/>
            </a:pPr>
            <a:r>
              <a:rPr lang="en" sz="3000">
                <a:latin typeface="Calibri"/>
                <a:ea typeface="Calibri"/>
                <a:cs typeface="Calibri"/>
                <a:sym typeface="Calibri"/>
              </a:rPr>
              <a:t>5. MySQL Workbench, tietokannan luonti ja hallinta</a:t>
            </a:r>
            <a:endParaRPr sz="18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nvSpPr>
        <p:spPr>
          <a:xfrm>
            <a:off x="869550" y="2963425"/>
            <a:ext cx="74049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DCD9D4"/>
                </a:solidFill>
                <a:latin typeface="Calibri"/>
                <a:ea typeface="Calibri"/>
                <a:cs typeface="Calibri"/>
                <a:sym typeface="Calibri"/>
              </a:rPr>
              <a:t>MySQL Workbench on visuaalinen työkalu, joka tarjoaa graafisen käyttöliittymän MySQL-tietokannan hallintaan ja kehitykseen. Se tarjoaa monipuolisia ominaisuuksia, jotka helpottavat tietokantasuunnittelua, kehitystä, hallintaa ja ylläpitoa. Tämä työkalu on erityisen suosittu MySQL-tietokantojen kanssa työskentelevien kehittäjien ja tietokanta-asiantuntijoiden keskuudessa.</a:t>
            </a:r>
            <a:endParaRPr sz="2000">
              <a:solidFill>
                <a:schemeClr val="dk2"/>
              </a:solidFill>
              <a:latin typeface="Calibri"/>
              <a:ea typeface="Calibri"/>
              <a:cs typeface="Calibri"/>
              <a:sym typeface="Calibri"/>
            </a:endParaRPr>
          </a:p>
        </p:txBody>
      </p:sp>
      <p:sp>
        <p:nvSpPr>
          <p:cNvPr id="309" name="Google Shape;309;p54"/>
          <p:cNvSpPr txBox="1"/>
          <p:nvPr/>
        </p:nvSpPr>
        <p:spPr>
          <a:xfrm>
            <a:off x="474150" y="672500"/>
            <a:ext cx="81957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alibri"/>
                <a:ea typeface="Calibri"/>
                <a:cs typeface="Calibri"/>
                <a:sym typeface="Calibri"/>
              </a:rPr>
              <a:t>Tässä osiossa käydään läpi miten luodaan yhteys paikalliselle palvelimelle sekä pilvipalvelimelle käyttäen MySQL Workbench visuaalista työkalua. Kuinka luodaan tietokanta, tuodaan data tietokantaa, muokataan dataa siten, että sensitiivinen asiakasdata jää paikalliselle palvelimelle ja muu data siirretään pilvipalvelimelle. </a:t>
            </a:r>
            <a:endParaRPr sz="18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55"/>
          <p:cNvPicPr preferRelativeResize="0"/>
          <p:nvPr/>
        </p:nvPicPr>
        <p:blipFill>
          <a:blip r:embed="rId3">
            <a:alphaModFix/>
          </a:blip>
          <a:stretch>
            <a:fillRect/>
          </a:stretch>
        </p:blipFill>
        <p:spPr>
          <a:xfrm>
            <a:off x="1976438" y="1549125"/>
            <a:ext cx="5191125" cy="3095625"/>
          </a:xfrm>
          <a:prstGeom prst="rect">
            <a:avLst/>
          </a:prstGeom>
          <a:noFill/>
          <a:ln>
            <a:noFill/>
          </a:ln>
        </p:spPr>
      </p:pic>
      <p:sp>
        <p:nvSpPr>
          <p:cNvPr id="315" name="Google Shape;315;p55"/>
          <p:cNvSpPr txBox="1"/>
          <p:nvPr/>
        </p:nvSpPr>
        <p:spPr>
          <a:xfrm>
            <a:off x="1508255" y="169950"/>
            <a:ext cx="612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Valittiin tietokantaohjelmaksi </a:t>
            </a:r>
            <a:r>
              <a:rPr lang="en" u="sng">
                <a:solidFill>
                  <a:schemeClr val="hlink"/>
                </a:solidFill>
                <a:latin typeface="Calibri"/>
                <a:ea typeface="Calibri"/>
                <a:cs typeface="Calibri"/>
                <a:sym typeface="Calibri"/>
                <a:hlinkClick r:id="rId4"/>
              </a:rPr>
              <a:t>MySQL Workbench</a:t>
            </a:r>
            <a:r>
              <a:rPr lang="en">
                <a:latin typeface="Calibri"/>
                <a:ea typeface="Calibri"/>
                <a:cs typeface="Calibri"/>
                <a:sym typeface="Calibri"/>
              </a:rPr>
              <a:t>. Tässä tehtiin ensi testi, että yhteys meidän pilvipalvelimelle toimii. MySQL Workbenchin valikosta “Database” ja valikosta “Manage Connections”</a:t>
            </a:r>
            <a:endParaRPr>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56"/>
          <p:cNvPicPr preferRelativeResize="0"/>
          <p:nvPr/>
        </p:nvPicPr>
        <p:blipFill>
          <a:blip r:embed="rId3">
            <a:alphaModFix/>
          </a:blip>
          <a:stretch>
            <a:fillRect/>
          </a:stretch>
        </p:blipFill>
        <p:spPr>
          <a:xfrm>
            <a:off x="3753599" y="0"/>
            <a:ext cx="5390400" cy="3838225"/>
          </a:xfrm>
          <a:prstGeom prst="rect">
            <a:avLst/>
          </a:prstGeom>
          <a:noFill/>
          <a:ln>
            <a:noFill/>
          </a:ln>
        </p:spPr>
      </p:pic>
      <p:sp>
        <p:nvSpPr>
          <p:cNvPr id="321" name="Google Shape;321;p56"/>
          <p:cNvSpPr txBox="1"/>
          <p:nvPr/>
        </p:nvSpPr>
        <p:spPr>
          <a:xfrm>
            <a:off x="2076625" y="295600"/>
            <a:ext cx="425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322" name="Google Shape;322;p56"/>
          <p:cNvSpPr txBox="1"/>
          <p:nvPr/>
        </p:nvSpPr>
        <p:spPr>
          <a:xfrm>
            <a:off x="0" y="0"/>
            <a:ext cx="37098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Haluttiin luoda oma yhteys, joten ensin valittiin “New” tämän jälkeen nimettiin yhteys “demo”.</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-Connection Method on Standard TCP/IP over SSH. Tarvitaan, jotta voimme yhdistää Workbenchin EC2 instanssiimme.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-SSH Hostname tähän käytettiin “dataprojekti-ec2” instanssin julkista IP:tä.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-SSH Username on ec2-user. Tämä on AWS:n oletuskäyttäjä EC2 instanssissa.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-SSH Key Filena käytettiin aiemmin luota .pem tiedosto EC2 instanssin luonnin yhteydessä.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-MySQL Hostname tämä saadaa AWS:ltä aiemmin mainitsemani RDS endpoint-osoite.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-MySQL Server Port on 3306, tämä on vakioportti jota käytetään MySQL:ssä.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-Username on RDS instanssi pääkäyttäjä eli admin.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p:txBody>
      </p:sp>
      <p:sp>
        <p:nvSpPr>
          <p:cNvPr id="323" name="Google Shape;323;p56"/>
          <p:cNvSpPr txBox="1"/>
          <p:nvPr/>
        </p:nvSpPr>
        <p:spPr>
          <a:xfrm>
            <a:off x="4626225" y="4116275"/>
            <a:ext cx="3746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Kun testaamme yhteyttä “Test connection” kautta, niin MySQL kysyy salasanaa, joka on RDS:lle luotu salasana. </a:t>
            </a:r>
            <a:endParaRPr sz="18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7"/>
          <p:cNvPicPr preferRelativeResize="0"/>
          <p:nvPr/>
        </p:nvPicPr>
        <p:blipFill>
          <a:blip r:embed="rId3">
            <a:alphaModFix/>
          </a:blip>
          <a:stretch>
            <a:fillRect/>
          </a:stretch>
        </p:blipFill>
        <p:spPr>
          <a:xfrm>
            <a:off x="2800350" y="1541750"/>
            <a:ext cx="3543300" cy="2686050"/>
          </a:xfrm>
          <a:prstGeom prst="rect">
            <a:avLst/>
          </a:prstGeom>
          <a:noFill/>
          <a:ln>
            <a:noFill/>
          </a:ln>
        </p:spPr>
      </p:pic>
      <p:sp>
        <p:nvSpPr>
          <p:cNvPr id="329" name="Google Shape;329;p57"/>
          <p:cNvSpPr txBox="1"/>
          <p:nvPr/>
        </p:nvSpPr>
        <p:spPr>
          <a:xfrm>
            <a:off x="1811850" y="406450"/>
            <a:ext cx="55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Kaikki tehtiin oikein ja saatiin onnistunut yhteys meidän pilvipalvelimeen.</a:t>
            </a:r>
            <a:endParaRPr>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8"/>
          <p:cNvPicPr preferRelativeResize="0"/>
          <p:nvPr/>
        </p:nvPicPr>
        <p:blipFill>
          <a:blip r:embed="rId3">
            <a:alphaModFix/>
          </a:blip>
          <a:stretch>
            <a:fillRect/>
          </a:stretch>
        </p:blipFill>
        <p:spPr>
          <a:xfrm>
            <a:off x="93275" y="2258575"/>
            <a:ext cx="3867150" cy="1962150"/>
          </a:xfrm>
          <a:prstGeom prst="rect">
            <a:avLst/>
          </a:prstGeom>
          <a:noFill/>
          <a:ln>
            <a:noFill/>
          </a:ln>
        </p:spPr>
      </p:pic>
      <p:pic>
        <p:nvPicPr>
          <p:cNvPr id="335" name="Google Shape;335;p58"/>
          <p:cNvPicPr preferRelativeResize="0"/>
          <p:nvPr/>
        </p:nvPicPr>
        <p:blipFill>
          <a:blip r:embed="rId4">
            <a:alphaModFix/>
          </a:blip>
          <a:stretch>
            <a:fillRect/>
          </a:stretch>
        </p:blipFill>
        <p:spPr>
          <a:xfrm>
            <a:off x="4245850" y="1423500"/>
            <a:ext cx="4819650" cy="3454669"/>
          </a:xfrm>
          <a:prstGeom prst="rect">
            <a:avLst/>
          </a:prstGeom>
          <a:noFill/>
          <a:ln>
            <a:noFill/>
          </a:ln>
        </p:spPr>
      </p:pic>
      <p:sp>
        <p:nvSpPr>
          <p:cNvPr id="336" name="Google Shape;336;p58"/>
          <p:cNvSpPr txBox="1"/>
          <p:nvPr/>
        </p:nvSpPr>
        <p:spPr>
          <a:xfrm>
            <a:off x="60300" y="369500"/>
            <a:ext cx="9005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Kun yhteys pilvipalvelimeen onnistui, niin seuraavaksi meidän tuli yhdistää Workbenchimme paikalliseen tietokantapalvelimeen. Se onnistui oletusasetuksilla</a:t>
            </a:r>
            <a:endParaRPr>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59"/>
          <p:cNvPicPr preferRelativeResize="0"/>
          <p:nvPr/>
        </p:nvPicPr>
        <p:blipFill>
          <a:blip r:embed="rId3">
            <a:alphaModFix/>
          </a:blip>
          <a:stretch>
            <a:fillRect/>
          </a:stretch>
        </p:blipFill>
        <p:spPr>
          <a:xfrm>
            <a:off x="957925" y="715975"/>
            <a:ext cx="7422448" cy="4427524"/>
          </a:xfrm>
          <a:prstGeom prst="rect">
            <a:avLst/>
          </a:prstGeom>
          <a:noFill/>
          <a:ln>
            <a:noFill/>
          </a:ln>
        </p:spPr>
      </p:pic>
      <p:sp>
        <p:nvSpPr>
          <p:cNvPr id="342" name="Google Shape;342;p59"/>
          <p:cNvSpPr txBox="1"/>
          <p:nvPr/>
        </p:nvSpPr>
        <p:spPr>
          <a:xfrm>
            <a:off x="1282050" y="125625"/>
            <a:ext cx="65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on meidän paikallinen tietokantapalvelin. Meillä on olemassa useampi tietokanta.</a:t>
            </a:r>
            <a:endParaRPr>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60"/>
          <p:cNvPicPr preferRelativeResize="0"/>
          <p:nvPr/>
        </p:nvPicPr>
        <p:blipFill rotWithShape="1">
          <a:blip r:embed="rId3">
            <a:alphaModFix/>
          </a:blip>
          <a:srcRect b="-9415" l="-2086" r="-9471" t="-2141"/>
          <a:stretch/>
        </p:blipFill>
        <p:spPr>
          <a:xfrm>
            <a:off x="122775" y="1453149"/>
            <a:ext cx="4868749" cy="3646000"/>
          </a:xfrm>
          <a:prstGeom prst="rect">
            <a:avLst/>
          </a:prstGeom>
          <a:noFill/>
          <a:ln>
            <a:noFill/>
          </a:ln>
        </p:spPr>
      </p:pic>
      <p:sp>
        <p:nvSpPr>
          <p:cNvPr id="348" name="Google Shape;348;p60"/>
          <p:cNvSpPr txBox="1"/>
          <p:nvPr/>
        </p:nvSpPr>
        <p:spPr>
          <a:xfrm>
            <a:off x="66500" y="406450"/>
            <a:ext cx="369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Seuraavaksi tuli luoda paikalliselle tietokantapalvelimelle meidän popup_myynti-tietokanta. Tämä onnistui käyttämällä Workbenchin Data Import -työkalua. </a:t>
            </a:r>
            <a:endParaRPr>
              <a:latin typeface="Calibri"/>
              <a:ea typeface="Calibri"/>
              <a:cs typeface="Calibri"/>
              <a:sym typeface="Calibri"/>
            </a:endParaRPr>
          </a:p>
        </p:txBody>
      </p:sp>
      <p:pic>
        <p:nvPicPr>
          <p:cNvPr id="349" name="Google Shape;349;p60"/>
          <p:cNvPicPr preferRelativeResize="0"/>
          <p:nvPr/>
        </p:nvPicPr>
        <p:blipFill>
          <a:blip r:embed="rId4">
            <a:alphaModFix/>
          </a:blip>
          <a:stretch>
            <a:fillRect/>
          </a:stretch>
        </p:blipFill>
        <p:spPr>
          <a:xfrm>
            <a:off x="4725475" y="1955600"/>
            <a:ext cx="4288824" cy="19759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61"/>
          <p:cNvPicPr preferRelativeResize="0"/>
          <p:nvPr/>
        </p:nvPicPr>
        <p:blipFill>
          <a:blip r:embed="rId3">
            <a:alphaModFix/>
          </a:blip>
          <a:stretch>
            <a:fillRect/>
          </a:stretch>
        </p:blipFill>
        <p:spPr>
          <a:xfrm>
            <a:off x="34150" y="847075"/>
            <a:ext cx="2438400" cy="4257675"/>
          </a:xfrm>
          <a:prstGeom prst="rect">
            <a:avLst/>
          </a:prstGeom>
          <a:noFill/>
          <a:ln>
            <a:noFill/>
          </a:ln>
        </p:spPr>
      </p:pic>
      <p:pic>
        <p:nvPicPr>
          <p:cNvPr id="355" name="Google Shape;355;p61"/>
          <p:cNvPicPr preferRelativeResize="0"/>
          <p:nvPr/>
        </p:nvPicPr>
        <p:blipFill>
          <a:blip r:embed="rId4">
            <a:alphaModFix/>
          </a:blip>
          <a:stretch>
            <a:fillRect/>
          </a:stretch>
        </p:blipFill>
        <p:spPr>
          <a:xfrm>
            <a:off x="2555850" y="2081225"/>
            <a:ext cx="6529026" cy="2564125"/>
          </a:xfrm>
          <a:prstGeom prst="rect">
            <a:avLst/>
          </a:prstGeom>
          <a:noFill/>
          <a:ln>
            <a:noFill/>
          </a:ln>
        </p:spPr>
      </p:pic>
      <p:sp>
        <p:nvSpPr>
          <p:cNvPr id="356" name="Google Shape;356;p61"/>
          <p:cNvSpPr txBox="1"/>
          <p:nvPr/>
        </p:nvSpPr>
        <p:spPr>
          <a:xfrm>
            <a:off x="3517675" y="847075"/>
            <a:ext cx="410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tein testin, että data on luotu paikalliselle tietokantapalvelimelle</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1452450" y="1108575"/>
            <a:ext cx="6239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alibri"/>
                <a:ea typeface="Calibri"/>
                <a:cs typeface="Calibri"/>
                <a:sym typeface="Calibri"/>
              </a:rPr>
              <a:t>Tässä osiossa käydään läpi kuinka luodaan IAM-käyttäjä ja miten IAM-käyttäjälle lisätään käyttäjäoikeudet AWS konsoliin.</a:t>
            </a:r>
            <a:endParaRPr sz="1800">
              <a:latin typeface="Calibri"/>
              <a:ea typeface="Calibri"/>
              <a:cs typeface="Calibri"/>
              <a:sym typeface="Calibri"/>
            </a:endParaRPr>
          </a:p>
        </p:txBody>
      </p:sp>
      <p:sp>
        <p:nvSpPr>
          <p:cNvPr id="77" name="Google Shape;77;p17"/>
          <p:cNvSpPr txBox="1"/>
          <p:nvPr/>
        </p:nvSpPr>
        <p:spPr>
          <a:xfrm>
            <a:off x="894200" y="2786050"/>
            <a:ext cx="7589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IAM eli Identity and Access Management on järjestelmä, prosessi tai teknologia, joka hallinnoi käyttäjien identiteettejä ja näiden pääsyä tietoresursseihin organisaatiossa. Sen päätavoitteena on varmistaa, että oikeat henkilöt ja roolit (käyttäjät) saavat oikeanlaisen pääsyn organisaation teknologiaresursseihin oikeaan aikaan ja oikeista syistä.</a:t>
            </a:r>
            <a:endParaRPr sz="20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2"/>
          <p:cNvSpPr txBox="1"/>
          <p:nvPr/>
        </p:nvSpPr>
        <p:spPr>
          <a:xfrm>
            <a:off x="214325" y="162600"/>
            <a:ext cx="60081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Halusimme pilkkoa popup_myynti tietokannan datan siten, että asiakasdatasta tunnistettavat tiedot jäävät paikalliselle palvelimelle ja muu data voidaan säilyttää pilvessä paikallisen datan rinnalla.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Tässä tein ratkaisuksi, että luodaan nykyisestä asiakas-taulusta väliaikainen asiakas_temp-taulu, jossa tunnistettava asiakasdata muutetaan NULL-arvoon.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CREATE TABLE asiakas_temp AS</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SELECT asiakas_id, NULL AS puhelinnumero, NULL AS sähköposti, ikä, sukupuoli</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FROM asiakas;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Tämän jälkeen poistettiin alkuperäinen asiakas-taulu ja muutettiin asiakas_temp-taulu uudeksi asiakas-tauluksi.</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DROP TABLE IF EXISTS asiakas;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RENAME TABLE asiakas_temp TO asiakas;</a:t>
            </a:r>
            <a:endParaRPr>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63"/>
          <p:cNvPicPr preferRelativeResize="0"/>
          <p:nvPr/>
        </p:nvPicPr>
        <p:blipFill>
          <a:blip r:embed="rId3">
            <a:alphaModFix/>
          </a:blip>
          <a:stretch>
            <a:fillRect/>
          </a:stretch>
        </p:blipFill>
        <p:spPr>
          <a:xfrm>
            <a:off x="48950" y="108075"/>
            <a:ext cx="6949474" cy="3112525"/>
          </a:xfrm>
          <a:prstGeom prst="rect">
            <a:avLst/>
          </a:prstGeom>
          <a:noFill/>
          <a:ln>
            <a:noFill/>
          </a:ln>
        </p:spPr>
      </p:pic>
      <p:pic>
        <p:nvPicPr>
          <p:cNvPr id="367" name="Google Shape;367;p63"/>
          <p:cNvPicPr preferRelativeResize="0"/>
          <p:nvPr/>
        </p:nvPicPr>
        <p:blipFill>
          <a:blip r:embed="rId4">
            <a:alphaModFix/>
          </a:blip>
          <a:stretch>
            <a:fillRect/>
          </a:stretch>
        </p:blipFill>
        <p:spPr>
          <a:xfrm>
            <a:off x="785800" y="1093725"/>
            <a:ext cx="6796449" cy="3069676"/>
          </a:xfrm>
          <a:prstGeom prst="rect">
            <a:avLst/>
          </a:prstGeom>
          <a:noFill/>
          <a:ln>
            <a:noFill/>
          </a:ln>
        </p:spPr>
      </p:pic>
      <p:pic>
        <p:nvPicPr>
          <p:cNvPr id="368" name="Google Shape;368;p63"/>
          <p:cNvPicPr preferRelativeResize="0"/>
          <p:nvPr/>
        </p:nvPicPr>
        <p:blipFill rotWithShape="1">
          <a:blip r:embed="rId5">
            <a:alphaModFix/>
          </a:blip>
          <a:srcRect b="-3450" l="-9880" r="9879" t="3449"/>
          <a:stretch/>
        </p:blipFill>
        <p:spPr>
          <a:xfrm>
            <a:off x="2081786" y="1866875"/>
            <a:ext cx="6754314" cy="306967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64"/>
          <p:cNvPicPr preferRelativeResize="0"/>
          <p:nvPr/>
        </p:nvPicPr>
        <p:blipFill>
          <a:blip r:embed="rId3">
            <a:alphaModFix/>
          </a:blip>
          <a:stretch>
            <a:fillRect/>
          </a:stretch>
        </p:blipFill>
        <p:spPr>
          <a:xfrm>
            <a:off x="3662725" y="433225"/>
            <a:ext cx="5410200" cy="4124325"/>
          </a:xfrm>
          <a:prstGeom prst="rect">
            <a:avLst/>
          </a:prstGeom>
          <a:noFill/>
          <a:ln>
            <a:noFill/>
          </a:ln>
        </p:spPr>
      </p:pic>
      <p:sp>
        <p:nvSpPr>
          <p:cNvPr id="374" name="Google Shape;374;p64"/>
          <p:cNvSpPr txBox="1"/>
          <p:nvPr/>
        </p:nvSpPr>
        <p:spPr>
          <a:xfrm>
            <a:off x="214300" y="1729250"/>
            <a:ext cx="322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Tämä jälkeen tein Workbenchin Data export -työkalulla päivitetystä popup_myynti datasta dump-tiedoston, joka sitten siirretään pilvipalvelimelle.</a:t>
            </a:r>
            <a:endParaRPr>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65"/>
          <p:cNvPicPr preferRelativeResize="0"/>
          <p:nvPr/>
        </p:nvPicPr>
        <p:blipFill>
          <a:blip r:embed="rId3">
            <a:alphaModFix/>
          </a:blip>
          <a:stretch>
            <a:fillRect/>
          </a:stretch>
        </p:blipFill>
        <p:spPr>
          <a:xfrm>
            <a:off x="152400" y="625350"/>
            <a:ext cx="8839201" cy="402482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66"/>
          <p:cNvPicPr preferRelativeResize="0"/>
          <p:nvPr/>
        </p:nvPicPr>
        <p:blipFill>
          <a:blip r:embed="rId3">
            <a:alphaModFix/>
          </a:blip>
          <a:stretch>
            <a:fillRect/>
          </a:stretch>
        </p:blipFill>
        <p:spPr>
          <a:xfrm>
            <a:off x="181975" y="438475"/>
            <a:ext cx="8839201" cy="426654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67"/>
          <p:cNvPicPr preferRelativeResize="0"/>
          <p:nvPr/>
        </p:nvPicPr>
        <p:blipFill>
          <a:blip r:embed="rId3">
            <a:alphaModFix/>
          </a:blip>
          <a:stretch>
            <a:fillRect/>
          </a:stretch>
        </p:blipFill>
        <p:spPr>
          <a:xfrm>
            <a:off x="1643063" y="465913"/>
            <a:ext cx="5857875" cy="4448175"/>
          </a:xfrm>
          <a:prstGeom prst="rect">
            <a:avLst/>
          </a:prstGeom>
          <a:noFill/>
          <a:ln>
            <a:noFill/>
          </a:ln>
        </p:spPr>
      </p:pic>
      <p:sp>
        <p:nvSpPr>
          <p:cNvPr id="390" name="Google Shape;390;p67"/>
          <p:cNvSpPr txBox="1"/>
          <p:nvPr/>
        </p:nvSpPr>
        <p:spPr>
          <a:xfrm>
            <a:off x="2691150" y="0"/>
            <a:ext cx="37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popup_myynti tietokanta pilvipalvelimella</a:t>
            </a:r>
            <a:endParaRPr>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8"/>
          <p:cNvSpPr txBox="1"/>
          <p:nvPr/>
        </p:nvSpPr>
        <p:spPr>
          <a:xfrm>
            <a:off x="2111100" y="2248500"/>
            <a:ext cx="49218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3000"/>
              <a:t>6.  MySQL käyttö Linux CLI</a:t>
            </a:r>
            <a:endParaRPr sz="1800">
              <a:solidFill>
                <a:schemeClr val="dk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9"/>
          <p:cNvSpPr txBox="1"/>
          <p:nvPr/>
        </p:nvSpPr>
        <p:spPr>
          <a:xfrm>
            <a:off x="463050" y="768550"/>
            <a:ext cx="8217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alibri"/>
                <a:ea typeface="Calibri"/>
                <a:cs typeface="Calibri"/>
                <a:sym typeface="Calibri"/>
              </a:rPr>
              <a:t>Tässä osiossa käyn läpi miten otetaan yhteys EC2 instanssiin AWS konsolin kautta, korjataan security groupia, asennetaan MySQL -tietokantajärjestelmä Linux käyttöjärjestelmälle, otetaan yhteys RDSään Linuxin komentoriviä käyttäen, otetaan yhteys tietokantaan popup_myynti ja tehdään muutama SQL-kysely testiksi. Näytetään vielä yksi kysely MySQL Workbenchin avulla.</a:t>
            </a:r>
            <a:endParaRPr sz="1800">
              <a:latin typeface="Calibri"/>
              <a:ea typeface="Calibri"/>
              <a:cs typeface="Calibri"/>
              <a:sym typeface="Calibri"/>
            </a:endParaRPr>
          </a:p>
        </p:txBody>
      </p:sp>
      <p:sp>
        <p:nvSpPr>
          <p:cNvPr id="401" name="Google Shape;401;p69"/>
          <p:cNvSpPr txBox="1"/>
          <p:nvPr/>
        </p:nvSpPr>
        <p:spPr>
          <a:xfrm>
            <a:off x="895350" y="2645625"/>
            <a:ext cx="73533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MySQL on avoimen lähdekoodin relaatiotietokantajärjestelmä, joka perustuu SQL-kieleen (Structured Query Language). Se on yksi maailman suosituimmista tietokantajärjestelmistä ja sitä käytetään laajasti erilaisissa sovelluksissa, kuten verkkosivustoissa, sovelluskehityksessä ja analytiikassa.</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Linux on avoimen lähdekoodin ja vapaa Unix-pohjainen käyttöjärjestelmä, joka on kehitetty alun perin Linus Torvaldsin toimesta vuonna 1991. Siitä lähtien se on kasvanut ja laajentunut yhteisön ja monien yritysten tukemana, ja se on nykyään yksi maailman käytetyimmistä käyttöjärjestelmistä, erityisesti palvelinympäristöissä, sulautetuissa järjestelmissä ja tietokoneiden käyttöjärjestelminä.</a:t>
            </a:r>
            <a:endParaRPr>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70"/>
          <p:cNvPicPr preferRelativeResize="0"/>
          <p:nvPr/>
        </p:nvPicPr>
        <p:blipFill>
          <a:blip r:embed="rId3">
            <a:alphaModFix/>
          </a:blip>
          <a:stretch>
            <a:fillRect/>
          </a:stretch>
        </p:blipFill>
        <p:spPr>
          <a:xfrm>
            <a:off x="152400" y="1866900"/>
            <a:ext cx="8839197" cy="1564261"/>
          </a:xfrm>
          <a:prstGeom prst="rect">
            <a:avLst/>
          </a:prstGeom>
          <a:noFill/>
          <a:ln>
            <a:noFill/>
          </a:ln>
        </p:spPr>
      </p:pic>
      <p:sp>
        <p:nvSpPr>
          <p:cNvPr id="407" name="Google Shape;407;p70"/>
          <p:cNvSpPr txBox="1"/>
          <p:nvPr/>
        </p:nvSpPr>
        <p:spPr>
          <a:xfrm>
            <a:off x="592500" y="206925"/>
            <a:ext cx="795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Tässä testattiin MySQL:n käyttöä Linux CLI kautta. Alla “Connect” -painikkeella päästiin käsiksi EC2 pyörivaan käyttöjärjestelmään.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Huomiona, että EC2 instanssi on ollut käynnissä koko ajan.</a:t>
            </a:r>
            <a:endParaRPr>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71"/>
          <p:cNvPicPr preferRelativeResize="0"/>
          <p:nvPr/>
        </p:nvPicPr>
        <p:blipFill>
          <a:blip r:embed="rId3">
            <a:alphaModFix/>
          </a:blip>
          <a:stretch>
            <a:fillRect/>
          </a:stretch>
        </p:blipFill>
        <p:spPr>
          <a:xfrm>
            <a:off x="3721825" y="152400"/>
            <a:ext cx="5333495" cy="4838701"/>
          </a:xfrm>
          <a:prstGeom prst="rect">
            <a:avLst/>
          </a:prstGeom>
          <a:noFill/>
          <a:ln>
            <a:noFill/>
          </a:ln>
        </p:spPr>
      </p:pic>
      <p:sp>
        <p:nvSpPr>
          <p:cNvPr id="413" name="Google Shape;413;p71"/>
          <p:cNvSpPr txBox="1"/>
          <p:nvPr/>
        </p:nvSpPr>
        <p:spPr>
          <a:xfrm>
            <a:off x="147800" y="2048400"/>
            <a:ext cx="3517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Yhteydenotto instanssiin ei onnistunutkaan, kun </a:t>
            </a:r>
            <a:r>
              <a:rPr lang="en">
                <a:latin typeface="Calibri"/>
                <a:ea typeface="Calibri"/>
                <a:cs typeface="Calibri"/>
                <a:sym typeface="Calibri"/>
              </a:rPr>
              <a:t>unohdettiin</a:t>
            </a:r>
            <a:r>
              <a:rPr lang="en">
                <a:latin typeface="Calibri"/>
                <a:ea typeface="Calibri"/>
                <a:cs typeface="Calibri"/>
                <a:sym typeface="Calibri"/>
              </a:rPr>
              <a:t> sallia portti 22 EC2 instanssin region IP security groupiin.</a:t>
            </a:r>
            <a:endParaRPr>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Onneksi AWS ohjaa suoraa oikealla security groupille.</a:t>
            </a:r>
            <a:endParaRPr sz="1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52400" y="1488400"/>
            <a:ext cx="8839199" cy="3655098"/>
          </a:xfrm>
          <a:prstGeom prst="rect">
            <a:avLst/>
          </a:prstGeom>
          <a:noFill/>
          <a:ln>
            <a:noFill/>
          </a:ln>
        </p:spPr>
      </p:pic>
      <p:sp>
        <p:nvSpPr>
          <p:cNvPr id="83" name="Google Shape;83;p18"/>
          <p:cNvSpPr txBox="1"/>
          <p:nvPr/>
        </p:nvSpPr>
        <p:spPr>
          <a:xfrm>
            <a:off x="152400" y="236525"/>
            <a:ext cx="3247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latin typeface="Calibri"/>
                <a:ea typeface="Calibri"/>
                <a:cs typeface="Calibri"/>
                <a:sym typeface="Calibri"/>
              </a:rPr>
              <a:t>Aloitetaan AWS konsolin dashboardilta:</a:t>
            </a:r>
            <a:endParaRPr>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72"/>
          <p:cNvPicPr preferRelativeResize="0"/>
          <p:nvPr/>
        </p:nvPicPr>
        <p:blipFill>
          <a:blip r:embed="rId3">
            <a:alphaModFix/>
          </a:blip>
          <a:stretch>
            <a:fillRect/>
          </a:stretch>
        </p:blipFill>
        <p:spPr>
          <a:xfrm>
            <a:off x="152400" y="987500"/>
            <a:ext cx="8839203" cy="3612982"/>
          </a:xfrm>
          <a:prstGeom prst="rect">
            <a:avLst/>
          </a:prstGeom>
          <a:noFill/>
          <a:ln>
            <a:noFill/>
          </a:ln>
        </p:spPr>
      </p:pic>
      <p:sp>
        <p:nvSpPr>
          <p:cNvPr id="419" name="Google Shape;419;p72"/>
          <p:cNvSpPr txBox="1"/>
          <p:nvPr/>
        </p:nvSpPr>
        <p:spPr>
          <a:xfrm>
            <a:off x="1697250" y="236500"/>
            <a:ext cx="57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Tällä sivulla pääsemme muokkaamaan security groupia “Edit inbound rules”.</a:t>
            </a:r>
            <a:endParaRPr>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73"/>
          <p:cNvPicPr preferRelativeResize="0"/>
          <p:nvPr/>
        </p:nvPicPr>
        <p:blipFill>
          <a:blip r:embed="rId3">
            <a:alphaModFix/>
          </a:blip>
          <a:stretch>
            <a:fillRect/>
          </a:stretch>
        </p:blipFill>
        <p:spPr>
          <a:xfrm>
            <a:off x="152400" y="2472875"/>
            <a:ext cx="8839199" cy="1757991"/>
          </a:xfrm>
          <a:prstGeom prst="rect">
            <a:avLst/>
          </a:prstGeom>
          <a:noFill/>
          <a:ln>
            <a:noFill/>
          </a:ln>
        </p:spPr>
      </p:pic>
      <p:sp>
        <p:nvSpPr>
          <p:cNvPr id="425" name="Google Shape;425;p73"/>
          <p:cNvSpPr txBox="1"/>
          <p:nvPr/>
        </p:nvSpPr>
        <p:spPr>
          <a:xfrm>
            <a:off x="502500" y="332550"/>
            <a:ext cx="4256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Add rule ja lisätään tyypiksi SSH ja lisätään IP-osoite Source kenttään.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AWS kertoo EC2 instanssin yhteydenoton yhteydessä tarjoamasta huomautuksessa tarvittavan IP:n joka tulee lisätä.</a:t>
            </a:r>
            <a:endParaRPr>
              <a:latin typeface="Calibri"/>
              <a:ea typeface="Calibri"/>
              <a:cs typeface="Calibri"/>
              <a:sym typeface="Calibri"/>
            </a:endParaRPr>
          </a:p>
        </p:txBody>
      </p:sp>
      <p:pic>
        <p:nvPicPr>
          <p:cNvPr id="426" name="Google Shape;426;p73"/>
          <p:cNvPicPr preferRelativeResize="0"/>
          <p:nvPr/>
        </p:nvPicPr>
        <p:blipFill>
          <a:blip r:embed="rId4">
            <a:alphaModFix/>
          </a:blip>
          <a:stretch>
            <a:fillRect/>
          </a:stretch>
        </p:blipFill>
        <p:spPr>
          <a:xfrm>
            <a:off x="4945825" y="652213"/>
            <a:ext cx="3934926" cy="8381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74"/>
          <p:cNvPicPr preferRelativeResize="0"/>
          <p:nvPr/>
        </p:nvPicPr>
        <p:blipFill>
          <a:blip r:embed="rId3">
            <a:alphaModFix/>
          </a:blip>
          <a:stretch>
            <a:fillRect/>
          </a:stretch>
        </p:blipFill>
        <p:spPr>
          <a:xfrm>
            <a:off x="3019750" y="152400"/>
            <a:ext cx="6021171" cy="4838700"/>
          </a:xfrm>
          <a:prstGeom prst="rect">
            <a:avLst/>
          </a:prstGeom>
          <a:noFill/>
          <a:ln>
            <a:noFill/>
          </a:ln>
        </p:spPr>
      </p:pic>
      <p:sp>
        <p:nvSpPr>
          <p:cNvPr id="432" name="Google Shape;432;p74"/>
          <p:cNvSpPr txBox="1"/>
          <p:nvPr/>
        </p:nvSpPr>
        <p:spPr>
          <a:xfrm>
            <a:off x="81250" y="1869700"/>
            <a:ext cx="293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Kun security group on korjattu, niin saatiin yhteys EC2:lla asennettuun Amazon Linux 2023 käyttöjärjestelmään.</a:t>
            </a:r>
            <a:endParaRPr>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75"/>
          <p:cNvPicPr preferRelativeResize="0"/>
          <p:nvPr/>
        </p:nvPicPr>
        <p:blipFill>
          <a:blip r:embed="rId3">
            <a:alphaModFix/>
          </a:blip>
          <a:stretch>
            <a:fillRect/>
          </a:stretch>
        </p:blipFill>
        <p:spPr>
          <a:xfrm>
            <a:off x="1385888" y="433375"/>
            <a:ext cx="6372225" cy="42767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6"/>
          <p:cNvSpPr txBox="1"/>
          <p:nvPr/>
        </p:nvSpPr>
        <p:spPr>
          <a:xfrm>
            <a:off x="221725" y="169975"/>
            <a:ext cx="625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Tietysti kun käyttöjärjestelmä käynnistettiin ensimmäisen kerran, niin meiltä puuttuu tarvittava MySQL-ohjelma, joten se asennettiin seuraavasti.</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Dokumentin selkeyden vuoksi lisään tähän ainoastaan ajamani </a:t>
            </a:r>
            <a:r>
              <a:rPr lang="en">
                <a:latin typeface="Calibri"/>
                <a:ea typeface="Calibri"/>
                <a:cs typeface="Calibri"/>
                <a:sym typeface="Calibri"/>
              </a:rPr>
              <a:t>komennot</a:t>
            </a:r>
            <a:r>
              <a:rPr lang="en">
                <a:latin typeface="Calibri"/>
                <a:ea typeface="Calibri"/>
                <a:cs typeface="Calibri"/>
                <a:sym typeface="Calibri"/>
              </a:rPr>
              <a:t>, jolla sain asennettua MySQL:n Linuxille.</a:t>
            </a:r>
            <a:endParaRPr>
              <a:latin typeface="Calibri"/>
              <a:ea typeface="Calibri"/>
              <a:cs typeface="Calibri"/>
              <a:sym typeface="Calibri"/>
            </a:endParaRPr>
          </a:p>
        </p:txBody>
      </p:sp>
      <p:sp>
        <p:nvSpPr>
          <p:cNvPr id="443" name="Google Shape;443;p76"/>
          <p:cNvSpPr txBox="1"/>
          <p:nvPr/>
        </p:nvSpPr>
        <p:spPr>
          <a:xfrm>
            <a:off x="221725" y="2061850"/>
            <a:ext cx="8047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sudo wget https://dev.mysql.com/get/mysql80-community-release-el9-1.noarch.rpm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ls -lrt</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sudo dnf install mysql80-community-release-el9-1.noarch.rpm -y</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sudo rpm --import https://repo.mysql.com/RPM-GPG-KEY-mysql-2023</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sudo dnf install mysql-community-server -y</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sudo systemctl start mysqld</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sudo nano /etc/my.cnf --&gt; Kirjaa: skip-grant-tables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sudo systemctl restart mysqld</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Ja tällä komennolla otin yhteyden RDS instanssilla pyörivään tietokantapalvelimeen.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mysql -h rds-endpoint -u username -p</a:t>
            </a:r>
            <a:endParaRPr sz="1800">
              <a:solidFill>
                <a:schemeClr val="dk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7"/>
          <p:cNvSpPr txBox="1"/>
          <p:nvPr/>
        </p:nvSpPr>
        <p:spPr>
          <a:xfrm>
            <a:off x="1046263" y="310375"/>
            <a:ext cx="31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Tältä näyttää sitten MySQL Linux CLI:llä. </a:t>
            </a:r>
            <a:endParaRPr>
              <a:latin typeface="Calibri"/>
              <a:ea typeface="Calibri"/>
              <a:cs typeface="Calibri"/>
              <a:sym typeface="Calibri"/>
            </a:endParaRPr>
          </a:p>
        </p:txBody>
      </p:sp>
      <p:pic>
        <p:nvPicPr>
          <p:cNvPr id="449" name="Google Shape;449;p77"/>
          <p:cNvPicPr preferRelativeResize="0"/>
          <p:nvPr/>
        </p:nvPicPr>
        <p:blipFill>
          <a:blip r:embed="rId3">
            <a:alphaModFix/>
          </a:blip>
          <a:stretch>
            <a:fillRect/>
          </a:stretch>
        </p:blipFill>
        <p:spPr>
          <a:xfrm>
            <a:off x="551475" y="923650"/>
            <a:ext cx="4152485" cy="3915050"/>
          </a:xfrm>
          <a:prstGeom prst="rect">
            <a:avLst/>
          </a:prstGeom>
          <a:noFill/>
          <a:ln>
            <a:noFill/>
          </a:ln>
        </p:spPr>
      </p:pic>
      <p:sp>
        <p:nvSpPr>
          <p:cNvPr id="450" name="Google Shape;450;p77"/>
          <p:cNvSpPr txBox="1"/>
          <p:nvPr/>
        </p:nvSpPr>
        <p:spPr>
          <a:xfrm>
            <a:off x="5195225" y="1463225"/>
            <a:ext cx="3650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Tähän on ajattu komento “show databases;” näyttää RDS:llä olevat tietokannat.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Tämän jälkeen otettu yhteys popup_myynti tietokantaan komennolla “\r popup_myynti”</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Vielä ajettu komento “show tables;”, joka näyttää popup_myynti tietokannan taulut.</a:t>
            </a:r>
            <a:endParaRPr>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78"/>
          <p:cNvPicPr preferRelativeResize="0"/>
          <p:nvPr/>
        </p:nvPicPr>
        <p:blipFill>
          <a:blip r:embed="rId3">
            <a:alphaModFix/>
          </a:blip>
          <a:stretch>
            <a:fillRect/>
          </a:stretch>
        </p:blipFill>
        <p:spPr>
          <a:xfrm>
            <a:off x="152400" y="1386550"/>
            <a:ext cx="8839202" cy="3691815"/>
          </a:xfrm>
          <a:prstGeom prst="rect">
            <a:avLst/>
          </a:prstGeom>
          <a:noFill/>
          <a:ln>
            <a:noFill/>
          </a:ln>
        </p:spPr>
      </p:pic>
      <p:sp>
        <p:nvSpPr>
          <p:cNvPr id="456" name="Google Shape;456;p78"/>
          <p:cNvSpPr txBox="1"/>
          <p:nvPr/>
        </p:nvSpPr>
        <p:spPr>
          <a:xfrm>
            <a:off x="246300" y="88650"/>
            <a:ext cx="86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on tehty pari SQL-kyselyä. Ensin on haettu vain asiakas-taulusta 10 riviä dataa perinteisellä SELECT * FROM asiakas; -kyselyllä. </a:t>
            </a:r>
            <a:r>
              <a:rPr lang="en">
                <a:solidFill>
                  <a:schemeClr val="dk1"/>
                </a:solidFill>
                <a:latin typeface="Calibri"/>
                <a:ea typeface="Calibri"/>
                <a:cs typeface="Calibri"/>
                <a:sym typeface="Calibri"/>
              </a:rPr>
              <a:t>Alempana hieman isompi kysely, jossa testataan taulujen yhteyksiä. Kyselyn on luonut Maarit.</a:t>
            </a:r>
            <a:endParaRPr>
              <a:latin typeface="Calibri"/>
              <a:ea typeface="Calibri"/>
              <a:cs typeface="Calibri"/>
              <a:sym typeface="Calibri"/>
            </a:endParaRPr>
          </a:p>
        </p:txBody>
      </p:sp>
      <p:sp>
        <p:nvSpPr>
          <p:cNvPr id="457" name="Google Shape;457;p78"/>
          <p:cNvSpPr txBox="1"/>
          <p:nvPr/>
        </p:nvSpPr>
        <p:spPr>
          <a:xfrm>
            <a:off x="280800" y="845300"/>
            <a:ext cx="85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Kyselyiden tarkoitus on vain testata pilvitietokannan toimivuutta.</a:t>
            </a:r>
            <a:endParaRPr>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79"/>
          <p:cNvPicPr preferRelativeResize="0"/>
          <p:nvPr/>
        </p:nvPicPr>
        <p:blipFill>
          <a:blip r:embed="rId3">
            <a:alphaModFix/>
          </a:blip>
          <a:stretch>
            <a:fillRect/>
          </a:stretch>
        </p:blipFill>
        <p:spPr>
          <a:xfrm>
            <a:off x="100675" y="455400"/>
            <a:ext cx="8839200" cy="4656593"/>
          </a:xfrm>
          <a:prstGeom prst="rect">
            <a:avLst/>
          </a:prstGeom>
          <a:noFill/>
          <a:ln>
            <a:noFill/>
          </a:ln>
        </p:spPr>
      </p:pic>
      <p:sp>
        <p:nvSpPr>
          <p:cNvPr id="463" name="Google Shape;463;p79"/>
          <p:cNvSpPr txBox="1"/>
          <p:nvPr/>
        </p:nvSpPr>
        <p:spPr>
          <a:xfrm>
            <a:off x="943500" y="55200"/>
            <a:ext cx="725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Tässä vielä sama kysely MySQL:n puolella. Kyseessä on sama pilvitietokanta, mutta Workbencillä.</a:t>
            </a:r>
            <a:endParaRPr>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0"/>
          <p:cNvSpPr txBox="1"/>
          <p:nvPr/>
        </p:nvSpPr>
        <p:spPr>
          <a:xfrm>
            <a:off x="2436300" y="1786800"/>
            <a:ext cx="42714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alibri"/>
                <a:ea typeface="Calibri"/>
                <a:cs typeface="Calibri"/>
                <a:sym typeface="Calibri"/>
              </a:rPr>
              <a:t>Dokumentin on luonut Kari-Matti Sillanpää</a:t>
            </a:r>
            <a:endParaRPr sz="1800">
              <a:latin typeface="Calibri"/>
              <a:ea typeface="Calibri"/>
              <a:cs typeface="Calibri"/>
              <a:sym typeface="Calibri"/>
            </a:endParaRPr>
          </a:p>
          <a:p>
            <a:pPr indent="0" lvl="0" marL="0" rtl="0" algn="ctr">
              <a:spcBef>
                <a:spcPts val="0"/>
              </a:spcBef>
              <a:spcAft>
                <a:spcPts val="0"/>
              </a:spcAft>
              <a:buNone/>
            </a:pPr>
            <a:r>
              <a:t/>
            </a:r>
            <a:endParaRPr sz="1800">
              <a:solidFill>
                <a:schemeClr val="dk2"/>
              </a:solidFill>
              <a:latin typeface="Calibri"/>
              <a:ea typeface="Calibri"/>
              <a:cs typeface="Calibri"/>
              <a:sym typeface="Calibri"/>
            </a:endParaRPr>
          </a:p>
          <a:p>
            <a:pPr indent="0" lvl="0" marL="0" rtl="0" algn="ctr">
              <a:spcBef>
                <a:spcPts val="0"/>
              </a:spcBef>
              <a:spcAft>
                <a:spcPts val="0"/>
              </a:spcAft>
              <a:buNone/>
            </a:pPr>
            <a:r>
              <a:rPr lang="en" sz="1800">
                <a:latin typeface="Calibri"/>
                <a:ea typeface="Calibri"/>
                <a:cs typeface="Calibri"/>
                <a:sym typeface="Calibri"/>
              </a:rPr>
              <a:t>Selitteissä on käytetty ChatGPT:tä kuvaamaan tiettyjä teknologiota, palveluita ja termejä.</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960700" y="755651"/>
            <a:ext cx="7484025" cy="4025175"/>
          </a:xfrm>
          <a:prstGeom prst="rect">
            <a:avLst/>
          </a:prstGeom>
          <a:noFill/>
          <a:ln>
            <a:noFill/>
          </a:ln>
        </p:spPr>
      </p:pic>
      <p:sp>
        <p:nvSpPr>
          <p:cNvPr id="89" name="Google Shape;89;p19"/>
          <p:cNvSpPr txBox="1"/>
          <p:nvPr/>
        </p:nvSpPr>
        <p:spPr>
          <a:xfrm>
            <a:off x="569025" y="140400"/>
            <a:ext cx="8210400" cy="47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latin typeface="Calibri"/>
                <a:ea typeface="Calibri"/>
                <a:cs typeface="Calibri"/>
                <a:sym typeface="Calibri"/>
              </a:rPr>
              <a:t>AWS konsolin etusivulta haetiin IAM palvelu kirjoittamalla haku kenttään </a:t>
            </a:r>
            <a:r>
              <a:rPr lang="en" sz="1600">
                <a:latin typeface="Calibri"/>
                <a:ea typeface="Calibri"/>
                <a:cs typeface="Calibri"/>
                <a:sym typeface="Calibri"/>
              </a:rPr>
              <a:t>“IAM”</a:t>
            </a:r>
            <a:endParaRPr sz="1600">
              <a:latin typeface="Calibri"/>
              <a:ea typeface="Calibri"/>
              <a:cs typeface="Calibri"/>
              <a:sym typeface="Calibri"/>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910750" y="812900"/>
            <a:ext cx="7322500" cy="4074751"/>
          </a:xfrm>
          <a:prstGeom prst="rect">
            <a:avLst/>
          </a:prstGeom>
          <a:noFill/>
          <a:ln>
            <a:noFill/>
          </a:ln>
        </p:spPr>
      </p:pic>
      <p:sp>
        <p:nvSpPr>
          <p:cNvPr id="95" name="Google Shape;95;p20"/>
          <p:cNvSpPr txBox="1"/>
          <p:nvPr/>
        </p:nvSpPr>
        <p:spPr>
          <a:xfrm>
            <a:off x="3251700" y="121100"/>
            <a:ext cx="2640600" cy="69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300">
                <a:latin typeface="Calibri"/>
                <a:ea typeface="Calibri"/>
                <a:cs typeface="Calibri"/>
                <a:sym typeface="Calibri"/>
              </a:rPr>
              <a:t>IAM Dashboardilta valittiin “Users”</a:t>
            </a:r>
            <a:endParaRPr sz="1300">
              <a:latin typeface="Calibri"/>
              <a:ea typeface="Calibri"/>
              <a:cs typeface="Calibri"/>
              <a:sym typeface="Calibri"/>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nvSpPr>
        <p:spPr>
          <a:xfrm>
            <a:off x="1660950" y="502525"/>
            <a:ext cx="5822100" cy="95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a:latin typeface="Calibri"/>
                <a:ea typeface="Calibri"/>
                <a:cs typeface="Calibri"/>
                <a:sym typeface="Calibri"/>
              </a:rPr>
              <a:t>Tämä ohjaa Users -välilehdelle, jossa on listattu käyttäjät. Käyttäjän luonti onnistui “Create user” painikkeella.</a:t>
            </a:r>
            <a:endParaRPr>
              <a:latin typeface="Calibri"/>
              <a:ea typeface="Calibri"/>
              <a:cs typeface="Calibri"/>
              <a:sym typeface="Calibri"/>
            </a:endParaRPr>
          </a:p>
          <a:p>
            <a:pPr indent="0" lvl="0" marL="0" rtl="0" algn="l">
              <a:spcBef>
                <a:spcPts val="0"/>
              </a:spcBef>
              <a:spcAft>
                <a:spcPts val="0"/>
              </a:spcAft>
              <a:buNone/>
            </a:pPr>
            <a:r>
              <a:t/>
            </a:r>
            <a:endParaRPr sz="1800">
              <a:solidFill>
                <a:schemeClr val="dk2"/>
              </a:solidFill>
            </a:endParaRPr>
          </a:p>
        </p:txBody>
      </p:sp>
      <p:pic>
        <p:nvPicPr>
          <p:cNvPr id="101" name="Google Shape;101;p21"/>
          <p:cNvPicPr preferRelativeResize="0"/>
          <p:nvPr/>
        </p:nvPicPr>
        <p:blipFill>
          <a:blip r:embed="rId3">
            <a:alphaModFix/>
          </a:blip>
          <a:stretch>
            <a:fillRect/>
          </a:stretch>
        </p:blipFill>
        <p:spPr>
          <a:xfrm>
            <a:off x="152400" y="1364425"/>
            <a:ext cx="8839198" cy="24023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