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71" r:id="rId5"/>
    <p:sldId id="272" r:id="rId6"/>
    <p:sldId id="265" r:id="rId7"/>
    <p:sldId id="260" r:id="rId8"/>
    <p:sldId id="270"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190561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285741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828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2141721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6610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2908476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1995078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69935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34716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23713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155060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325465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84040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236059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180512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1340BD8-0172-4878-893D-2A8F23E0372D}" type="datetimeFigureOut">
              <a:rPr lang="zh-CN" altLang="en-US" smtClean="0"/>
              <a:t>2023/9/8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1172064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340BD8-0172-4878-893D-2A8F23E0372D}" type="datetimeFigureOut">
              <a:rPr lang="zh-CN" altLang="en-US" smtClean="0"/>
              <a:t>2023/9/8</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D69B26-346C-4FB4-A09C-01E847D8D5DB}" type="slidenum">
              <a:rPr lang="zh-CN" altLang="en-US" smtClean="0"/>
              <a:t>‹#›</a:t>
            </a:fld>
            <a:endParaRPr lang="zh-CN" altLang="en-US"/>
          </a:p>
        </p:txBody>
      </p:sp>
    </p:spTree>
    <p:extLst>
      <p:ext uri="{BB962C8B-B14F-4D97-AF65-F5344CB8AC3E}">
        <p14:creationId xmlns:p14="http://schemas.microsoft.com/office/powerpoint/2010/main" val="24993959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804-2955-4609-886D-19BA921DA13F}"/>
              </a:ext>
            </a:extLst>
          </p:cNvPr>
          <p:cNvSpPr>
            <a:spLocks noGrp="1"/>
          </p:cNvSpPr>
          <p:nvPr>
            <p:ph type="title"/>
          </p:nvPr>
        </p:nvSpPr>
        <p:spPr>
          <a:xfrm>
            <a:off x="414779" y="1602419"/>
            <a:ext cx="9257122" cy="1826581"/>
          </a:xfrm>
        </p:spPr>
        <p:txBody>
          <a:bodyPr>
            <a:normAutofit/>
          </a:bodyPr>
          <a:lstStyle/>
          <a:p>
            <a:r>
              <a:rPr lang="zh-CN" altLang="en-US" dirty="0"/>
              <a:t>基于</a:t>
            </a:r>
            <a:r>
              <a:rPr lang="en-US" altLang="zh-CN" dirty="0"/>
              <a:t>STM32</a:t>
            </a:r>
            <a:r>
              <a:rPr lang="zh-CN" altLang="en-US" dirty="0"/>
              <a:t>单片机教室节能照明</a:t>
            </a:r>
          </a:p>
        </p:txBody>
      </p:sp>
      <p:sp>
        <p:nvSpPr>
          <p:cNvPr id="3" name="文本占位符 2">
            <a:extLst>
              <a:ext uri="{FF2B5EF4-FFF2-40B4-BE49-F238E27FC236}">
                <a16:creationId xmlns:a16="http://schemas.microsoft.com/office/drawing/2014/main" id="{558CF9A5-7EFF-4BAA-8B33-132109C76D6C}"/>
              </a:ext>
            </a:extLst>
          </p:cNvPr>
          <p:cNvSpPr>
            <a:spLocks noGrp="1"/>
          </p:cNvSpPr>
          <p:nvPr>
            <p:ph type="body" idx="1"/>
          </p:nvPr>
        </p:nvSpPr>
        <p:spPr>
          <a:xfrm>
            <a:off x="677335" y="3459862"/>
            <a:ext cx="8596668" cy="860400"/>
          </a:xfrm>
        </p:spPr>
        <p:txBody>
          <a:bodyPr/>
          <a:lstStyle/>
          <a:p>
            <a:endParaRPr lang="zh-CN" altLang="en-US" dirty="0"/>
          </a:p>
        </p:txBody>
      </p:sp>
    </p:spTree>
    <p:extLst>
      <p:ext uri="{BB962C8B-B14F-4D97-AF65-F5344CB8AC3E}">
        <p14:creationId xmlns:p14="http://schemas.microsoft.com/office/powerpoint/2010/main" val="230636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EA178-C07A-48EF-825D-2B0C17E9A371}"/>
              </a:ext>
            </a:extLst>
          </p:cNvPr>
          <p:cNvSpPr>
            <a:spLocks noGrp="1"/>
          </p:cNvSpPr>
          <p:nvPr>
            <p:ph type="title"/>
          </p:nvPr>
        </p:nvSpPr>
        <p:spPr/>
        <p:txBody>
          <a:bodyPr/>
          <a:lstStyle/>
          <a:p>
            <a:r>
              <a:rPr lang="zh-CN" altLang="en-US" dirty="0"/>
              <a:t>选题意义</a:t>
            </a:r>
          </a:p>
        </p:txBody>
      </p:sp>
      <p:sp>
        <p:nvSpPr>
          <p:cNvPr id="3" name="内容占位符 2">
            <a:extLst>
              <a:ext uri="{FF2B5EF4-FFF2-40B4-BE49-F238E27FC236}">
                <a16:creationId xmlns:a16="http://schemas.microsoft.com/office/drawing/2014/main" id="{4B8CE3F4-E669-4EAC-84FC-9369032B7031}"/>
              </a:ext>
            </a:extLst>
          </p:cNvPr>
          <p:cNvSpPr>
            <a:spLocks noGrp="1"/>
          </p:cNvSpPr>
          <p:nvPr>
            <p:ph idx="1"/>
          </p:nvPr>
        </p:nvSpPr>
        <p:spPr/>
        <p:txBody>
          <a:bodyPr>
            <a:normAutofit/>
          </a:bodyPr>
          <a:lstStyle/>
          <a:p>
            <a:pPr indent="304800" algn="just"/>
            <a:r>
              <a:rPr lang="zh-CN" altLang="en-US" sz="1800" kern="100" dirty="0">
                <a:effectLst/>
                <a:latin typeface="Times New Roman" panose="02020603050405020304" pitchFamily="18" charset="0"/>
                <a:ea typeface="宋体" panose="02010600030101010101" pitchFamily="2" charset="-122"/>
              </a:rPr>
              <a:t>随着社会经济和科学技术的发展，人们的生活水平也不断提高，导致用电负荷的加剧，又由于世界性的能源危机，能源缺乏已成为世界所面临的严峻问题。而此问题对我国来说尤为严重。随着各类大、中专院校的扩招，教室的扩建，教室照明的需求也越来越多，而教室照明的管理不到位，往往造成电能的巨大浪费，这样，提高教室用电效率就成为首要考虑的问题。目前对灯光的智能控制，国内外己经开始采用，但对教室灯光的控制，尤其是我国教室灯光的智能控制尤为缺乏和不完善，依然是传统式的人工管理。各类大、中专院校不断扩招，教室不断扩建，教室的用电负荷不断加大，教室用电管理不善，造成学校电能浪费，经济损失，这种的浪费与当今的节约能源理念相违背。再者，现代自动化程度不断提高，计算机技术的普及，灯光的管理也在朝着自动化、智能化方向发展。例如楼道灯光的自动控制等等。所有这些使得教室灯光控制也应该朝着智能的方向发展。于是，开发简便、实用的教室灯光控制系统便具有重要的现实意义。</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7205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3F4D85-0976-44E6-9C69-ADC2A6C9B187}"/>
              </a:ext>
            </a:extLst>
          </p:cNvPr>
          <p:cNvSpPr>
            <a:spLocks noGrp="1"/>
          </p:cNvSpPr>
          <p:nvPr>
            <p:ph type="title"/>
          </p:nvPr>
        </p:nvSpPr>
        <p:spPr/>
        <p:txBody>
          <a:bodyPr/>
          <a:lstStyle/>
          <a:p>
            <a:r>
              <a:rPr lang="zh-CN" altLang="en-US" dirty="0"/>
              <a:t>实现功能</a:t>
            </a:r>
          </a:p>
        </p:txBody>
      </p:sp>
      <p:sp>
        <p:nvSpPr>
          <p:cNvPr id="3" name="内容占位符 2">
            <a:extLst>
              <a:ext uri="{FF2B5EF4-FFF2-40B4-BE49-F238E27FC236}">
                <a16:creationId xmlns:a16="http://schemas.microsoft.com/office/drawing/2014/main" id="{351376E9-5629-4EF8-8FF0-DFAD49FE45AB}"/>
              </a:ext>
            </a:extLst>
          </p:cNvPr>
          <p:cNvSpPr>
            <a:spLocks noGrp="1"/>
          </p:cNvSpPr>
          <p:nvPr>
            <p:ph idx="1"/>
          </p:nvPr>
        </p:nvSpPr>
        <p:spPr>
          <a:xfrm>
            <a:off x="677334" y="1930400"/>
            <a:ext cx="8596669" cy="3935690"/>
          </a:xfrm>
        </p:spPr>
        <p:txBody>
          <a:bodyPr>
            <a:normAutofit fontScale="85000" lnSpcReduction="10000"/>
          </a:bodyPr>
          <a:lstStyle/>
          <a:p>
            <a:pPr algn="just"/>
            <a:r>
              <a:rPr lang="en-US" altLang="zh-CN" sz="1800" kern="100" dirty="0">
                <a:effectLst/>
                <a:latin typeface="Times New Roman" panose="02020603050405020304" pitchFamily="18" charset="0"/>
                <a:ea typeface="宋体" panose="02010600030101010101" pitchFamily="2" charset="-122"/>
              </a:rPr>
              <a:t>1.	</a:t>
            </a:r>
            <a:r>
              <a:rPr lang="zh-CN" altLang="en-US" sz="1800" kern="100" dirty="0">
                <a:effectLst/>
                <a:latin typeface="Times New Roman" panose="02020603050405020304" pitchFamily="18" charset="0"/>
                <a:ea typeface="宋体" panose="02010600030101010101" pitchFamily="2" charset="-122"/>
              </a:rPr>
              <a:t>运用人体红外传感器，判断当前的环境（课室、房间等）是否有人存在，当检测到有人时进行智能开启灯光；没人时进行灭灯，实现人走灯灭</a:t>
            </a:r>
          </a:p>
          <a:p>
            <a:pPr algn="just"/>
            <a:r>
              <a:rPr lang="en-US" altLang="zh-CN" sz="1800" kern="100" dirty="0">
                <a:effectLst/>
                <a:latin typeface="Times New Roman" panose="02020603050405020304" pitchFamily="18" charset="0"/>
                <a:ea typeface="宋体" panose="02010600030101010101" pitchFamily="2" charset="-122"/>
              </a:rPr>
              <a:t>2.	</a:t>
            </a:r>
            <a:r>
              <a:rPr lang="zh-CN" altLang="en-US" sz="1800" kern="100" dirty="0">
                <a:effectLst/>
                <a:latin typeface="Times New Roman" panose="02020603050405020304" pitchFamily="18" charset="0"/>
                <a:ea typeface="宋体" panose="02010600030101010101" pitchFamily="2" charset="-122"/>
              </a:rPr>
              <a:t>运用光敏传感器，采集当前环境的光线亮度，根据外界光线变化情况智能控制灯光的亮度，系统智能控制实现适应当前环境的灯光亮度（智能调节</a:t>
            </a:r>
            <a:r>
              <a:rPr lang="en-US" altLang="zh-CN" sz="1800" kern="100" dirty="0">
                <a:effectLst/>
                <a:latin typeface="Times New Roman" panose="02020603050405020304" pitchFamily="18" charset="0"/>
                <a:ea typeface="宋体" panose="02010600030101010101" pitchFamily="2" charset="-122"/>
              </a:rPr>
              <a:t>LED</a:t>
            </a:r>
            <a:r>
              <a:rPr lang="zh-CN" altLang="en-US" sz="1800" kern="100" dirty="0">
                <a:effectLst/>
                <a:latin typeface="Times New Roman" panose="02020603050405020304" pitchFamily="18" charset="0"/>
                <a:ea typeface="宋体" panose="02010600030101010101" pitchFamily="2" charset="-122"/>
              </a:rPr>
              <a:t>灯条亮度，适应眼球光线饱和度）</a:t>
            </a:r>
          </a:p>
          <a:p>
            <a:pPr algn="just"/>
            <a:r>
              <a:rPr lang="en-US" altLang="zh-CN" sz="1800" kern="100" dirty="0">
                <a:effectLst/>
                <a:latin typeface="Times New Roman" panose="02020603050405020304" pitchFamily="18" charset="0"/>
                <a:ea typeface="宋体" panose="02010600030101010101" pitchFamily="2" charset="-122"/>
              </a:rPr>
              <a:t>3.	</a:t>
            </a:r>
            <a:r>
              <a:rPr lang="zh-CN" altLang="en-US" sz="1800" kern="100" dirty="0">
                <a:effectLst/>
                <a:latin typeface="Times New Roman" panose="02020603050405020304" pitchFamily="18" charset="0"/>
                <a:ea typeface="宋体" panose="02010600030101010101" pitchFamily="2" charset="-122"/>
              </a:rPr>
              <a:t>通过</a:t>
            </a:r>
            <a:r>
              <a:rPr lang="en-US" altLang="zh-CN" sz="1800" kern="100" dirty="0">
                <a:effectLst/>
                <a:latin typeface="Times New Roman" panose="02020603050405020304" pitchFamily="18" charset="0"/>
                <a:ea typeface="宋体" panose="02010600030101010101" pitchFamily="2" charset="-122"/>
              </a:rPr>
              <a:t>5</a:t>
            </a:r>
            <a:r>
              <a:rPr lang="zh-CN" altLang="en-US" sz="1800" kern="100" dirty="0">
                <a:effectLst/>
                <a:latin typeface="Times New Roman" panose="02020603050405020304" pitchFamily="18" charset="0"/>
                <a:ea typeface="宋体" panose="02010600030101010101" pitchFamily="2" charset="-122"/>
              </a:rPr>
              <a:t>个按键控制灯光的自动</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手动模式切换、亮度调光、灯色变化、定时关灯等功能</a:t>
            </a:r>
          </a:p>
          <a:p>
            <a:pPr algn="just"/>
            <a:r>
              <a:rPr lang="zh-CN" altLang="en-US" sz="1800" kern="100" dirty="0">
                <a:effectLst/>
                <a:latin typeface="Times New Roman" panose="02020603050405020304" pitchFamily="18" charset="0"/>
                <a:ea typeface="宋体" panose="02010600030101010101" pitchFamily="2" charset="-122"/>
              </a:rPr>
              <a:t>按键</a:t>
            </a:r>
            <a:r>
              <a:rPr lang="en-US" altLang="zh-CN" sz="1800" kern="100" dirty="0">
                <a:effectLst/>
                <a:latin typeface="Times New Roman" panose="02020603050405020304" pitchFamily="18" charset="0"/>
                <a:ea typeface="宋体" panose="02010600030101010101" pitchFamily="2" charset="-122"/>
              </a:rPr>
              <a:t>1 </a:t>
            </a:r>
            <a:r>
              <a:rPr lang="zh-CN" altLang="en-US" sz="1800" kern="100" dirty="0">
                <a:effectLst/>
                <a:latin typeface="Times New Roman" panose="02020603050405020304" pitchFamily="18" charset="0"/>
                <a:ea typeface="宋体" panose="02010600030101010101" pitchFamily="2" charset="-122"/>
              </a:rPr>
              <a:t>模式切换：通过按键可以选取用户需要的控制方式（智能模式</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手动模式）</a:t>
            </a:r>
          </a:p>
          <a:p>
            <a:pPr algn="just"/>
            <a:r>
              <a:rPr lang="zh-CN" altLang="en-US" sz="1800" kern="100" dirty="0">
                <a:effectLst/>
                <a:latin typeface="Times New Roman" panose="02020603050405020304" pitchFamily="18" charset="0"/>
                <a:ea typeface="宋体" panose="02010600030101010101" pitchFamily="2" charset="-122"/>
              </a:rPr>
              <a:t>按键</a:t>
            </a:r>
            <a:r>
              <a:rPr lang="en-US" altLang="zh-CN" sz="1800" kern="100" dirty="0">
                <a:effectLst/>
                <a:latin typeface="Times New Roman" panose="02020603050405020304" pitchFamily="18" charset="0"/>
                <a:ea typeface="宋体" panose="02010600030101010101" pitchFamily="2" charset="-122"/>
              </a:rPr>
              <a:t>2 </a:t>
            </a:r>
            <a:r>
              <a:rPr lang="zh-CN" altLang="en-US" sz="1800" kern="100" dirty="0">
                <a:effectLst/>
                <a:latin typeface="Times New Roman" panose="02020603050405020304" pitchFamily="18" charset="0"/>
                <a:ea typeface="宋体" panose="02010600030101010101" pitchFamily="2" charset="-122"/>
              </a:rPr>
              <a:t>启动控制：通过按键控制开</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关灯</a:t>
            </a:r>
          </a:p>
          <a:p>
            <a:pPr algn="just"/>
            <a:r>
              <a:rPr lang="zh-CN" altLang="en-US" sz="1800" kern="100" dirty="0">
                <a:effectLst/>
                <a:latin typeface="Times New Roman" panose="02020603050405020304" pitchFamily="18" charset="0"/>
                <a:ea typeface="宋体" panose="02010600030101010101" pitchFamily="2" charset="-122"/>
              </a:rPr>
              <a:t>按键</a:t>
            </a:r>
            <a:r>
              <a:rPr lang="en-US" altLang="zh-CN" sz="1800" kern="100" dirty="0">
                <a:effectLst/>
                <a:latin typeface="Times New Roman" panose="02020603050405020304" pitchFamily="18" charset="0"/>
                <a:ea typeface="宋体" panose="02010600030101010101" pitchFamily="2" charset="-122"/>
              </a:rPr>
              <a:t>3 </a:t>
            </a:r>
            <a:r>
              <a:rPr lang="zh-CN" altLang="en-US" sz="1800" kern="100" dirty="0">
                <a:effectLst/>
                <a:latin typeface="Times New Roman" panose="02020603050405020304" pitchFamily="18" charset="0"/>
                <a:ea typeface="宋体" panose="02010600030101010101" pitchFamily="2" charset="-122"/>
              </a:rPr>
              <a:t>亮度控制：按键控制灯光灯条的亮度</a:t>
            </a:r>
          </a:p>
          <a:p>
            <a:pPr algn="just"/>
            <a:r>
              <a:rPr lang="zh-CN" altLang="en-US" sz="1800" kern="100" dirty="0">
                <a:effectLst/>
                <a:latin typeface="Times New Roman" panose="02020603050405020304" pitchFamily="18" charset="0"/>
                <a:ea typeface="宋体" panose="02010600030101010101" pitchFamily="2" charset="-122"/>
              </a:rPr>
              <a:t>按键</a:t>
            </a:r>
            <a:r>
              <a:rPr lang="en-US" altLang="zh-CN" sz="1800" kern="100" dirty="0">
                <a:effectLst/>
                <a:latin typeface="Times New Roman" panose="02020603050405020304" pitchFamily="18" charset="0"/>
                <a:ea typeface="宋体" panose="02010600030101010101" pitchFamily="2" charset="-122"/>
              </a:rPr>
              <a:t>4 </a:t>
            </a:r>
            <a:r>
              <a:rPr lang="zh-CN" altLang="en-US" sz="1800" kern="100" dirty="0">
                <a:effectLst/>
                <a:latin typeface="Times New Roman" panose="02020603050405020304" pitchFamily="18" charset="0"/>
                <a:ea typeface="宋体" panose="02010600030101010101" pitchFamily="2" charset="-122"/>
              </a:rPr>
              <a:t>定时控制：按键控制灯光灯条的定时关灯</a:t>
            </a:r>
          </a:p>
          <a:p>
            <a:pPr algn="just"/>
            <a:r>
              <a:rPr lang="zh-CN" altLang="en-US" sz="1800" kern="100" dirty="0">
                <a:effectLst/>
                <a:latin typeface="Times New Roman" panose="02020603050405020304" pitchFamily="18" charset="0"/>
                <a:ea typeface="宋体" panose="02010600030101010101" pitchFamily="2" charset="-122"/>
              </a:rPr>
              <a:t>按键</a:t>
            </a:r>
            <a:r>
              <a:rPr lang="en-US" altLang="zh-CN" sz="1800" kern="100" dirty="0">
                <a:effectLst/>
                <a:latin typeface="Times New Roman" panose="02020603050405020304" pitchFamily="18" charset="0"/>
                <a:ea typeface="宋体" panose="02010600030101010101" pitchFamily="2" charset="-122"/>
              </a:rPr>
              <a:t>5 </a:t>
            </a:r>
            <a:r>
              <a:rPr lang="zh-CN" altLang="en-US" sz="1800" kern="100" dirty="0">
                <a:effectLst/>
                <a:latin typeface="Times New Roman" panose="02020603050405020304" pitchFamily="18" charset="0"/>
                <a:ea typeface="宋体" panose="02010600030101010101" pitchFamily="2" charset="-122"/>
              </a:rPr>
              <a:t>灯色控制：控制灯光颜色 白</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黄</a:t>
            </a:r>
            <a:r>
              <a:rPr lang="en-US" altLang="zh-CN" sz="1800" kern="100" dirty="0">
                <a:effectLst/>
                <a:latin typeface="Times New Roman" panose="02020603050405020304" pitchFamily="18" charset="0"/>
                <a:ea typeface="宋体" panose="02010600030101010101" pitchFamily="2" charset="-122"/>
              </a:rPr>
              <a:t>/</a:t>
            </a:r>
            <a:r>
              <a:rPr lang="zh-CN" altLang="en-US" sz="1800" kern="100" dirty="0">
                <a:effectLst/>
                <a:latin typeface="Times New Roman" panose="02020603050405020304" pitchFamily="18" charset="0"/>
                <a:ea typeface="宋体" panose="02010600030101010101" pitchFamily="2" charset="-122"/>
              </a:rPr>
              <a:t>暖白色</a:t>
            </a:r>
          </a:p>
          <a:p>
            <a:pPr algn="just"/>
            <a:r>
              <a:rPr lang="en-US" altLang="zh-CN" sz="1800" kern="100" dirty="0">
                <a:effectLst/>
                <a:latin typeface="Times New Roman" panose="02020603050405020304" pitchFamily="18" charset="0"/>
                <a:ea typeface="宋体" panose="02010600030101010101" pitchFamily="2" charset="-122"/>
              </a:rPr>
              <a:t>4.	OLED</a:t>
            </a:r>
            <a:r>
              <a:rPr lang="zh-CN" altLang="en-US" sz="1800" kern="100" dirty="0">
                <a:effectLst/>
                <a:latin typeface="Times New Roman" panose="02020603050405020304" pitchFamily="18" charset="0"/>
                <a:ea typeface="宋体" panose="02010600030101010101" pitchFamily="2" charset="-122"/>
              </a:rPr>
              <a:t>显示屏：当前模式、环境光线、当前亮度等数据显示。</a:t>
            </a:r>
          </a:p>
          <a:p>
            <a:pPr algn="just"/>
            <a:r>
              <a:rPr lang="en-US" altLang="zh-CN" sz="1800" kern="100" dirty="0">
                <a:effectLst/>
                <a:latin typeface="Times New Roman" panose="02020603050405020304" pitchFamily="18" charset="0"/>
                <a:ea typeface="宋体" panose="02010600030101010101" pitchFamily="2" charset="-122"/>
              </a:rPr>
              <a:t>5.	</a:t>
            </a:r>
            <a:r>
              <a:rPr lang="zh-CN" altLang="en-US" sz="1800" kern="100" dirty="0">
                <a:effectLst/>
                <a:latin typeface="Times New Roman" panose="02020603050405020304" pitchFamily="18" charset="0"/>
                <a:ea typeface="宋体" panose="02010600030101010101" pitchFamily="2" charset="-122"/>
              </a:rPr>
              <a:t>采用</a:t>
            </a:r>
            <a:r>
              <a:rPr lang="en-US" altLang="zh-CN" sz="1800" kern="100" dirty="0">
                <a:effectLst/>
                <a:latin typeface="Times New Roman" panose="02020603050405020304" pitchFamily="18" charset="0"/>
                <a:ea typeface="宋体" panose="02010600030101010101" pitchFamily="2" charset="-122"/>
              </a:rPr>
              <a:t>HC-05</a:t>
            </a:r>
            <a:r>
              <a:rPr lang="zh-CN" altLang="en-US" sz="1800" kern="100" dirty="0">
                <a:effectLst/>
                <a:latin typeface="Times New Roman" panose="02020603050405020304" pitchFamily="18" charset="0"/>
                <a:ea typeface="宋体" panose="02010600030101010101" pitchFamily="2" charset="-122"/>
              </a:rPr>
              <a:t>蓝牙模块，实现数据无线传输在手机</a:t>
            </a:r>
            <a:r>
              <a:rPr lang="en-US" altLang="zh-CN" sz="1800" kern="100" dirty="0">
                <a:effectLst/>
                <a:latin typeface="Times New Roman" panose="02020603050405020304" pitchFamily="18" charset="0"/>
                <a:ea typeface="宋体" panose="02010600030101010101" pitchFamily="2" charset="-122"/>
              </a:rPr>
              <a:t>APP</a:t>
            </a:r>
            <a:r>
              <a:rPr lang="zh-CN" altLang="en-US" sz="1800" kern="100" dirty="0">
                <a:effectLst/>
                <a:latin typeface="Times New Roman" panose="02020603050405020304" pitchFamily="18" charset="0"/>
                <a:ea typeface="宋体" panose="02010600030101010101" pitchFamily="2" charset="-122"/>
              </a:rPr>
              <a:t>端控制。用户可以在手机</a:t>
            </a:r>
            <a:r>
              <a:rPr lang="en-US" altLang="zh-CN" sz="1800" kern="100" dirty="0">
                <a:effectLst/>
                <a:latin typeface="Times New Roman" panose="02020603050405020304" pitchFamily="18" charset="0"/>
                <a:ea typeface="宋体" panose="02010600030101010101" pitchFamily="2" charset="-122"/>
              </a:rPr>
              <a:t>APP</a:t>
            </a:r>
            <a:r>
              <a:rPr lang="zh-CN" altLang="en-US" sz="1800" kern="100" dirty="0">
                <a:effectLst/>
                <a:latin typeface="Times New Roman" panose="02020603050405020304" pitchFamily="18" charset="0"/>
                <a:ea typeface="宋体" panose="02010600030101010101" pitchFamily="2" charset="-122"/>
              </a:rPr>
              <a:t>端进行控制启动、亮度、定时、灯光颜色切换、模式选取功能。</a:t>
            </a:r>
            <a:endParaRPr lang="zh-CN" altLang="zh-CN" sz="1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4761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4D86F-6AB2-4B56-BB19-FC99C7CC4C81}"/>
              </a:ext>
            </a:extLst>
          </p:cNvPr>
          <p:cNvSpPr>
            <a:spLocks noGrp="1"/>
          </p:cNvSpPr>
          <p:nvPr>
            <p:ph type="title"/>
          </p:nvPr>
        </p:nvSpPr>
        <p:spPr/>
        <p:txBody>
          <a:bodyPr/>
          <a:lstStyle/>
          <a:p>
            <a:r>
              <a:rPr lang="zh-CN" altLang="en-US" dirty="0"/>
              <a:t>硬件部分</a:t>
            </a:r>
          </a:p>
        </p:txBody>
      </p:sp>
      <p:sp>
        <p:nvSpPr>
          <p:cNvPr id="3" name="内容占位符 2">
            <a:extLst>
              <a:ext uri="{FF2B5EF4-FFF2-40B4-BE49-F238E27FC236}">
                <a16:creationId xmlns:a16="http://schemas.microsoft.com/office/drawing/2014/main" id="{C26ED32A-C78A-490D-8CAC-513BC8134B7D}"/>
              </a:ext>
            </a:extLst>
          </p:cNvPr>
          <p:cNvSpPr>
            <a:spLocks noGrp="1"/>
          </p:cNvSpPr>
          <p:nvPr>
            <p:ph idx="1"/>
          </p:nvPr>
        </p:nvSpPr>
        <p:spPr/>
        <p:txBody>
          <a:bodyPr>
            <a:normAutofit/>
          </a:bodyPr>
          <a:lstStyle/>
          <a:p>
            <a:pPr indent="266700" algn="just"/>
            <a:r>
              <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rPr>
              <a:t>系统的硬件测试包括开发平台的电源调试、拖地机器人实物、超声波传感器硬件、温湿度传感器、复位电路等焊接设计。焊接中认真比对原理图，检查电源部分和元器件是否焊接正确，以及对应部分的电源接口是否正确等问题；经过详细测试后，没有发现任何故障的情况下，将万用表打开蜂鸣器，检查焊接电路是否短路或开路。最后反复确认，硬件电路处于正确状态后，接通系统电源。系统通电后，首先要看电源指示灯是否正常。通过这些操作保证了硬件电路的正常稳定，软件部分可以进行调试</a:t>
            </a:r>
          </a:p>
          <a:p>
            <a:endParaRPr lang="zh-CN" altLang="en-US" sz="2800" dirty="0"/>
          </a:p>
        </p:txBody>
      </p:sp>
    </p:spTree>
    <p:extLst>
      <p:ext uri="{BB962C8B-B14F-4D97-AF65-F5344CB8AC3E}">
        <p14:creationId xmlns:p14="http://schemas.microsoft.com/office/powerpoint/2010/main" val="196738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BF3D2-EFFD-41B1-986C-4B338094685E}"/>
              </a:ext>
            </a:extLst>
          </p:cNvPr>
          <p:cNvSpPr>
            <a:spLocks noGrp="1"/>
          </p:cNvSpPr>
          <p:nvPr>
            <p:ph type="title"/>
          </p:nvPr>
        </p:nvSpPr>
        <p:spPr/>
        <p:txBody>
          <a:bodyPr/>
          <a:lstStyle/>
          <a:p>
            <a:r>
              <a:rPr lang="zh-CN" altLang="en-US" dirty="0"/>
              <a:t>软件部分</a:t>
            </a:r>
          </a:p>
        </p:txBody>
      </p:sp>
      <p:sp>
        <p:nvSpPr>
          <p:cNvPr id="3" name="内容占位符 2">
            <a:extLst>
              <a:ext uri="{FF2B5EF4-FFF2-40B4-BE49-F238E27FC236}">
                <a16:creationId xmlns:a16="http://schemas.microsoft.com/office/drawing/2014/main" id="{25F7F401-54F9-407B-8614-D652ED1E43CA}"/>
              </a:ext>
            </a:extLst>
          </p:cNvPr>
          <p:cNvSpPr>
            <a:spLocks noGrp="1"/>
          </p:cNvSpPr>
          <p:nvPr>
            <p:ph idx="1"/>
          </p:nvPr>
        </p:nvSpPr>
        <p:spPr/>
        <p:txBody>
          <a:bodyPr/>
          <a:lstStyle/>
          <a:p>
            <a:r>
              <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rPr>
              <a:t>本设计采用C语言进行编写，通知结合编译器keil进行调节下载程序到硬件作品上。在程序的编写中首先需要检测各部分子函数编写的代码思路是否符合逻辑，同时在编译器中编译结果需要实现0个警告、0个错误才能进行下载到硬件作品软件程序测试，对各模块板进行测试和对整体组装出来的板进行整体测试，测试完成后，用串口调试单片机系统器件采集参数工作是否正常，下载子程序调试，将子程序下载到实物上进行重新测试。判断洗地机器人运行状态监测程序数据是否有效正确，显示屏函数是否可以时时更新数据等子函数需要进行分布调试，电量采集是否准确等问题，最终再把所有子函数进行整体运行。</a:t>
            </a:r>
          </a:p>
          <a:p>
            <a:endParaRPr lang="zh-CN" altLang="en-US" dirty="0"/>
          </a:p>
        </p:txBody>
      </p:sp>
    </p:spTree>
    <p:extLst>
      <p:ext uri="{BB962C8B-B14F-4D97-AF65-F5344CB8AC3E}">
        <p14:creationId xmlns:p14="http://schemas.microsoft.com/office/powerpoint/2010/main" val="4243077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79A11-C9DA-4D35-8E34-D357D9927350}"/>
              </a:ext>
            </a:extLst>
          </p:cNvPr>
          <p:cNvSpPr>
            <a:spLocks noGrp="1"/>
          </p:cNvSpPr>
          <p:nvPr>
            <p:ph type="title"/>
          </p:nvPr>
        </p:nvSpPr>
        <p:spPr/>
        <p:txBody>
          <a:bodyPr/>
          <a:lstStyle/>
          <a:p>
            <a:r>
              <a:rPr lang="zh-CN" altLang="en-US" dirty="0"/>
              <a:t>前期准备</a:t>
            </a:r>
          </a:p>
        </p:txBody>
      </p:sp>
      <p:sp>
        <p:nvSpPr>
          <p:cNvPr id="3" name="内容占位符 2">
            <a:extLst>
              <a:ext uri="{FF2B5EF4-FFF2-40B4-BE49-F238E27FC236}">
                <a16:creationId xmlns:a16="http://schemas.microsoft.com/office/drawing/2014/main" id="{06F27FE9-4BF5-4728-BEE0-CA96F0593B51}"/>
              </a:ext>
            </a:extLst>
          </p:cNvPr>
          <p:cNvSpPr>
            <a:spLocks noGrp="1"/>
          </p:cNvSpPr>
          <p:nvPr>
            <p:ph idx="1"/>
          </p:nvPr>
        </p:nvSpPr>
        <p:spPr/>
        <p:txBody>
          <a:bodyPr/>
          <a:lstStyle/>
          <a:p>
            <a:r>
              <a:rPr lang="en-US" altLang="zh-CN" dirty="0"/>
              <a:t>1.</a:t>
            </a:r>
            <a:r>
              <a:rPr lang="zh-CN" altLang="en-US" dirty="0"/>
              <a:t>熟悉所用的各种传感器，单片机控制系统、</a:t>
            </a:r>
            <a:r>
              <a:rPr lang="en-US" altLang="zh-CN" dirty="0"/>
              <a:t>C</a:t>
            </a:r>
            <a:r>
              <a:rPr lang="zh-CN" altLang="en-US" dirty="0"/>
              <a:t>语言，呼叫原理，显示屏原理</a:t>
            </a:r>
            <a:endParaRPr lang="en-US" altLang="zh-CN" dirty="0"/>
          </a:p>
          <a:p>
            <a:r>
              <a:rPr lang="en-US" altLang="zh-CN" dirty="0"/>
              <a:t>2.</a:t>
            </a:r>
            <a:r>
              <a:rPr lang="zh-CN" altLang="en-US" dirty="0"/>
              <a:t>器件采购，购买</a:t>
            </a:r>
            <a:endParaRPr lang="en-US" altLang="zh-CN" dirty="0"/>
          </a:p>
          <a:p>
            <a:r>
              <a:rPr lang="en-US" altLang="zh-CN" dirty="0"/>
              <a:t>3.</a:t>
            </a:r>
            <a:r>
              <a:rPr lang="zh-CN" altLang="en-US" dirty="0"/>
              <a:t>电路图设计，采用</a:t>
            </a:r>
            <a:r>
              <a:rPr lang="en-US" altLang="zh-CN" dirty="0"/>
              <a:t>AD</a:t>
            </a:r>
            <a:r>
              <a:rPr lang="zh-CN" altLang="en-US" dirty="0"/>
              <a:t>软件设计</a:t>
            </a:r>
            <a:endParaRPr lang="en-US" altLang="zh-CN" dirty="0"/>
          </a:p>
          <a:p>
            <a:r>
              <a:rPr lang="en-US" altLang="zh-CN" dirty="0"/>
              <a:t>4.</a:t>
            </a:r>
            <a:r>
              <a:rPr lang="zh-CN" altLang="en-US" dirty="0"/>
              <a:t>电路板焊接、调试，电源调试</a:t>
            </a:r>
            <a:endParaRPr lang="en-US" altLang="zh-CN" dirty="0"/>
          </a:p>
          <a:p>
            <a:r>
              <a:rPr lang="en-US" altLang="zh-CN" dirty="0"/>
              <a:t>5.C</a:t>
            </a:r>
            <a:r>
              <a:rPr lang="zh-CN" altLang="en-US" dirty="0"/>
              <a:t>语言代码，采用</a:t>
            </a:r>
            <a:r>
              <a:rPr lang="en-US" altLang="zh-CN" dirty="0" err="1"/>
              <a:t>kiel</a:t>
            </a:r>
            <a:r>
              <a:rPr lang="zh-CN" altLang="en-US" dirty="0"/>
              <a:t>软件编程</a:t>
            </a:r>
            <a:endParaRPr lang="en-US" altLang="zh-CN" dirty="0"/>
          </a:p>
          <a:p>
            <a:r>
              <a:rPr lang="en-US" altLang="zh-CN" dirty="0"/>
              <a:t>6.</a:t>
            </a:r>
            <a:r>
              <a:rPr lang="zh-CN" altLang="en-US" dirty="0"/>
              <a:t>程序下载功能调试</a:t>
            </a:r>
            <a:endParaRPr lang="en-US" altLang="zh-CN" dirty="0"/>
          </a:p>
          <a:p>
            <a:r>
              <a:rPr lang="en-US" altLang="zh-CN" dirty="0"/>
              <a:t>7.</a:t>
            </a:r>
            <a:r>
              <a:rPr lang="zh-CN" altLang="en-US" dirty="0"/>
              <a:t>论文编写</a:t>
            </a:r>
            <a:endParaRPr lang="en-US" altLang="zh-CN" dirty="0"/>
          </a:p>
          <a:p>
            <a:endParaRPr lang="zh-CN" altLang="en-US" dirty="0"/>
          </a:p>
        </p:txBody>
      </p:sp>
    </p:spTree>
    <p:extLst>
      <p:ext uri="{BB962C8B-B14F-4D97-AF65-F5344CB8AC3E}">
        <p14:creationId xmlns:p14="http://schemas.microsoft.com/office/powerpoint/2010/main" val="319968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6BCE6-5855-4323-8CA5-A2C4D2AE39A0}"/>
              </a:ext>
            </a:extLst>
          </p:cNvPr>
          <p:cNvSpPr>
            <a:spLocks noGrp="1"/>
          </p:cNvSpPr>
          <p:nvPr>
            <p:ph type="title"/>
          </p:nvPr>
        </p:nvSpPr>
        <p:spPr/>
        <p:txBody>
          <a:bodyPr/>
          <a:lstStyle/>
          <a:p>
            <a:r>
              <a:rPr lang="zh-CN" altLang="en-US" dirty="0"/>
              <a:t>研究方法</a:t>
            </a:r>
          </a:p>
        </p:txBody>
      </p:sp>
      <p:sp>
        <p:nvSpPr>
          <p:cNvPr id="3" name="内容占位符 2">
            <a:extLst>
              <a:ext uri="{FF2B5EF4-FFF2-40B4-BE49-F238E27FC236}">
                <a16:creationId xmlns:a16="http://schemas.microsoft.com/office/drawing/2014/main" id="{DFF67252-FA81-4024-9D74-082B37BC6184}"/>
              </a:ext>
            </a:extLst>
          </p:cNvPr>
          <p:cNvSpPr>
            <a:spLocks noGrp="1"/>
          </p:cNvSpPr>
          <p:nvPr>
            <p:ph idx="1"/>
          </p:nvPr>
        </p:nvSpPr>
        <p:spPr/>
        <p:txBody>
          <a:bodyPr>
            <a:normAutofit fontScale="92500" lnSpcReduction="10000"/>
          </a:bodyPr>
          <a:lstStyle/>
          <a:p>
            <a:pPr algn="l"/>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文献法。由于本研究将会触及到很多单片机方面的绘图以及变成等方面的知识和技术，为了能够更好的完成研究，所以需要对大量的期刊杂志等书籍进行浏览、整理和分析。这样做能够快速而且有效的获得大量对本研究由有利的信息和材料，因此成为研究方法不可缺少的部分。</a:t>
            </a:r>
          </a:p>
          <a:p>
            <a:pPr algn="l"/>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）观察法。合理的观察对研究有很大的帮助，这种研究方法具有很强的目的性和计划性，在实验中往往能达到意想不到的效果，从而开辟人们的思路，招致新的发现，因此也成为研究方法不可缺少的部分。</a:t>
            </a:r>
          </a:p>
          <a:p>
            <a:pPr algn="just"/>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实践研究法：设计中采用器件实物焊接，电路检查，代码编程实现作品的功能结合自己的情况，以及通过现有的设备管理方式，而对现有的管理方式进行一个大致的了解。同时在网上通过查找的方式来对现有实验室设备管理 的使用情况进行了解、分析。 </a:t>
            </a:r>
          </a:p>
          <a:p>
            <a:pPr algn="just"/>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）经验总结法：根据积累的平时课设实验结合相关理论研究对设计的系统内容 进行分析，并从大量的研究信息中总结经验，形成对自己有价值的知识。然后最后通 过编码自己的毕业设计。</a:t>
            </a:r>
            <a:r>
              <a:rPr lang="zh-CN" altLang="en-US" sz="1800" kern="100" dirty="0">
                <a:solidFill>
                  <a:srgbClr val="FF0000"/>
                </a:solidFill>
                <a:effectLst/>
                <a:latin typeface="Times New Roman" panose="02020603050405020304" pitchFamily="18" charset="0"/>
                <a:ea typeface="宋体" panose="02010600030101010101" pitchFamily="2" charset="-122"/>
              </a:rPr>
              <a:t>（以上方法选两个）</a:t>
            </a:r>
            <a:endParaRPr lang="zh-CN" altLang="zh-CN" sz="1800" kern="100" dirty="0">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64430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22E30-779E-43B8-AC2C-E00DDECB4D26}"/>
              </a:ext>
            </a:extLst>
          </p:cNvPr>
          <p:cNvSpPr>
            <a:spLocks noGrp="1"/>
          </p:cNvSpPr>
          <p:nvPr>
            <p:ph type="title"/>
          </p:nvPr>
        </p:nvSpPr>
        <p:spPr/>
        <p:txBody>
          <a:bodyPr/>
          <a:lstStyle/>
          <a:p>
            <a:r>
              <a:rPr lang="zh-CN" altLang="en-US" dirty="0"/>
              <a:t>工作进度安排</a:t>
            </a:r>
          </a:p>
        </p:txBody>
      </p:sp>
      <p:sp>
        <p:nvSpPr>
          <p:cNvPr id="3" name="内容占位符 2">
            <a:extLst>
              <a:ext uri="{FF2B5EF4-FFF2-40B4-BE49-F238E27FC236}">
                <a16:creationId xmlns:a16="http://schemas.microsoft.com/office/drawing/2014/main" id="{74FB6F07-735D-4471-8B21-553711CB92CE}"/>
              </a:ext>
            </a:extLst>
          </p:cNvPr>
          <p:cNvSpPr>
            <a:spLocks noGrp="1"/>
          </p:cNvSpPr>
          <p:nvPr>
            <p:ph idx="1"/>
          </p:nvPr>
        </p:nvSpPr>
        <p:spPr>
          <a:xfrm>
            <a:off x="677334" y="2160589"/>
            <a:ext cx="8596668" cy="4325052"/>
          </a:xfrm>
        </p:spPr>
        <p:txBody>
          <a:bodyPr>
            <a:normAutofit/>
          </a:bodyPr>
          <a:lstStyle/>
          <a:p>
            <a:pPr indent="266700" algn="l">
              <a:lnSpc>
                <a:spcPct val="150000"/>
              </a:lnSpc>
            </a:pPr>
            <a:r>
              <a:rPr lang="zh-CN" altLang="zh-CN" sz="1800" kern="100" dirty="0">
                <a:effectLst/>
                <a:latin typeface="Times New Roman" panose="02020603050405020304" pitchFamily="18" charset="0"/>
                <a:ea typeface="宋体" panose="02010600030101010101" pitchFamily="2" charset="-122"/>
              </a:rPr>
              <a:t>第一步，进行系统的可行性分析，完成系统的需求分析。</a:t>
            </a:r>
          </a:p>
          <a:p>
            <a:pPr marL="355600" indent="127000" algn="l">
              <a:lnSpc>
                <a:spcPct val="150000"/>
              </a:lnSpc>
            </a:pPr>
            <a:r>
              <a:rPr lang="zh-CN" altLang="zh-CN" sz="1800" kern="100" dirty="0">
                <a:effectLst/>
                <a:latin typeface="Times New Roman" panose="02020603050405020304" pitchFamily="18" charset="0"/>
                <a:ea typeface="宋体" panose="02010600030101010101" pitchFamily="2" charset="-122"/>
              </a:rPr>
              <a:t>第二步，根据系统需求，进行软硬件设计。鉴于系统性能考虑，合理优化软硬件， 并进一步提高系统的可靠性和安全性。 </a:t>
            </a:r>
          </a:p>
          <a:p>
            <a:pPr indent="266700" algn="l">
              <a:lnSpc>
                <a:spcPct val="150000"/>
              </a:lnSpc>
            </a:pPr>
            <a:r>
              <a:rPr lang="zh-CN" altLang="zh-CN" sz="1800" kern="100" dirty="0">
                <a:effectLst/>
                <a:latin typeface="Times New Roman" panose="02020603050405020304" pitchFamily="18" charset="0"/>
                <a:ea typeface="宋体" panose="02010600030101010101" pitchFamily="2" charset="-122"/>
              </a:rPr>
              <a:t>第三步，对系统进行详细设计，确定各模块的硬件设计以及软件算法。 </a:t>
            </a:r>
          </a:p>
          <a:p>
            <a:pPr indent="266700" algn="l">
              <a:lnSpc>
                <a:spcPct val="150000"/>
              </a:lnSpc>
            </a:pPr>
            <a:r>
              <a:rPr lang="zh-CN" altLang="zh-CN" sz="1800" kern="100" dirty="0">
                <a:effectLst/>
                <a:latin typeface="Times New Roman" panose="02020603050405020304" pitchFamily="18" charset="0"/>
                <a:ea typeface="宋体" panose="02010600030101010101" pitchFamily="2" charset="-122"/>
              </a:rPr>
              <a:t>第四步，进行硬件组合以及软件编程，实现其各项基本功能。 </a:t>
            </a:r>
          </a:p>
          <a:p>
            <a:pPr indent="266700" algn="l">
              <a:lnSpc>
                <a:spcPct val="150000"/>
              </a:lnSpc>
            </a:pPr>
            <a:r>
              <a:rPr lang="zh-CN" altLang="zh-CN" sz="1800" kern="100" dirty="0">
                <a:effectLst/>
                <a:latin typeface="Times New Roman" panose="02020603050405020304" pitchFamily="18" charset="0"/>
                <a:ea typeface="宋体" panose="02010600030101010101" pitchFamily="2" charset="-122"/>
              </a:rPr>
              <a:t>第五步，对系统进行调试和发布，并着手开始撰写毕业论文。</a:t>
            </a:r>
          </a:p>
          <a:p>
            <a:pPr algn="l">
              <a:lnSpc>
                <a:spcPct val="150000"/>
              </a:lnSpc>
            </a:pPr>
            <a:endParaRPr lang="zh-CN" altLang="en-US" dirty="0"/>
          </a:p>
        </p:txBody>
      </p:sp>
    </p:spTree>
    <p:extLst>
      <p:ext uri="{BB962C8B-B14F-4D97-AF65-F5344CB8AC3E}">
        <p14:creationId xmlns:p14="http://schemas.microsoft.com/office/powerpoint/2010/main" val="318221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80F57-399B-46B7-A23F-8246834392C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036DA8A-5E06-434B-B0F7-3D9386BCFC13}"/>
              </a:ext>
            </a:extLst>
          </p:cNvPr>
          <p:cNvSpPr>
            <a:spLocks noGrp="1"/>
          </p:cNvSpPr>
          <p:nvPr>
            <p:ph idx="1"/>
          </p:nvPr>
        </p:nvSpPr>
        <p:spPr/>
        <p:txBody>
          <a:bodyPr>
            <a:normAutofit/>
          </a:bodyPr>
          <a:lstStyle/>
          <a:p>
            <a:r>
              <a:rPr lang="zh-CN" altLang="en-US" sz="4400" dirty="0"/>
              <a:t>谢谢领导老师观看指导！</a:t>
            </a:r>
          </a:p>
        </p:txBody>
      </p:sp>
    </p:spTree>
    <p:extLst>
      <p:ext uri="{BB962C8B-B14F-4D97-AF65-F5344CB8AC3E}">
        <p14:creationId xmlns:p14="http://schemas.microsoft.com/office/powerpoint/2010/main" val="4046733952"/>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109</TotalTime>
  <Words>1213</Words>
  <Application>Microsoft Office PowerPoint</Application>
  <PresentationFormat>宽屏</PresentationFormat>
  <Paragraphs>39</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Calibri</vt:lpstr>
      <vt:lpstr>Times New Roman</vt:lpstr>
      <vt:lpstr>Trebuchet MS</vt:lpstr>
      <vt:lpstr>Wingdings 3</vt:lpstr>
      <vt:lpstr>平面</vt:lpstr>
      <vt:lpstr>基于STM32单片机教室节能照明</vt:lpstr>
      <vt:lpstr>选题意义</vt:lpstr>
      <vt:lpstr>实现功能</vt:lpstr>
      <vt:lpstr>硬件部分</vt:lpstr>
      <vt:lpstr>软件部分</vt:lpstr>
      <vt:lpstr>前期准备</vt:lpstr>
      <vt:lpstr>研究方法</vt:lpstr>
      <vt:lpstr>工作进度安排</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多功能花盆设计与实现</dc:title>
  <dc:creator>范 震光</dc:creator>
  <cp:lastModifiedBy>范 震光</cp:lastModifiedBy>
  <cp:revision>61</cp:revision>
  <dcterms:created xsi:type="dcterms:W3CDTF">2021-10-20T13:06:06Z</dcterms:created>
  <dcterms:modified xsi:type="dcterms:W3CDTF">2023-09-08T02:30:24Z</dcterms:modified>
</cp:coreProperties>
</file>