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modernComment_7FFFDC44_7146C166.xml" ContentType="application/vnd.ms-powerpoint.comment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0" r:id="rId4"/>
  </p:sldMasterIdLst>
  <p:notesMasterIdLst>
    <p:notesMasterId r:id="rId39"/>
  </p:notesMasterIdLst>
  <p:handoutMasterIdLst>
    <p:handoutMasterId r:id="rId40"/>
  </p:handoutMasterIdLst>
  <p:sldIdLst>
    <p:sldId id="616" r:id="rId5"/>
    <p:sldId id="10908" r:id="rId6"/>
    <p:sldId id="2643" r:id="rId7"/>
    <p:sldId id="262" r:id="rId8"/>
    <p:sldId id="2634" r:id="rId9"/>
    <p:sldId id="2147474497" r:id="rId10"/>
    <p:sldId id="276" r:id="rId11"/>
    <p:sldId id="2147474474" r:id="rId12"/>
    <p:sldId id="2147474475" r:id="rId13"/>
    <p:sldId id="2147474493" r:id="rId14"/>
    <p:sldId id="2147474494" r:id="rId15"/>
    <p:sldId id="2147474477" r:id="rId16"/>
    <p:sldId id="2147474488" r:id="rId17"/>
    <p:sldId id="309" r:id="rId18"/>
    <p:sldId id="2147474499" r:id="rId19"/>
    <p:sldId id="311" r:id="rId20"/>
    <p:sldId id="312" r:id="rId21"/>
    <p:sldId id="2147474478" r:id="rId22"/>
    <p:sldId id="342" r:id="rId23"/>
    <p:sldId id="2147474500" r:id="rId24"/>
    <p:sldId id="2147474480" r:id="rId25"/>
    <p:sldId id="2147474496" r:id="rId26"/>
    <p:sldId id="10992" r:id="rId27"/>
    <p:sldId id="2147474482" r:id="rId28"/>
    <p:sldId id="2147474489" r:id="rId29"/>
    <p:sldId id="2147474483" r:id="rId30"/>
    <p:sldId id="2147474484" r:id="rId31"/>
    <p:sldId id="2147474485" r:id="rId32"/>
    <p:sldId id="2147474498" r:id="rId33"/>
    <p:sldId id="2147474469" r:id="rId34"/>
    <p:sldId id="2147474486" r:id="rId35"/>
    <p:sldId id="2147474490" r:id="rId36"/>
    <p:sldId id="2147474492" r:id="rId37"/>
    <p:sldId id="2147474491" r:id="rId38"/>
  </p:sldIdLst>
  <p:sldSz cx="12195175" cy="6859588"/>
  <p:notesSz cx="7099300" cy="10234613"/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B4E6"/>
    <a:srgbClr val="82898D"/>
    <a:srgbClr val="B6C1C7"/>
    <a:srgbClr val="DADADB"/>
    <a:srgbClr val="CBD2D6"/>
    <a:srgbClr val="90989E"/>
    <a:srgbClr val="D4007A"/>
    <a:srgbClr val="00317D"/>
    <a:srgbClr val="B9C4CA"/>
    <a:srgbClr val="4F5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31CB58-D4CE-4B87-8649-72A5410CA775}" v="3" dt="2024-01-05T11:03:08.44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80120" autoAdjust="0"/>
  </p:normalViewPr>
  <p:slideViewPr>
    <p:cSldViewPr snapToGrid="0">
      <p:cViewPr varScale="1">
        <p:scale>
          <a:sx n="67" d="100"/>
          <a:sy n="67" d="100"/>
        </p:scale>
        <p:origin x="156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tags" Target="tags/tag1.xml"/></Relationships>
</file>

<file path=ppt/comments/modernComment_7FFFDC44_7146C16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C53C0FC-C573-4378-BF8D-5E6B432DEAF9}" authorId="{00000000-0000-0000-0000-000000000000}" created="2023-08-03T11:59:22.25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641503902" sldId="374"/>
      <ac:picMk id="5" creationId="{722DE5DC-06DE-87E5-F159-538C6CBE267A}"/>
    </ac:deMkLst>
    <p188:txBody>
      <a:bodyPr/>
      <a:lstStyle/>
      <a:p>
        <a:r>
          <a:rPr lang="en-US"/>
          <a:t>Put a small comment also on the first two tabs</a:t>
        </a:r>
      </a:p>
    </p188:txBody>
    <p188:extLst>
      <p:ext xmlns:p="http://schemas.openxmlformats.org/presentationml/2006/main" uri="{5BB2D875-25FF-4072-B9AC-8F64D62656EB}">
        <p228:taskDetails xmlns:p228="http://schemas.microsoft.com/office/powerpoint/2022/08/main">
          <p228:history/>
        </p228:taskDetails>
      </p:ext>
    </p188:extLst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CB54C4-B46D-487F-982F-C0BEA190B2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CB440F-206C-4964-91CB-DAB228676D19}">
      <dgm:prSet phldrT="[Text]" custT="1"/>
      <dgm:spPr/>
      <dgm:t>
        <a:bodyPr/>
        <a:lstStyle/>
        <a:p>
          <a:r>
            <a:rPr lang="fr-FR" sz="1400" dirty="0"/>
            <a:t>Open Project</a:t>
          </a:r>
        </a:p>
      </dgm:t>
    </dgm:pt>
    <dgm:pt modelId="{C2D8EED0-FD61-4526-99CE-3DE1947BFBAB}" type="parTrans" cxnId="{C7020955-6732-49B1-965F-D31D99FF208E}">
      <dgm:prSet/>
      <dgm:spPr/>
      <dgm:t>
        <a:bodyPr/>
        <a:lstStyle/>
        <a:p>
          <a:endParaRPr lang="fr-FR"/>
        </a:p>
      </dgm:t>
    </dgm:pt>
    <dgm:pt modelId="{236710CE-7F53-45F8-A9C6-6D5474120A24}" type="sibTrans" cxnId="{C7020955-6732-49B1-965F-D31D99FF208E}">
      <dgm:prSet/>
      <dgm:spPr/>
      <dgm:t>
        <a:bodyPr/>
        <a:lstStyle/>
        <a:p>
          <a:endParaRPr lang="fr-FR"/>
        </a:p>
      </dgm:t>
    </dgm:pt>
    <dgm:pt modelId="{1A6E77F3-6545-451D-A74F-FAAFEF52D75A}">
      <dgm:prSet phldrT="[Text]" custT="1"/>
      <dgm:spPr/>
      <dgm:t>
        <a:bodyPr/>
        <a:lstStyle/>
        <a:p>
          <a:r>
            <a:rPr lang="fr-FR" sz="1400" dirty="0" err="1"/>
            <a:t>Add</a:t>
          </a:r>
          <a:r>
            <a:rPr lang="fr-FR" sz="1400" dirty="0"/>
            <a:t> application code to move to </a:t>
          </a:r>
          <a:r>
            <a:rPr lang="fr-FR" sz="1400" dirty="0" err="1"/>
            <a:t>discoverable</a:t>
          </a:r>
          <a:endParaRPr lang="fr-FR" sz="1400" dirty="0"/>
        </a:p>
      </dgm:t>
    </dgm:pt>
    <dgm:pt modelId="{C3E27D0F-5CD5-42CC-B205-926D9CFE9AA8}" type="parTrans" cxnId="{4FB5E12E-434D-48E1-BE15-6E9D4D80B8D2}">
      <dgm:prSet/>
      <dgm:spPr/>
      <dgm:t>
        <a:bodyPr/>
        <a:lstStyle/>
        <a:p>
          <a:endParaRPr lang="fr-FR"/>
        </a:p>
      </dgm:t>
    </dgm:pt>
    <dgm:pt modelId="{1823B632-22E3-47DE-91F1-028038C1CA1A}" type="sibTrans" cxnId="{4FB5E12E-434D-48E1-BE15-6E9D4D80B8D2}">
      <dgm:prSet/>
      <dgm:spPr/>
      <dgm:t>
        <a:bodyPr/>
        <a:lstStyle/>
        <a:p>
          <a:endParaRPr lang="fr-FR"/>
        </a:p>
      </dgm:t>
    </dgm:pt>
    <dgm:pt modelId="{A66CA3DB-F5AD-42C7-9BCA-4EAB8AF902B6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sz="1400" dirty="0" err="1"/>
            <a:t>Build</a:t>
          </a:r>
          <a:r>
            <a:rPr lang="fr-FR" sz="1400" dirty="0"/>
            <a:t>&amp; Flash</a:t>
          </a:r>
        </a:p>
      </dgm:t>
    </dgm:pt>
    <dgm:pt modelId="{E11D1538-8858-4C98-B842-58C694D2F86F}" type="parTrans" cxnId="{CD8CC562-C28D-4B67-9A35-1A5E1F5D51BC}">
      <dgm:prSet/>
      <dgm:spPr/>
      <dgm:t>
        <a:bodyPr/>
        <a:lstStyle/>
        <a:p>
          <a:endParaRPr lang="fr-FR"/>
        </a:p>
      </dgm:t>
    </dgm:pt>
    <dgm:pt modelId="{EC921325-4888-451E-9925-1CFDDEE0EA21}" type="sibTrans" cxnId="{CD8CC562-C28D-4B67-9A35-1A5E1F5D51BC}">
      <dgm:prSet/>
      <dgm:spPr/>
      <dgm:t>
        <a:bodyPr/>
        <a:lstStyle/>
        <a:p>
          <a:endParaRPr lang="fr-FR"/>
        </a:p>
      </dgm:t>
    </dgm:pt>
    <dgm:pt modelId="{A3DD3C37-993A-4FB4-93C4-3F1FCCCA75BC}" type="pres">
      <dgm:prSet presAssocID="{CCCB54C4-B46D-487F-982F-C0BEA190B274}" presName="Name0" presStyleCnt="0">
        <dgm:presLayoutVars>
          <dgm:dir/>
          <dgm:animLvl val="lvl"/>
          <dgm:resizeHandles val="exact"/>
        </dgm:presLayoutVars>
      </dgm:prSet>
      <dgm:spPr/>
    </dgm:pt>
    <dgm:pt modelId="{C3CF22F0-E448-450F-825E-5F1691FD4694}" type="pres">
      <dgm:prSet presAssocID="{40CB440F-206C-4964-91CB-DAB228676D19}" presName="parTxOnly" presStyleLbl="node1" presStyleIdx="0" presStyleCnt="3" custScaleX="62272">
        <dgm:presLayoutVars>
          <dgm:chMax val="0"/>
          <dgm:chPref val="0"/>
          <dgm:bulletEnabled val="1"/>
        </dgm:presLayoutVars>
      </dgm:prSet>
      <dgm:spPr/>
    </dgm:pt>
    <dgm:pt modelId="{3017507D-047C-4D8A-8D24-CCB9C4A42989}" type="pres">
      <dgm:prSet presAssocID="{236710CE-7F53-45F8-A9C6-6D5474120A24}" presName="parTxOnlySpace" presStyleCnt="0"/>
      <dgm:spPr/>
    </dgm:pt>
    <dgm:pt modelId="{B02908D9-7E28-4B3D-BDD2-7399657EA93F}" type="pres">
      <dgm:prSet presAssocID="{1A6E77F3-6545-451D-A74F-FAAFEF52D75A}" presName="parTxOnly" presStyleLbl="node1" presStyleIdx="1" presStyleCnt="3" custScaleX="137088" custLinFactY="69261" custLinFactNeighborX="-49886" custLinFactNeighborY="100000">
        <dgm:presLayoutVars>
          <dgm:chMax val="0"/>
          <dgm:chPref val="0"/>
          <dgm:bulletEnabled val="1"/>
        </dgm:presLayoutVars>
      </dgm:prSet>
      <dgm:spPr/>
    </dgm:pt>
    <dgm:pt modelId="{49B972DD-1DAD-4E3F-A51E-3DFADA60BD15}" type="pres">
      <dgm:prSet presAssocID="{1823B632-22E3-47DE-91F1-028038C1CA1A}" presName="parTxOnlySpace" presStyleCnt="0"/>
      <dgm:spPr/>
    </dgm:pt>
    <dgm:pt modelId="{604EAF67-D8E2-47BB-8FEA-C1A0F66C8383}" type="pres">
      <dgm:prSet presAssocID="{A66CA3DB-F5AD-42C7-9BCA-4EAB8AF902B6}" presName="parTxOnly" presStyleLbl="node1" presStyleIdx="2" presStyleCnt="3" custScaleX="59198" custLinFactNeighborX="-73442">
        <dgm:presLayoutVars>
          <dgm:chMax val="0"/>
          <dgm:chPref val="0"/>
          <dgm:bulletEnabled val="1"/>
        </dgm:presLayoutVars>
      </dgm:prSet>
      <dgm:spPr/>
    </dgm:pt>
  </dgm:ptLst>
  <dgm:cxnLst>
    <dgm:cxn modelId="{2055D626-42F5-424D-BB06-94D6003D4443}" type="presOf" srcId="{A66CA3DB-F5AD-42C7-9BCA-4EAB8AF902B6}" destId="{604EAF67-D8E2-47BB-8FEA-C1A0F66C8383}" srcOrd="0" destOrd="0" presId="urn:microsoft.com/office/officeart/2005/8/layout/chevron1"/>
    <dgm:cxn modelId="{4FB5E12E-434D-48E1-BE15-6E9D4D80B8D2}" srcId="{CCCB54C4-B46D-487F-982F-C0BEA190B274}" destId="{1A6E77F3-6545-451D-A74F-FAAFEF52D75A}" srcOrd="1" destOrd="0" parTransId="{C3E27D0F-5CD5-42CC-B205-926D9CFE9AA8}" sibTransId="{1823B632-22E3-47DE-91F1-028038C1CA1A}"/>
    <dgm:cxn modelId="{C91C2C62-0F85-4CF3-AAA2-F752FA674F5C}" type="presOf" srcId="{CCCB54C4-B46D-487F-982F-C0BEA190B274}" destId="{A3DD3C37-993A-4FB4-93C4-3F1FCCCA75BC}" srcOrd="0" destOrd="0" presId="urn:microsoft.com/office/officeart/2005/8/layout/chevron1"/>
    <dgm:cxn modelId="{CD8CC562-C28D-4B67-9A35-1A5E1F5D51BC}" srcId="{CCCB54C4-B46D-487F-982F-C0BEA190B274}" destId="{A66CA3DB-F5AD-42C7-9BCA-4EAB8AF902B6}" srcOrd="2" destOrd="0" parTransId="{E11D1538-8858-4C98-B842-58C694D2F86F}" sibTransId="{EC921325-4888-451E-9925-1CFDDEE0EA21}"/>
    <dgm:cxn modelId="{C7020955-6732-49B1-965F-D31D99FF208E}" srcId="{CCCB54C4-B46D-487F-982F-C0BEA190B274}" destId="{40CB440F-206C-4964-91CB-DAB228676D19}" srcOrd="0" destOrd="0" parTransId="{C2D8EED0-FD61-4526-99CE-3DE1947BFBAB}" sibTransId="{236710CE-7F53-45F8-A9C6-6D5474120A24}"/>
    <dgm:cxn modelId="{1C4C1B58-C907-4D51-9EC3-BBC81ABF2C43}" type="presOf" srcId="{40CB440F-206C-4964-91CB-DAB228676D19}" destId="{C3CF22F0-E448-450F-825E-5F1691FD4694}" srcOrd="0" destOrd="0" presId="urn:microsoft.com/office/officeart/2005/8/layout/chevron1"/>
    <dgm:cxn modelId="{4D1CBCB4-778D-4848-8D43-895741BDC605}" type="presOf" srcId="{1A6E77F3-6545-451D-A74F-FAAFEF52D75A}" destId="{B02908D9-7E28-4B3D-BDD2-7399657EA93F}" srcOrd="0" destOrd="0" presId="urn:microsoft.com/office/officeart/2005/8/layout/chevron1"/>
    <dgm:cxn modelId="{B3050BE0-BFEF-4FAC-ABCC-3DDDDAF7E805}" type="presParOf" srcId="{A3DD3C37-993A-4FB4-93C4-3F1FCCCA75BC}" destId="{C3CF22F0-E448-450F-825E-5F1691FD4694}" srcOrd="0" destOrd="0" presId="urn:microsoft.com/office/officeart/2005/8/layout/chevron1"/>
    <dgm:cxn modelId="{774F8A88-DFAF-4E56-B403-7F88742A2814}" type="presParOf" srcId="{A3DD3C37-993A-4FB4-93C4-3F1FCCCA75BC}" destId="{3017507D-047C-4D8A-8D24-CCB9C4A42989}" srcOrd="1" destOrd="0" presId="urn:microsoft.com/office/officeart/2005/8/layout/chevron1"/>
    <dgm:cxn modelId="{0EEB7639-5EDD-4B4F-96C8-CE6D320A962C}" type="presParOf" srcId="{A3DD3C37-993A-4FB4-93C4-3F1FCCCA75BC}" destId="{B02908D9-7E28-4B3D-BDD2-7399657EA93F}" srcOrd="2" destOrd="0" presId="urn:microsoft.com/office/officeart/2005/8/layout/chevron1"/>
    <dgm:cxn modelId="{411735E5-D4E8-4A22-814F-ECB71C77B0CD}" type="presParOf" srcId="{A3DD3C37-993A-4FB4-93C4-3F1FCCCA75BC}" destId="{49B972DD-1DAD-4E3F-A51E-3DFADA60BD15}" srcOrd="3" destOrd="0" presId="urn:microsoft.com/office/officeart/2005/8/layout/chevron1"/>
    <dgm:cxn modelId="{3B56D88C-F279-409B-9722-3CAE86475CF2}" type="presParOf" srcId="{A3DD3C37-993A-4FB4-93C4-3F1FCCCA75BC}" destId="{604EAF67-D8E2-47BB-8FEA-C1A0F66C838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CB54C4-B46D-487F-982F-C0BEA190B2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CB440F-206C-4964-91CB-DAB228676D19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sz="1400" dirty="0"/>
            <a:t>Open Project</a:t>
          </a:r>
        </a:p>
      </dgm:t>
    </dgm:pt>
    <dgm:pt modelId="{C2D8EED0-FD61-4526-99CE-3DE1947BFBAB}" type="parTrans" cxnId="{C7020955-6732-49B1-965F-D31D99FF208E}">
      <dgm:prSet/>
      <dgm:spPr/>
      <dgm:t>
        <a:bodyPr/>
        <a:lstStyle/>
        <a:p>
          <a:endParaRPr lang="fr-FR"/>
        </a:p>
      </dgm:t>
    </dgm:pt>
    <dgm:pt modelId="{236710CE-7F53-45F8-A9C6-6D5474120A24}" type="sibTrans" cxnId="{C7020955-6732-49B1-965F-D31D99FF208E}">
      <dgm:prSet/>
      <dgm:spPr/>
      <dgm:t>
        <a:bodyPr/>
        <a:lstStyle/>
        <a:p>
          <a:endParaRPr lang="fr-FR"/>
        </a:p>
      </dgm:t>
    </dgm:pt>
    <dgm:pt modelId="{1A6E77F3-6545-451D-A74F-FAAFEF52D75A}">
      <dgm:prSet phldrT="[Text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fr-FR" sz="1400" dirty="0" err="1"/>
            <a:t>Add</a:t>
          </a:r>
          <a:r>
            <a:rPr lang="fr-FR" sz="1400" dirty="0"/>
            <a:t> application code to move to </a:t>
          </a:r>
          <a:r>
            <a:rPr lang="fr-FR" sz="1400" dirty="0" err="1"/>
            <a:t>discoverable</a:t>
          </a:r>
          <a:endParaRPr lang="fr-FR" sz="1400" dirty="0"/>
        </a:p>
      </dgm:t>
    </dgm:pt>
    <dgm:pt modelId="{C3E27D0F-5CD5-42CC-B205-926D9CFE9AA8}" type="parTrans" cxnId="{4FB5E12E-434D-48E1-BE15-6E9D4D80B8D2}">
      <dgm:prSet/>
      <dgm:spPr/>
      <dgm:t>
        <a:bodyPr/>
        <a:lstStyle/>
        <a:p>
          <a:endParaRPr lang="fr-FR"/>
        </a:p>
      </dgm:t>
    </dgm:pt>
    <dgm:pt modelId="{1823B632-22E3-47DE-91F1-028038C1CA1A}" type="sibTrans" cxnId="{4FB5E12E-434D-48E1-BE15-6E9D4D80B8D2}">
      <dgm:prSet/>
      <dgm:spPr/>
      <dgm:t>
        <a:bodyPr/>
        <a:lstStyle/>
        <a:p>
          <a:endParaRPr lang="fr-FR"/>
        </a:p>
      </dgm:t>
    </dgm:pt>
    <dgm:pt modelId="{A66CA3DB-F5AD-42C7-9BCA-4EAB8AF902B6}">
      <dgm:prSet phldrT="[Text]" custT="1"/>
      <dgm:spPr>
        <a:solidFill>
          <a:schemeClr val="accent1"/>
        </a:solidFill>
      </dgm:spPr>
      <dgm:t>
        <a:bodyPr/>
        <a:lstStyle/>
        <a:p>
          <a:r>
            <a:rPr lang="fr-FR" sz="1400" dirty="0" err="1"/>
            <a:t>Build</a:t>
          </a:r>
          <a:r>
            <a:rPr lang="fr-FR" sz="1400" dirty="0"/>
            <a:t>&amp; Flash</a:t>
          </a:r>
        </a:p>
      </dgm:t>
    </dgm:pt>
    <dgm:pt modelId="{E11D1538-8858-4C98-B842-58C694D2F86F}" type="parTrans" cxnId="{CD8CC562-C28D-4B67-9A35-1A5E1F5D51BC}">
      <dgm:prSet/>
      <dgm:spPr/>
      <dgm:t>
        <a:bodyPr/>
        <a:lstStyle/>
        <a:p>
          <a:endParaRPr lang="fr-FR"/>
        </a:p>
      </dgm:t>
    </dgm:pt>
    <dgm:pt modelId="{EC921325-4888-451E-9925-1CFDDEE0EA21}" type="sibTrans" cxnId="{CD8CC562-C28D-4B67-9A35-1A5E1F5D51BC}">
      <dgm:prSet/>
      <dgm:spPr/>
      <dgm:t>
        <a:bodyPr/>
        <a:lstStyle/>
        <a:p>
          <a:endParaRPr lang="fr-FR"/>
        </a:p>
      </dgm:t>
    </dgm:pt>
    <dgm:pt modelId="{A3DD3C37-993A-4FB4-93C4-3F1FCCCA75BC}" type="pres">
      <dgm:prSet presAssocID="{CCCB54C4-B46D-487F-982F-C0BEA190B274}" presName="Name0" presStyleCnt="0">
        <dgm:presLayoutVars>
          <dgm:dir/>
          <dgm:animLvl val="lvl"/>
          <dgm:resizeHandles val="exact"/>
        </dgm:presLayoutVars>
      </dgm:prSet>
      <dgm:spPr/>
    </dgm:pt>
    <dgm:pt modelId="{C3CF22F0-E448-450F-825E-5F1691FD4694}" type="pres">
      <dgm:prSet presAssocID="{40CB440F-206C-4964-91CB-DAB228676D19}" presName="parTxOnly" presStyleLbl="node1" presStyleIdx="0" presStyleCnt="3" custScaleX="62272">
        <dgm:presLayoutVars>
          <dgm:chMax val="0"/>
          <dgm:chPref val="0"/>
          <dgm:bulletEnabled val="1"/>
        </dgm:presLayoutVars>
      </dgm:prSet>
      <dgm:spPr/>
    </dgm:pt>
    <dgm:pt modelId="{3017507D-047C-4D8A-8D24-CCB9C4A42989}" type="pres">
      <dgm:prSet presAssocID="{236710CE-7F53-45F8-A9C6-6D5474120A24}" presName="parTxOnlySpace" presStyleCnt="0"/>
      <dgm:spPr/>
    </dgm:pt>
    <dgm:pt modelId="{B02908D9-7E28-4B3D-BDD2-7399657EA93F}" type="pres">
      <dgm:prSet presAssocID="{1A6E77F3-6545-451D-A74F-FAAFEF52D75A}" presName="parTxOnly" presStyleLbl="node1" presStyleIdx="1" presStyleCnt="3" custScaleX="137088" custLinFactY="69261" custLinFactNeighborX="-49886" custLinFactNeighborY="100000">
        <dgm:presLayoutVars>
          <dgm:chMax val="0"/>
          <dgm:chPref val="0"/>
          <dgm:bulletEnabled val="1"/>
        </dgm:presLayoutVars>
      </dgm:prSet>
      <dgm:spPr/>
    </dgm:pt>
    <dgm:pt modelId="{49B972DD-1DAD-4E3F-A51E-3DFADA60BD15}" type="pres">
      <dgm:prSet presAssocID="{1823B632-22E3-47DE-91F1-028038C1CA1A}" presName="parTxOnlySpace" presStyleCnt="0"/>
      <dgm:spPr/>
    </dgm:pt>
    <dgm:pt modelId="{604EAF67-D8E2-47BB-8FEA-C1A0F66C8383}" type="pres">
      <dgm:prSet presAssocID="{A66CA3DB-F5AD-42C7-9BCA-4EAB8AF902B6}" presName="parTxOnly" presStyleLbl="node1" presStyleIdx="2" presStyleCnt="3" custScaleX="59198" custLinFactNeighborX="-73442">
        <dgm:presLayoutVars>
          <dgm:chMax val="0"/>
          <dgm:chPref val="0"/>
          <dgm:bulletEnabled val="1"/>
        </dgm:presLayoutVars>
      </dgm:prSet>
      <dgm:spPr/>
    </dgm:pt>
  </dgm:ptLst>
  <dgm:cxnLst>
    <dgm:cxn modelId="{2055D626-42F5-424D-BB06-94D6003D4443}" type="presOf" srcId="{A66CA3DB-F5AD-42C7-9BCA-4EAB8AF902B6}" destId="{604EAF67-D8E2-47BB-8FEA-C1A0F66C8383}" srcOrd="0" destOrd="0" presId="urn:microsoft.com/office/officeart/2005/8/layout/chevron1"/>
    <dgm:cxn modelId="{4FB5E12E-434D-48E1-BE15-6E9D4D80B8D2}" srcId="{CCCB54C4-B46D-487F-982F-C0BEA190B274}" destId="{1A6E77F3-6545-451D-A74F-FAAFEF52D75A}" srcOrd="1" destOrd="0" parTransId="{C3E27D0F-5CD5-42CC-B205-926D9CFE9AA8}" sibTransId="{1823B632-22E3-47DE-91F1-028038C1CA1A}"/>
    <dgm:cxn modelId="{C91C2C62-0F85-4CF3-AAA2-F752FA674F5C}" type="presOf" srcId="{CCCB54C4-B46D-487F-982F-C0BEA190B274}" destId="{A3DD3C37-993A-4FB4-93C4-3F1FCCCA75BC}" srcOrd="0" destOrd="0" presId="urn:microsoft.com/office/officeart/2005/8/layout/chevron1"/>
    <dgm:cxn modelId="{CD8CC562-C28D-4B67-9A35-1A5E1F5D51BC}" srcId="{CCCB54C4-B46D-487F-982F-C0BEA190B274}" destId="{A66CA3DB-F5AD-42C7-9BCA-4EAB8AF902B6}" srcOrd="2" destOrd="0" parTransId="{E11D1538-8858-4C98-B842-58C694D2F86F}" sibTransId="{EC921325-4888-451E-9925-1CFDDEE0EA21}"/>
    <dgm:cxn modelId="{C7020955-6732-49B1-965F-D31D99FF208E}" srcId="{CCCB54C4-B46D-487F-982F-C0BEA190B274}" destId="{40CB440F-206C-4964-91CB-DAB228676D19}" srcOrd="0" destOrd="0" parTransId="{C2D8EED0-FD61-4526-99CE-3DE1947BFBAB}" sibTransId="{236710CE-7F53-45F8-A9C6-6D5474120A24}"/>
    <dgm:cxn modelId="{1C4C1B58-C907-4D51-9EC3-BBC81ABF2C43}" type="presOf" srcId="{40CB440F-206C-4964-91CB-DAB228676D19}" destId="{C3CF22F0-E448-450F-825E-5F1691FD4694}" srcOrd="0" destOrd="0" presId="urn:microsoft.com/office/officeart/2005/8/layout/chevron1"/>
    <dgm:cxn modelId="{4D1CBCB4-778D-4848-8D43-895741BDC605}" type="presOf" srcId="{1A6E77F3-6545-451D-A74F-FAAFEF52D75A}" destId="{B02908D9-7E28-4B3D-BDD2-7399657EA93F}" srcOrd="0" destOrd="0" presId="urn:microsoft.com/office/officeart/2005/8/layout/chevron1"/>
    <dgm:cxn modelId="{B3050BE0-BFEF-4FAC-ABCC-3DDDDAF7E805}" type="presParOf" srcId="{A3DD3C37-993A-4FB4-93C4-3F1FCCCA75BC}" destId="{C3CF22F0-E448-450F-825E-5F1691FD4694}" srcOrd="0" destOrd="0" presId="urn:microsoft.com/office/officeart/2005/8/layout/chevron1"/>
    <dgm:cxn modelId="{774F8A88-DFAF-4E56-B403-7F88742A2814}" type="presParOf" srcId="{A3DD3C37-993A-4FB4-93C4-3F1FCCCA75BC}" destId="{3017507D-047C-4D8A-8D24-CCB9C4A42989}" srcOrd="1" destOrd="0" presId="urn:microsoft.com/office/officeart/2005/8/layout/chevron1"/>
    <dgm:cxn modelId="{0EEB7639-5EDD-4B4F-96C8-CE6D320A962C}" type="presParOf" srcId="{A3DD3C37-993A-4FB4-93C4-3F1FCCCA75BC}" destId="{B02908D9-7E28-4B3D-BDD2-7399657EA93F}" srcOrd="2" destOrd="0" presId="urn:microsoft.com/office/officeart/2005/8/layout/chevron1"/>
    <dgm:cxn modelId="{411735E5-D4E8-4A22-814F-ECB71C77B0CD}" type="presParOf" srcId="{A3DD3C37-993A-4FB4-93C4-3F1FCCCA75BC}" destId="{49B972DD-1DAD-4E3F-A51E-3DFADA60BD15}" srcOrd="3" destOrd="0" presId="urn:microsoft.com/office/officeart/2005/8/layout/chevron1"/>
    <dgm:cxn modelId="{3B56D88C-F279-409B-9722-3CAE86475CF2}" type="presParOf" srcId="{A3DD3C37-993A-4FB4-93C4-3F1FCCCA75BC}" destId="{604EAF67-D8E2-47BB-8FEA-C1A0F66C838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F22F0-E448-450F-825E-5F1691FD4694}">
      <dsp:nvSpPr>
        <dsp:cNvPr id="0" name=""/>
        <dsp:cNvSpPr/>
      </dsp:nvSpPr>
      <dsp:spPr>
        <a:xfrm>
          <a:off x="3323" y="0"/>
          <a:ext cx="3029451" cy="3105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Open Project</a:t>
          </a:r>
        </a:p>
      </dsp:txBody>
      <dsp:txXfrm>
        <a:off x="158579" y="0"/>
        <a:ext cx="2718939" cy="310512"/>
      </dsp:txXfrm>
    </dsp:sp>
    <dsp:sp modelId="{B02908D9-7E28-4B3D-BDD2-7399657EA93F}">
      <dsp:nvSpPr>
        <dsp:cNvPr id="0" name=""/>
        <dsp:cNvSpPr/>
      </dsp:nvSpPr>
      <dsp:spPr>
        <a:xfrm>
          <a:off x="2303599" y="0"/>
          <a:ext cx="6669151" cy="3105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 err="1"/>
            <a:t>Add</a:t>
          </a:r>
          <a:r>
            <a:rPr lang="fr-FR" sz="1400" kern="1200" dirty="0"/>
            <a:t> application code to move to </a:t>
          </a:r>
          <a:r>
            <a:rPr lang="fr-FR" sz="1400" kern="1200" dirty="0" err="1"/>
            <a:t>discoverable</a:t>
          </a:r>
          <a:endParaRPr lang="fr-FR" sz="1400" kern="1200" dirty="0"/>
        </a:p>
      </dsp:txBody>
      <dsp:txXfrm>
        <a:off x="2458855" y="0"/>
        <a:ext cx="6358639" cy="310512"/>
      </dsp:txXfrm>
    </dsp:sp>
    <dsp:sp modelId="{604EAF67-D8E2-47BB-8FEA-C1A0F66C8383}">
      <dsp:nvSpPr>
        <dsp:cNvPr id="0" name=""/>
        <dsp:cNvSpPr/>
      </dsp:nvSpPr>
      <dsp:spPr>
        <a:xfrm>
          <a:off x="8371666" y="0"/>
          <a:ext cx="2879905" cy="310512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 err="1"/>
            <a:t>Build</a:t>
          </a:r>
          <a:r>
            <a:rPr lang="fr-FR" sz="1400" kern="1200" dirty="0"/>
            <a:t>&amp; Flash</a:t>
          </a:r>
        </a:p>
      </dsp:txBody>
      <dsp:txXfrm>
        <a:off x="8526922" y="0"/>
        <a:ext cx="2569393" cy="3105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F22F0-E448-450F-825E-5F1691FD4694}">
      <dsp:nvSpPr>
        <dsp:cNvPr id="0" name=""/>
        <dsp:cNvSpPr/>
      </dsp:nvSpPr>
      <dsp:spPr>
        <a:xfrm>
          <a:off x="3323" y="0"/>
          <a:ext cx="3029451" cy="310512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Open Project</a:t>
          </a:r>
        </a:p>
      </dsp:txBody>
      <dsp:txXfrm>
        <a:off x="158579" y="0"/>
        <a:ext cx="2718939" cy="310512"/>
      </dsp:txXfrm>
    </dsp:sp>
    <dsp:sp modelId="{B02908D9-7E28-4B3D-BDD2-7399657EA93F}">
      <dsp:nvSpPr>
        <dsp:cNvPr id="0" name=""/>
        <dsp:cNvSpPr/>
      </dsp:nvSpPr>
      <dsp:spPr>
        <a:xfrm>
          <a:off x="2303599" y="0"/>
          <a:ext cx="6669151" cy="310512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 err="1"/>
            <a:t>Add</a:t>
          </a:r>
          <a:r>
            <a:rPr lang="fr-FR" sz="1400" kern="1200" dirty="0"/>
            <a:t> application code to move to </a:t>
          </a:r>
          <a:r>
            <a:rPr lang="fr-FR" sz="1400" kern="1200" dirty="0" err="1"/>
            <a:t>discoverable</a:t>
          </a:r>
          <a:endParaRPr lang="fr-FR" sz="1400" kern="1200" dirty="0"/>
        </a:p>
      </dsp:txBody>
      <dsp:txXfrm>
        <a:off x="2458855" y="0"/>
        <a:ext cx="6358639" cy="310512"/>
      </dsp:txXfrm>
    </dsp:sp>
    <dsp:sp modelId="{604EAF67-D8E2-47BB-8FEA-C1A0F66C8383}">
      <dsp:nvSpPr>
        <dsp:cNvPr id="0" name=""/>
        <dsp:cNvSpPr/>
      </dsp:nvSpPr>
      <dsp:spPr>
        <a:xfrm>
          <a:off x="8371666" y="0"/>
          <a:ext cx="2879905" cy="310512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 err="1"/>
            <a:t>Build</a:t>
          </a:r>
          <a:r>
            <a:rPr lang="fr-FR" sz="1400" kern="1200" dirty="0"/>
            <a:t>&amp; Flash</a:t>
          </a:r>
        </a:p>
      </dsp:txBody>
      <dsp:txXfrm>
        <a:off x="8526922" y="0"/>
        <a:ext cx="2569393" cy="310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AEA449-3EDC-5077-503C-087F44623C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2500A-E08B-F5E9-ACF1-E5AD3B0943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72D8AB2-F1A8-430C-82D6-1F22273A55F0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921D5-B6F6-7DA6-FBA1-7918E05EDB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0F569-076B-CE8C-029A-84664079F8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4A6AC1E-8F40-4A7D-9420-583AFFAF90D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3215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CADC714-B8C8-41CC-8B32-1E23D8396FA6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D440946-B3FE-4062-9BAE-4125F5E6CB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2641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ristm.github.io/tomas_materials_v2/manu19901991/STM32WBA_WS/master/wba_ho1.md/0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ecutable_code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Argument_(computer_science)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A25E3-944A-8B02-E145-58925A8816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503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Going one step forward.. How it works to exchange data between server and client  ? </a:t>
            </a:r>
          </a:p>
          <a:p>
            <a:endParaRPr lang="en-US" dirty="0"/>
          </a:p>
          <a:p>
            <a:r>
              <a:rPr lang="en-US" dirty="0"/>
              <a:t>Most of you already heard about “Attribute table”. This attribute table is created in Server RAM and it is used to exposed data to client.</a:t>
            </a:r>
          </a:p>
          <a:p>
            <a:r>
              <a:rPr lang="en-US" dirty="0"/>
              <a:t>It can be seen as a “big table” with entry point to access data. </a:t>
            </a:r>
          </a:p>
          <a:p>
            <a:endParaRPr lang="en-US" dirty="0"/>
          </a:p>
          <a:p>
            <a:r>
              <a:rPr lang="en-US" dirty="0"/>
              <a:t>Once connected, client will discover this “attribute table” exposed by Sever. After that, Client will be able to access data (read/write operation) thanks to discovered attribute handles 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041B9-8814-0834-D22A-FBC7E6D16B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086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practice a bite now…. What is the final status of your HandsOn#1 ? </a:t>
            </a:r>
          </a:p>
          <a:p>
            <a:endParaRPr lang="en-US" dirty="0"/>
          </a:p>
          <a:p>
            <a:r>
              <a:rPr lang="en-US" dirty="0"/>
              <a:t>Success =&gt; Let’s continue using same </a:t>
            </a:r>
            <a:r>
              <a:rPr lang="en-US" dirty="0" err="1"/>
              <a:t>CubeMX</a:t>
            </a:r>
            <a:r>
              <a:rPr lang="en-US" dirty="0"/>
              <a:t> project (.</a:t>
            </a:r>
            <a:r>
              <a:rPr lang="en-US" dirty="0" err="1"/>
              <a:t>ioc</a:t>
            </a:r>
            <a:r>
              <a:rPr lang="en-US" dirty="0"/>
              <a:t>)</a:t>
            </a:r>
          </a:p>
          <a:p>
            <a:r>
              <a:rPr lang="en-US" dirty="0"/>
              <a:t>If not, we propose a recovery procedure using Hands-On_WS_WBA52_complete.ioc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4675F-B173-3E93-87A2-CFA0BB1A3D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095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… back to </a:t>
            </a:r>
            <a:r>
              <a:rPr lang="en-US" dirty="0" err="1"/>
              <a:t>CUbeMx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D099E-5284-753C-D106-2632B39A33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763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care of the name her : Must</a:t>
            </a:r>
            <a:r>
              <a:rPr lang="en-US" b="1" dirty="0"/>
              <a:t> be P2P_Server </a:t>
            </a:r>
            <a:r>
              <a:rPr lang="en-US" dirty="0"/>
              <a:t>as this name is used in code generation – Otherwise, you will have to adapt application code in second part of this </a:t>
            </a:r>
            <a:r>
              <a:rPr lang="en-US" dirty="0" err="1"/>
              <a:t>handson</a:t>
            </a:r>
            <a:r>
              <a:rPr lang="en-US" dirty="0"/>
              <a:t> !</a:t>
            </a:r>
          </a:p>
          <a:p>
            <a:r>
              <a:rPr lang="en-US" dirty="0"/>
              <a:t>Long name used into comment section on generated code </a:t>
            </a:r>
          </a:p>
          <a:p>
            <a:r>
              <a:rPr lang="en-US" dirty="0"/>
              <a:t>Short name used for file name, function name into code </a:t>
            </a:r>
            <a:r>
              <a:rPr lang="en-US" dirty="0" err="1"/>
              <a:t>genaration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081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0407">
              <a:defRPr/>
            </a:pPr>
            <a:r>
              <a:rPr lang="en-US" dirty="0"/>
              <a:t>Take care of the Char name here as names are used in code generation – Otherwise, you will have to adapt application code in second part of this </a:t>
            </a:r>
            <a:r>
              <a:rPr lang="en-US" dirty="0" err="1"/>
              <a:t>handson</a:t>
            </a:r>
            <a:r>
              <a:rPr lang="en-US" dirty="0"/>
              <a:t> !</a:t>
            </a:r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149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0407">
              <a:defRPr/>
            </a:pPr>
            <a:r>
              <a:rPr lang="en-US" dirty="0"/>
              <a:t>Take care of the Char name here as names are used in code generation – Otherwise, you will have to adapt application code in second part of this </a:t>
            </a:r>
            <a:r>
              <a:rPr lang="en-US" dirty="0" err="1"/>
              <a:t>handson</a:t>
            </a:r>
            <a:r>
              <a:rPr lang="en-US" dirty="0"/>
              <a:t> !</a:t>
            </a:r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607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23570-DCAD-A1F3-71CC-BE528E928F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631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5D481-0941-44FC-82D4-45B12B56E3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11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We generated profile.. But this is not enough for a complete application. We need to add application code attached to the different BLE operation.</a:t>
            </a:r>
          </a:p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58EB7-7977-D38A-A6E2-729CAA39D0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6313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E225E-0208-3ABC-55A7-8F1D4B7D60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644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F2F41-F22F-1A1F-5991-E56395569A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7299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Please</a:t>
            </a:r>
            <a:r>
              <a:rPr lang="fr-FR" dirty="0"/>
              <a:t> open &amp; </a:t>
            </a:r>
            <a:r>
              <a:rPr lang="fr-FR" dirty="0" err="1"/>
              <a:t>share</a:t>
            </a:r>
            <a:r>
              <a:rPr lang="fr-FR" dirty="0"/>
              <a:t> as </a:t>
            </a:r>
            <a:r>
              <a:rPr lang="fr-FR" dirty="0" err="1"/>
              <a:t>well</a:t>
            </a:r>
            <a:r>
              <a:rPr lang="fr-FR" dirty="0"/>
              <a:t> </a:t>
            </a:r>
            <a:r>
              <a:rPr lang="fr-FR" dirty="0" err="1"/>
              <a:t>cheatsheet</a:t>
            </a:r>
            <a:r>
              <a:rPr lang="fr-FR" dirty="0"/>
              <a:t>  </a:t>
            </a:r>
            <a:r>
              <a:rPr lang="en-US" dirty="0">
                <a:hlinkClick r:id="rId3"/>
              </a:rPr>
              <a:t>STM32WBA Workshop (rristm.github.io)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53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application code is to toggle LED when client is writing into LED characteristic.</a:t>
            </a:r>
          </a:p>
          <a:p>
            <a:endParaRPr lang="en-US" dirty="0"/>
          </a:p>
          <a:p>
            <a:r>
              <a:rPr lang="en-US" dirty="0"/>
              <a:t>For this, as soon as Client write data into LED characteristic (UUID : 0xFE 41) =&gt; BLE stack on server side will receive an ACI_GATT_ATTRIBUTE_MODIFIED_VSEVT_CODE event.</a:t>
            </a:r>
          </a:p>
          <a:p>
            <a:endParaRPr lang="en-US" dirty="0"/>
          </a:p>
          <a:p>
            <a:r>
              <a:rPr lang="en-US" dirty="0"/>
              <a:t>Here, we will simply toggle the LEDs when this characteristic is modified.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E225E-0208-3ABC-55A7-8F1D4B7D60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1408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We need now to handle “Button”  - proper manner is to handle button push into a dedicated task of the sequencer.</a:t>
            </a:r>
          </a:p>
          <a:p>
            <a:endParaRPr lang="en-US" b="0" i="0" u="none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u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callback function is any reference to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Executable code"/>
              </a:rPr>
              <a:t>executable code</a:t>
            </a:r>
            <a:r>
              <a:rPr lang="en-US" b="0" i="0" u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is passed as an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Argument (computer science)"/>
              </a:rPr>
              <a:t>argument</a:t>
            </a:r>
            <a:r>
              <a:rPr lang="en-US" b="0" i="0" u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to another piece of code;</a:t>
            </a:r>
            <a:endParaRPr lang="fr-FR" b="0" u="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6DD1C-881C-FD81-6680-622E9B7101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674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do it now for a “</a:t>
            </a:r>
            <a:r>
              <a:rPr lang="en-US" dirty="0" err="1"/>
              <a:t>ButtonPress</a:t>
            </a:r>
            <a:r>
              <a:rPr lang="en-US" dirty="0"/>
              <a:t>”. 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app_conf.h</a:t>
            </a:r>
            <a:r>
              <a:rPr lang="en-US" dirty="0"/>
              <a:t> =&gt; Add new ID for this new task “button”</a:t>
            </a:r>
          </a:p>
          <a:p>
            <a:r>
              <a:rPr lang="en-US" dirty="0" err="1"/>
              <a:t>Rgister</a:t>
            </a:r>
            <a:r>
              <a:rPr lang="en-US" dirty="0"/>
              <a:t> this task, and define P2P_SERVER_Switch_c_SendNotification as callback function.</a:t>
            </a:r>
          </a:p>
          <a:p>
            <a:endParaRPr lang="en-US" dirty="0"/>
          </a:p>
          <a:p>
            <a:r>
              <a:rPr lang="en-US" dirty="0"/>
              <a:t>It means that as soon as button task is triggered =&gt; It will call this “P2P_SERVER_Switch_c_SendNotification“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6346E-88E6-6439-19C4-76F37D1DA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8338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we need to trigger the button task </a:t>
            </a:r>
            <a:r>
              <a:rPr lang="en-US" dirty="0" err="1"/>
              <a:t>owhen</a:t>
            </a:r>
            <a:r>
              <a:rPr lang="en-US" dirty="0"/>
              <a:t> Button B1 is pressed.</a:t>
            </a:r>
          </a:p>
          <a:p>
            <a:endParaRPr lang="en-US" dirty="0"/>
          </a:p>
          <a:p>
            <a:r>
              <a:rPr lang="en-US" dirty="0"/>
              <a:t>Just redefine weak function </a:t>
            </a:r>
            <a:r>
              <a:rPr lang="fr-FR" sz="1700" dirty="0" err="1"/>
              <a:t>HAL_GPIO_EXTI_Rising_Callback</a:t>
            </a:r>
            <a:r>
              <a:rPr lang="fr-FR" sz="1700" dirty="0"/>
              <a:t>() </a:t>
            </a:r>
            <a:r>
              <a:rPr lang="fr-FR" sz="1700" dirty="0" err="1"/>
              <a:t>into</a:t>
            </a:r>
            <a:r>
              <a:rPr lang="fr-FR" sz="1700" dirty="0"/>
              <a:t> </a:t>
            </a:r>
            <a:r>
              <a:rPr lang="fr-FR" sz="1700" dirty="0" err="1"/>
              <a:t>app_entry.c</a:t>
            </a:r>
            <a:endParaRPr lang="fr-FR" sz="1700" dirty="0"/>
          </a:p>
          <a:p>
            <a:endParaRPr lang="fr-FR" sz="1700" dirty="0"/>
          </a:p>
          <a:p>
            <a:r>
              <a:rPr lang="fr-FR" sz="1700" dirty="0"/>
              <a:t>=&gt; This </a:t>
            </a:r>
            <a:r>
              <a:rPr lang="fr-FR" sz="1700" dirty="0" err="1"/>
              <a:t>is</a:t>
            </a:r>
            <a:r>
              <a:rPr lang="fr-FR" sz="1700" dirty="0"/>
              <a:t> the GPIO IRQ </a:t>
            </a:r>
            <a:r>
              <a:rPr lang="fr-FR" sz="1700" dirty="0" err="1"/>
              <a:t>function</a:t>
            </a:r>
            <a:r>
              <a:rPr lang="fr-FR" sz="1700" dirty="0"/>
              <a:t>. On B1 </a:t>
            </a:r>
            <a:r>
              <a:rPr lang="fr-FR" sz="1700" dirty="0" err="1"/>
              <a:t>press</a:t>
            </a:r>
            <a:r>
              <a:rPr lang="fr-FR" sz="1700" dirty="0"/>
              <a:t> … </a:t>
            </a:r>
            <a:r>
              <a:rPr lang="fr-FR" sz="1700" dirty="0" err="1"/>
              <a:t>simply</a:t>
            </a:r>
            <a:r>
              <a:rPr lang="fr-FR" sz="1700" dirty="0"/>
              <a:t> trigger the Button </a:t>
            </a:r>
            <a:r>
              <a:rPr lang="fr-FR" sz="1700" dirty="0" err="1"/>
              <a:t>task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9793D-40E6-EEC2-8C2E-2990A58946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4667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also need to complete “P2P_SERVER_Switch_c_SendNotification” .</a:t>
            </a:r>
          </a:p>
          <a:p>
            <a:endParaRPr lang="en-US" dirty="0"/>
          </a:p>
          <a:p>
            <a:r>
              <a:rPr lang="en-US" dirty="0"/>
              <a:t>Idea is to push data on this switch characteristics on button press. 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F9F66-078B-0AF4-71D0-A10B0B798E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888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FD3A4-A630-3094-8EDB-89AA18F555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1196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E1B60-B5D2-0E24-7FDD-76964814AE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8564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Of course, on single core device – Hitting breakpoint will break RF link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EA182-3F4F-149F-4345-6A48AB3B65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5459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CD0AA-3B39-2186-99C2-6E89BBA03D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371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FF62D-F4C2-2A16-2862-82E98DE4C5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25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EE9FA-D19F-8881-6DF0-AEDD7B618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790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CD979-83DF-2648-6C3C-2F5BD2EEEA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702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 Attribute Protocol (ATT) </a:t>
            </a:r>
            <a:r>
              <a:rPr lang="en-US" b="0" i="0" noProof="0" dirty="0">
                <a:solidFill>
                  <a:srgbClr val="292929"/>
                </a:solidFill>
                <a:effectLst/>
                <a:latin typeface="Open Sans" panose="020B0606030504020204" pitchFamily="34" charset="0"/>
              </a:rPr>
              <a:t> defines how data is represented in a BLE server database but also the methods by which that data can be read or written.</a:t>
            </a:r>
          </a:p>
          <a:p>
            <a:r>
              <a:rPr lang="en-US" b="0" i="0" noProof="0" dirty="0">
                <a:solidFill>
                  <a:srgbClr val="292929"/>
                </a:solidFill>
                <a:effectLst/>
                <a:latin typeface="Open Sans" panose="020B0606030504020204" pitchFamily="34" charset="0"/>
              </a:rPr>
              <a:t>It defines : </a:t>
            </a:r>
          </a:p>
          <a:p>
            <a:r>
              <a:rPr lang="en-US" b="0" i="0" noProof="0" dirty="0">
                <a:solidFill>
                  <a:srgbClr val="292929"/>
                </a:solidFill>
                <a:effectLst/>
                <a:latin typeface="Open Sans" panose="020B0606030504020204" pitchFamily="34" charset="0"/>
              </a:rPr>
              <a:t> - Server/Client architecture. </a:t>
            </a:r>
          </a:p>
          <a:p>
            <a:r>
              <a:rPr lang="en-US" b="0" i="0" noProof="0" dirty="0">
                <a:solidFill>
                  <a:srgbClr val="292929"/>
                </a:solidFill>
                <a:effectLst/>
                <a:latin typeface="Open Sans" panose="020B0606030504020204" pitchFamily="34" charset="0"/>
              </a:rPr>
              <a:t> - How to access data (Attribute table) : attributes are types (service .characteristic ID, associated permissions and of course data field.</a:t>
            </a:r>
          </a:p>
          <a:p>
            <a:endParaRPr lang="en-US" b="0" i="0" noProof="0" dirty="0">
              <a:solidFill>
                <a:srgbClr val="292929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b="0" i="0" noProof="0" dirty="0">
                <a:solidFill>
                  <a:srgbClr val="292929"/>
                </a:solidFill>
                <a:effectLst/>
                <a:latin typeface="Open Sans" panose="020B0606030504020204" pitchFamily="34" charset="0"/>
              </a:rPr>
              <a:t>ATT protocol defines also method to access those attributes. Hence this </a:t>
            </a:r>
            <a:r>
              <a:rPr lang="en-US" b="0" i="0" dirty="0">
                <a:solidFill>
                  <a:srgbClr val="292929"/>
                </a:solidFill>
                <a:effectLst/>
                <a:latin typeface="Open Sans" panose="020B0606030504020204" pitchFamily="34" charset="0"/>
              </a:rPr>
              <a:t>ATT protocol will allow to exchange data over BLE (basically : we are talking about write, read functionalities)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221D2-879B-6511-CDF2-4A54E94DF5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68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BLE profile ? </a:t>
            </a:r>
          </a:p>
          <a:p>
            <a:r>
              <a:rPr lang="en-US" dirty="0"/>
              <a:t> - A BLE profile (application layer level) establish how to exchange user data over a BLE connection. This is a collection of  attributes exposes by devices through associated Service and Characteristics. </a:t>
            </a:r>
          </a:p>
          <a:p>
            <a:r>
              <a:rPr lang="en-US" dirty="0"/>
              <a:t>BLE profile will </a:t>
            </a:r>
            <a:r>
              <a:rPr lang="en-US" dirty="0" err="1"/>
              <a:t>defie</a:t>
            </a:r>
            <a:r>
              <a:rPr lang="en-US" dirty="0"/>
              <a:t> the </a:t>
            </a:r>
            <a:r>
              <a:rPr lang="en-US" dirty="0" err="1"/>
              <a:t>the</a:t>
            </a:r>
            <a:r>
              <a:rPr lang="en-US" dirty="0"/>
              <a:t> way we want to expose and exchange data for our specific application</a:t>
            </a:r>
          </a:p>
          <a:p>
            <a:pPr marL="309524" indent="-309524">
              <a:buFont typeface="Wingdings" panose="05000000000000000000" pitchFamily="2" charset="2"/>
              <a:buChar char="Ø"/>
            </a:pPr>
            <a:r>
              <a:rPr lang="en-US" dirty="0"/>
              <a:t>Attributes are the smallest addressable data entity.  We will come to it in coming slide.</a:t>
            </a:r>
          </a:p>
          <a:p>
            <a:pPr marL="309524" indent="-309524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A profile can contains one or more services, each service can have one or more characteristics. All services and characteristics are identified by a UUID.</a:t>
            </a:r>
          </a:p>
          <a:p>
            <a:r>
              <a:rPr lang="en-US" dirty="0"/>
              <a:t>This UUID can be 16 bits (standard profile defined by BT SIG) or 128 bits (custom profile)</a:t>
            </a:r>
          </a:p>
          <a:p>
            <a:endParaRPr lang="en-US" dirty="0"/>
          </a:p>
          <a:p>
            <a:r>
              <a:rPr lang="en-US" dirty="0"/>
              <a:t>Then each characteristics can have different properties :</a:t>
            </a:r>
          </a:p>
          <a:p>
            <a:r>
              <a:rPr lang="en-US" dirty="0"/>
              <a:t> - READ : It means that the characteristic value can be Read by client.</a:t>
            </a:r>
          </a:p>
          <a:p>
            <a:r>
              <a:rPr lang="en-US" dirty="0"/>
              <a:t> - WRITE : it means client can modify and write into this characteristic.</a:t>
            </a:r>
          </a:p>
          <a:p>
            <a:r>
              <a:rPr lang="en-US" dirty="0"/>
              <a:t> - Notify  : It means client can register to notification on this characteristic to be “notified” each time characteristic is modified by Server. 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AB15B-C3CA-F2C7-4940-5E8D28ACB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541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SIG : Bluetooth Alliance</a:t>
            </a:r>
          </a:p>
          <a:p>
            <a:r>
              <a:rPr lang="en-US" noProof="0" dirty="0"/>
              <a:t>What is the main interest of standard profile ? A standard profile ensure interoperability with any standard smartphone App (make sense for medical) like heart rate.</a:t>
            </a:r>
          </a:p>
          <a:p>
            <a:endParaRPr lang="en-US" noProof="0" dirty="0"/>
          </a:p>
          <a:p>
            <a:pPr defTabSz="1320407">
              <a:defRPr/>
            </a:pPr>
            <a:r>
              <a:rPr lang="en-US" noProof="0" dirty="0"/>
              <a:t>As we speak about standard define by BT </a:t>
            </a:r>
            <a:r>
              <a:rPr lang="en-US" noProof="0" dirty="0" err="1"/>
              <a:t>SiG</a:t>
            </a:r>
            <a:r>
              <a:rPr lang="en-US" noProof="0" dirty="0"/>
              <a:t> =&gt; I you want to use standard profile, you need to go for profile certification (on top of BT and RF certification). ST is providing a collection of standard profile (ready to use) , but ST is no more certifying standard profile as here only few very few (2) customers are using it.</a:t>
            </a:r>
          </a:p>
          <a:p>
            <a:endParaRPr lang="en-US" noProof="0" dirty="0"/>
          </a:p>
          <a:p>
            <a:r>
              <a:rPr lang="en-US" noProof="0" dirty="0"/>
              <a:t>Most of the case, customers are using “proprietary profile”. interoperability is usually not a strong concern (most of the case you want to avoid this interoperability).  Each customer can define its own profile as he want.</a:t>
            </a:r>
          </a:p>
          <a:p>
            <a:r>
              <a:rPr lang="en-US" noProof="0" dirty="0"/>
              <a:t>IN case of proprietary profile, you need to handle both Server and client side – If client is a smartphone, you need to develop your own Smartphone app which support this proprietary profile.</a:t>
            </a:r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E9492-A673-4C79-4212-3CA068487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985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In case of proprietary profile like here with “ST P2P Server profile”, both client and sever must implement this proprietary profile. If not, it can not interpret data exchange.</a:t>
            </a:r>
          </a:p>
          <a:p>
            <a:endParaRPr lang="en-US" noProof="0" dirty="0"/>
          </a:p>
          <a:p>
            <a:r>
              <a:rPr lang="en-US" noProof="0" dirty="0"/>
              <a:t>Using smartphone Application “ST BLE toolbox” connected to “P2P Server example” running on STM32WBA52. </a:t>
            </a:r>
          </a:p>
          <a:p>
            <a:r>
              <a:rPr lang="en-US" noProof="0" dirty="0"/>
              <a:t>As they both implements same “ST P2P Server profile” .  “ST BLE toolbox” recognize this proprietary profile thanks to UUIDs. </a:t>
            </a:r>
          </a:p>
          <a:p>
            <a:r>
              <a:rPr lang="en-US" noProof="0" dirty="0"/>
              <a:t>It can then propose a smart interface to exchange data. As an example, Modifying LED characteristics is displayed by application using a toggle button.</a:t>
            </a:r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2D255-C974-8799-6991-AC319103AB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562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bg>
      <p:bgPr>
        <a:solidFill>
          <a:srgbClr val="00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C7E-853C-4EAC-941C-F7D4C872C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7587" y="2313524"/>
            <a:ext cx="5797472" cy="2702697"/>
          </a:xfrm>
        </p:spPr>
        <p:txBody>
          <a:bodyPr anchor="ctr"/>
          <a:lstStyle>
            <a:lvl1pPr algn="l">
              <a:defRPr sz="3601" b="1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8A67-080E-4CD5-8528-5627C41B2D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7587" y="5016221"/>
            <a:ext cx="5797472" cy="107801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91" indent="0" algn="ctr">
              <a:buNone/>
              <a:defRPr sz="2000"/>
            </a:lvl2pPr>
            <a:lvl3pPr marL="914583" indent="0" algn="ctr">
              <a:buNone/>
              <a:defRPr sz="1800"/>
            </a:lvl3pPr>
            <a:lvl4pPr marL="1371874" indent="0" algn="ctr">
              <a:buNone/>
              <a:defRPr sz="1600"/>
            </a:lvl4pPr>
            <a:lvl5pPr marL="1829166" indent="0" algn="ctr">
              <a:buNone/>
              <a:defRPr sz="1600"/>
            </a:lvl5pPr>
            <a:lvl6pPr marL="2286457" indent="0" algn="ctr">
              <a:buNone/>
              <a:defRPr sz="1600"/>
            </a:lvl6pPr>
            <a:lvl7pPr marL="2743749" indent="0" algn="ctr">
              <a:buNone/>
              <a:defRPr sz="1600"/>
            </a:lvl7pPr>
            <a:lvl8pPr marL="3201040" indent="0" algn="ctr">
              <a:buNone/>
              <a:defRPr sz="1600"/>
            </a:lvl8pPr>
            <a:lvl9pPr marL="3658332" indent="0" algn="ctr">
              <a:buNone/>
              <a:defRPr sz="1600"/>
            </a:lvl9pPr>
          </a:lstStyle>
          <a:p>
            <a:r>
              <a:rPr lang="en-US"/>
              <a:t>Presenter</a:t>
            </a:r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64B28F-A25E-4825-B94D-B2AD0EA2A9F6}"/>
              </a:ext>
            </a:extLst>
          </p:cNvPr>
          <p:cNvSpPr/>
          <p:nvPr/>
        </p:nvSpPr>
        <p:spPr>
          <a:xfrm>
            <a:off x="-228" y="0"/>
            <a:ext cx="439170" cy="68595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20E53B0-4A6F-4EA6-BAD9-3F1084252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8111" y="0"/>
            <a:ext cx="2367064" cy="1824710"/>
          </a:xfrm>
          <a:prstGeom prst="rect">
            <a:avLst/>
          </a:prstGeom>
        </p:spPr>
      </p:pic>
      <p:sp>
        <p:nvSpPr>
          <p:cNvPr id="26" name="Picture Placeholder 14">
            <a:extLst>
              <a:ext uri="{FF2B5EF4-FFF2-40B4-BE49-F238E27FC236}">
                <a16:creationId xmlns:a16="http://schemas.microsoft.com/office/drawing/2014/main" id="{21F7501C-E215-48DE-9901-1589EACC1F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8942" y="0"/>
            <a:ext cx="6282068" cy="6859588"/>
          </a:xfrm>
          <a:custGeom>
            <a:avLst/>
            <a:gdLst>
              <a:gd name="connsiteX0" fmla="*/ 0 w 6280432"/>
              <a:gd name="connsiteY0" fmla="*/ 0 h 6858000"/>
              <a:gd name="connsiteX1" fmla="*/ 6280432 w 6280432"/>
              <a:gd name="connsiteY1" fmla="*/ 0 h 6858000"/>
              <a:gd name="connsiteX2" fmla="*/ 6280432 w 6280432"/>
              <a:gd name="connsiteY2" fmla="*/ 2281561 h 6858000"/>
              <a:gd name="connsiteX3" fmla="*/ 5466285 w 6280432"/>
              <a:gd name="connsiteY3" fmla="*/ 2281561 h 6858000"/>
              <a:gd name="connsiteX4" fmla="*/ 5466285 w 6280432"/>
              <a:gd name="connsiteY4" fmla="*/ 6858000 h 6858000"/>
              <a:gd name="connsiteX5" fmla="*/ 0 w 628043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0432" h="6858000">
                <a:moveTo>
                  <a:pt x="0" y="0"/>
                </a:moveTo>
                <a:lnTo>
                  <a:pt x="6280432" y="0"/>
                </a:lnTo>
                <a:lnTo>
                  <a:pt x="6280432" y="2281561"/>
                </a:lnTo>
                <a:lnTo>
                  <a:pt x="5466285" y="2281561"/>
                </a:lnTo>
                <a:lnTo>
                  <a:pt x="54662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Drag and drop </a:t>
            </a:r>
            <a:br>
              <a:rPr lang="en-US"/>
            </a:br>
            <a:r>
              <a:rPr lang="en-US"/>
              <a:t>a picture here</a:t>
            </a:r>
          </a:p>
        </p:txBody>
      </p:sp>
    </p:spTree>
    <p:extLst>
      <p:ext uri="{BB962C8B-B14F-4D97-AF65-F5344CB8AC3E}">
        <p14:creationId xmlns:p14="http://schemas.microsoft.com/office/powerpoint/2010/main" val="2256690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16">
          <p15:clr>
            <a:srgbClr val="FBAE40"/>
          </p15:clr>
        </p15:guide>
        <p15:guide id="2" pos="7387">
          <p15:clr>
            <a:srgbClr val="FBAE40"/>
          </p15:clr>
        </p15:guide>
        <p15:guide id="3" orient="horz" pos="3067">
          <p15:clr>
            <a:srgbClr val="FBAE40"/>
          </p15:clr>
        </p15:guide>
        <p15:guide id="4" orient="horz" pos="393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 without picture">
    <p:bg>
      <p:bgPr>
        <a:solidFill>
          <a:srgbClr val="00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C7E-853C-4EAC-941C-F7D4C872C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56002" y="2086459"/>
            <a:ext cx="7809357" cy="2929762"/>
          </a:xfrm>
        </p:spPr>
        <p:txBody>
          <a:bodyPr anchor="ctr"/>
          <a:lstStyle>
            <a:lvl1pPr algn="l">
              <a:defRPr sz="3601" b="1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8A67-080E-4CD5-8528-5627C41B2D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56002" y="5016221"/>
            <a:ext cx="7809357" cy="107801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91" indent="0" algn="ctr">
              <a:buNone/>
              <a:defRPr sz="2000"/>
            </a:lvl2pPr>
            <a:lvl3pPr marL="914583" indent="0" algn="ctr">
              <a:buNone/>
              <a:defRPr sz="1800"/>
            </a:lvl3pPr>
            <a:lvl4pPr marL="1371874" indent="0" algn="ctr">
              <a:buNone/>
              <a:defRPr sz="1600"/>
            </a:lvl4pPr>
            <a:lvl5pPr marL="1829166" indent="0" algn="ctr">
              <a:buNone/>
              <a:defRPr sz="1600"/>
            </a:lvl5pPr>
            <a:lvl6pPr marL="2286457" indent="0" algn="ctr">
              <a:buNone/>
              <a:defRPr sz="1600"/>
            </a:lvl6pPr>
            <a:lvl7pPr marL="2743749" indent="0" algn="ctr">
              <a:buNone/>
              <a:defRPr sz="1600"/>
            </a:lvl7pPr>
            <a:lvl8pPr marL="3201040" indent="0" algn="ctr">
              <a:buNone/>
              <a:defRPr sz="1600"/>
            </a:lvl8pPr>
            <a:lvl9pPr marL="3658332" indent="0" algn="ctr">
              <a:buNone/>
              <a:defRPr sz="1600"/>
            </a:lvl9pPr>
          </a:lstStyle>
          <a:p>
            <a:r>
              <a:rPr lang="en-US"/>
              <a:t>Presenter</a:t>
            </a:r>
            <a:endParaRPr lang="fr-FR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2FC3CE6-78BD-44D0-9BE3-1EF21AC5D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8111" y="0"/>
            <a:ext cx="2367064" cy="182471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DF7C4B5-15B1-42E4-9F81-B5E59B0C5030}"/>
              </a:ext>
            </a:extLst>
          </p:cNvPr>
          <p:cNvSpPr/>
          <p:nvPr/>
        </p:nvSpPr>
        <p:spPr>
          <a:xfrm>
            <a:off x="-228" y="0"/>
            <a:ext cx="1156229" cy="6859588"/>
          </a:xfrm>
          <a:custGeom>
            <a:avLst/>
            <a:gdLst>
              <a:gd name="connsiteX0" fmla="*/ 0 w 1155928"/>
              <a:gd name="connsiteY0" fmla="*/ 0 h 6858000"/>
              <a:gd name="connsiteX1" fmla="*/ 439056 w 1155928"/>
              <a:gd name="connsiteY1" fmla="*/ 0 h 6858000"/>
              <a:gd name="connsiteX2" fmla="*/ 1155928 w 1155928"/>
              <a:gd name="connsiteY2" fmla="*/ 0 h 6858000"/>
              <a:gd name="connsiteX3" fmla="*/ 1155928 w 1155928"/>
              <a:gd name="connsiteY3" fmla="*/ 1714500 h 6858000"/>
              <a:gd name="connsiteX4" fmla="*/ 439056 w 1155928"/>
              <a:gd name="connsiteY4" fmla="*/ 1714500 h 6858000"/>
              <a:gd name="connsiteX5" fmla="*/ 439056 w 1155928"/>
              <a:gd name="connsiteY5" fmla="*/ 6858000 h 6858000"/>
              <a:gd name="connsiteX6" fmla="*/ 0 w 11559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928" h="6858000">
                <a:moveTo>
                  <a:pt x="0" y="0"/>
                </a:moveTo>
                <a:lnTo>
                  <a:pt x="439056" y="0"/>
                </a:lnTo>
                <a:lnTo>
                  <a:pt x="1155928" y="0"/>
                </a:lnTo>
                <a:lnTo>
                  <a:pt x="1155928" y="1714500"/>
                </a:lnTo>
                <a:lnTo>
                  <a:pt x="439056" y="1714500"/>
                </a:lnTo>
                <a:lnTo>
                  <a:pt x="43905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644219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9">
          <p15:clr>
            <a:srgbClr val="FBAE40"/>
          </p15:clr>
        </p15:guide>
        <p15:guide id="2" orient="horz" pos="2615">
          <p15:clr>
            <a:srgbClr val="FBAE40"/>
          </p15:clr>
        </p15:guide>
        <p15:guide id="3" pos="5196">
          <p15:clr>
            <a:srgbClr val="FBAE40"/>
          </p15:clr>
        </p15:guide>
        <p15:guide id="4" pos="61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/>
              <a:t>First level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DBBBC0E-6298-9DB1-BBD5-63805B15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73873B8-06C9-88F8-AC8F-A70D5D76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7B7179-9C14-1B09-AA4E-C94795B9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9505" y="6332434"/>
            <a:ext cx="411111" cy="292622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0960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4">
          <p15:clr>
            <a:srgbClr val="FBAE40"/>
          </p15:clr>
        </p15:guide>
        <p15:guide id="2" pos="726">
          <p15:clr>
            <a:srgbClr val="FBAE40"/>
          </p15:clr>
        </p15:guide>
        <p15:guide id="3" orient="horz" pos="137">
          <p15:clr>
            <a:srgbClr val="FBAE40"/>
          </p15:clr>
        </p15:guide>
        <p15:guide id="4" orient="horz" pos="67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20134" y="419991"/>
            <a:ext cx="9375042" cy="1484656"/>
          </a:xfrm>
          <a:solidFill>
            <a:schemeClr val="accent4"/>
          </a:solidFill>
        </p:spPr>
        <p:txBody>
          <a:bodyPr vert="horz" lIns="91440" tIns="45720" rIns="288000" bIns="45720" rtlCol="0" anchor="ctr">
            <a:noAutofit/>
          </a:bodyPr>
          <a:lstStyle>
            <a:lvl1pPr marL="263578" indent="0" algn="l">
              <a:defRPr lang="en-US" sz="3601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010E20D-C2F4-4C57-9379-900BECBE54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617" y="6096111"/>
            <a:ext cx="990283" cy="763384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3CCF378-34BF-4EE7-87EE-0F21AAF7F2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305228"/>
            <a:ext cx="12195175" cy="5554361"/>
          </a:xfrm>
          <a:custGeom>
            <a:avLst/>
            <a:gdLst>
              <a:gd name="connsiteX0" fmla="*/ 0 w 12192000"/>
              <a:gd name="connsiteY0" fmla="*/ 5552981 h 5553075"/>
              <a:gd name="connsiteX1" fmla="*/ 12192000 w 12192000"/>
              <a:gd name="connsiteY1" fmla="*/ 5552981 h 5553075"/>
              <a:gd name="connsiteX2" fmla="*/ 12192000 w 12192000"/>
              <a:gd name="connsiteY2" fmla="*/ 5553075 h 5553075"/>
              <a:gd name="connsiteX3" fmla="*/ 0 w 12192000"/>
              <a:gd name="connsiteY3" fmla="*/ 5553075 h 5553075"/>
              <a:gd name="connsiteX4" fmla="*/ 0 w 12192000"/>
              <a:gd name="connsiteY4" fmla="*/ 0 h 5553075"/>
              <a:gd name="connsiteX5" fmla="*/ 2819401 w 12192000"/>
              <a:gd name="connsiteY5" fmla="*/ 0 h 5553075"/>
              <a:gd name="connsiteX6" fmla="*/ 2819401 w 12192000"/>
              <a:gd name="connsiteY6" fmla="*/ 599281 h 5553075"/>
              <a:gd name="connsiteX7" fmla="*/ 12192000 w 12192000"/>
              <a:gd name="connsiteY7" fmla="*/ 599281 h 5553075"/>
              <a:gd name="connsiteX8" fmla="*/ 12192000 w 12192000"/>
              <a:gd name="connsiteY8" fmla="*/ 4787900 h 5553075"/>
              <a:gd name="connsiteX9" fmla="*/ 1683657 w 12192000"/>
              <a:gd name="connsiteY9" fmla="*/ 4787900 h 5553075"/>
              <a:gd name="connsiteX10" fmla="*/ 1683657 w 12192000"/>
              <a:gd name="connsiteY10" fmla="*/ 4631418 h 5553075"/>
              <a:gd name="connsiteX11" fmla="*/ 0 w 12192000"/>
              <a:gd name="connsiteY11" fmla="*/ 4631418 h 555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5553075">
                <a:moveTo>
                  <a:pt x="0" y="5552981"/>
                </a:moveTo>
                <a:lnTo>
                  <a:pt x="12192000" y="5552981"/>
                </a:lnTo>
                <a:lnTo>
                  <a:pt x="12192000" y="5553075"/>
                </a:lnTo>
                <a:lnTo>
                  <a:pt x="0" y="5553075"/>
                </a:lnTo>
                <a:close/>
                <a:moveTo>
                  <a:pt x="0" y="0"/>
                </a:moveTo>
                <a:lnTo>
                  <a:pt x="2819401" y="0"/>
                </a:lnTo>
                <a:lnTo>
                  <a:pt x="2819401" y="599281"/>
                </a:lnTo>
                <a:lnTo>
                  <a:pt x="12192000" y="599281"/>
                </a:lnTo>
                <a:lnTo>
                  <a:pt x="12192000" y="4787900"/>
                </a:lnTo>
                <a:lnTo>
                  <a:pt x="1683657" y="4787900"/>
                </a:lnTo>
                <a:lnTo>
                  <a:pt x="1683657" y="4631418"/>
                </a:lnTo>
                <a:lnTo>
                  <a:pt x="0" y="4631418"/>
                </a:lnTo>
                <a:close/>
              </a:path>
            </a:pathLst>
          </a:custGeom>
          <a:noFill/>
        </p:spPr>
        <p:txBody>
          <a:bodyPr vert="horz" wrap="none" lIns="91440" tIns="45720" rIns="90000" bIns="45720" rtlCol="0" anchor="ctr">
            <a:noAutofit/>
          </a:bodyPr>
          <a:lstStyle>
            <a:lvl1pPr algn="ctr">
              <a:buClr>
                <a:schemeClr val="tx1"/>
              </a:buClr>
              <a:defRPr lang="en-US" baseline="0">
                <a:solidFill>
                  <a:schemeClr val="bg2"/>
                </a:solidFill>
              </a:defRPr>
            </a:lvl1pPr>
          </a:lstStyle>
          <a:p>
            <a:pPr marL="261990" lvl="0" indent="-261990" algn="ctr"/>
            <a:r>
              <a:rPr lang="en-US"/>
              <a:t>Drag and drop a picture here (optional)</a:t>
            </a:r>
          </a:p>
        </p:txBody>
      </p:sp>
    </p:spTree>
    <p:extLst>
      <p:ext uri="{BB962C8B-B14F-4D97-AF65-F5344CB8AC3E}">
        <p14:creationId xmlns:p14="http://schemas.microsoft.com/office/powerpoint/2010/main" val="238536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0115" y="1484657"/>
            <a:ext cx="5721253" cy="460957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7587" y="1484657"/>
            <a:ext cx="5721890" cy="460957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88507-3E03-4FB3-A132-78A93978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E28F68-9BF2-4E8D-9900-2B961920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468ACE-19CE-4D11-BE8C-BF854FA8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/>
              <a:t>02-</a:t>
            </a:r>
            <a:fld id="{5B31B9E4-8E4D-4C86-BFD7-412B282B373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155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74">
          <p15:clr>
            <a:srgbClr val="FBAE40"/>
          </p15:clr>
        </p15:guide>
        <p15:guide id="2" orient="horz" pos="137">
          <p15:clr>
            <a:srgbClr val="FBAE40"/>
          </p15:clr>
        </p15:guide>
        <p15:guide id="3" pos="72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97BAC-5561-499E-BBCB-6D6E1FD7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5733-58EA-4C07-864D-B4CB76D0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5373-7992-498D-9AB1-3D825442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/>
              <a:t>02-</a:t>
            </a:r>
            <a:fld id="{5B31B9E4-8E4D-4C86-BFD7-412B282B373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556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4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674">
          <p15:clr>
            <a:srgbClr val="FBAE40"/>
          </p15:clr>
        </p15:guide>
        <p15:guide id="4" orient="horz" pos="137">
          <p15:clr>
            <a:srgbClr val="FBAE40"/>
          </p15:clr>
        </p15:guide>
        <p15:guide id="5" pos="72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5953C-BDCE-466C-B5D1-10A5597F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93A61-3D0C-4D22-A38C-FED809C5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FF57E-942B-4161-B1AA-AAC9C60F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/>
              <a:t>02-</a:t>
            </a:r>
            <a:fld id="{5B31B9E4-8E4D-4C86-BFD7-412B282B373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027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674">
          <p15:clr>
            <a:srgbClr val="FBAE40"/>
          </p15:clr>
        </p15:guide>
        <p15:guide id="3" orient="horz" pos="137">
          <p15:clr>
            <a:srgbClr val="FBAE40"/>
          </p15:clr>
        </p15:guide>
        <p15:guide id="4" pos="72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6FA9459-E99A-42A8-92B5-7137E9427AC2}"/>
              </a:ext>
            </a:extLst>
          </p:cNvPr>
          <p:cNvGrpSpPr/>
          <p:nvPr/>
        </p:nvGrpSpPr>
        <p:grpSpPr>
          <a:xfrm>
            <a:off x="0" y="0"/>
            <a:ext cx="12195175" cy="6859588"/>
            <a:chOff x="0" y="0"/>
            <a:chExt cx="12192000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D937686-130C-4AED-A17F-79ECBF53C1EB}"/>
                </a:ext>
              </a:extLst>
            </p:cNvPr>
            <p:cNvGrpSpPr/>
            <p:nvPr/>
          </p:nvGrpSpPr>
          <p:grpSpPr>
            <a:xfrm>
              <a:off x="0" y="0"/>
              <a:ext cx="12192000" cy="6854862"/>
              <a:chOff x="0" y="0"/>
              <a:chExt cx="12192000" cy="685486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A1E53E3-FC79-490F-927D-EDA5C06E6818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4862"/>
              </a:xfrm>
              <a:prstGeom prst="rect">
                <a:avLst/>
              </a:prstGeom>
              <a:solidFill>
                <a:srgbClr val="0023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1420E875-771B-4F7F-AE61-DCE396A66F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515600" y="5621565"/>
                <a:ext cx="1599819" cy="1233297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2888E23-EA76-462F-A85B-1C6FA527FA6D}"/>
                </a:ext>
              </a:extLst>
            </p:cNvPr>
            <p:cNvGrpSpPr/>
            <p:nvPr/>
          </p:nvGrpSpPr>
          <p:grpSpPr>
            <a:xfrm>
              <a:off x="1" y="4152900"/>
              <a:ext cx="12191999" cy="2705100"/>
              <a:chOff x="1" y="4152900"/>
              <a:chExt cx="12191999" cy="2705100"/>
            </a:xfrm>
          </p:grpSpPr>
          <p:sp>
            <p:nvSpPr>
              <p:cNvPr id="9" name="Freeform 21">
                <a:extLst>
                  <a:ext uri="{FF2B5EF4-FFF2-40B4-BE49-F238E27FC236}">
                    <a16:creationId xmlns:a16="http://schemas.microsoft.com/office/drawing/2014/main" id="{B428783B-02FD-4849-BFB2-D1C2BC8E88B5}"/>
                  </a:ext>
                </a:extLst>
              </p:cNvPr>
              <p:cNvSpPr/>
              <p:nvPr/>
            </p:nvSpPr>
            <p:spPr>
              <a:xfrm>
                <a:off x="1" y="4152900"/>
                <a:ext cx="12191999" cy="2705100"/>
              </a:xfrm>
              <a:custGeom>
                <a:avLst/>
                <a:gdLst>
                  <a:gd name="connsiteX0" fmla="*/ 0 w 12191999"/>
                  <a:gd name="connsiteY0" fmla="*/ 0 h 2705100"/>
                  <a:gd name="connsiteX1" fmla="*/ 1104899 w 12191999"/>
                  <a:gd name="connsiteY1" fmla="*/ 0 h 2705100"/>
                  <a:gd name="connsiteX2" fmla="*/ 1104899 w 12191999"/>
                  <a:gd name="connsiteY2" fmla="*/ 1422400 h 2705100"/>
                  <a:gd name="connsiteX3" fmla="*/ 12191999 w 12191999"/>
                  <a:gd name="connsiteY3" fmla="*/ 1422400 h 2705100"/>
                  <a:gd name="connsiteX4" fmla="*/ 12191999 w 12191999"/>
                  <a:gd name="connsiteY4" fmla="*/ 2705100 h 2705100"/>
                  <a:gd name="connsiteX5" fmla="*/ 1 w 12191999"/>
                  <a:gd name="connsiteY5" fmla="*/ 2705100 h 2705100"/>
                  <a:gd name="connsiteX6" fmla="*/ 1 w 12191999"/>
                  <a:gd name="connsiteY6" fmla="*/ 1543050 h 2705100"/>
                  <a:gd name="connsiteX7" fmla="*/ 0 w 12191999"/>
                  <a:gd name="connsiteY7" fmla="*/ 1543050 h 270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1999" h="2705100">
                    <a:moveTo>
                      <a:pt x="0" y="0"/>
                    </a:moveTo>
                    <a:lnTo>
                      <a:pt x="1104899" y="0"/>
                    </a:lnTo>
                    <a:lnTo>
                      <a:pt x="1104899" y="1422400"/>
                    </a:lnTo>
                    <a:lnTo>
                      <a:pt x="12191999" y="1422400"/>
                    </a:lnTo>
                    <a:lnTo>
                      <a:pt x="12191999" y="2705100"/>
                    </a:lnTo>
                    <a:lnTo>
                      <a:pt x="1" y="2705100"/>
                    </a:lnTo>
                    <a:lnTo>
                      <a:pt x="1" y="1543050"/>
                    </a:lnTo>
                    <a:lnTo>
                      <a:pt x="0" y="15430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B1C6E9-C7C0-445A-8911-23E57FA33B25}"/>
                  </a:ext>
                </a:extLst>
              </p:cNvPr>
              <p:cNvSpPr/>
              <p:nvPr/>
            </p:nvSpPr>
            <p:spPr>
              <a:xfrm>
                <a:off x="219561" y="6047363"/>
                <a:ext cx="636053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>
                    <a:solidFill>
                      <a:srgbClr val="00234B"/>
                    </a:solidFill>
                    <a:latin typeface="Arial" panose="020B0604020202020204" pitchFamily="34" charset="0"/>
                  </a:rPr>
                  <a:t>© STMicroelectronics - All rights reserved.</a:t>
                </a:r>
                <a:br>
                  <a:rPr lang="en-US" sz="1200">
                    <a:solidFill>
                      <a:srgbClr val="00234B"/>
                    </a:solidFill>
                    <a:latin typeface="Arial" panose="020B0604020202020204" pitchFamily="34" charset="0"/>
                  </a:rPr>
                </a:br>
                <a:r>
                  <a:rPr lang="en-US" sz="1200">
                    <a:solidFill>
                      <a:srgbClr val="00234B"/>
                    </a:solidFill>
                    <a:latin typeface="Arial" panose="020B0604020202020204" pitchFamily="34" charset="0"/>
                  </a:rPr>
                  <a:t>The STMicroelectronics corporate logo is a registered trademark of the STMicroelectronics </a:t>
                </a:r>
                <a:br>
                  <a:rPr lang="en-US" sz="1200">
                    <a:solidFill>
                      <a:srgbClr val="00234B"/>
                    </a:solidFill>
                    <a:latin typeface="Arial" panose="020B0604020202020204" pitchFamily="34" charset="0"/>
                  </a:rPr>
                </a:br>
                <a:r>
                  <a:rPr lang="en-US" sz="1200">
                    <a:solidFill>
                      <a:srgbClr val="00234B"/>
                    </a:solidFill>
                    <a:latin typeface="Arial" panose="020B0604020202020204" pitchFamily="34" charset="0"/>
                  </a:rPr>
                  <a:t>group of companies. All other names are the property of their respective owners</a:t>
                </a:r>
                <a:r>
                  <a:rPr lang="en-US" sz="1200">
                    <a:solidFill>
                      <a:srgbClr val="00234B"/>
                    </a:solidFill>
                  </a:rPr>
                  <a:t>.</a:t>
                </a:r>
              </a:p>
            </p:txBody>
          </p:sp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B3C9C090-4752-447B-8BD0-B051865723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515600" y="5621565"/>
                <a:ext cx="1599819" cy="1233297"/>
              </a:xfrm>
              <a:prstGeom prst="rect">
                <a:avLst/>
              </a:prstGeom>
            </p:spPr>
          </p:pic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011FD0E-B8FA-4370-8190-CB141A1A792B}"/>
              </a:ext>
            </a:extLst>
          </p:cNvPr>
          <p:cNvSpPr/>
          <p:nvPr/>
        </p:nvSpPr>
        <p:spPr>
          <a:xfrm>
            <a:off x="3687615" y="2229188"/>
            <a:ext cx="4819946" cy="1200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7201" b="1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273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0116" y="0"/>
            <a:ext cx="11612182" cy="1305227"/>
          </a:xfrm>
          <a:prstGeom prst="rect">
            <a:avLst/>
          </a:prstGeom>
        </p:spPr>
        <p:txBody>
          <a:bodyPr vert="horz" lIns="91440" tIns="45720" rIns="90000" bIns="45720" rtlCol="0" anchor="ctr">
            <a:noAutofit/>
          </a:bodyPr>
          <a:lstStyle/>
          <a:p>
            <a:pPr lvl="0" algn="r"/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117" y="1484657"/>
            <a:ext cx="11594944" cy="4609579"/>
          </a:xfrm>
          <a:prstGeom prst="rect">
            <a:avLst/>
          </a:prstGeom>
        </p:spPr>
        <p:txBody>
          <a:bodyPr vert="horz" lIns="91440" tIns="45720" rIns="90000" bIns="45720" rtlCol="0">
            <a:noAutofit/>
          </a:bodyPr>
          <a:lstStyle/>
          <a:p>
            <a:pPr lvl="0"/>
            <a:r>
              <a:rPr lang="en-US"/>
              <a:t>First level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2181" y="6332434"/>
            <a:ext cx="5484742" cy="292622"/>
          </a:xfrm>
          <a:prstGeom prst="rect">
            <a:avLst/>
          </a:prstGeom>
        </p:spPr>
        <p:txBody>
          <a:bodyPr vert="horz" lIns="90000" tIns="45720" rIns="90000" bIns="45720" rtlCol="0" anchor="b"/>
          <a:lstStyle>
            <a:lvl1pPr algn="r">
              <a:defRPr lang="en-US" sz="1100" b="0">
                <a:solidFill>
                  <a:schemeClr val="tx2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3285" y="6332434"/>
            <a:ext cx="411111" cy="292622"/>
          </a:xfrm>
          <a:prstGeom prst="rect">
            <a:avLst/>
          </a:prstGeom>
        </p:spPr>
        <p:txBody>
          <a:bodyPr vert="horz" lIns="0" tIns="46800" rIns="0" bIns="46800" rtlCol="0" anchor="b"/>
          <a:lstStyle>
            <a:lvl1pPr algn="r">
              <a:defRPr lang="en-US" sz="1100" b="0" smtClean="0">
                <a:solidFill>
                  <a:schemeClr val="tx2"/>
                </a:solidFill>
              </a:defRPr>
            </a:lvl1pPr>
          </a:lstStyle>
          <a:p>
            <a:r>
              <a:rPr lang="fr-FR"/>
              <a:t>02-</a:t>
            </a:r>
            <a:fld id="{5B31B9E4-8E4D-4C86-BFD7-412B282B373B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58782" y="6332434"/>
            <a:ext cx="1185218" cy="2926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 b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DE2817A-3634-41C4-BE77-0740C5A7811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1617" y="6096111"/>
            <a:ext cx="990283" cy="76338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CD4E90-0AD7-41F7-BEF4-B339EC998E49}"/>
              </a:ext>
            </a:extLst>
          </p:cNvPr>
          <p:cNvSpPr/>
          <p:nvPr/>
        </p:nvSpPr>
        <p:spPr>
          <a:xfrm>
            <a:off x="12008021" y="0"/>
            <a:ext cx="187154" cy="1143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6498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</p:sldLayoutIdLst>
  <p:hf sldNum="0" hdr="0" ftr="0" dt="0"/>
  <p:txStyles>
    <p:titleStyle>
      <a:lvl1pPr algn="r" defTabSz="914583" rtl="0" eaLnBrk="1" latinLnBrk="0" hangingPunct="1">
        <a:lnSpc>
          <a:spcPct val="90000"/>
        </a:lnSpc>
        <a:spcBef>
          <a:spcPct val="0"/>
        </a:spcBef>
        <a:buNone/>
        <a:defRPr lang="en-US" sz="3601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1990" indent="-261990" algn="l" defTabSz="914583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536682" indent="-266753" algn="l" defTabSz="914583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12963" indent="-273105" algn="l" defTabSz="914583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987622" indent="-268342" algn="l" defTabSz="914583" rtl="0" eaLnBrk="1" latinLnBrk="0" hangingPunct="1">
        <a:lnSpc>
          <a:spcPct val="100000"/>
        </a:lnSpc>
        <a:spcBef>
          <a:spcPts val="400"/>
        </a:spcBef>
        <a:buFont typeface="Arial" panose="020B0604020202020204" pitchFamily="34" charset="0"/>
        <a:buChar char="•"/>
        <a:defRPr lang="en-US" sz="1600" kern="1200" smtClean="0">
          <a:solidFill>
            <a:schemeClr val="tx2"/>
          </a:solidFill>
          <a:latin typeface="+mn-lt"/>
          <a:ea typeface="+mn-ea"/>
          <a:cs typeface="+mn-cs"/>
        </a:defRPr>
      </a:lvl4pPr>
      <a:lvl5pPr marL="1160695" indent="-261990" algn="l" defTabSz="914583" rtl="0" eaLnBrk="1" latinLnBrk="0" hangingPunct="1">
        <a:lnSpc>
          <a:spcPct val="100000"/>
        </a:lnSpc>
        <a:spcBef>
          <a:spcPts val="400"/>
        </a:spcBef>
        <a:buFont typeface="Arial" panose="020B0604020202020204" pitchFamily="34" charset="0"/>
        <a:buChar char="•"/>
        <a:defRPr lang="en-US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5103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394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86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977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83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74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66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57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49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4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32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9">
          <p15:clr>
            <a:srgbClr val="F26B43"/>
          </p15:clr>
        </p15:guide>
        <p15:guide id="2" pos="7491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orient="horz" pos="935">
          <p15:clr>
            <a:srgbClr val="F26B43"/>
          </p15:clr>
        </p15:guide>
        <p15:guide id="5" orient="horz" pos="3838">
          <p15:clr>
            <a:srgbClr val="F26B43"/>
          </p15:clr>
        </p15:guide>
        <p15:guide id="6" orient="horz" pos="822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31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2.png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22.png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11" Type="http://schemas.microsoft.com/office/2007/relationships/hdphoto" Target="../media/hdphoto2.wdp"/><Relationship Id="rId5" Type="http://schemas.openxmlformats.org/officeDocument/2006/relationships/image" Target="../media/image38.png"/><Relationship Id="rId10" Type="http://schemas.openxmlformats.org/officeDocument/2006/relationships/image" Target="../media/image42.png"/><Relationship Id="rId4" Type="http://schemas.openxmlformats.org/officeDocument/2006/relationships/image" Target="../media/image40.png"/><Relationship Id="rId9" Type="http://schemas.openxmlformats.org/officeDocument/2006/relationships/image" Target="../media/image10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38.png"/><Relationship Id="rId10" Type="http://schemas.microsoft.com/office/2007/relationships/hdphoto" Target="../media/hdphoto2.wdp"/><Relationship Id="rId4" Type="http://schemas.openxmlformats.org/officeDocument/2006/relationships/image" Target="../media/image44.pn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38.png"/><Relationship Id="rId10" Type="http://schemas.microsoft.com/office/2007/relationships/hdphoto" Target="../media/hdphoto2.wdp"/><Relationship Id="rId4" Type="http://schemas.openxmlformats.org/officeDocument/2006/relationships/image" Target="../media/image44.png"/><Relationship Id="rId9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hyperlink" Target="https://rristm.github.io/tomas_materials_v2/stm32ws2023/STM32WBA_WS/master/file_live_1.md/0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10" Type="http://schemas.openxmlformats.org/officeDocument/2006/relationships/image" Target="../media/image10.svg"/><Relationship Id="rId4" Type="http://schemas.openxmlformats.org/officeDocument/2006/relationships/image" Target="../media/image12.jpe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microsoft.com/office/2018/10/relationships/comments" Target="../comments/modernComment_7FFFDC44_7146C16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49.png"/><Relationship Id="rId4" Type="http://schemas.openxmlformats.org/officeDocument/2006/relationships/image" Target="../media/image47.png"/><Relationship Id="rId9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55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53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1.xml"/><Relationship Id="rId11" Type="http://schemas.openxmlformats.org/officeDocument/2006/relationships/image" Target="../media/image52.png"/><Relationship Id="rId5" Type="http://schemas.openxmlformats.org/officeDocument/2006/relationships/image" Target="../media/image10.svg"/><Relationship Id="rId10" Type="http://schemas.microsoft.com/office/2007/relationships/diagramDrawing" Target="../diagrams/drawing1.xml"/><Relationship Id="rId4" Type="http://schemas.openxmlformats.org/officeDocument/2006/relationships/image" Target="../media/image9.png"/><Relationship Id="rId9" Type="http://schemas.openxmlformats.org/officeDocument/2006/relationships/diagramColors" Target="../diagrams/colors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56.png"/><Relationship Id="rId10" Type="http://schemas.openxmlformats.org/officeDocument/2006/relationships/image" Target="../media/image53.svg"/><Relationship Id="rId4" Type="http://schemas.openxmlformats.org/officeDocument/2006/relationships/image" Target="../media/image10.svg"/><Relationship Id="rId9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22.png"/><Relationship Id="rId4" Type="http://schemas.openxmlformats.org/officeDocument/2006/relationships/image" Target="../media/image10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53.svg"/><Relationship Id="rId5" Type="http://schemas.openxmlformats.org/officeDocument/2006/relationships/image" Target="../media/image10.svg"/><Relationship Id="rId10" Type="http://schemas.openxmlformats.org/officeDocument/2006/relationships/image" Target="../media/image52.png"/><Relationship Id="rId4" Type="http://schemas.openxmlformats.org/officeDocument/2006/relationships/image" Target="../media/image9.png"/><Relationship Id="rId9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52.png"/><Relationship Id="rId3" Type="http://schemas.openxmlformats.org/officeDocument/2006/relationships/image" Target="../media/image60.png"/><Relationship Id="rId7" Type="http://schemas.openxmlformats.org/officeDocument/2006/relationships/image" Target="../media/image24.png"/><Relationship Id="rId12" Type="http://schemas.openxmlformats.org/officeDocument/2006/relationships/hyperlink" Target="https://wiki.st.com/stm32mcu/wiki/Connectivity:STM32WBA_Peer_To_Peer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44.png"/><Relationship Id="rId5" Type="http://schemas.openxmlformats.org/officeDocument/2006/relationships/image" Target="../media/image10.svg"/><Relationship Id="rId10" Type="http://schemas.openxmlformats.org/officeDocument/2006/relationships/image" Target="../media/image63.png"/><Relationship Id="rId4" Type="http://schemas.openxmlformats.org/officeDocument/2006/relationships/image" Target="../media/image9.png"/><Relationship Id="rId9" Type="http://schemas.openxmlformats.org/officeDocument/2006/relationships/image" Target="../media/image62.svg"/><Relationship Id="rId14" Type="http://schemas.openxmlformats.org/officeDocument/2006/relationships/image" Target="../media/image53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62.sv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64.png"/><Relationship Id="rId10" Type="http://schemas.openxmlformats.org/officeDocument/2006/relationships/image" Target="../media/image66.JPG"/><Relationship Id="rId4" Type="http://schemas.openxmlformats.org/officeDocument/2006/relationships/image" Target="../media/image10.svg"/><Relationship Id="rId9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jpeg"/><Relationship Id="rId3" Type="http://schemas.openxmlformats.org/officeDocument/2006/relationships/image" Target="../media/image67.jpeg"/><Relationship Id="rId7" Type="http://schemas.openxmlformats.org/officeDocument/2006/relationships/image" Target="../media/image6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jpeg"/><Relationship Id="rId11" Type="http://schemas.openxmlformats.org/officeDocument/2006/relationships/image" Target="../media/image72.png"/><Relationship Id="rId5" Type="http://schemas.openxmlformats.org/officeDocument/2006/relationships/image" Target="../media/image10.svg"/><Relationship Id="rId10" Type="http://schemas.openxmlformats.org/officeDocument/2006/relationships/image" Target="../media/image44.png"/><Relationship Id="rId4" Type="http://schemas.openxmlformats.org/officeDocument/2006/relationships/image" Target="../media/image9.png"/><Relationship Id="rId9" Type="http://schemas.openxmlformats.org/officeDocument/2006/relationships/image" Target="../media/image7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9.pn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10" Type="http://schemas.openxmlformats.org/officeDocument/2006/relationships/image" Target="../media/image26.png"/><Relationship Id="rId4" Type="http://schemas.openxmlformats.org/officeDocument/2006/relationships/image" Target="../media/image10.sv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person riding a scooter&#10;&#10;Description automatically generated with medium confidence">
            <a:extLst>
              <a:ext uri="{FF2B5EF4-FFF2-40B4-BE49-F238E27FC236}">
                <a16:creationId xmlns:a16="http://schemas.microsoft.com/office/drawing/2014/main" id="{3A59FB29-19C5-4E61-B8A4-F80F0D4CF2F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4" r="22534"/>
          <a:stretch>
            <a:fillRect/>
          </a:stretch>
        </p:blipFill>
        <p:spPr>
          <a:xfrm>
            <a:off x="439106" y="100"/>
            <a:ext cx="5225437" cy="6859389"/>
          </a:xfrm>
        </p:spPr>
      </p:pic>
      <p:sp>
        <p:nvSpPr>
          <p:cNvPr id="4" name="Sous-titre 2">
            <a:extLst>
              <a:ext uri="{FF2B5EF4-FFF2-40B4-BE49-F238E27FC236}">
                <a16:creationId xmlns:a16="http://schemas.microsoft.com/office/drawing/2014/main" id="{17020257-7FAE-3895-E644-BE2759A41C47}"/>
              </a:ext>
            </a:extLst>
          </p:cNvPr>
          <p:cNvSpPr txBox="1">
            <a:spLocks/>
          </p:cNvSpPr>
          <p:nvPr/>
        </p:nvSpPr>
        <p:spPr>
          <a:xfrm>
            <a:off x="5147587" y="5326278"/>
            <a:ext cx="5795795" cy="1077701"/>
          </a:xfrm>
          <a:prstGeom prst="rect">
            <a:avLst/>
          </a:prstGeom>
        </p:spPr>
        <p:txBody>
          <a:bodyPr vert="horz" lIns="91437" tIns="45719" rIns="89998" bIns="45719" rtlCol="0">
            <a:normAutofit/>
          </a:bodyPr>
          <a:lstStyle>
            <a:lvl1pPr marL="0" indent="0" algn="l" defTabSz="914583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91" indent="0" algn="ctr" defTabSz="914583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583" indent="0" algn="ctr" defTabSz="914583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874" indent="0" algn="ctr" defTabSz="914583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9166" indent="0" algn="ctr" defTabSz="914583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457" indent="0" algn="ctr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749" indent="0" algn="ctr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1040" indent="0" algn="ctr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8332" indent="0" algn="ctr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97EA207-FDC6-6EDD-D664-C10AC084CD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1" dirty="0"/>
              <a:t>Welcome to </a:t>
            </a:r>
            <a:br>
              <a:rPr lang="en-US" dirty="0"/>
            </a:br>
            <a:r>
              <a:rPr lang="en-US" dirty="0"/>
              <a:t>STM32WBA55 workshop</a:t>
            </a:r>
            <a:br>
              <a:rPr lang="en-US" dirty="0"/>
            </a:br>
            <a:br>
              <a:rPr lang="en-US" dirty="0"/>
            </a:br>
            <a:r>
              <a:rPr lang="en-US" b="0" i="1" dirty="0"/>
              <a:t>Hands-on #2</a:t>
            </a:r>
            <a:br>
              <a:rPr lang="en-US" b="0" i="1" dirty="0"/>
            </a:br>
            <a:r>
              <a:rPr lang="en-US" b="0" dirty="0"/>
              <a:t>Build basic </a:t>
            </a:r>
            <a:r>
              <a:rPr lang="en-US" b="0" dirty="0">
                <a:solidFill>
                  <a:schemeClr val="accent2"/>
                </a:solidFill>
              </a:rPr>
              <a:t>p2pServer </a:t>
            </a:r>
            <a:r>
              <a:rPr lang="en-US" b="0" dirty="0"/>
              <a:t>application and connect</a:t>
            </a:r>
            <a:br>
              <a:rPr lang="en-US" dirty="0"/>
            </a:b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09CD5F01-F204-CE23-5445-D71126B22A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Workshop team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F316D33-2EC4-F426-3066-D5FFCBF41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622" y="5186121"/>
            <a:ext cx="1378269" cy="137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96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3D75297-A00D-1E18-74E0-8E39B545FD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103" y="79159"/>
            <a:ext cx="724817" cy="72481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C699F72-4178-234A-4CF6-F12574B3E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024" y="6224713"/>
            <a:ext cx="494859" cy="50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95B9D8-A859-2854-A782-2E06BDFDF76D}"/>
              </a:ext>
            </a:extLst>
          </p:cNvPr>
          <p:cNvSpPr/>
          <p:nvPr/>
        </p:nvSpPr>
        <p:spPr>
          <a:xfrm>
            <a:off x="435929" y="1340304"/>
            <a:ext cx="5661658" cy="314100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Standard</a:t>
            </a:r>
            <a:r>
              <a:rPr lang="en-US" b="1" dirty="0">
                <a:solidFill>
                  <a:schemeClr val="tx1"/>
                </a:solidFill>
              </a:rPr>
              <a:t> Heart Rate Profile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FD058A-51F8-BEFD-E0FE-D37ED9D4C317}"/>
              </a:ext>
            </a:extLst>
          </p:cNvPr>
          <p:cNvSpPr/>
          <p:nvPr/>
        </p:nvSpPr>
        <p:spPr>
          <a:xfrm>
            <a:off x="697520" y="1833562"/>
            <a:ext cx="5125521" cy="2452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marL="0" marR="0" lvl="0" indent="0" defTabSz="1218134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latin typeface="Arial"/>
              </a:rPr>
              <a:t> Heart Rate Service </a:t>
            </a:r>
            <a:endParaRPr kumimoji="0" lang="en-US" sz="2398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0BDA12-92B3-4734-8FA3-203E895077D9}"/>
              </a:ext>
            </a:extLst>
          </p:cNvPr>
          <p:cNvSpPr txBox="1"/>
          <p:nvPr/>
        </p:nvSpPr>
        <p:spPr>
          <a:xfrm>
            <a:off x="2828249" y="1924706"/>
            <a:ext cx="915196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0x180D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2751D9-48DE-F5D0-EC3F-80FFACF04F23}"/>
              </a:ext>
            </a:extLst>
          </p:cNvPr>
          <p:cNvSpPr/>
          <p:nvPr/>
        </p:nvSpPr>
        <p:spPr>
          <a:xfrm>
            <a:off x="900058" y="2385292"/>
            <a:ext cx="4752528" cy="662708"/>
          </a:xfrm>
          <a:prstGeom prst="rect">
            <a:avLst/>
          </a:prstGeom>
          <a:solidFill>
            <a:srgbClr val="D1D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marL="0" marR="0" lvl="0" indent="0" defTabSz="12181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chemeClr val="tx1"/>
                </a:solidFill>
                <a:latin typeface="Arial"/>
              </a:rPr>
              <a:t>Heart Rate Measurement</a:t>
            </a:r>
          </a:p>
          <a:p>
            <a:pPr marL="0" marR="0" lvl="0" indent="0" defTabSz="12181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chemeClr val="tx1"/>
                </a:solidFill>
                <a:latin typeface="Arial"/>
              </a:rPr>
              <a:t>Characteristic</a:t>
            </a:r>
          </a:p>
          <a:p>
            <a:pPr marL="0" marR="0" lvl="0" indent="0" defTabSz="12181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Title 2">
            <a:extLst>
              <a:ext uri="{FF2B5EF4-FFF2-40B4-BE49-F238E27FC236}">
                <a16:creationId xmlns:a16="http://schemas.microsoft.com/office/drawing/2014/main" id="{BEDCFAE0-0889-522D-C6FD-BD353DA6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96" y="239775"/>
            <a:ext cx="11612182" cy="1305227"/>
          </a:xfrm>
        </p:spPr>
        <p:txBody>
          <a:bodyPr/>
          <a:lstStyle/>
          <a:p>
            <a:r>
              <a:rPr lang="fr-FR" sz="3600" dirty="0"/>
              <a:t>Bluetooth</a:t>
            </a:r>
            <a:r>
              <a:rPr lang="fr-FR" sz="3600" baseline="30000" dirty="0"/>
              <a:t>®</a:t>
            </a:r>
            <a:r>
              <a:rPr lang="fr-FR" sz="3600" dirty="0"/>
              <a:t> Low Energy</a:t>
            </a:r>
            <a:br>
              <a:rPr lang="fr-FR" sz="3600" dirty="0">
                <a:solidFill>
                  <a:schemeClr val="tx1"/>
                </a:solidFill>
              </a:rPr>
            </a:br>
            <a:r>
              <a:rPr lang="en-US" sz="3600" dirty="0"/>
              <a:t> standard profile vs. proprietary profile</a:t>
            </a:r>
            <a:br>
              <a:rPr lang="en-US" sz="3600" dirty="0"/>
            </a:b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D8117E-0B97-857E-A98D-FF0176E6E97B}"/>
              </a:ext>
            </a:extLst>
          </p:cNvPr>
          <p:cNvSpPr txBox="1"/>
          <p:nvPr/>
        </p:nvSpPr>
        <p:spPr>
          <a:xfrm>
            <a:off x="4035940" y="2578146"/>
            <a:ext cx="915196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0x2A37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6DAD4-275E-6270-BDBD-C54995D8C247}"/>
              </a:ext>
            </a:extLst>
          </p:cNvPr>
          <p:cNvSpPr/>
          <p:nvPr/>
        </p:nvSpPr>
        <p:spPr>
          <a:xfrm>
            <a:off x="884016" y="3335771"/>
            <a:ext cx="4752528" cy="662708"/>
          </a:xfrm>
          <a:prstGeom prst="rect">
            <a:avLst/>
          </a:prstGeom>
          <a:solidFill>
            <a:srgbClr val="D1D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marL="0" marR="0" lvl="0" indent="0" defTabSz="12181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chemeClr val="tx1"/>
                </a:solidFill>
                <a:latin typeface="Arial"/>
              </a:rPr>
              <a:t>Body sensor Location</a:t>
            </a:r>
          </a:p>
          <a:p>
            <a:pPr marL="0" marR="0" lvl="0" indent="0" defTabSz="12181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chemeClr val="tx1"/>
                </a:solidFill>
                <a:latin typeface="Arial"/>
              </a:rPr>
              <a:t>Characteristic</a:t>
            </a:r>
          </a:p>
          <a:p>
            <a:pPr marL="0" marR="0" lvl="0" indent="0" defTabSz="12181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F25502-58EE-AFB3-8A31-4A91109ED494}"/>
              </a:ext>
            </a:extLst>
          </p:cNvPr>
          <p:cNvSpPr txBox="1"/>
          <p:nvPr/>
        </p:nvSpPr>
        <p:spPr>
          <a:xfrm>
            <a:off x="4035940" y="3370962"/>
            <a:ext cx="915196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0x2A38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079877-AF1D-EABB-BF46-B2DF1CC54F08}"/>
              </a:ext>
            </a:extLst>
          </p:cNvPr>
          <p:cNvSpPr/>
          <p:nvPr/>
        </p:nvSpPr>
        <p:spPr>
          <a:xfrm>
            <a:off x="6359178" y="1340304"/>
            <a:ext cx="5661658" cy="314100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u="sng" dirty="0">
                <a:solidFill>
                  <a:schemeClr val="tx1"/>
                </a:solidFill>
              </a:rPr>
              <a:t>Proprietary </a:t>
            </a:r>
            <a:r>
              <a:rPr lang="en-US" b="1" dirty="0">
                <a:solidFill>
                  <a:schemeClr val="tx1"/>
                </a:solidFill>
              </a:rPr>
              <a:t>ST P2PServer Profile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93BFAC-0A4C-FEBD-9940-2787AC21BA35}"/>
              </a:ext>
            </a:extLst>
          </p:cNvPr>
          <p:cNvSpPr/>
          <p:nvPr/>
        </p:nvSpPr>
        <p:spPr>
          <a:xfrm>
            <a:off x="6620769" y="1833562"/>
            <a:ext cx="5125521" cy="2452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marL="0" marR="0" lvl="0" indent="0" defTabSz="1218134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latin typeface="Arial"/>
              </a:rPr>
              <a:t> P2P Service </a:t>
            </a:r>
            <a:endParaRPr kumimoji="0" lang="en-US" sz="2398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38F4A2-9B52-CC89-8662-9CB034F8D461}"/>
              </a:ext>
            </a:extLst>
          </p:cNvPr>
          <p:cNvSpPr txBox="1"/>
          <p:nvPr/>
        </p:nvSpPr>
        <p:spPr>
          <a:xfrm>
            <a:off x="8150652" y="1978272"/>
            <a:ext cx="3420758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0x0000</a:t>
            </a:r>
            <a:r>
              <a:rPr lang="en-US" sz="1100" b="1" dirty="0">
                <a:solidFill>
                  <a:schemeClr val="accent2"/>
                </a:solidFill>
              </a:rPr>
              <a:t>FE40</a:t>
            </a:r>
            <a:r>
              <a:rPr lang="en-US" sz="1100" b="1" dirty="0">
                <a:solidFill>
                  <a:schemeClr val="bg1"/>
                </a:solidFill>
              </a:rPr>
              <a:t>CC7A482A984A7F2ED5B3E58F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A10B41-1733-2AB3-649F-E1F85395665A}"/>
              </a:ext>
            </a:extLst>
          </p:cNvPr>
          <p:cNvSpPr/>
          <p:nvPr/>
        </p:nvSpPr>
        <p:spPr>
          <a:xfrm>
            <a:off x="6823307" y="2385292"/>
            <a:ext cx="4752528" cy="662708"/>
          </a:xfrm>
          <a:prstGeom prst="rect">
            <a:avLst/>
          </a:prstGeom>
          <a:solidFill>
            <a:srgbClr val="D1D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marL="0" marR="0" lvl="0" indent="0" defTabSz="12181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chemeClr val="tx1"/>
                </a:solidFill>
                <a:latin typeface="Arial"/>
              </a:rPr>
              <a:t>My_LED_Char</a:t>
            </a:r>
          </a:p>
          <a:p>
            <a:pPr marL="0" marR="0" lvl="0" indent="0" defTabSz="12181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C54FE6-2FD9-E45F-BB46-4EE608346E3C}"/>
              </a:ext>
            </a:extLst>
          </p:cNvPr>
          <p:cNvSpPr/>
          <p:nvPr/>
        </p:nvSpPr>
        <p:spPr>
          <a:xfrm>
            <a:off x="6807265" y="3335771"/>
            <a:ext cx="4752528" cy="662708"/>
          </a:xfrm>
          <a:prstGeom prst="rect">
            <a:avLst/>
          </a:prstGeom>
          <a:solidFill>
            <a:srgbClr val="D1D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marL="0" marR="0" lvl="0" indent="0" defTabSz="12181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chemeClr val="tx1"/>
                </a:solidFill>
                <a:latin typeface="Arial"/>
              </a:rPr>
              <a:t>SWITCH_C</a:t>
            </a:r>
          </a:p>
          <a:p>
            <a:pPr marL="0" marR="0" lvl="0" indent="0" defTabSz="12181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kern="0" dirty="0">
              <a:solidFill>
                <a:schemeClr val="tx1"/>
              </a:solidFill>
              <a:latin typeface="Arial"/>
            </a:endParaRPr>
          </a:p>
          <a:p>
            <a:pPr marL="0" marR="0" lvl="0" indent="0" defTabSz="12181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09DBFD-844D-798F-0CAA-0608450BC222}"/>
              </a:ext>
            </a:extLst>
          </p:cNvPr>
          <p:cNvSpPr txBox="1"/>
          <p:nvPr/>
        </p:nvSpPr>
        <p:spPr>
          <a:xfrm>
            <a:off x="8358403" y="2572663"/>
            <a:ext cx="3420758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0x0000</a:t>
            </a:r>
            <a:r>
              <a:rPr lang="en-US" sz="1100" b="1" dirty="0">
                <a:solidFill>
                  <a:schemeClr val="accent2"/>
                </a:solidFill>
              </a:rPr>
              <a:t>FE41</a:t>
            </a:r>
            <a:r>
              <a:rPr lang="en-US" sz="1100" b="1" dirty="0">
                <a:solidFill>
                  <a:schemeClr val="accent1"/>
                </a:solidFill>
              </a:rPr>
              <a:t>CC7A482A984A7F2ED5B3E58F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F577DE-B055-8305-0FAD-7A72710548CF}"/>
              </a:ext>
            </a:extLst>
          </p:cNvPr>
          <p:cNvSpPr txBox="1"/>
          <p:nvPr/>
        </p:nvSpPr>
        <p:spPr>
          <a:xfrm>
            <a:off x="8324265" y="3487410"/>
            <a:ext cx="3420758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0x0000</a:t>
            </a:r>
            <a:r>
              <a:rPr lang="en-US" sz="1100" b="1" dirty="0">
                <a:solidFill>
                  <a:schemeClr val="accent2"/>
                </a:solidFill>
              </a:rPr>
              <a:t>FE42</a:t>
            </a:r>
            <a:r>
              <a:rPr lang="en-US" sz="1100" b="1" dirty="0">
                <a:solidFill>
                  <a:schemeClr val="accent1"/>
                </a:solidFill>
              </a:rPr>
              <a:t>CC7A482A984A7F2ED5B3E58F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F6C2B8-2F37-ECD7-B614-08F9BACA86F4}"/>
              </a:ext>
            </a:extLst>
          </p:cNvPr>
          <p:cNvSpPr txBox="1"/>
          <p:nvPr/>
        </p:nvSpPr>
        <p:spPr>
          <a:xfrm>
            <a:off x="412463" y="4829631"/>
            <a:ext cx="5746768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Define by the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</a:t>
            </a:r>
            <a:r>
              <a:rPr lang="en-US" sz="1400" dirty="0"/>
              <a:t>, define the role, requirements, behavior and the structure of Attribute Table  of each entity (central &amp; peripheral)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2D08A1-F2E7-199C-4E97-026350C2E631}"/>
              </a:ext>
            </a:extLst>
          </p:cNvPr>
          <p:cNvSpPr txBox="1"/>
          <p:nvPr/>
        </p:nvSpPr>
        <p:spPr>
          <a:xfrm>
            <a:off x="6359178" y="4807384"/>
            <a:ext cx="5746768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Define your own behavior using your own Attribute Table based in 128 bits UUID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ABF110-6360-56E0-C158-C3BBC02FF00B}"/>
              </a:ext>
            </a:extLst>
          </p:cNvPr>
          <p:cNvSpPr txBox="1"/>
          <p:nvPr/>
        </p:nvSpPr>
        <p:spPr>
          <a:xfrm>
            <a:off x="7306964" y="5517202"/>
            <a:ext cx="4359094" cy="27942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34B"/>
              </a:buClr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3234B"/>
                </a:solidFill>
                <a:latin typeface="Arial"/>
              </a:rPr>
              <a:t>Only your own App will be able to communicate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3234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F6AD093-AEEB-A91A-FF7F-FB780D88C5B2}"/>
              </a:ext>
            </a:extLst>
          </p:cNvPr>
          <p:cNvGrpSpPr/>
          <p:nvPr/>
        </p:nvGrpSpPr>
        <p:grpSpPr>
          <a:xfrm>
            <a:off x="6692521" y="5457054"/>
            <a:ext cx="494859" cy="523221"/>
            <a:chOff x="6673326" y="3481472"/>
            <a:chExt cx="2291103" cy="2647324"/>
          </a:xfrm>
        </p:grpSpPr>
        <p:pic>
          <p:nvPicPr>
            <p:cNvPr id="40" name="Picture 39" descr="A screenshot of a phone&#10;&#10;Description automatically generated with low confidence">
              <a:extLst>
                <a:ext uri="{FF2B5EF4-FFF2-40B4-BE49-F238E27FC236}">
                  <a16:creationId xmlns:a16="http://schemas.microsoft.com/office/drawing/2014/main" id="{1830B4DF-09BA-7E57-81DB-79879D3C4E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8" t="11394" r="76411" b="79470"/>
            <a:stretch/>
          </p:blipFill>
          <p:spPr>
            <a:xfrm>
              <a:off x="6673326" y="3481472"/>
              <a:ext cx="2291103" cy="2647324"/>
            </a:xfrm>
            <a:prstGeom prst="rect">
              <a:avLst/>
            </a:prstGeom>
          </p:spPr>
        </p:pic>
        <p:pic>
          <p:nvPicPr>
            <p:cNvPr id="41" name="Picture 40" descr="A picture containing text, screenshot, graphic design, operating system&#10;&#10;Description automatically generated">
              <a:extLst>
                <a:ext uri="{FF2B5EF4-FFF2-40B4-BE49-F238E27FC236}">
                  <a16:creationId xmlns:a16="http://schemas.microsoft.com/office/drawing/2014/main" id="{DFCB108F-A363-00AD-C893-B97C9851D2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77" t="29609" r="27140" b="29224"/>
            <a:stretch/>
          </p:blipFill>
          <p:spPr>
            <a:xfrm>
              <a:off x="7243281" y="3883631"/>
              <a:ext cx="1099335" cy="2095929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FBCF6DC-5862-585B-9ECC-0257CCA0A666}"/>
              </a:ext>
            </a:extLst>
          </p:cNvPr>
          <p:cNvSpPr txBox="1"/>
          <p:nvPr/>
        </p:nvSpPr>
        <p:spPr>
          <a:xfrm>
            <a:off x="648702" y="5521801"/>
            <a:ext cx="4359094" cy="27942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234B"/>
              </a:buClr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3234B"/>
                </a:solidFill>
                <a:latin typeface="Arial"/>
              </a:rPr>
              <a:t>Any standard smartphone App will be able to communicate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3234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76F23F1-428E-7C79-5687-55AA8EDC031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0194" y="5494541"/>
            <a:ext cx="308665" cy="212773"/>
          </a:xfrm>
          <a:prstGeom prst="bentConnector2">
            <a:avLst/>
          </a:prstGeom>
          <a:ln w="19050"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E2DE3C9-5C34-23CF-3BEE-B963569E0BE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15723" y="5505000"/>
            <a:ext cx="308665" cy="212773"/>
          </a:xfrm>
          <a:prstGeom prst="bentConnector2">
            <a:avLst/>
          </a:prstGeom>
          <a:ln w="19050"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27">
            <a:extLst>
              <a:ext uri="{FF2B5EF4-FFF2-40B4-BE49-F238E27FC236}">
                <a16:creationId xmlns:a16="http://schemas.microsoft.com/office/drawing/2014/main" id="{E4CA6A39-864F-61FA-5255-65BBBF01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261" y="6330968"/>
            <a:ext cx="411004" cy="292554"/>
          </a:xfrm>
        </p:spPr>
        <p:txBody>
          <a:bodyPr/>
          <a:lstStyle/>
          <a:p>
            <a:fld id="{62A42E78-4FE3-4E16-9FB9-64A349BFE3F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773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3D75297-A00D-1E18-74E0-8E39B545FD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103" y="79159"/>
            <a:ext cx="724817" cy="72481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C699F72-4178-234A-4CF6-F12574B3E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830" y="6224713"/>
            <a:ext cx="494859" cy="50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itle 2">
            <a:extLst>
              <a:ext uri="{FF2B5EF4-FFF2-40B4-BE49-F238E27FC236}">
                <a16:creationId xmlns:a16="http://schemas.microsoft.com/office/drawing/2014/main" id="{BEDCFAE0-0889-522D-C6FD-BD353DA6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96" y="239775"/>
            <a:ext cx="11612182" cy="1305227"/>
          </a:xfrm>
        </p:spPr>
        <p:txBody>
          <a:bodyPr/>
          <a:lstStyle/>
          <a:p>
            <a:r>
              <a:rPr lang="en-US" sz="3600" dirty="0"/>
              <a:t>Proprietary profile</a:t>
            </a:r>
            <a:br>
              <a:rPr lang="en-US" sz="3600" dirty="0"/>
            </a:br>
            <a:r>
              <a:rPr lang="en-US" sz="3600" dirty="0"/>
              <a:t>ST Toolbox App</a:t>
            </a:r>
            <a:br>
              <a:rPr lang="en-US" sz="3600" dirty="0"/>
            </a:br>
            <a:endParaRPr lang="fr-FR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43263C-71A2-A125-23C8-009252E216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4203" y="1037564"/>
            <a:ext cx="2594598" cy="420125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5B0C754-BB03-230A-1528-D8C7D333B4CA}"/>
              </a:ext>
            </a:extLst>
          </p:cNvPr>
          <p:cNvGrpSpPr/>
          <p:nvPr/>
        </p:nvGrpSpPr>
        <p:grpSpPr>
          <a:xfrm>
            <a:off x="824516" y="818743"/>
            <a:ext cx="1098493" cy="854601"/>
            <a:chOff x="9088451" y="2562122"/>
            <a:chExt cx="1862717" cy="166093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3AA350F-C04A-78B4-B951-6BAACAF44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98018" y="2562122"/>
              <a:ext cx="1243584" cy="124358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0C4952-3B72-98C1-6AE0-40BAB92A71D8}"/>
                </a:ext>
              </a:extLst>
            </p:cNvPr>
            <p:cNvSpPr txBox="1"/>
            <p:nvPr/>
          </p:nvSpPr>
          <p:spPr>
            <a:xfrm>
              <a:off x="9088451" y="3823046"/>
              <a:ext cx="1862717" cy="40000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3234B"/>
                </a:buClr>
                <a:buSzTx/>
                <a:buFontTx/>
                <a:buNone/>
                <a:tabLst/>
                <a:defRPr/>
              </a:pPr>
              <a:endPara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03234B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934A3BB-1E9F-6000-90D9-3DA6DC9EEE41}"/>
              </a:ext>
            </a:extLst>
          </p:cNvPr>
          <p:cNvSpPr txBox="1"/>
          <p:nvPr/>
        </p:nvSpPr>
        <p:spPr>
          <a:xfrm>
            <a:off x="1373763" y="5655778"/>
            <a:ext cx="9257147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 ToolBox App knows that </a:t>
            </a:r>
            <a:r>
              <a:rPr lang="en-US" sz="1400" kern="0" dirty="0">
                <a:solidFill>
                  <a:schemeClr val="accent2"/>
                </a:solidFill>
                <a:latin typeface="Arial"/>
              </a:rPr>
              <a:t>My_LED_Char </a:t>
            </a:r>
            <a:r>
              <a:rPr lang="en-US" sz="1400" dirty="0">
                <a:solidFill>
                  <a:schemeClr val="accent2"/>
                </a:solidFill>
              </a:rPr>
              <a:t>proprietary UUID </a:t>
            </a:r>
            <a:r>
              <a:rPr lang="en-US" sz="1400" dirty="0"/>
              <a:t>is defined to toggle led . </a:t>
            </a:r>
          </a:p>
          <a:p>
            <a:pPr algn="ctr"/>
            <a:r>
              <a:rPr lang="en-US" sz="1400" dirty="0"/>
              <a:t>As consequence App displays nice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toggle button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8360A9-ED5A-DDD4-7B56-90F562ECF052}"/>
              </a:ext>
            </a:extLst>
          </p:cNvPr>
          <p:cNvSpPr txBox="1"/>
          <p:nvPr/>
        </p:nvSpPr>
        <p:spPr>
          <a:xfrm>
            <a:off x="3184404" y="1848602"/>
            <a:ext cx="962025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fr-FR" dirty="0" err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D2E96B-58EC-4CFC-26C5-DA4B7A3D27E0}"/>
              </a:ext>
            </a:extLst>
          </p:cNvPr>
          <p:cNvSpPr txBox="1"/>
          <p:nvPr/>
        </p:nvSpPr>
        <p:spPr>
          <a:xfrm>
            <a:off x="1624448" y="2696396"/>
            <a:ext cx="2154165" cy="2616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fr-FR" sz="1050" dirty="0" err="1"/>
          </a:p>
        </p:txBody>
      </p:sp>
      <p:sp>
        <p:nvSpPr>
          <p:cNvPr id="36" name="Arrow: Striped Right 35">
            <a:extLst>
              <a:ext uri="{FF2B5EF4-FFF2-40B4-BE49-F238E27FC236}">
                <a16:creationId xmlns:a16="http://schemas.microsoft.com/office/drawing/2014/main" id="{DAD23EE4-8059-4ACE-8212-8E50FA667417}"/>
              </a:ext>
            </a:extLst>
          </p:cNvPr>
          <p:cNvSpPr/>
          <p:nvPr/>
        </p:nvSpPr>
        <p:spPr>
          <a:xfrm>
            <a:off x="5901005" y="3236305"/>
            <a:ext cx="1104900" cy="728169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endParaRPr lang="fr-FR" dirty="0" err="1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568675D-1BC6-9E3C-C83B-3AC5ADAA6501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25069" y="3460990"/>
            <a:ext cx="2885594" cy="1618018"/>
          </a:xfrm>
          <a:prstGeom prst="bentConnector3">
            <a:avLst>
              <a:gd name="adj1" fmla="val 99843"/>
            </a:avLst>
          </a:prstGeom>
          <a:ln w="19050"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5D006461-17C7-628E-4B27-C339016841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5274" y="1246044"/>
            <a:ext cx="2659786" cy="4201253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B8FF1161-6E55-03C5-1151-410D0E3F49E3}"/>
              </a:ext>
            </a:extLst>
          </p:cNvPr>
          <p:cNvGrpSpPr/>
          <p:nvPr/>
        </p:nvGrpSpPr>
        <p:grpSpPr>
          <a:xfrm>
            <a:off x="7706656" y="1090519"/>
            <a:ext cx="1098493" cy="854601"/>
            <a:chOff x="9088451" y="2562122"/>
            <a:chExt cx="1862717" cy="1660930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4B9A811-3F4E-58E2-E6BC-9FF89996C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98018" y="2562122"/>
              <a:ext cx="1243584" cy="1243584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675EAC0-7AF9-BE6D-898F-2BD6362BCA29}"/>
                </a:ext>
              </a:extLst>
            </p:cNvPr>
            <p:cNvSpPr txBox="1"/>
            <p:nvPr/>
          </p:nvSpPr>
          <p:spPr>
            <a:xfrm>
              <a:off x="9088451" y="3823046"/>
              <a:ext cx="1862717" cy="40000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3234B"/>
                </a:buClr>
                <a:buSzTx/>
                <a:buFontTx/>
                <a:buNone/>
                <a:tabLst/>
                <a:defRPr/>
              </a:pPr>
              <a:endPara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03234B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20A52DF-C5D6-697B-FD94-C652F381E8C4}"/>
              </a:ext>
            </a:extLst>
          </p:cNvPr>
          <p:cNvGrpSpPr/>
          <p:nvPr/>
        </p:nvGrpSpPr>
        <p:grpSpPr>
          <a:xfrm>
            <a:off x="660420" y="5358086"/>
            <a:ext cx="1098493" cy="854601"/>
            <a:chOff x="9088451" y="2562122"/>
            <a:chExt cx="1862717" cy="166093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9A65CC64-E63C-921C-BCA0-8B83C5B59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98018" y="2562122"/>
              <a:ext cx="1243584" cy="1243584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6B0BCD5-5DF0-150D-6EB8-EC49762311CC}"/>
                </a:ext>
              </a:extLst>
            </p:cNvPr>
            <p:cNvSpPr txBox="1"/>
            <p:nvPr/>
          </p:nvSpPr>
          <p:spPr>
            <a:xfrm>
              <a:off x="9088451" y="3823046"/>
              <a:ext cx="1862717" cy="40000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3234B"/>
                </a:buClr>
                <a:buSzTx/>
                <a:buFontTx/>
                <a:buNone/>
                <a:tabLst/>
                <a:defRPr/>
              </a:pPr>
              <a:endPara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03234B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00E603DD-CE14-A3AC-C6C2-064A65A8BC50}"/>
              </a:ext>
            </a:extLst>
          </p:cNvPr>
          <p:cNvSpPr txBox="1"/>
          <p:nvPr/>
        </p:nvSpPr>
        <p:spPr>
          <a:xfrm>
            <a:off x="9332335" y="3126817"/>
            <a:ext cx="962025" cy="369332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fr-FR" dirty="0" err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261216-7F4D-6285-C1EF-59920D16DF9B}"/>
              </a:ext>
            </a:extLst>
          </p:cNvPr>
          <p:cNvSpPr txBox="1"/>
          <p:nvPr/>
        </p:nvSpPr>
        <p:spPr>
          <a:xfrm>
            <a:off x="8653630" y="4625460"/>
            <a:ext cx="962025" cy="369332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fr-FR" dirty="0" err="1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B268D492-F4BE-23AF-5C6A-A370B3B8A36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74114" y="5037318"/>
            <a:ext cx="1070037" cy="690102"/>
          </a:xfrm>
          <a:prstGeom prst="bentConnector3">
            <a:avLst>
              <a:gd name="adj1" fmla="val 100739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7">
            <a:extLst>
              <a:ext uri="{FF2B5EF4-FFF2-40B4-BE49-F238E27FC236}">
                <a16:creationId xmlns:a16="http://schemas.microsoft.com/office/drawing/2014/main" id="{503443FA-9F53-8583-3555-39B6D163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261" y="6330968"/>
            <a:ext cx="411004" cy="292554"/>
          </a:xfrm>
        </p:spPr>
        <p:txBody>
          <a:bodyPr/>
          <a:lstStyle/>
          <a:p>
            <a:fld id="{62A42E78-4FE3-4E16-9FB9-64A349BFE3F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99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2115C-F2BF-AFED-B181-775F7D45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fr-FR" dirty="0"/>
            </a:br>
            <a:r>
              <a:rPr lang="fr-FR" dirty="0"/>
              <a:t>Data exchanges </a:t>
            </a:r>
            <a:br>
              <a:rPr lang="fr-FR" dirty="0"/>
            </a:br>
            <a:r>
              <a:rPr lang="fr-FR" dirty="0">
                <a:solidFill>
                  <a:schemeClr val="accent2"/>
                </a:solidFill>
              </a:rPr>
              <a:t>what is the </a:t>
            </a:r>
            <a:r>
              <a:rPr lang="fr-FR" dirty="0" err="1">
                <a:solidFill>
                  <a:schemeClr val="accent2"/>
                </a:solidFill>
              </a:rPr>
              <a:t>magic</a:t>
            </a:r>
            <a:r>
              <a:rPr lang="fr-FR" dirty="0">
                <a:solidFill>
                  <a:schemeClr val="accent2"/>
                </a:solidFill>
              </a:rPr>
              <a:t> </a:t>
            </a:r>
            <a:r>
              <a:rPr lang="fr-FR" dirty="0" err="1">
                <a:solidFill>
                  <a:schemeClr val="accent2"/>
                </a:solidFill>
              </a:rPr>
              <a:t>behind</a:t>
            </a:r>
            <a:r>
              <a:rPr lang="fr-FR" dirty="0">
                <a:solidFill>
                  <a:schemeClr val="accent2"/>
                </a:solidFill>
              </a:rPr>
              <a:t> ?</a:t>
            </a:r>
            <a:br>
              <a:rPr lang="fr-FR" dirty="0">
                <a:solidFill>
                  <a:schemeClr val="accent2"/>
                </a:solidFill>
              </a:rPr>
            </a:br>
            <a:endParaRPr lang="fr-FR" dirty="0">
              <a:solidFill>
                <a:schemeClr val="accent2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3D75297-A00D-1E18-74E0-8E39B545FD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103" y="79159"/>
            <a:ext cx="724817" cy="72481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C699F72-4178-234A-4CF6-F12574B3E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3981" y="6217160"/>
            <a:ext cx="494859" cy="50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A09D752-D284-9A59-5707-AC3BEAF3738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56" t="5993" r="10048" b="7476"/>
          <a:stretch/>
        </p:blipFill>
        <p:spPr>
          <a:xfrm>
            <a:off x="125272" y="1391085"/>
            <a:ext cx="1170061" cy="947169"/>
          </a:xfrm>
          <a:prstGeom prst="rect">
            <a:avLst/>
          </a:prstGeom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9DA20B26-AC1E-FCB2-4CBF-1061E2865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021431"/>
              </p:ext>
            </p:extLst>
          </p:nvPr>
        </p:nvGraphicFramePr>
        <p:xfrm>
          <a:off x="3855577" y="2108015"/>
          <a:ext cx="5093340" cy="149784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97780">
                  <a:extLst>
                    <a:ext uri="{9D8B030D-6E8A-4147-A177-3AD203B41FA5}">
                      <a16:colId xmlns:a16="http://schemas.microsoft.com/office/drawing/2014/main" val="1392302113"/>
                    </a:ext>
                  </a:extLst>
                </a:gridCol>
                <a:gridCol w="1697780">
                  <a:extLst>
                    <a:ext uri="{9D8B030D-6E8A-4147-A177-3AD203B41FA5}">
                      <a16:colId xmlns:a16="http://schemas.microsoft.com/office/drawing/2014/main" val="2382140681"/>
                    </a:ext>
                  </a:extLst>
                </a:gridCol>
                <a:gridCol w="1697780">
                  <a:extLst>
                    <a:ext uri="{9D8B030D-6E8A-4147-A177-3AD203B41FA5}">
                      <a16:colId xmlns:a16="http://schemas.microsoft.com/office/drawing/2014/main" val="3028076870"/>
                    </a:ext>
                  </a:extLst>
                </a:gridCol>
              </a:tblGrid>
              <a:tr h="49928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11394"/>
                  </a:ext>
                </a:extLst>
              </a:tr>
              <a:tr h="499283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96008"/>
                  </a:ext>
                </a:extLst>
              </a:tr>
              <a:tr h="49928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994020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39872848-1CB6-F751-5748-EE7489276CD0}"/>
              </a:ext>
            </a:extLst>
          </p:cNvPr>
          <p:cNvSpPr/>
          <p:nvPr/>
        </p:nvSpPr>
        <p:spPr>
          <a:xfrm>
            <a:off x="530763" y="2424022"/>
            <a:ext cx="2933700" cy="800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r>
              <a:rPr lang="en-US" sz="1400" dirty="0">
                <a:solidFill>
                  <a:schemeClr val="tx1"/>
                </a:solidFill>
              </a:rPr>
              <a:t>At profile initialization and entry point (</a:t>
            </a:r>
            <a:r>
              <a:rPr lang="en-US" sz="1400" b="1" dirty="0">
                <a:solidFill>
                  <a:schemeClr val="accent2"/>
                </a:solidFill>
              </a:rPr>
              <a:t>handle @ </a:t>
            </a:r>
            <a:r>
              <a:rPr lang="en-US" sz="1400" dirty="0">
                <a:solidFill>
                  <a:schemeClr val="tx1"/>
                </a:solidFill>
              </a:rPr>
              <a:t>) will be created in RAM to expose data to client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D01E46-7ABD-15D6-3810-7F62EC2898D6}"/>
              </a:ext>
            </a:extLst>
          </p:cNvPr>
          <p:cNvSpPr/>
          <p:nvPr/>
        </p:nvSpPr>
        <p:spPr>
          <a:xfrm>
            <a:off x="162327" y="2494393"/>
            <a:ext cx="390525" cy="2567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r>
              <a:rPr lang="en-US" sz="1400" dirty="0">
                <a:solidFill>
                  <a:schemeClr val="tx1"/>
                </a:solidFill>
              </a:rPr>
              <a:t>#1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C971DA-C640-6996-6930-E6BDDCAD601A}"/>
              </a:ext>
            </a:extLst>
          </p:cNvPr>
          <p:cNvSpPr txBox="1"/>
          <p:nvPr/>
        </p:nvSpPr>
        <p:spPr>
          <a:xfrm>
            <a:off x="4096109" y="2764607"/>
            <a:ext cx="186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dirty="0"/>
              <a:t>service UUID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153DE4-9278-1658-FD4C-F6A1B9E7F8C5}"/>
              </a:ext>
            </a:extLst>
          </p:cNvPr>
          <p:cNvSpPr txBox="1"/>
          <p:nvPr/>
        </p:nvSpPr>
        <p:spPr>
          <a:xfrm>
            <a:off x="5899469" y="2772345"/>
            <a:ext cx="186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dirty="0"/>
              <a:t>char UUID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D9F77D-79A9-80CD-6D9D-2DDADE79986C}"/>
              </a:ext>
            </a:extLst>
          </p:cNvPr>
          <p:cNvSpPr txBox="1"/>
          <p:nvPr/>
        </p:nvSpPr>
        <p:spPr>
          <a:xfrm>
            <a:off x="7512230" y="2761227"/>
            <a:ext cx="186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solidFill>
                  <a:schemeClr val="accent2"/>
                </a:solidFill>
              </a:rPr>
              <a:t>user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170ACE-77F9-96CC-CE84-51C09C6EB904}"/>
              </a:ext>
            </a:extLst>
          </p:cNvPr>
          <p:cNvSpPr txBox="1"/>
          <p:nvPr/>
        </p:nvSpPr>
        <p:spPr>
          <a:xfrm>
            <a:off x="3857983" y="2633846"/>
            <a:ext cx="79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b="1" dirty="0"/>
              <a:t>@ Serv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93E5DB-8C88-E3F3-E7A4-9C0AA1DA2358}"/>
              </a:ext>
            </a:extLst>
          </p:cNvPr>
          <p:cNvSpPr txBox="1"/>
          <p:nvPr/>
        </p:nvSpPr>
        <p:spPr>
          <a:xfrm>
            <a:off x="5556768" y="2601282"/>
            <a:ext cx="863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b="1" dirty="0"/>
              <a:t>@ Char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2D87ED-3FC3-4D7B-91AF-23ECA6A124E7}"/>
              </a:ext>
            </a:extLst>
          </p:cNvPr>
          <p:cNvSpPr txBox="1"/>
          <p:nvPr/>
        </p:nvSpPr>
        <p:spPr>
          <a:xfrm>
            <a:off x="7245948" y="2616343"/>
            <a:ext cx="1355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b="1" dirty="0">
                <a:solidFill>
                  <a:schemeClr val="accent2"/>
                </a:solidFill>
              </a:rPr>
              <a:t>@ Char +1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C1B453-F3F8-B66D-F7A0-0C0AC3E34FDC}"/>
              </a:ext>
            </a:extLst>
          </p:cNvPr>
          <p:cNvSpPr/>
          <p:nvPr/>
        </p:nvSpPr>
        <p:spPr>
          <a:xfrm>
            <a:off x="3867816" y="1574766"/>
            <a:ext cx="5093340" cy="4126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r>
              <a:rPr lang="en-US" b="1">
                <a:solidFill>
                  <a:schemeClr val="tx1"/>
                </a:solidFill>
              </a:rPr>
              <a:t>WBA55 </a:t>
            </a:r>
            <a:r>
              <a:rPr lang="en-US" b="1" dirty="0">
                <a:solidFill>
                  <a:schemeClr val="tx1"/>
                </a:solidFill>
              </a:rPr>
              <a:t>-  Attribute Table (RAM)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4BB00A2-C2D3-D053-259D-90C8E789C440}"/>
              </a:ext>
            </a:extLst>
          </p:cNvPr>
          <p:cNvSpPr/>
          <p:nvPr/>
        </p:nvSpPr>
        <p:spPr>
          <a:xfrm>
            <a:off x="9485649" y="1605111"/>
            <a:ext cx="2549763" cy="1775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r>
              <a:rPr lang="en-US" sz="1400" dirty="0">
                <a:solidFill>
                  <a:schemeClr val="tx1"/>
                </a:solidFill>
              </a:rPr>
              <a:t>As soon as connected client will discover server attribute table (</a:t>
            </a:r>
            <a:r>
              <a:rPr lang="en-US" sz="1400" dirty="0">
                <a:solidFill>
                  <a:schemeClr val="accent2"/>
                </a:solidFill>
              </a:rPr>
              <a:t>handle</a:t>
            </a:r>
            <a:r>
              <a:rPr lang="en-US" sz="1400" dirty="0">
                <a:solidFill>
                  <a:schemeClr val="tx1"/>
                </a:solidFill>
              </a:rPr>
              <a:t>), it will be able to access (</a:t>
            </a:r>
            <a:r>
              <a:rPr lang="en-US" sz="1400" b="1" dirty="0">
                <a:solidFill>
                  <a:schemeClr val="tx1"/>
                </a:solidFill>
              </a:rPr>
              <a:t>write/read</a:t>
            </a:r>
            <a:r>
              <a:rPr lang="en-US" sz="1400" dirty="0">
                <a:solidFill>
                  <a:schemeClr val="tx1"/>
                </a:solidFill>
              </a:rPr>
              <a:t>) data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F4A4BD-F43C-4EC2-155E-A68BC178E1BA}"/>
              </a:ext>
            </a:extLst>
          </p:cNvPr>
          <p:cNvSpPr/>
          <p:nvPr/>
        </p:nvSpPr>
        <p:spPr>
          <a:xfrm>
            <a:off x="9095124" y="2054627"/>
            <a:ext cx="390525" cy="2567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r>
              <a:rPr lang="en-US" sz="1400" dirty="0">
                <a:solidFill>
                  <a:schemeClr val="tx1"/>
                </a:solidFill>
              </a:rPr>
              <a:t>#2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88CFDCC9-9CD6-5681-685D-299A5559BE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12530">
            <a:off x="10086269" y="3037136"/>
            <a:ext cx="881029" cy="1134326"/>
          </a:xfrm>
          <a:prstGeom prst="rect">
            <a:avLst/>
          </a:pr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399E5D10-785E-C052-1A3C-0CF4FA273C85}"/>
              </a:ext>
            </a:extLst>
          </p:cNvPr>
          <p:cNvSpPr/>
          <p:nvPr/>
        </p:nvSpPr>
        <p:spPr>
          <a:xfrm>
            <a:off x="6488066" y="2634999"/>
            <a:ext cx="198105" cy="1981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D1D1D3"/>
                </a:solidFill>
              </a:rPr>
              <a:t>R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3E4E4BD-8409-88C5-62D5-EB7978630B3F}"/>
              </a:ext>
            </a:extLst>
          </p:cNvPr>
          <p:cNvSpPr/>
          <p:nvPr/>
        </p:nvSpPr>
        <p:spPr>
          <a:xfrm>
            <a:off x="6232606" y="2634999"/>
            <a:ext cx="198105" cy="1981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D1D1D3"/>
                </a:solidFill>
              </a:rPr>
              <a:t>W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369851B-5F4E-A645-31AE-4996AA392E4F}"/>
              </a:ext>
            </a:extLst>
          </p:cNvPr>
          <p:cNvSpPr/>
          <p:nvPr/>
        </p:nvSpPr>
        <p:spPr>
          <a:xfrm>
            <a:off x="3388531" y="2724524"/>
            <a:ext cx="395980" cy="18092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endParaRPr lang="fr-FR" dirty="0" err="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9B73D7-BDA5-96D2-24B9-500741E2DD19}"/>
              </a:ext>
            </a:extLst>
          </p:cNvPr>
          <p:cNvCxnSpPr>
            <a:cxnSpLocks/>
          </p:cNvCxnSpPr>
          <p:nvPr/>
        </p:nvCxnSpPr>
        <p:spPr>
          <a:xfrm flipH="1" flipV="1">
            <a:off x="8696325" y="2910845"/>
            <a:ext cx="1362075" cy="494003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E8D73BE7-7F74-CBC4-7C87-70A3E2C50D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56" t="5993" r="10048" b="7476"/>
          <a:stretch/>
        </p:blipFill>
        <p:spPr>
          <a:xfrm>
            <a:off x="190523" y="3863041"/>
            <a:ext cx="1170061" cy="947169"/>
          </a:xfrm>
          <a:prstGeom prst="rect">
            <a:avLst/>
          </a:prstGeom>
        </p:spPr>
      </p:pic>
      <p:graphicFrame>
        <p:nvGraphicFramePr>
          <p:cNvPr id="68" name="Table 15">
            <a:extLst>
              <a:ext uri="{FF2B5EF4-FFF2-40B4-BE49-F238E27FC236}">
                <a16:creationId xmlns:a16="http://schemas.microsoft.com/office/drawing/2014/main" id="{4ADDE6AD-348B-847D-5FEA-4F97CD3D9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737103"/>
              </p:ext>
            </p:extLst>
          </p:nvPr>
        </p:nvGraphicFramePr>
        <p:xfrm>
          <a:off x="3920828" y="4579971"/>
          <a:ext cx="5093340" cy="149784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97780">
                  <a:extLst>
                    <a:ext uri="{9D8B030D-6E8A-4147-A177-3AD203B41FA5}">
                      <a16:colId xmlns:a16="http://schemas.microsoft.com/office/drawing/2014/main" val="1392302113"/>
                    </a:ext>
                  </a:extLst>
                </a:gridCol>
                <a:gridCol w="1697780">
                  <a:extLst>
                    <a:ext uri="{9D8B030D-6E8A-4147-A177-3AD203B41FA5}">
                      <a16:colId xmlns:a16="http://schemas.microsoft.com/office/drawing/2014/main" val="2382140681"/>
                    </a:ext>
                  </a:extLst>
                </a:gridCol>
                <a:gridCol w="1697780">
                  <a:extLst>
                    <a:ext uri="{9D8B030D-6E8A-4147-A177-3AD203B41FA5}">
                      <a16:colId xmlns:a16="http://schemas.microsoft.com/office/drawing/2014/main" val="3028076870"/>
                    </a:ext>
                  </a:extLst>
                </a:gridCol>
              </a:tblGrid>
              <a:tr h="499283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11394"/>
                  </a:ext>
                </a:extLst>
              </a:tr>
              <a:tr h="499283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96008"/>
                  </a:ext>
                </a:extLst>
              </a:tr>
              <a:tr h="49928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994020"/>
                  </a:ext>
                </a:extLst>
              </a:tr>
            </a:tbl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3FF2BF13-132C-2881-56EB-43180E3FA7FA}"/>
              </a:ext>
            </a:extLst>
          </p:cNvPr>
          <p:cNvSpPr/>
          <p:nvPr/>
        </p:nvSpPr>
        <p:spPr>
          <a:xfrm>
            <a:off x="596014" y="4895978"/>
            <a:ext cx="2933700" cy="800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BF77B14-A462-94A2-69DD-04D7A9A96647}"/>
              </a:ext>
            </a:extLst>
          </p:cNvPr>
          <p:cNvSpPr/>
          <p:nvPr/>
        </p:nvSpPr>
        <p:spPr>
          <a:xfrm>
            <a:off x="227578" y="4966349"/>
            <a:ext cx="390525" cy="2567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r>
              <a:rPr lang="en-US" sz="1400" dirty="0">
                <a:solidFill>
                  <a:schemeClr val="tx1"/>
                </a:solidFill>
              </a:rPr>
              <a:t>#3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6973669-26BC-1DA5-2315-0DBFF45E5604}"/>
              </a:ext>
            </a:extLst>
          </p:cNvPr>
          <p:cNvSpPr txBox="1"/>
          <p:nvPr/>
        </p:nvSpPr>
        <p:spPr>
          <a:xfrm>
            <a:off x="3923234" y="5105802"/>
            <a:ext cx="79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b="1" dirty="0"/>
              <a:t>@ Serv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AE56DF5-A6A2-202C-3CF1-2B52102C3E8A}"/>
              </a:ext>
            </a:extLst>
          </p:cNvPr>
          <p:cNvSpPr txBox="1"/>
          <p:nvPr/>
        </p:nvSpPr>
        <p:spPr>
          <a:xfrm>
            <a:off x="5622019" y="5073238"/>
            <a:ext cx="863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b="1" dirty="0"/>
              <a:t>@ Char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0F6AEDE-80EA-E0DF-E42E-BFE28EA8F210}"/>
              </a:ext>
            </a:extLst>
          </p:cNvPr>
          <p:cNvSpPr txBox="1"/>
          <p:nvPr/>
        </p:nvSpPr>
        <p:spPr>
          <a:xfrm>
            <a:off x="7311199" y="5088299"/>
            <a:ext cx="1355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b="1" dirty="0">
                <a:solidFill>
                  <a:schemeClr val="accent2"/>
                </a:solidFill>
              </a:rPr>
              <a:t>@ Char +1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5819D5F-14D4-9CA4-FA32-041F80C7EF9E}"/>
              </a:ext>
            </a:extLst>
          </p:cNvPr>
          <p:cNvSpPr/>
          <p:nvPr/>
        </p:nvSpPr>
        <p:spPr>
          <a:xfrm>
            <a:off x="6553317" y="5106955"/>
            <a:ext cx="198105" cy="1981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D1D1D3"/>
                </a:solidFill>
              </a:rPr>
              <a:t>R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56B85FF-AB58-DE50-786F-E3E19335C647}"/>
              </a:ext>
            </a:extLst>
          </p:cNvPr>
          <p:cNvSpPr/>
          <p:nvPr/>
        </p:nvSpPr>
        <p:spPr>
          <a:xfrm>
            <a:off x="6297857" y="5106955"/>
            <a:ext cx="198105" cy="1981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D1D1D3"/>
                </a:solidFill>
              </a:rPr>
              <a:t>W</a:t>
            </a:r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ABE2E2D-D634-E13C-FB9D-7BB66E023FC9}"/>
              </a:ext>
            </a:extLst>
          </p:cNvPr>
          <p:cNvSpPr/>
          <p:nvPr/>
        </p:nvSpPr>
        <p:spPr>
          <a:xfrm>
            <a:off x="3363849" y="5373732"/>
            <a:ext cx="4374081" cy="15375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endParaRPr lang="fr-FR" dirty="0" err="1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0352AC1-CAF1-768E-5963-0D73532A18E7}"/>
              </a:ext>
            </a:extLst>
          </p:cNvPr>
          <p:cNvSpPr/>
          <p:nvPr/>
        </p:nvSpPr>
        <p:spPr>
          <a:xfrm>
            <a:off x="673210" y="4966349"/>
            <a:ext cx="2450728" cy="800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r>
              <a:rPr lang="en-US" sz="1400" dirty="0">
                <a:solidFill>
                  <a:schemeClr val="tx1"/>
                </a:solidFill>
              </a:rPr>
              <a:t>Application will update data (ie : push button), client will receive </a:t>
            </a:r>
            <a:r>
              <a:rPr lang="en-US" sz="1400" b="1" dirty="0">
                <a:solidFill>
                  <a:schemeClr val="tx1"/>
                </a:solidFill>
              </a:rPr>
              <a:t>notification</a:t>
            </a:r>
            <a:r>
              <a:rPr lang="en-US" sz="1400" dirty="0">
                <a:solidFill>
                  <a:schemeClr val="tx1"/>
                </a:solidFill>
              </a:rPr>
              <a:t> with data updates 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9BDFB30-D558-F06B-6979-6EA3263A99FB}"/>
              </a:ext>
            </a:extLst>
          </p:cNvPr>
          <p:cNvSpPr/>
          <p:nvPr/>
        </p:nvSpPr>
        <p:spPr>
          <a:xfrm>
            <a:off x="6743877" y="2641813"/>
            <a:ext cx="198105" cy="1981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D1D1D3"/>
                </a:solidFill>
              </a:rPr>
              <a:t>N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737BD5D-4C62-E065-290B-F1EC11B8E1BB}"/>
              </a:ext>
            </a:extLst>
          </p:cNvPr>
          <p:cNvSpPr/>
          <p:nvPr/>
        </p:nvSpPr>
        <p:spPr>
          <a:xfrm>
            <a:off x="6808777" y="5107444"/>
            <a:ext cx="198105" cy="1981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D1D1D3"/>
                </a:solidFill>
              </a:rPr>
              <a:t>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1439A3B-9890-4963-7D97-7717BF12E40B}"/>
              </a:ext>
            </a:extLst>
          </p:cNvPr>
          <p:cNvSpPr txBox="1"/>
          <p:nvPr/>
        </p:nvSpPr>
        <p:spPr>
          <a:xfrm>
            <a:off x="7696979" y="5244301"/>
            <a:ext cx="186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solidFill>
                  <a:schemeClr val="accent2"/>
                </a:solidFill>
              </a:rPr>
              <a:t>update data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BE494BA-D77E-C507-444A-5FF216AE9A97}"/>
              </a:ext>
            </a:extLst>
          </p:cNvPr>
          <p:cNvCxnSpPr>
            <a:cxnSpLocks/>
          </p:cNvCxnSpPr>
          <p:nvPr/>
        </p:nvCxnSpPr>
        <p:spPr>
          <a:xfrm flipV="1">
            <a:off x="8848725" y="3676650"/>
            <a:ext cx="1209675" cy="162841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600F27AD-971E-784C-EDDB-04EFC45E2602}"/>
              </a:ext>
            </a:extLst>
          </p:cNvPr>
          <p:cNvSpPr/>
          <p:nvPr/>
        </p:nvSpPr>
        <p:spPr>
          <a:xfrm>
            <a:off x="9447575" y="4792780"/>
            <a:ext cx="2549763" cy="1252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r>
              <a:rPr lang="en-US" sz="1400" dirty="0">
                <a:solidFill>
                  <a:schemeClr val="bg1"/>
                </a:solidFill>
              </a:rPr>
              <a:t>BLE write, read, notify procedures using the right attribute handle make data exchange possible</a:t>
            </a:r>
          </a:p>
        </p:txBody>
      </p:sp>
      <p:sp>
        <p:nvSpPr>
          <p:cNvPr id="7" name="Slide Number Placeholder 27">
            <a:extLst>
              <a:ext uri="{FF2B5EF4-FFF2-40B4-BE49-F238E27FC236}">
                <a16:creationId xmlns:a16="http://schemas.microsoft.com/office/drawing/2014/main" id="{363DB82C-C302-0595-3973-EAD7D50B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261" y="6330968"/>
            <a:ext cx="411004" cy="292554"/>
          </a:xfrm>
        </p:spPr>
        <p:txBody>
          <a:bodyPr/>
          <a:lstStyle/>
          <a:p>
            <a:fld id="{62A42E78-4FE3-4E16-9FB9-64A349BFE3F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3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2115C-F2BF-AFED-B181-775F7D45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Profile </a:t>
            </a:r>
            <a:r>
              <a:rPr lang="fr-FR" dirty="0" err="1"/>
              <a:t>Creation</a:t>
            </a:r>
            <a:br>
              <a:rPr lang="fr-FR" dirty="0"/>
            </a:br>
            <a:r>
              <a:rPr lang="fr-FR" dirty="0"/>
              <a:t>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3D75297-A00D-1E18-74E0-8E39B545FD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103" y="79159"/>
            <a:ext cx="724817" cy="7248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1D4508-D95B-E461-3FED-7C1BEBA0D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3" y="3322529"/>
            <a:ext cx="3790951" cy="25045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1CBFD0-2047-8804-57D7-BEDCDBAECB37}"/>
              </a:ext>
            </a:extLst>
          </p:cNvPr>
          <p:cNvSpPr txBox="1"/>
          <p:nvPr/>
        </p:nvSpPr>
        <p:spPr>
          <a:xfrm>
            <a:off x="450849" y="1662243"/>
            <a:ext cx="3790951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Hands-on #1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AE1F08-A9CE-9B64-FAD5-6F8B790389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1471" y="1400722"/>
            <a:ext cx="419100" cy="400050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AA3C2742-0A86-DB24-2951-608352AF993C}"/>
              </a:ext>
            </a:extLst>
          </p:cNvPr>
          <p:cNvSpPr/>
          <p:nvPr/>
        </p:nvSpPr>
        <p:spPr>
          <a:xfrm>
            <a:off x="2193924" y="2152637"/>
            <a:ext cx="304800" cy="70407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endParaRPr lang="fr-FR" dirty="0" err="1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D3B15B5-8B18-07CE-543A-E9709D6EB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3874" y="3429794"/>
            <a:ext cx="3867149" cy="250458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7C76774-ABF4-0A08-A2AE-3E5B9EADE1C1}"/>
              </a:ext>
            </a:extLst>
          </p:cNvPr>
          <p:cNvSpPr txBox="1"/>
          <p:nvPr/>
        </p:nvSpPr>
        <p:spPr>
          <a:xfrm>
            <a:off x="6857999" y="1662243"/>
            <a:ext cx="3790951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Hands-on #1 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28A0841-9C1A-8067-149B-BCCCF21A5F00}"/>
              </a:ext>
            </a:extLst>
          </p:cNvPr>
          <p:cNvSpPr/>
          <p:nvPr/>
        </p:nvSpPr>
        <p:spPr>
          <a:xfrm>
            <a:off x="8616950" y="2133119"/>
            <a:ext cx="304800" cy="70407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endParaRPr lang="fr-FR" dirty="0" err="1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AF60938-EB2B-CE04-59E6-95EDEF9379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11409" y="1522543"/>
            <a:ext cx="275081" cy="279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6DF37A1-86C6-AFA8-B0D9-8537DD516277}"/>
              </a:ext>
            </a:extLst>
          </p:cNvPr>
          <p:cNvSpPr txBox="1"/>
          <p:nvPr/>
        </p:nvSpPr>
        <p:spPr>
          <a:xfrm>
            <a:off x="485772" y="2867873"/>
            <a:ext cx="379095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start back from running .ioc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9388E8-2D58-4873-8F03-0FD9227A52FF}"/>
              </a:ext>
            </a:extLst>
          </p:cNvPr>
          <p:cNvSpPr txBox="1"/>
          <p:nvPr/>
        </p:nvSpPr>
        <p:spPr>
          <a:xfrm>
            <a:off x="6911972" y="2953911"/>
            <a:ext cx="3790951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load Hands_On_WBA55_backup.ioc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A9D1A1-A02D-4E02-7790-EB9ADE1D0E4C}"/>
              </a:ext>
            </a:extLst>
          </p:cNvPr>
          <p:cNvSpPr txBox="1"/>
          <p:nvPr/>
        </p:nvSpPr>
        <p:spPr>
          <a:xfrm>
            <a:off x="4321463" y="1419774"/>
            <a:ext cx="1228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 succeed</a:t>
            </a:r>
            <a:endParaRPr lang="fr-FR" dirty="0" err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9A31E4-8C29-E6EB-6C96-9D8D59544E72}"/>
              </a:ext>
            </a:extLst>
          </p:cNvPr>
          <p:cNvSpPr txBox="1"/>
          <p:nvPr/>
        </p:nvSpPr>
        <p:spPr>
          <a:xfrm>
            <a:off x="10741023" y="1477606"/>
            <a:ext cx="1228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More or less…</a:t>
            </a:r>
            <a:endParaRPr lang="fr-FR" dirty="0" err="1"/>
          </a:p>
        </p:txBody>
      </p:sp>
      <p:sp>
        <p:nvSpPr>
          <p:cNvPr id="5" name="Slide Number Placeholder 27">
            <a:extLst>
              <a:ext uri="{FF2B5EF4-FFF2-40B4-BE49-F238E27FC236}">
                <a16:creationId xmlns:a16="http://schemas.microsoft.com/office/drawing/2014/main" id="{08B34EEB-A89B-816B-5F56-876DEDDB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261" y="6330968"/>
            <a:ext cx="411004" cy="292554"/>
          </a:xfrm>
        </p:spPr>
        <p:txBody>
          <a:bodyPr/>
          <a:lstStyle/>
          <a:p>
            <a:fld id="{62A42E78-4FE3-4E16-9FB9-64A349BFE3F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44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3464BE-39EA-7FE1-E81A-5761986E4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752" y="970220"/>
            <a:ext cx="8494626" cy="528824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28B6BE0-9927-395F-4F97-C81E8B2FE5EF}"/>
              </a:ext>
            </a:extLst>
          </p:cNvPr>
          <p:cNvSpPr/>
          <p:nvPr/>
        </p:nvSpPr>
        <p:spPr>
          <a:xfrm>
            <a:off x="8811680" y="3960299"/>
            <a:ext cx="3379640" cy="2899289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US" b="1" dirty="0">
                <a:solidFill>
                  <a:schemeClr val="tx1"/>
                </a:solidFill>
              </a:rPr>
              <a:t>P2PServer Profile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2115C-F2BF-AFED-B181-775F7D45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Profile </a:t>
            </a:r>
            <a:r>
              <a:rPr lang="fr-FR" dirty="0" err="1"/>
              <a:t>Creation</a:t>
            </a:r>
            <a:br>
              <a:rPr lang="fr-FR" dirty="0"/>
            </a:br>
            <a:r>
              <a:rPr lang="fr-FR" dirty="0"/>
              <a:t>Service </a:t>
            </a:r>
          </a:p>
        </p:txBody>
      </p:sp>
      <p:pic>
        <p:nvPicPr>
          <p:cNvPr id="6" name="Picture 17">
            <a:extLst>
              <a:ext uri="{FF2B5EF4-FFF2-40B4-BE49-F238E27FC236}">
                <a16:creationId xmlns:a16="http://schemas.microsoft.com/office/drawing/2014/main" id="{43D01411-F70A-0D9E-5FD5-8B0D7AD59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0000" y1="24138" x2="40000" y2="24138"/>
                        <a14:foregroundMark x1="48333" y1="22414" x2="48333" y2="22414"/>
                        <a14:foregroundMark x1="35000" y1="34483" x2="35000" y2="34483"/>
                        <a14:foregroundMark x1="55000" y1="41379" x2="55000" y2="413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503" y="4049288"/>
            <a:ext cx="370944" cy="40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47BFCB2-1369-DA29-A981-BBD85D144919}"/>
              </a:ext>
            </a:extLst>
          </p:cNvPr>
          <p:cNvSpPr/>
          <p:nvPr/>
        </p:nvSpPr>
        <p:spPr>
          <a:xfrm>
            <a:off x="6030474" y="4136884"/>
            <a:ext cx="233951" cy="2325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F6EA9F-59BA-6EC8-FC48-00ED89D74CDB}"/>
              </a:ext>
            </a:extLst>
          </p:cNvPr>
          <p:cNvSpPr/>
          <p:nvPr/>
        </p:nvSpPr>
        <p:spPr>
          <a:xfrm>
            <a:off x="4921089" y="3876019"/>
            <a:ext cx="1981659" cy="19178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F61C0B-9868-AA11-F087-F7B5FD1DC2BC}"/>
              </a:ext>
            </a:extLst>
          </p:cNvPr>
          <p:cNvSpPr/>
          <p:nvPr/>
        </p:nvSpPr>
        <p:spPr>
          <a:xfrm>
            <a:off x="6733566" y="4607202"/>
            <a:ext cx="504940" cy="19103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0D6A8E-825F-01B0-9B71-01F550A5DEDB}"/>
              </a:ext>
            </a:extLst>
          </p:cNvPr>
          <p:cNvCxnSpPr>
            <a:cxnSpLocks/>
          </p:cNvCxnSpPr>
          <p:nvPr/>
        </p:nvCxnSpPr>
        <p:spPr>
          <a:xfrm flipH="1">
            <a:off x="7281016" y="4717804"/>
            <a:ext cx="643785" cy="0"/>
          </a:xfrm>
          <a:prstGeom prst="straightConnector1">
            <a:avLst/>
          </a:prstGeom>
          <a:ln w="22225">
            <a:solidFill>
              <a:schemeClr val="accent2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7498A1F-3E0C-E883-4A64-8D5FB6448272}"/>
              </a:ext>
            </a:extLst>
          </p:cNvPr>
          <p:cNvSpPr/>
          <p:nvPr/>
        </p:nvSpPr>
        <p:spPr>
          <a:xfrm>
            <a:off x="8263489" y="4581954"/>
            <a:ext cx="307981" cy="2716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dirty="0"/>
              <a:t>2</a:t>
            </a:r>
          </a:p>
        </p:txBody>
      </p:sp>
      <p:pic>
        <p:nvPicPr>
          <p:cNvPr id="14" name="Picture 17">
            <a:extLst>
              <a:ext uri="{FF2B5EF4-FFF2-40B4-BE49-F238E27FC236}">
                <a16:creationId xmlns:a16="http://schemas.microsoft.com/office/drawing/2014/main" id="{6961A592-B658-2CB9-D238-97C0CA107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0000" y1="24138" x2="40000" y2="24138"/>
                        <a14:foregroundMark x1="48333" y1="22414" x2="48333" y2="22414"/>
                        <a14:foregroundMark x1="35000" y1="34483" x2="35000" y2="34483"/>
                        <a14:foregroundMark x1="55000" y1="41379" x2="55000" y2="413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546" y="4513744"/>
            <a:ext cx="370944" cy="40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AA91D32-7CC1-8088-9242-FB0FE97B4A11}"/>
              </a:ext>
            </a:extLst>
          </p:cNvPr>
          <p:cNvSpPr/>
          <p:nvPr/>
        </p:nvSpPr>
        <p:spPr>
          <a:xfrm>
            <a:off x="5659447" y="3684232"/>
            <a:ext cx="833631" cy="19178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AE71B5-EEC7-BE03-E5E1-A76F8907ABB3}"/>
              </a:ext>
            </a:extLst>
          </p:cNvPr>
          <p:cNvSpPr/>
          <p:nvPr/>
        </p:nvSpPr>
        <p:spPr>
          <a:xfrm>
            <a:off x="6846873" y="3455543"/>
            <a:ext cx="307981" cy="2716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dirty="0"/>
              <a:t>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E0826F7-E91B-A776-AA53-EDF2797AB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0000" y1="24138" x2="40000" y2="24138"/>
                        <a14:foregroundMark x1="48333" y1="22414" x2="48333" y2="22414"/>
                        <a14:foregroundMark x1="35000" y1="34483" x2="35000" y2="34483"/>
                        <a14:foregroundMark x1="55000" y1="41379" x2="55000" y2="413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212" y="3387679"/>
            <a:ext cx="370944" cy="40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3D75297-A00D-1E18-74E0-8E39B545FD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103" y="79159"/>
            <a:ext cx="724817" cy="724817"/>
          </a:xfrm>
          <a:prstGeom prst="rect">
            <a:avLst/>
          </a:prstGeom>
        </p:spPr>
      </p:pic>
      <p:sp>
        <p:nvSpPr>
          <p:cNvPr id="11" name="Slide Number Placeholder 27">
            <a:extLst>
              <a:ext uri="{FF2B5EF4-FFF2-40B4-BE49-F238E27FC236}">
                <a16:creationId xmlns:a16="http://schemas.microsoft.com/office/drawing/2014/main" id="{78B763A4-E983-53F0-A4F9-7AA73DDA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261" y="6330968"/>
            <a:ext cx="411004" cy="292554"/>
          </a:xfrm>
        </p:spPr>
        <p:txBody>
          <a:bodyPr/>
          <a:lstStyle/>
          <a:p>
            <a:fld id="{62A42E78-4FE3-4E16-9FB9-64A349BFE3FC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9C59FC6-9530-E9CE-811B-609FA376B4F8}"/>
              </a:ext>
            </a:extLst>
          </p:cNvPr>
          <p:cNvGrpSpPr/>
          <p:nvPr/>
        </p:nvGrpSpPr>
        <p:grpSpPr>
          <a:xfrm>
            <a:off x="9037437" y="4513744"/>
            <a:ext cx="2959769" cy="2180989"/>
            <a:chOff x="6620769" y="1833562"/>
            <a:chExt cx="5158392" cy="245268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2FDC89D-58AE-440E-BBE6-26C449D9AA1C}"/>
                </a:ext>
              </a:extLst>
            </p:cNvPr>
            <p:cNvSpPr/>
            <p:nvPr/>
          </p:nvSpPr>
          <p:spPr>
            <a:xfrm>
              <a:off x="6620769" y="1833562"/>
              <a:ext cx="5125521" cy="24526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pPr marL="0" marR="0" lvl="0" indent="0" defTabSz="1218134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kern="0" dirty="0">
                  <a:latin typeface="Arial"/>
                </a:rPr>
                <a:t> P2P Service </a:t>
              </a:r>
              <a:endParaRPr kumimoji="0" lang="en-US" sz="2398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8495482-1DEC-04CA-570D-A972A3B7435C}"/>
                </a:ext>
              </a:extLst>
            </p:cNvPr>
            <p:cNvSpPr txBox="1"/>
            <p:nvPr/>
          </p:nvSpPr>
          <p:spPr>
            <a:xfrm>
              <a:off x="8150652" y="1978272"/>
              <a:ext cx="3420758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1653975-12FD-97BF-55D8-71D207938438}"/>
                </a:ext>
              </a:extLst>
            </p:cNvPr>
            <p:cNvSpPr/>
            <p:nvPr/>
          </p:nvSpPr>
          <p:spPr>
            <a:xfrm>
              <a:off x="6823307" y="2385292"/>
              <a:ext cx="4752528" cy="662708"/>
            </a:xfrm>
            <a:prstGeom prst="rect">
              <a:avLst/>
            </a:prstGeom>
            <a:solidFill>
              <a:srgbClr val="D1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pPr marL="0" marR="0" lvl="0" indent="0" defTabSz="12181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kern="0" dirty="0">
                  <a:solidFill>
                    <a:schemeClr val="tx1"/>
                  </a:solidFill>
                  <a:latin typeface="Arial"/>
                </a:rPr>
                <a:t>My_LED_Char</a:t>
              </a:r>
            </a:p>
            <a:p>
              <a:pPr marL="0" marR="0" lvl="0" indent="0" defTabSz="12181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A45A362-F818-3708-E778-DAF3E642B946}"/>
                </a:ext>
              </a:extLst>
            </p:cNvPr>
            <p:cNvSpPr/>
            <p:nvPr/>
          </p:nvSpPr>
          <p:spPr>
            <a:xfrm>
              <a:off x="6807265" y="3335771"/>
              <a:ext cx="4752528" cy="662708"/>
            </a:xfrm>
            <a:prstGeom prst="rect">
              <a:avLst/>
            </a:prstGeom>
            <a:solidFill>
              <a:srgbClr val="D1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pPr marL="0" marR="0" lvl="0" indent="0" defTabSz="12181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kern="0" dirty="0">
                  <a:solidFill>
                    <a:schemeClr val="tx1"/>
                  </a:solidFill>
                  <a:latin typeface="Arial"/>
                </a:rPr>
                <a:t>SWITCH_C</a:t>
              </a:r>
            </a:p>
            <a:p>
              <a:pPr marL="0" marR="0" lvl="0" indent="0" defTabSz="12181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b="1" kern="0" dirty="0">
                <a:solidFill>
                  <a:schemeClr val="tx1"/>
                </a:solidFill>
                <a:latin typeface="Arial"/>
              </a:endParaRPr>
            </a:p>
            <a:p>
              <a:pPr marL="0" marR="0" lvl="0" indent="0" defTabSz="12181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8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9E12721-FE3E-886D-C0C9-EF1F7EA1B538}"/>
                </a:ext>
              </a:extLst>
            </p:cNvPr>
            <p:cNvSpPr txBox="1"/>
            <p:nvPr/>
          </p:nvSpPr>
          <p:spPr>
            <a:xfrm>
              <a:off x="8358403" y="2572663"/>
              <a:ext cx="3420758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CABD9D-13ED-DAD0-F2E4-C7B9B87326B5}"/>
                </a:ext>
              </a:extLst>
            </p:cNvPr>
            <p:cNvSpPr txBox="1"/>
            <p:nvPr/>
          </p:nvSpPr>
          <p:spPr>
            <a:xfrm>
              <a:off x="8324265" y="3487410"/>
              <a:ext cx="3420758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16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937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F804DA72-C5BF-9CB6-3AA7-304C25C309BA}"/>
              </a:ext>
            </a:extLst>
          </p:cNvPr>
          <p:cNvGrpSpPr/>
          <p:nvPr/>
        </p:nvGrpSpPr>
        <p:grpSpPr>
          <a:xfrm>
            <a:off x="425446" y="1147833"/>
            <a:ext cx="10101521" cy="4300467"/>
            <a:chOff x="425446" y="1147833"/>
            <a:chExt cx="10101521" cy="4300467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4698A32-338B-A119-135F-4C1BD4428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446" y="1147833"/>
              <a:ext cx="10101521" cy="4300467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1DCBB27-BE83-0E62-4A47-EC4262765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4049" y="4361776"/>
              <a:ext cx="247620" cy="291433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817A089-E17E-94AC-D468-97326EF9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Profile </a:t>
            </a:r>
            <a:r>
              <a:rPr lang="fr-FR" dirty="0" err="1"/>
              <a:t>Creation</a:t>
            </a:r>
            <a:br>
              <a:rPr lang="fr-FR" dirty="0"/>
            </a:br>
            <a:r>
              <a:rPr lang="fr-FR" dirty="0"/>
              <a:t>Configure my P2P Service </a:t>
            </a:r>
          </a:p>
        </p:txBody>
      </p:sp>
      <p:pic>
        <p:nvPicPr>
          <p:cNvPr id="6" name="Picture 17">
            <a:extLst>
              <a:ext uri="{FF2B5EF4-FFF2-40B4-BE49-F238E27FC236}">
                <a16:creationId xmlns:a16="http://schemas.microsoft.com/office/drawing/2014/main" id="{566280D3-8861-35DB-166E-DC4A680FC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0000" y1="24138" x2="40000" y2="24138"/>
                        <a14:foregroundMark x1="48333" y1="22414" x2="48333" y2="22414"/>
                        <a14:foregroundMark x1="35000" y1="34483" x2="35000" y2="34483"/>
                        <a14:foregroundMark x1="55000" y1="41379" x2="55000" y2="413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324" y="1509726"/>
            <a:ext cx="401710" cy="441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42B312A-9219-95DB-9A0E-B4BF84E52AC2}"/>
              </a:ext>
            </a:extLst>
          </p:cNvPr>
          <p:cNvSpPr/>
          <p:nvPr/>
        </p:nvSpPr>
        <p:spPr>
          <a:xfrm>
            <a:off x="5866358" y="1931818"/>
            <a:ext cx="1197264" cy="27169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/>
          </a:p>
        </p:txBody>
      </p:sp>
      <p:pic>
        <p:nvPicPr>
          <p:cNvPr id="9" name="Picture 17">
            <a:extLst>
              <a:ext uri="{FF2B5EF4-FFF2-40B4-BE49-F238E27FC236}">
                <a16:creationId xmlns:a16="http://schemas.microsoft.com/office/drawing/2014/main" id="{0B2629C8-89EE-DA75-405C-EA94CD8A2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0000" y1="24138" x2="40000" y2="24138"/>
                        <a14:foregroundMark x1="48333" y1="22414" x2="48333" y2="22414"/>
                        <a14:foregroundMark x1="35000" y1="34483" x2="35000" y2="34483"/>
                        <a14:foregroundMark x1="55000" y1="41379" x2="55000" y2="413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322" y="2478585"/>
            <a:ext cx="446712" cy="4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1D6DA2B-4E27-032D-256D-130B50E77664}"/>
              </a:ext>
            </a:extLst>
          </p:cNvPr>
          <p:cNvSpPr/>
          <p:nvPr/>
        </p:nvSpPr>
        <p:spPr>
          <a:xfrm>
            <a:off x="6687034" y="2565314"/>
            <a:ext cx="265879" cy="31719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40BE27-1CF0-0572-1C68-37110ED370FF}"/>
              </a:ext>
            </a:extLst>
          </p:cNvPr>
          <p:cNvSpPr/>
          <p:nvPr/>
        </p:nvSpPr>
        <p:spPr>
          <a:xfrm>
            <a:off x="4991448" y="2950749"/>
            <a:ext cx="2006945" cy="204920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A8BDF2-C430-8736-18A2-3D51D2783898}"/>
              </a:ext>
            </a:extLst>
          </p:cNvPr>
          <p:cNvSpPr/>
          <p:nvPr/>
        </p:nvSpPr>
        <p:spPr>
          <a:xfrm>
            <a:off x="6755641" y="1606382"/>
            <a:ext cx="307981" cy="2716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dirty="0"/>
              <a:t>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73AAAC-ACB6-7F31-5ABF-1BB671924A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7877" y="3627721"/>
            <a:ext cx="4707575" cy="205241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00DA31-C502-4BC8-94FC-B9FCFB823E9F}"/>
              </a:ext>
            </a:extLst>
          </p:cNvPr>
          <p:cNvSpPr/>
          <p:nvPr/>
        </p:nvSpPr>
        <p:spPr>
          <a:xfrm>
            <a:off x="7384946" y="4346796"/>
            <a:ext cx="4707575" cy="132834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fr-FR" dirty="0" err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256E66-1183-3DFD-A56E-38A9059FD9F3}"/>
              </a:ext>
            </a:extLst>
          </p:cNvPr>
          <p:cNvSpPr/>
          <p:nvPr/>
        </p:nvSpPr>
        <p:spPr>
          <a:xfrm>
            <a:off x="7397878" y="3627721"/>
            <a:ext cx="4694644" cy="73405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fr-FR" dirty="0" err="1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D67E229B-8C3F-C0CE-CED8-C746BFB8FD32}"/>
              </a:ext>
            </a:extLst>
          </p:cNvPr>
          <p:cNvSpPr/>
          <p:nvPr/>
        </p:nvSpPr>
        <p:spPr>
          <a:xfrm>
            <a:off x="7224841" y="3663388"/>
            <a:ext cx="115209" cy="734055"/>
          </a:xfrm>
          <a:prstGeom prst="leftBrace">
            <a:avLst/>
          </a:prstGeom>
          <a:ln w="22225">
            <a:solidFill>
              <a:schemeClr val="accent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7787BA-07D9-9264-026F-6C2318E2F16E}"/>
              </a:ext>
            </a:extLst>
          </p:cNvPr>
          <p:cNvCxnSpPr>
            <a:cxnSpLocks/>
          </p:cNvCxnSpPr>
          <p:nvPr/>
        </p:nvCxnSpPr>
        <p:spPr>
          <a:xfrm>
            <a:off x="6998393" y="4039940"/>
            <a:ext cx="199189" cy="0"/>
          </a:xfrm>
          <a:prstGeom prst="straightConnector1">
            <a:avLst/>
          </a:prstGeom>
          <a:ln w="22225">
            <a:solidFill>
              <a:schemeClr val="accent2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6E2A23-6AC7-3D56-709F-506D30412E7A}"/>
              </a:ext>
            </a:extLst>
          </p:cNvPr>
          <p:cNvCxnSpPr/>
          <p:nvPr/>
        </p:nvCxnSpPr>
        <p:spPr>
          <a:xfrm>
            <a:off x="5476206" y="4843888"/>
            <a:ext cx="16546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2AC4D5-B7F3-D373-E217-7E4479BFA0F7}"/>
              </a:ext>
            </a:extLst>
          </p:cNvPr>
          <p:cNvCxnSpPr/>
          <p:nvPr/>
        </p:nvCxnSpPr>
        <p:spPr>
          <a:xfrm>
            <a:off x="5476206" y="3713189"/>
            <a:ext cx="390152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D8BA4767-0050-EB36-7742-F9986227DAC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5103" y="79159"/>
            <a:ext cx="724817" cy="72481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16D1CF6-54D5-F81D-B6F9-C3F29DB61EE6}"/>
              </a:ext>
            </a:extLst>
          </p:cNvPr>
          <p:cNvSpPr/>
          <p:nvPr/>
        </p:nvSpPr>
        <p:spPr>
          <a:xfrm>
            <a:off x="6285323" y="5779807"/>
            <a:ext cx="5807197" cy="9401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r>
              <a:rPr lang="en-US" sz="1400" dirty="0">
                <a:solidFill>
                  <a:schemeClr val="accent1"/>
                </a:solidFill>
              </a:rPr>
              <a:t>UUID : </a:t>
            </a:r>
            <a:r>
              <a:rPr lang="en-US" sz="1400" b="1" dirty="0">
                <a:solidFill>
                  <a:schemeClr val="accent1"/>
                </a:solidFill>
              </a:rPr>
              <a:t>FE 40</a:t>
            </a:r>
          </a:p>
          <a:p>
            <a:pPr algn="ctr">
              <a:buClr>
                <a:schemeClr val="bg1"/>
              </a:buClr>
            </a:pPr>
            <a:r>
              <a:rPr lang="en-US" sz="1400" dirty="0">
                <a:solidFill>
                  <a:schemeClr val="accent1"/>
                </a:solidFill>
              </a:rPr>
              <a:t>The application code will append 112 bits ( based on UUID generator) to have a complete </a:t>
            </a:r>
            <a:r>
              <a:rPr lang="en-US" sz="1400" b="1" dirty="0">
                <a:solidFill>
                  <a:schemeClr val="accent1"/>
                </a:solidFill>
              </a:rPr>
              <a:t>128 bits UUID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D7037E-1529-34D4-F9AF-7D25927BDE74}"/>
              </a:ext>
            </a:extLst>
          </p:cNvPr>
          <p:cNvSpPr/>
          <p:nvPr/>
        </p:nvSpPr>
        <p:spPr>
          <a:xfrm>
            <a:off x="2462270" y="5762393"/>
            <a:ext cx="3703726" cy="9401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r>
              <a:rPr lang="en-US" sz="1400" dirty="0">
                <a:solidFill>
                  <a:schemeClr val="bg1"/>
                </a:solidFill>
              </a:rPr>
              <a:t>service &amp; characteristic naming used to name function at code generation</a:t>
            </a:r>
          </a:p>
          <a:p>
            <a:pPr algn="ctr">
              <a:buClr>
                <a:schemeClr val="bg1"/>
              </a:buClr>
            </a:pPr>
            <a:r>
              <a:rPr lang="en-US" sz="1400" b="1" dirty="0">
                <a:solidFill>
                  <a:schemeClr val="bg1"/>
                </a:solidFill>
              </a:rPr>
              <a:t>Use : “P2P_Server”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1D3D172-8B01-2B73-3B48-0D9238CA8208}"/>
              </a:ext>
            </a:extLst>
          </p:cNvPr>
          <p:cNvCxnSpPr>
            <a:cxnSpLocks/>
          </p:cNvCxnSpPr>
          <p:nvPr/>
        </p:nvCxnSpPr>
        <p:spPr>
          <a:xfrm rot="5400000">
            <a:off x="3918959" y="4347259"/>
            <a:ext cx="1812692" cy="1022344"/>
          </a:xfrm>
          <a:prstGeom prst="bentConnector3">
            <a:avLst>
              <a:gd name="adj1" fmla="val 607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F50F412-0973-C726-62BC-0965A362838D}"/>
              </a:ext>
            </a:extLst>
          </p:cNvPr>
          <p:cNvCxnSpPr>
            <a:cxnSpLocks/>
          </p:cNvCxnSpPr>
          <p:nvPr/>
        </p:nvCxnSpPr>
        <p:spPr>
          <a:xfrm flipH="1">
            <a:off x="5346448" y="3789560"/>
            <a:ext cx="9671" cy="34409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27">
            <a:extLst>
              <a:ext uri="{FF2B5EF4-FFF2-40B4-BE49-F238E27FC236}">
                <a16:creationId xmlns:a16="http://schemas.microsoft.com/office/drawing/2014/main" id="{FFC55BE9-902E-A236-86C1-95954063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4511" y="6330968"/>
            <a:ext cx="411004" cy="292554"/>
          </a:xfrm>
        </p:spPr>
        <p:txBody>
          <a:bodyPr/>
          <a:lstStyle/>
          <a:p>
            <a:fld id="{62A42E78-4FE3-4E16-9FB9-64A349BFE3F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A665FD-816E-9A9B-1D85-7D5CE8D8C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78" y="5250527"/>
            <a:ext cx="908891" cy="87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8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3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F45BCED-E9CD-FFBB-D282-B7ED5B46B8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222" r="32107"/>
          <a:stretch/>
        </p:blipFill>
        <p:spPr>
          <a:xfrm>
            <a:off x="203285" y="803976"/>
            <a:ext cx="5713492" cy="54577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47D6EF-1AE6-774A-E1EB-EACCA4314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587" y="3927592"/>
            <a:ext cx="5646148" cy="2453255"/>
          </a:xfrm>
          <a:prstGeom prst="rect">
            <a:avLst/>
          </a:prstGeom>
        </p:spPr>
      </p:pic>
      <p:pic>
        <p:nvPicPr>
          <p:cNvPr id="8" name="Picture 17">
            <a:extLst>
              <a:ext uri="{FF2B5EF4-FFF2-40B4-BE49-F238E27FC236}">
                <a16:creationId xmlns:a16="http://schemas.microsoft.com/office/drawing/2014/main" id="{7354E163-B65C-5B63-9EA7-D665C4066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0000" y1="24138" x2="40000" y2="24138"/>
                        <a14:foregroundMark x1="48333" y1="22414" x2="48333" y2="22414"/>
                        <a14:foregroundMark x1="35000" y1="34483" x2="35000" y2="34483"/>
                        <a14:foregroundMark x1="55000" y1="41379" x2="55000" y2="413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379" y="1548149"/>
            <a:ext cx="443574" cy="487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480BC6F-648A-24AE-83C1-4C200B2D79FC}"/>
              </a:ext>
            </a:extLst>
          </p:cNvPr>
          <p:cNvSpPr/>
          <p:nvPr/>
        </p:nvSpPr>
        <p:spPr>
          <a:xfrm>
            <a:off x="418658" y="1697017"/>
            <a:ext cx="1086101" cy="19054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B3BBA9-0C7B-1900-7737-E1F01BFAD58E}"/>
              </a:ext>
            </a:extLst>
          </p:cNvPr>
          <p:cNvSpPr/>
          <p:nvPr/>
        </p:nvSpPr>
        <p:spPr>
          <a:xfrm>
            <a:off x="1853284" y="1663475"/>
            <a:ext cx="307981" cy="2716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dirty="0"/>
              <a:t>1</a:t>
            </a:r>
          </a:p>
        </p:txBody>
      </p:sp>
      <p:pic>
        <p:nvPicPr>
          <p:cNvPr id="11" name="Picture 17">
            <a:extLst>
              <a:ext uri="{FF2B5EF4-FFF2-40B4-BE49-F238E27FC236}">
                <a16:creationId xmlns:a16="http://schemas.microsoft.com/office/drawing/2014/main" id="{51E61381-D384-5A90-AE3E-ACC83F84C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0000" y1="24138" x2="40000" y2="24138"/>
                        <a14:foregroundMark x1="48333" y1="22414" x2="48333" y2="22414"/>
                        <a14:foregroundMark x1="35000" y1="34483" x2="35000" y2="34483"/>
                        <a14:foregroundMark x1="55000" y1="41379" x2="55000" y2="413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376" y="3955328"/>
            <a:ext cx="510803" cy="49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14C11D9-0A4C-8CC9-7C10-851B26BAB36B}"/>
              </a:ext>
            </a:extLst>
          </p:cNvPr>
          <p:cNvSpPr/>
          <p:nvPr/>
        </p:nvSpPr>
        <p:spPr>
          <a:xfrm>
            <a:off x="5554178" y="4074424"/>
            <a:ext cx="265879" cy="2799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07B91-51E9-6D7B-57A6-E6C0FBE1374E}"/>
              </a:ext>
            </a:extLst>
          </p:cNvPr>
          <p:cNvSpPr/>
          <p:nvPr/>
        </p:nvSpPr>
        <p:spPr>
          <a:xfrm>
            <a:off x="4313950" y="2212333"/>
            <a:ext cx="1334376" cy="92211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A231AA-2829-0131-F112-599F86165EBF}"/>
              </a:ext>
            </a:extLst>
          </p:cNvPr>
          <p:cNvSpPr/>
          <p:nvPr/>
        </p:nvSpPr>
        <p:spPr>
          <a:xfrm>
            <a:off x="815864" y="3451732"/>
            <a:ext cx="3868691" cy="35726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E4DB18-E33B-2B92-A531-1073814E4395}"/>
              </a:ext>
            </a:extLst>
          </p:cNvPr>
          <p:cNvSpPr/>
          <p:nvPr/>
        </p:nvSpPr>
        <p:spPr>
          <a:xfrm>
            <a:off x="830724" y="5586330"/>
            <a:ext cx="3863351" cy="35726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E65906-4F10-9F27-4255-6B545768BF91}"/>
              </a:ext>
            </a:extLst>
          </p:cNvPr>
          <p:cNvSpPr/>
          <p:nvPr/>
        </p:nvSpPr>
        <p:spPr>
          <a:xfrm>
            <a:off x="9771212" y="3927592"/>
            <a:ext cx="1972523" cy="245325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fr-FR" dirty="0" err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B15A3C-4092-C4FA-8885-22DC479D060D}"/>
              </a:ext>
            </a:extLst>
          </p:cNvPr>
          <p:cNvSpPr/>
          <p:nvPr/>
        </p:nvSpPr>
        <p:spPr>
          <a:xfrm>
            <a:off x="7669185" y="3927592"/>
            <a:ext cx="2102027" cy="245325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fr-FR" dirty="0" err="1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7101C8-F9E9-D86B-DEE7-8F884AA8B9A7}"/>
              </a:ext>
            </a:extLst>
          </p:cNvPr>
          <p:cNvCxnSpPr>
            <a:cxnSpLocks/>
          </p:cNvCxnSpPr>
          <p:nvPr/>
        </p:nvCxnSpPr>
        <p:spPr>
          <a:xfrm flipV="1">
            <a:off x="5405631" y="3311056"/>
            <a:ext cx="0" cy="632185"/>
          </a:xfrm>
          <a:prstGeom prst="straightConnector1">
            <a:avLst/>
          </a:prstGeom>
          <a:ln w="22225">
            <a:solidFill>
              <a:schemeClr val="accent2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F3DBC9-7BF8-3238-4A8E-0ABD492DB4BE}"/>
              </a:ext>
            </a:extLst>
          </p:cNvPr>
          <p:cNvCxnSpPr>
            <a:cxnSpLocks/>
          </p:cNvCxnSpPr>
          <p:nvPr/>
        </p:nvCxnSpPr>
        <p:spPr>
          <a:xfrm flipH="1">
            <a:off x="4823808" y="3640742"/>
            <a:ext cx="581823" cy="0"/>
          </a:xfrm>
          <a:prstGeom prst="straightConnector1">
            <a:avLst/>
          </a:prstGeom>
          <a:ln w="22225">
            <a:solidFill>
              <a:schemeClr val="accent2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0E1D7C-0181-F08E-D147-14AE18FF187B}"/>
              </a:ext>
            </a:extLst>
          </p:cNvPr>
          <p:cNvCxnSpPr>
            <a:cxnSpLocks/>
          </p:cNvCxnSpPr>
          <p:nvPr/>
        </p:nvCxnSpPr>
        <p:spPr>
          <a:xfrm>
            <a:off x="5419773" y="4450534"/>
            <a:ext cx="0" cy="1333730"/>
          </a:xfrm>
          <a:prstGeom prst="line">
            <a:avLst/>
          </a:prstGeom>
          <a:ln w="22225">
            <a:solidFill>
              <a:schemeClr val="accent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EDDABF-60E4-EBBA-B9F3-20D652A7B7B8}"/>
              </a:ext>
            </a:extLst>
          </p:cNvPr>
          <p:cNvCxnSpPr>
            <a:cxnSpLocks/>
          </p:cNvCxnSpPr>
          <p:nvPr/>
        </p:nvCxnSpPr>
        <p:spPr>
          <a:xfrm flipH="1">
            <a:off x="4780834" y="5784264"/>
            <a:ext cx="624797" cy="0"/>
          </a:xfrm>
          <a:prstGeom prst="straightConnector1">
            <a:avLst/>
          </a:prstGeom>
          <a:ln w="22225">
            <a:solidFill>
              <a:schemeClr val="accent2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2">
            <a:extLst>
              <a:ext uri="{FF2B5EF4-FFF2-40B4-BE49-F238E27FC236}">
                <a16:creationId xmlns:a16="http://schemas.microsoft.com/office/drawing/2014/main" id="{DD3E8241-B97E-68D9-1E32-6FB75BD6F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96" y="-82189"/>
            <a:ext cx="11612182" cy="1305227"/>
          </a:xfrm>
        </p:spPr>
        <p:txBody>
          <a:bodyPr/>
          <a:lstStyle/>
          <a:p>
            <a:r>
              <a:rPr lang="fr-FR" dirty="0"/>
              <a:t>Profile </a:t>
            </a:r>
            <a:r>
              <a:rPr lang="fr-FR" dirty="0" err="1"/>
              <a:t>Creation</a:t>
            </a:r>
            <a:br>
              <a:rPr lang="fr-FR" dirty="0"/>
            </a:br>
            <a:r>
              <a:rPr lang="fr-FR" dirty="0"/>
              <a:t>Configure 1st Characteristic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4EE8B54-46CE-72E1-7A64-6923950103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5103" y="79159"/>
            <a:ext cx="724817" cy="72481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03495DC-49CD-C481-0FAC-935B1A9C5C57}"/>
              </a:ext>
            </a:extLst>
          </p:cNvPr>
          <p:cNvSpPr/>
          <p:nvPr/>
        </p:nvSpPr>
        <p:spPr>
          <a:xfrm>
            <a:off x="7438247" y="1386974"/>
            <a:ext cx="4665930" cy="4331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r>
              <a:rPr lang="en-US" sz="1100" dirty="0">
                <a:solidFill>
                  <a:schemeClr val="accent1"/>
                </a:solidFill>
              </a:rPr>
              <a:t>UUID : FE 41</a:t>
            </a:r>
          </a:p>
          <a:p>
            <a:pPr algn="ctr">
              <a:buClr>
                <a:schemeClr val="bg1"/>
              </a:buClr>
            </a:pPr>
            <a:r>
              <a:rPr lang="en-US" sz="1100" dirty="0">
                <a:solidFill>
                  <a:schemeClr val="accent1"/>
                </a:solidFill>
              </a:rPr>
              <a:t>Application code will complete to have a complete </a:t>
            </a:r>
            <a:r>
              <a:rPr lang="en-US" sz="1100" b="1" dirty="0">
                <a:solidFill>
                  <a:schemeClr val="accent1"/>
                </a:solidFill>
              </a:rPr>
              <a:t>128 bits UUID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B97EA5-ADBC-B51C-C5A4-3ABECB76E319}"/>
              </a:ext>
            </a:extLst>
          </p:cNvPr>
          <p:cNvSpPr/>
          <p:nvPr/>
        </p:nvSpPr>
        <p:spPr>
          <a:xfrm>
            <a:off x="7412601" y="2267474"/>
            <a:ext cx="4665930" cy="4331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r>
              <a:rPr lang="en-US" sz="1100" dirty="0">
                <a:solidFill>
                  <a:schemeClr val="accent1"/>
                </a:solidFill>
              </a:rPr>
              <a:t>Data (</a:t>
            </a:r>
            <a:r>
              <a:rPr lang="en-US" sz="1100" b="1" dirty="0">
                <a:solidFill>
                  <a:schemeClr val="accent1"/>
                </a:solidFill>
              </a:rPr>
              <a:t>2 bytes</a:t>
            </a:r>
            <a:r>
              <a:rPr lang="en-US" sz="1100" dirty="0">
                <a:solidFill>
                  <a:schemeClr val="accent1"/>
                </a:solidFill>
              </a:rPr>
              <a:t>)  can be read and write. </a:t>
            </a:r>
          </a:p>
          <a:p>
            <a:pPr algn="ctr">
              <a:buClr>
                <a:schemeClr val="bg1"/>
              </a:buClr>
            </a:pPr>
            <a:r>
              <a:rPr lang="en-US" sz="1100" dirty="0">
                <a:solidFill>
                  <a:schemeClr val="accent1"/>
                </a:solidFill>
              </a:rPr>
              <a:t>The purpose of characteristic 1 is to write data in order to control LED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DEF1E-98DC-853D-C4C6-796C2199700D}"/>
              </a:ext>
            </a:extLst>
          </p:cNvPr>
          <p:cNvSpPr/>
          <p:nvPr/>
        </p:nvSpPr>
        <p:spPr>
          <a:xfrm>
            <a:off x="7438247" y="3194032"/>
            <a:ext cx="4665930" cy="4331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r>
              <a:rPr lang="en-US" sz="1100" dirty="0">
                <a:solidFill>
                  <a:schemeClr val="accent1"/>
                </a:solidFill>
              </a:rPr>
              <a:t>Thanks to </a:t>
            </a:r>
            <a:r>
              <a:rPr lang="en-US" sz="1100" b="1" dirty="0">
                <a:solidFill>
                  <a:schemeClr val="accent1"/>
                </a:solidFill>
              </a:rPr>
              <a:t>notify write</a:t>
            </a:r>
            <a:r>
              <a:rPr lang="en-US" sz="1100" dirty="0">
                <a:solidFill>
                  <a:schemeClr val="accent1"/>
                </a:solidFill>
              </a:rPr>
              <a:t>, application is informed that attribute has been modified and can accordingly process expected use case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D7D18C-E53E-3B22-D4E4-27595F15F02E}"/>
              </a:ext>
            </a:extLst>
          </p:cNvPr>
          <p:cNvSpPr txBox="1"/>
          <p:nvPr/>
        </p:nvSpPr>
        <p:spPr>
          <a:xfrm>
            <a:off x="7412601" y="1996153"/>
            <a:ext cx="105689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</a:rPr>
              <a:t>Properties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0EC124-7608-0D10-580E-64F378F1EFEA}"/>
              </a:ext>
            </a:extLst>
          </p:cNvPr>
          <p:cNvSpPr txBox="1"/>
          <p:nvPr/>
        </p:nvSpPr>
        <p:spPr>
          <a:xfrm>
            <a:off x="7438247" y="2886255"/>
            <a:ext cx="115214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</a:rPr>
              <a:t>Permission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Slide Number Placeholder 27">
            <a:extLst>
              <a:ext uri="{FF2B5EF4-FFF2-40B4-BE49-F238E27FC236}">
                <a16:creationId xmlns:a16="http://schemas.microsoft.com/office/drawing/2014/main" id="{05023E3E-9FFD-9449-0636-09F990F2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261" y="6330968"/>
            <a:ext cx="411004" cy="292554"/>
          </a:xfrm>
        </p:spPr>
        <p:txBody>
          <a:bodyPr/>
          <a:lstStyle/>
          <a:p>
            <a:fld id="{62A42E78-4FE3-4E16-9FB9-64A349BFE3F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930F45-28B0-F3A1-ED27-ED1D4F971323}"/>
              </a:ext>
            </a:extLst>
          </p:cNvPr>
          <p:cNvSpPr/>
          <p:nvPr/>
        </p:nvSpPr>
        <p:spPr>
          <a:xfrm>
            <a:off x="2161265" y="6314613"/>
            <a:ext cx="4313132" cy="49520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r>
              <a:rPr lang="en-US" sz="1400" dirty="0">
                <a:solidFill>
                  <a:schemeClr val="bg1"/>
                </a:solidFill>
              </a:rPr>
              <a:t>Characteristic short name used at code generation</a:t>
            </a:r>
          </a:p>
          <a:p>
            <a:pPr algn="ctr">
              <a:buClr>
                <a:schemeClr val="bg1"/>
              </a:buClr>
            </a:pPr>
            <a:r>
              <a:rPr lang="en-US" sz="1400" b="1" dirty="0">
                <a:solidFill>
                  <a:schemeClr val="bg1"/>
                </a:solidFill>
              </a:rPr>
              <a:t>Use : “LED_C”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97214BF2-EDEC-B364-7945-844F6A264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289" y="5879135"/>
            <a:ext cx="908891" cy="87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17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6" grpId="0" animBg="1"/>
      <p:bldP spid="17" grpId="0" animBg="1"/>
      <p:bldP spid="2" grpId="0" animBg="1"/>
      <p:bldP spid="4" grpId="0" animBg="1"/>
      <p:bldP spid="6" grpId="0" animBg="1"/>
      <p:bldP spid="15" grpId="0" animBg="1"/>
      <p:bldP spid="21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1A725F-7A1B-F56E-AEF1-A47CF93F7A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33" r="34953"/>
          <a:stretch/>
        </p:blipFill>
        <p:spPr>
          <a:xfrm>
            <a:off x="142290" y="1016965"/>
            <a:ext cx="5482584" cy="55633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47D6EF-1AE6-774A-E1EB-EACCA4314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029" y="3687473"/>
            <a:ext cx="5646148" cy="2453255"/>
          </a:xfrm>
          <a:prstGeom prst="rect">
            <a:avLst/>
          </a:prstGeom>
        </p:spPr>
      </p:pic>
      <p:pic>
        <p:nvPicPr>
          <p:cNvPr id="8" name="Picture 17">
            <a:extLst>
              <a:ext uri="{FF2B5EF4-FFF2-40B4-BE49-F238E27FC236}">
                <a16:creationId xmlns:a16="http://schemas.microsoft.com/office/drawing/2014/main" id="{7354E163-B65C-5B63-9EA7-D665C4066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0000" y1="24138" x2="40000" y2="24138"/>
                        <a14:foregroundMark x1="48333" y1="22414" x2="48333" y2="22414"/>
                        <a14:foregroundMark x1="35000" y1="34483" x2="35000" y2="34483"/>
                        <a14:foregroundMark x1="55000" y1="41379" x2="55000" y2="413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846" y="1892991"/>
            <a:ext cx="443574" cy="487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480BC6F-648A-24AE-83C1-4C200B2D79FC}"/>
              </a:ext>
            </a:extLst>
          </p:cNvPr>
          <p:cNvSpPr/>
          <p:nvPr/>
        </p:nvSpPr>
        <p:spPr>
          <a:xfrm>
            <a:off x="291496" y="2041320"/>
            <a:ext cx="1086101" cy="19054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B3BBA9-0C7B-1900-7737-E1F01BFAD58E}"/>
              </a:ext>
            </a:extLst>
          </p:cNvPr>
          <p:cNvSpPr/>
          <p:nvPr/>
        </p:nvSpPr>
        <p:spPr>
          <a:xfrm>
            <a:off x="1791751" y="2008318"/>
            <a:ext cx="307981" cy="2716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dirty="0"/>
              <a:t>1</a:t>
            </a:r>
          </a:p>
        </p:txBody>
      </p:sp>
      <p:pic>
        <p:nvPicPr>
          <p:cNvPr id="11" name="Picture 17">
            <a:extLst>
              <a:ext uri="{FF2B5EF4-FFF2-40B4-BE49-F238E27FC236}">
                <a16:creationId xmlns:a16="http://schemas.microsoft.com/office/drawing/2014/main" id="{51E61381-D384-5A90-AE3E-ACC83F84C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0000" y1="24138" x2="40000" y2="24138"/>
                        <a14:foregroundMark x1="48333" y1="22414" x2="48333" y2="22414"/>
                        <a14:foregroundMark x1="35000" y1="34483" x2="35000" y2="34483"/>
                        <a14:foregroundMark x1="55000" y1="41379" x2="55000" y2="413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503" y="5078046"/>
            <a:ext cx="510803" cy="49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14C11D9-0A4C-8CC9-7C10-851B26BAB36B}"/>
              </a:ext>
            </a:extLst>
          </p:cNvPr>
          <p:cNvSpPr/>
          <p:nvPr/>
        </p:nvSpPr>
        <p:spPr>
          <a:xfrm>
            <a:off x="5518306" y="5197142"/>
            <a:ext cx="265879" cy="2799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07B91-51E9-6D7B-57A6-E6C0FBE1374E}"/>
              </a:ext>
            </a:extLst>
          </p:cNvPr>
          <p:cNvSpPr/>
          <p:nvPr/>
        </p:nvSpPr>
        <p:spPr>
          <a:xfrm>
            <a:off x="4317823" y="2593745"/>
            <a:ext cx="1663873" cy="9114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A231AA-2829-0131-F112-599F86165EBF}"/>
              </a:ext>
            </a:extLst>
          </p:cNvPr>
          <p:cNvSpPr/>
          <p:nvPr/>
        </p:nvSpPr>
        <p:spPr>
          <a:xfrm>
            <a:off x="779448" y="4338005"/>
            <a:ext cx="3925895" cy="19054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E4DB18-E33B-2B92-A531-1073814E4395}"/>
              </a:ext>
            </a:extLst>
          </p:cNvPr>
          <p:cNvSpPr/>
          <p:nvPr/>
        </p:nvSpPr>
        <p:spPr>
          <a:xfrm>
            <a:off x="779448" y="6108719"/>
            <a:ext cx="3921339" cy="37764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E65906-4F10-9F27-4255-6B545768BF91}"/>
              </a:ext>
            </a:extLst>
          </p:cNvPr>
          <p:cNvSpPr/>
          <p:nvPr/>
        </p:nvSpPr>
        <p:spPr>
          <a:xfrm>
            <a:off x="8058485" y="3687473"/>
            <a:ext cx="1972523" cy="245325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fr-FR" dirty="0" err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B15A3C-4092-C4FA-8885-22DC479D060D}"/>
              </a:ext>
            </a:extLst>
          </p:cNvPr>
          <p:cNvSpPr/>
          <p:nvPr/>
        </p:nvSpPr>
        <p:spPr>
          <a:xfrm>
            <a:off x="10081331" y="3689855"/>
            <a:ext cx="1972523" cy="245325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fr-FR" dirty="0" err="1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7101C8-F9E9-D86B-DEE7-8F884AA8B9A7}"/>
              </a:ext>
            </a:extLst>
          </p:cNvPr>
          <p:cNvCxnSpPr>
            <a:cxnSpLocks/>
          </p:cNvCxnSpPr>
          <p:nvPr/>
        </p:nvCxnSpPr>
        <p:spPr>
          <a:xfrm flipV="1">
            <a:off x="5400460" y="3627149"/>
            <a:ext cx="0" cy="1450897"/>
          </a:xfrm>
          <a:prstGeom prst="straightConnector1">
            <a:avLst/>
          </a:prstGeom>
          <a:ln w="22225">
            <a:solidFill>
              <a:schemeClr val="accent2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F3DBC9-7BF8-3238-4A8E-0ABD492DB4BE}"/>
              </a:ext>
            </a:extLst>
          </p:cNvPr>
          <p:cNvCxnSpPr>
            <a:cxnSpLocks/>
          </p:cNvCxnSpPr>
          <p:nvPr/>
        </p:nvCxnSpPr>
        <p:spPr>
          <a:xfrm flipH="1">
            <a:off x="4818637" y="4440146"/>
            <a:ext cx="581823" cy="0"/>
          </a:xfrm>
          <a:prstGeom prst="straightConnector1">
            <a:avLst/>
          </a:prstGeom>
          <a:ln w="22225">
            <a:solidFill>
              <a:schemeClr val="accent2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0E1D7C-0181-F08E-D147-14AE18FF187B}"/>
              </a:ext>
            </a:extLst>
          </p:cNvPr>
          <p:cNvCxnSpPr>
            <a:cxnSpLocks/>
          </p:cNvCxnSpPr>
          <p:nvPr/>
        </p:nvCxnSpPr>
        <p:spPr>
          <a:xfrm>
            <a:off x="5400460" y="5523367"/>
            <a:ext cx="0" cy="857480"/>
          </a:xfrm>
          <a:prstGeom prst="line">
            <a:avLst/>
          </a:prstGeom>
          <a:ln w="22225">
            <a:solidFill>
              <a:schemeClr val="accent2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EDDABF-60E4-EBBA-B9F3-20D652A7B7B8}"/>
              </a:ext>
            </a:extLst>
          </p:cNvPr>
          <p:cNvCxnSpPr>
            <a:cxnSpLocks/>
          </p:cNvCxnSpPr>
          <p:nvPr/>
        </p:nvCxnSpPr>
        <p:spPr>
          <a:xfrm flipH="1">
            <a:off x="4818637" y="6380847"/>
            <a:ext cx="581823" cy="0"/>
          </a:xfrm>
          <a:prstGeom prst="straightConnector1">
            <a:avLst/>
          </a:prstGeom>
          <a:ln w="22225">
            <a:solidFill>
              <a:schemeClr val="accent2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2">
            <a:extLst>
              <a:ext uri="{FF2B5EF4-FFF2-40B4-BE49-F238E27FC236}">
                <a16:creationId xmlns:a16="http://schemas.microsoft.com/office/drawing/2014/main" id="{BAA74E14-64DD-7836-A9B1-50F2D372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96" y="-72050"/>
            <a:ext cx="11612182" cy="1305227"/>
          </a:xfrm>
        </p:spPr>
        <p:txBody>
          <a:bodyPr/>
          <a:lstStyle/>
          <a:p>
            <a:r>
              <a:rPr lang="fr-FR" dirty="0"/>
              <a:t>Profile </a:t>
            </a:r>
            <a:r>
              <a:rPr lang="fr-FR" dirty="0" err="1"/>
              <a:t>Creation</a:t>
            </a:r>
            <a:br>
              <a:rPr lang="fr-FR" dirty="0"/>
            </a:br>
            <a:r>
              <a:rPr lang="fr-FR" dirty="0"/>
              <a:t>Configure 2</a:t>
            </a:r>
            <a:r>
              <a:rPr lang="fr-FR" baseline="30000" dirty="0"/>
              <a:t>nd</a:t>
            </a:r>
            <a:r>
              <a:rPr lang="fr-FR" dirty="0"/>
              <a:t>  Characteristic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9CE0475-DEFE-728E-97F8-A3BC9819BE3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5103" y="79159"/>
            <a:ext cx="724817" cy="72481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B8A6A8A-05AA-2D8E-DAC1-6C9C60DFF4DD}"/>
              </a:ext>
            </a:extLst>
          </p:cNvPr>
          <p:cNvSpPr/>
          <p:nvPr/>
        </p:nvSpPr>
        <p:spPr>
          <a:xfrm>
            <a:off x="7438247" y="1386974"/>
            <a:ext cx="4665930" cy="4331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r>
              <a:rPr lang="en-US" sz="1100" dirty="0">
                <a:solidFill>
                  <a:schemeClr val="accent1"/>
                </a:solidFill>
              </a:rPr>
              <a:t>UUID : FE 42</a:t>
            </a:r>
          </a:p>
          <a:p>
            <a:pPr algn="ctr">
              <a:buClr>
                <a:schemeClr val="bg1"/>
              </a:buClr>
            </a:pPr>
            <a:r>
              <a:rPr lang="en-US" sz="1100" dirty="0">
                <a:solidFill>
                  <a:schemeClr val="accent1"/>
                </a:solidFill>
              </a:rPr>
              <a:t>Application code will complete to have a complete </a:t>
            </a:r>
            <a:r>
              <a:rPr lang="en-US" sz="1100" b="1" dirty="0">
                <a:solidFill>
                  <a:schemeClr val="accent1"/>
                </a:solidFill>
              </a:rPr>
              <a:t>128 bits UUID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0173DC-59AC-8794-97EA-F0CC5D4494C4}"/>
              </a:ext>
            </a:extLst>
          </p:cNvPr>
          <p:cNvSpPr/>
          <p:nvPr/>
        </p:nvSpPr>
        <p:spPr>
          <a:xfrm>
            <a:off x="7412601" y="2267474"/>
            <a:ext cx="4665930" cy="4331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r>
              <a:rPr lang="en-US" sz="1100" dirty="0">
                <a:solidFill>
                  <a:schemeClr val="accent1"/>
                </a:solidFill>
              </a:rPr>
              <a:t>Data (</a:t>
            </a:r>
            <a:r>
              <a:rPr lang="en-US" sz="1100" b="1" dirty="0">
                <a:solidFill>
                  <a:schemeClr val="accent1"/>
                </a:solidFill>
              </a:rPr>
              <a:t>2 bytes</a:t>
            </a:r>
            <a:r>
              <a:rPr lang="en-US" sz="1100" dirty="0">
                <a:solidFill>
                  <a:schemeClr val="accent1"/>
                </a:solidFill>
              </a:rPr>
              <a:t>) as a </a:t>
            </a:r>
            <a:r>
              <a:rPr lang="en-US" sz="1100" b="1" dirty="0">
                <a:solidFill>
                  <a:schemeClr val="accent1"/>
                </a:solidFill>
              </a:rPr>
              <a:t>notify</a:t>
            </a:r>
            <a:r>
              <a:rPr lang="en-US" sz="1100" dirty="0">
                <a:solidFill>
                  <a:schemeClr val="accent1"/>
                </a:solidFill>
              </a:rPr>
              <a:t> characteristic</a:t>
            </a:r>
          </a:p>
          <a:p>
            <a:pPr algn="ctr">
              <a:buClr>
                <a:schemeClr val="bg1"/>
              </a:buClr>
            </a:pPr>
            <a:r>
              <a:rPr lang="en-US" sz="1100" dirty="0">
                <a:solidFill>
                  <a:schemeClr val="accent1"/>
                </a:solidFill>
              </a:rPr>
              <a:t>Each time user press button over NUCLEO, information sent to client  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8A6598-BD89-47AF-119B-074AE36442A0}"/>
              </a:ext>
            </a:extLst>
          </p:cNvPr>
          <p:cNvSpPr/>
          <p:nvPr/>
        </p:nvSpPr>
        <p:spPr>
          <a:xfrm>
            <a:off x="7438247" y="3194032"/>
            <a:ext cx="4665930" cy="4331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r>
              <a:rPr lang="en-US" sz="1100" dirty="0">
                <a:solidFill>
                  <a:schemeClr val="accent1"/>
                </a:solidFill>
              </a:rPr>
              <a:t>Here permission has not impact. The server is here sending data to client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A9DCD2-981D-A155-6797-902C053F6A44}"/>
              </a:ext>
            </a:extLst>
          </p:cNvPr>
          <p:cNvSpPr txBox="1"/>
          <p:nvPr/>
        </p:nvSpPr>
        <p:spPr>
          <a:xfrm>
            <a:off x="7412601" y="1996153"/>
            <a:ext cx="105689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</a:rPr>
              <a:t>Properties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C6D898-6FF8-95C9-D21B-3FDFB8F92C26}"/>
              </a:ext>
            </a:extLst>
          </p:cNvPr>
          <p:cNvSpPr txBox="1"/>
          <p:nvPr/>
        </p:nvSpPr>
        <p:spPr>
          <a:xfrm>
            <a:off x="7438247" y="2886255"/>
            <a:ext cx="115214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</a:rPr>
              <a:t>Permission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Slide Number Placeholder 27">
            <a:extLst>
              <a:ext uri="{FF2B5EF4-FFF2-40B4-BE49-F238E27FC236}">
                <a16:creationId xmlns:a16="http://schemas.microsoft.com/office/drawing/2014/main" id="{712AD892-D6D7-5BE9-EA40-F4E03FA6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261" y="6330968"/>
            <a:ext cx="411004" cy="292554"/>
          </a:xfrm>
        </p:spPr>
        <p:txBody>
          <a:bodyPr/>
          <a:lstStyle/>
          <a:p>
            <a:fld id="{62A42E78-4FE3-4E16-9FB9-64A349BFE3F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603B36-6A26-F49C-8A92-5A4C720CF232}"/>
              </a:ext>
            </a:extLst>
          </p:cNvPr>
          <p:cNvSpPr/>
          <p:nvPr/>
        </p:nvSpPr>
        <p:spPr>
          <a:xfrm>
            <a:off x="5857752" y="6297540"/>
            <a:ext cx="4313132" cy="49520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r>
              <a:rPr lang="en-US" sz="1400" dirty="0">
                <a:solidFill>
                  <a:schemeClr val="bg1"/>
                </a:solidFill>
              </a:rPr>
              <a:t>Characteristic short name used at code generation</a:t>
            </a:r>
          </a:p>
          <a:p>
            <a:pPr algn="ctr">
              <a:buClr>
                <a:schemeClr val="bg1"/>
              </a:buClr>
            </a:pPr>
            <a:r>
              <a:rPr lang="en-US" sz="1400" b="1" dirty="0">
                <a:solidFill>
                  <a:schemeClr val="bg1"/>
                </a:solidFill>
              </a:rPr>
              <a:t>Use : “SWITCH_C”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56270E40-4CCB-45D1-C69C-DC633C353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699" y="5601405"/>
            <a:ext cx="908891" cy="87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33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6" grpId="0" animBg="1"/>
      <p:bldP spid="17" grpId="0" animBg="1"/>
      <p:bldP spid="2" grpId="0" animBg="1"/>
      <p:bldP spid="6" grpId="0" animBg="1"/>
      <p:bldP spid="7" grpId="0" animBg="1"/>
      <p:bldP spid="15" grpId="0" animBg="1"/>
      <p:bldP spid="21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461B-4F0C-423D-88CF-7C866C52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Configuration completed</a:t>
            </a:r>
            <a:br>
              <a:rPr lang="en-US" dirty="0"/>
            </a:br>
            <a:r>
              <a:rPr lang="en-US" dirty="0"/>
              <a:t>What’s next - Yes code generation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C6FF5C-A5C5-C3B2-B0D8-A1941C3B8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3981" y="6217160"/>
            <a:ext cx="494859" cy="50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8CD5A9-2F32-7F63-EA62-2E0BAF7609AB}"/>
              </a:ext>
            </a:extLst>
          </p:cNvPr>
          <p:cNvSpPr/>
          <p:nvPr/>
        </p:nvSpPr>
        <p:spPr>
          <a:xfrm>
            <a:off x="2952931" y="2153140"/>
            <a:ext cx="6446067" cy="331547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r>
              <a:rPr lang="fr-FR" b="1" dirty="0"/>
              <a:t>HW configuration</a:t>
            </a: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7DE026-B804-B153-6B83-D52BDC8EB2D1}"/>
              </a:ext>
            </a:extLst>
          </p:cNvPr>
          <p:cNvSpPr/>
          <p:nvPr/>
        </p:nvSpPr>
        <p:spPr>
          <a:xfrm>
            <a:off x="2961551" y="2794353"/>
            <a:ext cx="6446067" cy="331547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r>
              <a:rPr lang="fr-FR" b="1" dirty="0"/>
              <a:t>BLE parameters configuration</a:t>
            </a:r>
            <a:endParaRPr lang="en-US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6339C1-78F9-2AF6-D4F5-8CA51FD0F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5971" y="2119909"/>
            <a:ext cx="419100" cy="4000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92DEB9-6CD4-9AD3-40F5-85821839E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7334" y="2760101"/>
            <a:ext cx="419100" cy="4000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8862A1D-6259-F994-8344-6B686655E02C}"/>
              </a:ext>
            </a:extLst>
          </p:cNvPr>
          <p:cNvSpPr/>
          <p:nvPr/>
        </p:nvSpPr>
        <p:spPr>
          <a:xfrm>
            <a:off x="2961552" y="3487043"/>
            <a:ext cx="6446067" cy="331547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r>
              <a:rPr lang="fr-FR" b="1" dirty="0"/>
              <a:t>Profile creation</a:t>
            </a:r>
            <a:endParaRPr 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F246F5-5BA5-075C-F554-4903BE95706D}"/>
              </a:ext>
            </a:extLst>
          </p:cNvPr>
          <p:cNvSpPr/>
          <p:nvPr/>
        </p:nvSpPr>
        <p:spPr>
          <a:xfrm>
            <a:off x="2961552" y="4126643"/>
            <a:ext cx="6446067" cy="331547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r>
              <a:rPr lang="fr-FR" b="1" dirty="0"/>
              <a:t>Code generation</a:t>
            </a:r>
            <a:endParaRPr lang="en-US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54C152-29A5-04A6-F096-9269CB3EB5B9}"/>
              </a:ext>
            </a:extLst>
          </p:cNvPr>
          <p:cNvSpPr/>
          <p:nvPr/>
        </p:nvSpPr>
        <p:spPr>
          <a:xfrm>
            <a:off x="2952931" y="4766243"/>
            <a:ext cx="6446067" cy="331547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r>
              <a:rPr lang="fr-FR" b="1" dirty="0"/>
              <a:t>Application code </a:t>
            </a:r>
            <a:endParaRPr lang="en-US" sz="1600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850C0488-6A1A-66A2-F183-4BE5766712A2}"/>
              </a:ext>
            </a:extLst>
          </p:cNvPr>
          <p:cNvSpPr/>
          <p:nvPr/>
        </p:nvSpPr>
        <p:spPr>
          <a:xfrm>
            <a:off x="2243185" y="2153140"/>
            <a:ext cx="419100" cy="303716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endParaRPr lang="fr-FR" dirty="0" err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1336D-2C84-8F4D-058B-7C7A48852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6921" y="3487043"/>
            <a:ext cx="419100" cy="40005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EF36BAF-CB6F-4E8B-6691-56FB469AF8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103" y="79159"/>
            <a:ext cx="724817" cy="724817"/>
          </a:xfrm>
          <a:prstGeom prst="rect">
            <a:avLst/>
          </a:prstGeom>
        </p:spPr>
      </p:pic>
      <p:sp>
        <p:nvSpPr>
          <p:cNvPr id="9" name="Slide Number Placeholder 27">
            <a:extLst>
              <a:ext uri="{FF2B5EF4-FFF2-40B4-BE49-F238E27FC236}">
                <a16:creationId xmlns:a16="http://schemas.microsoft.com/office/drawing/2014/main" id="{E3C44F70-B67F-4699-3706-B3F6CAE4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261" y="6330968"/>
            <a:ext cx="411004" cy="292554"/>
          </a:xfrm>
        </p:spPr>
        <p:txBody>
          <a:bodyPr/>
          <a:lstStyle/>
          <a:p>
            <a:fld id="{62A42E78-4FE3-4E16-9FB9-64A349BFE3F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14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0B10-1E78-42AD-B41B-13C09282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 : </a:t>
            </a:r>
            <a:r>
              <a:rPr lang="fr-FR" dirty="0"/>
              <a:t>Code generation and user application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55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8EE3AB-BF15-9F71-F93D-EDCB92114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29" y="1363986"/>
            <a:ext cx="11594272" cy="4609446"/>
          </a:xfrm>
        </p:spPr>
        <p:txBody>
          <a:bodyPr vert="horz" lIns="91461" tIns="45731" rIns="90021" bIns="45731" rtlCol="0" anchor="t">
            <a:noAutofit/>
          </a:bodyPr>
          <a:lstStyle/>
          <a:p>
            <a:pPr lvl="1"/>
            <a:r>
              <a:rPr lang="en-US" sz="1750" dirty="0"/>
              <a:t>STM32CubeWBA MCU package v1.2.0</a:t>
            </a:r>
          </a:p>
          <a:p>
            <a:pPr lvl="1"/>
            <a:r>
              <a:rPr lang="en-US" sz="1750" dirty="0"/>
              <a:t>IDE: STM32CubeIDE 1.14.0</a:t>
            </a:r>
            <a:endParaRPr lang="en-US" sz="1750" dirty="0">
              <a:cs typeface="Arial"/>
            </a:endParaRPr>
          </a:p>
          <a:p>
            <a:pPr lvl="1"/>
            <a:r>
              <a:rPr lang="en-US" sz="1750" dirty="0"/>
              <a:t>A serial terminal (e.g. </a:t>
            </a:r>
            <a:r>
              <a:rPr lang="en-US" sz="1750" dirty="0" err="1"/>
              <a:t>TeraTerm</a:t>
            </a:r>
            <a:r>
              <a:rPr lang="en-US" sz="1750" dirty="0"/>
              <a:t>)</a:t>
            </a:r>
            <a:endParaRPr lang="en-US" sz="1750" dirty="0">
              <a:cs typeface="Arial"/>
            </a:endParaRPr>
          </a:p>
          <a:p>
            <a:pPr lvl="1"/>
            <a:r>
              <a:rPr lang="en-US" sz="1750" dirty="0">
                <a:solidFill>
                  <a:schemeClr val="accent2"/>
                </a:solidFill>
              </a:rPr>
              <a:t>ST BLE </a:t>
            </a:r>
            <a:r>
              <a:rPr lang="en-US" sz="1750" dirty="0" err="1">
                <a:solidFill>
                  <a:schemeClr val="accent2"/>
                </a:solidFill>
              </a:rPr>
              <a:t>ToolBox</a:t>
            </a:r>
            <a:r>
              <a:rPr lang="en-US" sz="1750" dirty="0">
                <a:solidFill>
                  <a:schemeClr val="accent2"/>
                </a:solidFill>
              </a:rPr>
              <a:t> Smartphone application</a:t>
            </a:r>
            <a:endParaRPr lang="en-US" sz="1750" dirty="0">
              <a:solidFill>
                <a:schemeClr val="accent2"/>
              </a:solidFill>
              <a:cs typeface="Arial"/>
            </a:endParaRPr>
          </a:p>
          <a:p>
            <a:pPr lvl="1"/>
            <a:r>
              <a:rPr lang="en-US" sz="1799" u="sng" dirty="0">
                <a:solidFill>
                  <a:schemeClr val="accent2"/>
                </a:solidFill>
                <a:hlinkClick r:id="rId2"/>
              </a:rPr>
              <a:t>Dedicated “cheat sheet”</a:t>
            </a:r>
            <a:endParaRPr lang="en-US" sz="1799" u="sng" dirty="0">
              <a:solidFill>
                <a:schemeClr val="accent2"/>
              </a:solidFill>
            </a:endParaRP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sz="1750" dirty="0"/>
              <a:t>NUCLEO-WBA55 </a:t>
            </a:r>
            <a:endParaRPr lang="en-US" sz="1750" dirty="0">
              <a:cs typeface="Arial"/>
            </a:endParaRPr>
          </a:p>
          <a:p>
            <a:pPr lvl="1"/>
            <a:r>
              <a:rPr lang="en-US" sz="1750" dirty="0"/>
              <a:t>USB A to Micro-B Cable</a:t>
            </a:r>
            <a:endParaRPr lang="en-US" sz="1750" dirty="0"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C304C0-1661-1B18-8167-8669655C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Prerequisites Refresh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40A66A-BB58-B8B6-E185-D55289BE1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623" y="5098621"/>
            <a:ext cx="1571944" cy="1028908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8B33B07-B7C2-E972-FDA3-6369B51E7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390" y="1246514"/>
            <a:ext cx="1818111" cy="101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11634D3-7F73-948E-E42F-25C9E7421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687" y="1247483"/>
            <a:ext cx="1808778" cy="90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329DAB-0F27-7478-3D5C-1DC6DC28F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0497" y="5212916"/>
            <a:ext cx="2545153" cy="4875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39AAE4-E6D3-60C1-5BE1-236C1705606E}"/>
              </a:ext>
            </a:extLst>
          </p:cNvPr>
          <p:cNvSpPr txBox="1"/>
          <p:nvPr/>
        </p:nvSpPr>
        <p:spPr>
          <a:xfrm>
            <a:off x="8950578" y="4874371"/>
            <a:ext cx="2957867" cy="33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Roboto" panose="02000000000000000000" pitchFamily="2" charset="0"/>
              </a:rPr>
              <a:t>ST BLE Toolbox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2CD233-8A54-A3BD-1252-E3557B2E6DFF}"/>
              </a:ext>
            </a:extLst>
          </p:cNvPr>
          <p:cNvSpPr/>
          <p:nvPr/>
        </p:nvSpPr>
        <p:spPr>
          <a:xfrm>
            <a:off x="549016" y="912152"/>
            <a:ext cx="5557188" cy="4518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>
                <a:solidFill>
                  <a:schemeClr val="bg1"/>
                </a:solidFill>
              </a:rPr>
              <a:t>SW prerequisites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3B0E1B-1833-3A24-DF6D-75A4530D2CB4}"/>
              </a:ext>
            </a:extLst>
          </p:cNvPr>
          <p:cNvSpPr/>
          <p:nvPr/>
        </p:nvSpPr>
        <p:spPr>
          <a:xfrm>
            <a:off x="482179" y="3748312"/>
            <a:ext cx="5557188" cy="4518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9">
                <a:solidFill>
                  <a:schemeClr val="bg1"/>
                </a:solidFill>
              </a:rPr>
              <a:t>HW prerequisites</a:t>
            </a:r>
          </a:p>
        </p:txBody>
      </p:sp>
      <p:pic>
        <p:nvPicPr>
          <p:cNvPr id="15" name="Picture 14" descr="A close-up of a computer chip&#10;&#10;Description automatically generated with low confidence">
            <a:extLst>
              <a:ext uri="{FF2B5EF4-FFF2-40B4-BE49-F238E27FC236}">
                <a16:creationId xmlns:a16="http://schemas.microsoft.com/office/drawing/2014/main" id="{6A72B933-B066-38AA-BAD2-AA1B70D2402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875" y="3512421"/>
            <a:ext cx="2025018" cy="16289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325D17-808E-1E9D-3858-92C33E2825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89428">
            <a:off x="9508620" y="2801864"/>
            <a:ext cx="1639319" cy="208356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A092288-C5E5-4ACC-12EE-9F55355BA54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6845" y="102218"/>
            <a:ext cx="690668" cy="6906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0634D0-EF98-A069-4165-67F117CDC3DA}"/>
              </a:ext>
            </a:extLst>
          </p:cNvPr>
          <p:cNvSpPr txBox="1"/>
          <p:nvPr/>
        </p:nvSpPr>
        <p:spPr>
          <a:xfrm>
            <a:off x="7788026" y="4790783"/>
            <a:ext cx="909054" cy="307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/>
              <a:t>MB1801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37CCE-FA81-0A05-97F1-364C67AFF94D}"/>
              </a:ext>
            </a:extLst>
          </p:cNvPr>
          <p:cNvSpPr txBox="1"/>
          <p:nvPr/>
        </p:nvSpPr>
        <p:spPr>
          <a:xfrm>
            <a:off x="6186193" y="3253409"/>
            <a:ext cx="900442" cy="307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/>
              <a:t>MB1863</a:t>
            </a:r>
            <a:endParaRPr lang="fr-FR" sz="1799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6C791D0-F37B-DF63-6C21-65EFBD1139B6}"/>
              </a:ext>
            </a:extLst>
          </p:cNvPr>
          <p:cNvCxnSpPr/>
          <p:nvPr/>
        </p:nvCxnSpPr>
        <p:spPr>
          <a:xfrm rot="16200000" flipH="1">
            <a:off x="6948993" y="3469327"/>
            <a:ext cx="318518" cy="239454"/>
          </a:xfrm>
          <a:prstGeom prst="bentConnector3">
            <a:avLst>
              <a:gd name="adj1" fmla="val -3283"/>
            </a:avLst>
          </a:prstGeom>
          <a:ln w="9525">
            <a:solidFill>
              <a:schemeClr val="accent2"/>
            </a:solidFill>
            <a:prstDash val="lg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45AB403-8E8B-0992-E0CC-D870D3A190E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47375" y="4658787"/>
            <a:ext cx="351026" cy="4977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prstDash val="lg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678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9407C2E-D98F-6150-38DF-1A01BCED8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6" y="2159401"/>
            <a:ext cx="6057900" cy="13144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862D03-22FE-B5ED-D23C-3564F6F95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440" y="3428123"/>
            <a:ext cx="4916038" cy="159104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C6539A5-D26D-14E8-35B5-BEA7130F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3D3266B-AA4B-EAF4-7856-D951283FE5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6673" y="102122"/>
            <a:ext cx="690688" cy="6906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7EDBD7-705D-445A-7C44-562B298A3C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600" y="4277648"/>
            <a:ext cx="5392398" cy="2010240"/>
          </a:xfrm>
          <a:prstGeom prst="rect">
            <a:avLst/>
          </a:prstGeom>
        </p:spPr>
      </p:pic>
      <p:pic>
        <p:nvPicPr>
          <p:cNvPr id="20" name="Picture 17">
            <a:extLst>
              <a:ext uri="{FF2B5EF4-FFF2-40B4-BE49-F238E27FC236}">
                <a16:creationId xmlns:a16="http://schemas.microsoft.com/office/drawing/2014/main" id="{80E93340-0EED-CAA8-3CAF-3D4E75657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0000" y1="24138" x2="40000" y2="24138"/>
                        <a14:foregroundMark x1="48333" y1="22414" x2="48333" y2="22414"/>
                        <a14:foregroundMark x1="35000" y1="34483" x2="35000" y2="34483"/>
                        <a14:foregroundMark x1="55000" y1="41379" x2="55000" y2="413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078" y="2530703"/>
            <a:ext cx="370944" cy="40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7C95EAFF-58D8-346E-1131-340B635B639F}"/>
              </a:ext>
            </a:extLst>
          </p:cNvPr>
          <p:cNvSpPr/>
          <p:nvPr/>
        </p:nvSpPr>
        <p:spPr>
          <a:xfrm>
            <a:off x="3516285" y="2624839"/>
            <a:ext cx="270317" cy="1917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dirty="0"/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2DD8E8-642F-E435-195C-1F43CD53B332}"/>
              </a:ext>
            </a:extLst>
          </p:cNvPr>
          <p:cNvSpPr/>
          <p:nvPr/>
        </p:nvSpPr>
        <p:spPr>
          <a:xfrm>
            <a:off x="2903351" y="2571367"/>
            <a:ext cx="263908" cy="2452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3D6F280-ECDD-4B6D-554B-EA95958466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00695" y="399310"/>
            <a:ext cx="1954684" cy="140737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B290C8-0694-BFC9-F940-F2DCA112FE74}"/>
              </a:ext>
            </a:extLst>
          </p:cNvPr>
          <p:cNvCxnSpPr>
            <a:cxnSpLocks/>
          </p:cNvCxnSpPr>
          <p:nvPr/>
        </p:nvCxnSpPr>
        <p:spPr>
          <a:xfrm flipH="1" flipV="1">
            <a:off x="1794906" y="1755698"/>
            <a:ext cx="1067163" cy="775005"/>
          </a:xfrm>
          <a:prstGeom prst="line">
            <a:avLst/>
          </a:prstGeom>
          <a:ln w="222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E47EC59-21C6-A32E-FE34-E3BE7E7022D9}"/>
              </a:ext>
            </a:extLst>
          </p:cNvPr>
          <p:cNvCxnSpPr>
            <a:cxnSpLocks/>
          </p:cNvCxnSpPr>
          <p:nvPr/>
        </p:nvCxnSpPr>
        <p:spPr>
          <a:xfrm flipV="1">
            <a:off x="3167259" y="1747394"/>
            <a:ext cx="588120" cy="783309"/>
          </a:xfrm>
          <a:prstGeom prst="line">
            <a:avLst/>
          </a:prstGeom>
          <a:ln w="222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FE599F6-FC04-FAC9-51EA-17F7B2828D2A}"/>
              </a:ext>
            </a:extLst>
          </p:cNvPr>
          <p:cNvSpPr/>
          <p:nvPr/>
        </p:nvSpPr>
        <p:spPr>
          <a:xfrm>
            <a:off x="2307296" y="721366"/>
            <a:ext cx="797257" cy="80494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0496AE-D41C-38A6-D429-E87F3736E034}"/>
              </a:ext>
            </a:extLst>
          </p:cNvPr>
          <p:cNvSpPr/>
          <p:nvPr/>
        </p:nvSpPr>
        <p:spPr>
          <a:xfrm>
            <a:off x="5540768" y="4647279"/>
            <a:ext cx="997787" cy="2946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/>
          </a:p>
        </p:txBody>
      </p:sp>
      <p:sp>
        <p:nvSpPr>
          <p:cNvPr id="42" name="Arrow: Bent-Up 41">
            <a:extLst>
              <a:ext uri="{FF2B5EF4-FFF2-40B4-BE49-F238E27FC236}">
                <a16:creationId xmlns:a16="http://schemas.microsoft.com/office/drawing/2014/main" id="{299749EF-2B3A-AA1B-2F31-E024EFEB8AE0}"/>
              </a:ext>
            </a:extLst>
          </p:cNvPr>
          <p:cNvSpPr/>
          <p:nvPr/>
        </p:nvSpPr>
        <p:spPr>
          <a:xfrm rot="5400000">
            <a:off x="1677157" y="3732727"/>
            <a:ext cx="812988" cy="807845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fr-FR" dirty="0" err="1"/>
          </a:p>
        </p:txBody>
      </p:sp>
      <p:sp>
        <p:nvSpPr>
          <p:cNvPr id="43" name="Arrow: Bent-Up 42">
            <a:extLst>
              <a:ext uri="{FF2B5EF4-FFF2-40B4-BE49-F238E27FC236}">
                <a16:creationId xmlns:a16="http://schemas.microsoft.com/office/drawing/2014/main" id="{B5F9D76C-8E4B-8616-2D68-960185D01A86}"/>
              </a:ext>
            </a:extLst>
          </p:cNvPr>
          <p:cNvSpPr/>
          <p:nvPr/>
        </p:nvSpPr>
        <p:spPr>
          <a:xfrm rot="5400000">
            <a:off x="5856961" y="5000928"/>
            <a:ext cx="812988" cy="807845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fr-FR" dirty="0" err="1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C1600BC-BC9B-745C-79EC-2D8C2B5B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3125" y="6332434"/>
            <a:ext cx="411099" cy="292622"/>
          </a:xfrm>
        </p:spPr>
        <p:txBody>
          <a:bodyPr/>
          <a:lstStyle/>
          <a:p>
            <a:fld id="{5B31B9E4-8E4D-4C86-BFD7-412B282B373B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46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3" grpId="0" animBg="1"/>
      <p:bldP spid="41" grpId="0" animBg="1"/>
      <p:bldP spid="42" grpId="0" animBg="1"/>
      <p:bldP spid="43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461B-4F0C-423D-88CF-7C866C52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Configuration completed</a:t>
            </a:r>
            <a:br>
              <a:rPr lang="en-US" dirty="0"/>
            </a:br>
            <a:r>
              <a:rPr lang="en-US" dirty="0"/>
              <a:t>What’s next - Yes code generation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C6FF5C-A5C5-C3B2-B0D8-A1941C3B8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3981" y="6217160"/>
            <a:ext cx="494859" cy="50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EF36BAF-CB6F-4E8B-6691-56FB469AF8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103" y="79159"/>
            <a:ext cx="724817" cy="7248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719C35A-07FE-9FB4-4840-A93E6078442D}"/>
              </a:ext>
            </a:extLst>
          </p:cNvPr>
          <p:cNvSpPr/>
          <p:nvPr/>
        </p:nvSpPr>
        <p:spPr>
          <a:xfrm>
            <a:off x="2952931" y="2153140"/>
            <a:ext cx="6446067" cy="331547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r>
              <a:rPr lang="fr-FR" b="1" dirty="0"/>
              <a:t>HW configuration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024B24-C7FC-74BB-5D81-8130ACA064E1}"/>
              </a:ext>
            </a:extLst>
          </p:cNvPr>
          <p:cNvSpPr/>
          <p:nvPr/>
        </p:nvSpPr>
        <p:spPr>
          <a:xfrm>
            <a:off x="2961551" y="2794353"/>
            <a:ext cx="6446067" cy="331547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r>
              <a:rPr lang="fr-FR" b="1" dirty="0"/>
              <a:t>BLE parameters configuration</a:t>
            </a:r>
            <a:endParaRPr lang="en-US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239347-3FB7-77FE-18B6-8367C343FF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5971" y="2119909"/>
            <a:ext cx="419100" cy="400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0B9B94-415D-DD56-7BFC-2369A8D706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7334" y="2760101"/>
            <a:ext cx="419100" cy="4000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E044B2-595F-61FC-D15F-E112028A67FE}"/>
              </a:ext>
            </a:extLst>
          </p:cNvPr>
          <p:cNvSpPr/>
          <p:nvPr/>
        </p:nvSpPr>
        <p:spPr>
          <a:xfrm>
            <a:off x="2961552" y="3487043"/>
            <a:ext cx="6446067" cy="331547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r>
              <a:rPr lang="fr-FR" b="1" dirty="0"/>
              <a:t>Profile creation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FC766C-8600-0942-C076-914DB8A8940B}"/>
              </a:ext>
            </a:extLst>
          </p:cNvPr>
          <p:cNvSpPr/>
          <p:nvPr/>
        </p:nvSpPr>
        <p:spPr>
          <a:xfrm>
            <a:off x="2961552" y="4126643"/>
            <a:ext cx="6446067" cy="331547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r>
              <a:rPr lang="fr-FR" b="1" dirty="0"/>
              <a:t>Code generation</a:t>
            </a:r>
            <a:endParaRPr lang="en-US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90C206-72B9-AB7D-5D3F-9720AF3276BF}"/>
              </a:ext>
            </a:extLst>
          </p:cNvPr>
          <p:cNvSpPr/>
          <p:nvPr/>
        </p:nvSpPr>
        <p:spPr>
          <a:xfrm>
            <a:off x="2952931" y="4766243"/>
            <a:ext cx="6446067" cy="331547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r>
              <a:rPr lang="fr-FR" b="1" dirty="0"/>
              <a:t>Application code </a:t>
            </a:r>
            <a:endParaRPr lang="en-US" sz="1600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5BD856C-BDEC-18E4-8AD3-3443AD16FF69}"/>
              </a:ext>
            </a:extLst>
          </p:cNvPr>
          <p:cNvSpPr/>
          <p:nvPr/>
        </p:nvSpPr>
        <p:spPr>
          <a:xfrm>
            <a:off x="2243185" y="2153140"/>
            <a:ext cx="419100" cy="303716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endParaRPr lang="fr-FR" dirty="0" err="1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861AB2D-D572-4E1A-97E6-E1D76DA3A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6921" y="3487043"/>
            <a:ext cx="419100" cy="4000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63EEDDD-3C9F-D6F0-51DB-11D91C5223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5971" y="4092391"/>
            <a:ext cx="419100" cy="400050"/>
          </a:xfrm>
          <a:prstGeom prst="rect">
            <a:avLst/>
          </a:prstGeom>
        </p:spPr>
      </p:pic>
      <p:sp>
        <p:nvSpPr>
          <p:cNvPr id="4" name="Slide Number Placeholder 27">
            <a:extLst>
              <a:ext uri="{FF2B5EF4-FFF2-40B4-BE49-F238E27FC236}">
                <a16:creationId xmlns:a16="http://schemas.microsoft.com/office/drawing/2014/main" id="{29E0EBFC-3B39-9A86-D0DA-B6B6FDF1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261" y="6330968"/>
            <a:ext cx="411004" cy="292554"/>
          </a:xfrm>
        </p:spPr>
        <p:txBody>
          <a:bodyPr/>
          <a:lstStyle/>
          <a:p>
            <a:fld id="{62A42E78-4FE3-4E16-9FB9-64A349BFE3F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85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5F912E93-3359-8401-4F5F-60FCE9AED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3" y="4376801"/>
            <a:ext cx="3808756" cy="1812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DCBB63-2BB9-4B47-5C80-40E92155C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3" y="2621597"/>
            <a:ext cx="3808756" cy="174683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B49DE74-A9C3-6C87-E0C8-296D9312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96" y="566208"/>
            <a:ext cx="11612182" cy="1305227"/>
          </a:xfrm>
        </p:spPr>
        <p:txBody>
          <a:bodyPr/>
          <a:lstStyle/>
          <a:p>
            <a:r>
              <a:rPr lang="fr-FR" dirty="0"/>
              <a:t>Remove previous code</a:t>
            </a:r>
            <a:br>
              <a:rPr lang="fr-FR" dirty="0"/>
            </a:br>
            <a:br>
              <a:rPr lang="fr-FR" dirty="0"/>
            </a:b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CD38D50-487E-F9D3-0825-7F8F567A10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103" y="79159"/>
            <a:ext cx="724817" cy="724817"/>
          </a:xfrm>
          <a:prstGeom prst="rect">
            <a:avLst/>
          </a:prstGeom>
        </p:spPr>
      </p:pic>
      <p:sp>
        <p:nvSpPr>
          <p:cNvPr id="12" name="Slide Number Placeholder 27">
            <a:extLst>
              <a:ext uri="{FF2B5EF4-FFF2-40B4-BE49-F238E27FC236}">
                <a16:creationId xmlns:a16="http://schemas.microsoft.com/office/drawing/2014/main" id="{772C5E3B-5956-D1E3-8ED2-1A4D1B69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261" y="6330968"/>
            <a:ext cx="411004" cy="292554"/>
          </a:xfrm>
        </p:spPr>
        <p:txBody>
          <a:bodyPr/>
          <a:lstStyle/>
          <a:p>
            <a:fld id="{62A42E78-4FE3-4E16-9FB9-64A349BFE3F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78130E-ED3E-A4FF-6848-5FC8CE341512}"/>
              </a:ext>
            </a:extLst>
          </p:cNvPr>
          <p:cNvSpPr/>
          <p:nvPr/>
        </p:nvSpPr>
        <p:spPr>
          <a:xfrm>
            <a:off x="165103" y="1306330"/>
            <a:ext cx="4947254" cy="120032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Why should I remove previous </a:t>
            </a:r>
            <a:r>
              <a:rPr lang="en-US" sz="2000" u="sng" dirty="0">
                <a:solidFill>
                  <a:schemeClr val="bg1"/>
                </a:solidFill>
              </a:rPr>
              <a:t>functional</a:t>
            </a:r>
            <a:r>
              <a:rPr lang="en-US" sz="2000" dirty="0">
                <a:solidFill>
                  <a:schemeClr val="bg1"/>
                </a:solidFill>
              </a:rPr>
              <a:t>  code  ?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Arrow: Striped Right 13">
            <a:extLst>
              <a:ext uri="{FF2B5EF4-FFF2-40B4-BE49-F238E27FC236}">
                <a16:creationId xmlns:a16="http://schemas.microsoft.com/office/drawing/2014/main" id="{8ABB8216-843E-324C-5184-0E9A105B6387}"/>
              </a:ext>
            </a:extLst>
          </p:cNvPr>
          <p:cNvSpPr/>
          <p:nvPr/>
        </p:nvSpPr>
        <p:spPr>
          <a:xfrm>
            <a:off x="5273912" y="1725917"/>
            <a:ext cx="694585" cy="373809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endParaRPr lang="fr-FR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AB6A4D-243B-663D-74A0-3EFB1C8A209A}"/>
              </a:ext>
            </a:extLst>
          </p:cNvPr>
          <p:cNvSpPr txBox="1"/>
          <p:nvPr/>
        </p:nvSpPr>
        <p:spPr>
          <a:xfrm>
            <a:off x="6130052" y="1287521"/>
            <a:ext cx="5685711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As we have created profile, STM32CubeMX generated new skeleton code with more friendly APIs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Let’s use this API to move to discoverable ! </a:t>
            </a:r>
            <a:endParaRPr lang="fr-FR" dirty="0" err="1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1EA8584-0185-4BD2-8FAE-44193B9725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8185" y="847725"/>
            <a:ext cx="593697" cy="79289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66F1B50-156C-7961-BC9A-6BE07B76D13E}"/>
              </a:ext>
            </a:extLst>
          </p:cNvPr>
          <p:cNvSpPr txBox="1"/>
          <p:nvPr/>
        </p:nvSpPr>
        <p:spPr>
          <a:xfrm>
            <a:off x="1259855" y="4443295"/>
            <a:ext cx="15787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600" dirty="0">
                <a:solidFill>
                  <a:srgbClr val="FF0000"/>
                </a:solidFill>
              </a:rPr>
              <a:t>X</a:t>
            </a:r>
            <a:endParaRPr lang="fr-FR" sz="9600" dirty="0" err="1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F01F3-B8DA-804B-FFF0-CA44E739CEC7}"/>
              </a:ext>
            </a:extLst>
          </p:cNvPr>
          <p:cNvSpPr txBox="1"/>
          <p:nvPr/>
        </p:nvSpPr>
        <p:spPr>
          <a:xfrm>
            <a:off x="1259855" y="2722643"/>
            <a:ext cx="1638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600" dirty="0">
                <a:solidFill>
                  <a:srgbClr val="FF0000"/>
                </a:solidFill>
              </a:rPr>
              <a:t>X</a:t>
            </a:r>
            <a:endParaRPr lang="fr-FR" sz="9600" dirty="0" err="1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60042F-5FEE-84CF-2563-A527F5941E84}"/>
              </a:ext>
            </a:extLst>
          </p:cNvPr>
          <p:cNvSpPr txBox="1"/>
          <p:nvPr/>
        </p:nvSpPr>
        <p:spPr>
          <a:xfrm>
            <a:off x="5092953" y="3371301"/>
            <a:ext cx="2927097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2"/>
                </a:solidFill>
              </a:rPr>
              <a:t>Search for “APP_BLE_Init_2”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EF556-BCF5-0CFC-FC45-0DB9D21BA2A3}"/>
              </a:ext>
            </a:extLst>
          </p:cNvPr>
          <p:cNvSpPr txBox="1"/>
          <p:nvPr/>
        </p:nvSpPr>
        <p:spPr>
          <a:xfrm>
            <a:off x="5135156" y="5771432"/>
            <a:ext cx="3713569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2"/>
                </a:solidFill>
              </a:rPr>
              <a:t>Search for “EVT_DISCONN_COMPLETE ”</a:t>
            </a:r>
          </a:p>
        </p:txBody>
      </p:sp>
      <p:pic>
        <p:nvPicPr>
          <p:cNvPr id="13" name="Graphic 12" descr="Magnifying glass with solid fill">
            <a:extLst>
              <a:ext uri="{FF2B5EF4-FFF2-40B4-BE49-F238E27FC236}">
                <a16:creationId xmlns:a16="http://schemas.microsoft.com/office/drawing/2014/main" id="{8F3DBA05-480E-A2AE-921C-EF0C9070ED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36538" y="5771432"/>
            <a:ext cx="369332" cy="369332"/>
          </a:xfrm>
          <a:prstGeom prst="rect">
            <a:avLst/>
          </a:prstGeom>
        </p:spPr>
      </p:pic>
      <p:pic>
        <p:nvPicPr>
          <p:cNvPr id="15" name="Graphic 14" descr="Magnifying glass with solid fill">
            <a:extLst>
              <a:ext uri="{FF2B5EF4-FFF2-40B4-BE49-F238E27FC236}">
                <a16:creationId xmlns:a16="http://schemas.microsoft.com/office/drawing/2014/main" id="{B367563C-6289-FB39-0FAC-71AE012E4C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36538" y="3325134"/>
            <a:ext cx="369332" cy="3693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1A63DE3-65A3-C8D3-40F8-230F8394EA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28" y="4401046"/>
            <a:ext cx="2464673" cy="13427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0C9D7E0-D3F5-A106-B601-CC20CD7813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126" y="6012955"/>
            <a:ext cx="2464673" cy="1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4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51E331-0310-C436-D299-2AB5A5844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355" y="2089769"/>
            <a:ext cx="1971675" cy="3257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BD9BCD-41D7-E2EA-85EE-2DE4D2CF380B}"/>
              </a:ext>
            </a:extLst>
          </p:cNvPr>
          <p:cNvSpPr txBox="1"/>
          <p:nvPr/>
        </p:nvSpPr>
        <p:spPr>
          <a:xfrm>
            <a:off x="4525556" y="5131821"/>
            <a:ext cx="3713569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2"/>
                </a:solidFill>
              </a:rPr>
              <a:t>Search for “EVT_DISCONN_COMPLETE 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49DE74-A9C3-6C87-E0C8-296D9312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16" y="52552"/>
            <a:ext cx="11612182" cy="1305227"/>
          </a:xfrm>
        </p:spPr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application code to move to discoverable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CD38D50-487E-F9D3-0825-7F8F567A10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103" y="79159"/>
            <a:ext cx="724817" cy="72481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0186C3A-4E64-D687-C288-7CB606E0E77F}"/>
              </a:ext>
            </a:extLst>
          </p:cNvPr>
          <p:cNvSpPr txBox="1"/>
          <p:nvPr/>
        </p:nvSpPr>
        <p:spPr>
          <a:xfrm>
            <a:off x="4704536" y="1993673"/>
            <a:ext cx="6253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Set </a:t>
            </a:r>
            <a:r>
              <a:rPr lang="fr-FR" sz="1400" b="1" dirty="0" err="1"/>
              <a:t>device</a:t>
            </a:r>
            <a:r>
              <a:rPr lang="fr-FR" sz="1400" b="1" dirty="0"/>
              <a:t> </a:t>
            </a:r>
            <a:r>
              <a:rPr lang="fr-FR" sz="1400" b="1" dirty="0" err="1"/>
              <a:t>discoverable</a:t>
            </a:r>
            <a:r>
              <a:rPr lang="fr-FR" sz="1400" b="1" dirty="0"/>
              <a:t> at init :</a:t>
            </a:r>
          </a:p>
          <a:p>
            <a:pPr algn="l"/>
            <a:r>
              <a:rPr lang="fr-FR" sz="1400" dirty="0"/>
              <a:t>In app_ble.c &gt; function APP_BLE_Init()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CFE09F-483C-F431-7D31-A994DD7480C6}"/>
              </a:ext>
            </a:extLst>
          </p:cNvPr>
          <p:cNvSpPr txBox="1"/>
          <p:nvPr/>
        </p:nvSpPr>
        <p:spPr>
          <a:xfrm>
            <a:off x="4764922" y="2509649"/>
            <a:ext cx="6475105" cy="6463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accent2"/>
                </a:solidFill>
              </a:rPr>
              <a:t> </a:t>
            </a:r>
            <a:r>
              <a:rPr lang="fr-FR" sz="1200" i="1" dirty="0">
                <a:solidFill>
                  <a:schemeClr val="accent2"/>
                </a:solidFill>
              </a:rPr>
              <a:t>/* USER CODE BEGIN APP_BLE_Init_2 */</a:t>
            </a:r>
          </a:p>
          <a:p>
            <a:pPr algn="l"/>
            <a:r>
              <a:rPr lang="fr-FR" sz="1200" dirty="0" err="1"/>
              <a:t>APP_BLE_Procedure_Gap_Peripheral</a:t>
            </a:r>
            <a:r>
              <a:rPr lang="fr-FR" sz="1200" dirty="0"/>
              <a:t>(PROC_GAP_PERIPH_ADVERTISE_START_FAST);</a:t>
            </a:r>
          </a:p>
          <a:p>
            <a:pPr algn="l"/>
            <a:r>
              <a:rPr lang="fr-FR" sz="1200" i="1" dirty="0">
                <a:solidFill>
                  <a:schemeClr val="accent2"/>
                </a:solidFill>
              </a:rPr>
              <a:t>  /* USER CODE END APP_BLE_Init_2 */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0E8717-661A-629D-5D20-DA8214942B40}"/>
              </a:ext>
            </a:extLst>
          </p:cNvPr>
          <p:cNvSpPr txBox="1"/>
          <p:nvPr/>
        </p:nvSpPr>
        <p:spPr>
          <a:xfrm>
            <a:off x="4764923" y="3610619"/>
            <a:ext cx="64751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Set </a:t>
            </a:r>
            <a:r>
              <a:rPr lang="fr-FR" sz="1400" b="1" dirty="0" err="1"/>
              <a:t>device</a:t>
            </a:r>
            <a:r>
              <a:rPr lang="fr-FR" sz="1400" b="1" dirty="0"/>
              <a:t> </a:t>
            </a:r>
            <a:r>
              <a:rPr lang="fr-FR" sz="1400" b="1" dirty="0" err="1"/>
              <a:t>discoverable</a:t>
            </a:r>
            <a:r>
              <a:rPr lang="fr-FR" sz="1400" b="1" dirty="0"/>
              <a:t> </a:t>
            </a:r>
            <a:r>
              <a:rPr lang="en-US" sz="1400" b="1" dirty="0"/>
              <a:t>at disconnection : </a:t>
            </a:r>
          </a:p>
          <a:p>
            <a:r>
              <a:rPr lang="en-US" sz="1400" dirty="0"/>
              <a:t>In </a:t>
            </a:r>
            <a:r>
              <a:rPr lang="en-US" sz="1400" dirty="0" err="1"/>
              <a:t>app_ble.c</a:t>
            </a:r>
            <a:r>
              <a:rPr lang="en-US" sz="1400" dirty="0"/>
              <a:t> &gt; </a:t>
            </a:r>
            <a:r>
              <a:rPr lang="fr-FR" sz="1400" dirty="0" err="1"/>
              <a:t>SVCCTL_App_Notification</a:t>
            </a:r>
            <a:r>
              <a:rPr lang="fr-FR" sz="1400" dirty="0"/>
              <a:t> - HCI_DISCONNECTION_COMPLETE_EVT_CODE</a:t>
            </a:r>
            <a:r>
              <a:rPr lang="en-US" sz="1400" dirty="0"/>
              <a:t> </a:t>
            </a: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A63D220D-6E02-6CAC-306D-FA6743748859}"/>
              </a:ext>
            </a:extLst>
          </p:cNvPr>
          <p:cNvSpPr/>
          <p:nvPr/>
        </p:nvSpPr>
        <p:spPr>
          <a:xfrm rot="10800000">
            <a:off x="9539273" y="2277625"/>
            <a:ext cx="200297" cy="450737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endParaRPr lang="fr-FR" dirty="0" err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C3A6E5-C1EF-07F6-713B-BBC9670F1609}"/>
              </a:ext>
            </a:extLst>
          </p:cNvPr>
          <p:cNvSpPr txBox="1"/>
          <p:nvPr/>
        </p:nvSpPr>
        <p:spPr>
          <a:xfrm>
            <a:off x="8796341" y="1962811"/>
            <a:ext cx="1833986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050" dirty="0"/>
              <a:t>(ADV_MIN+ADV_MAX)/2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B34041-4710-53A3-EA43-A47DA0404D12}"/>
              </a:ext>
            </a:extLst>
          </p:cNvPr>
          <p:cNvSpPr txBox="1"/>
          <p:nvPr/>
        </p:nvSpPr>
        <p:spPr>
          <a:xfrm>
            <a:off x="4764922" y="4385975"/>
            <a:ext cx="6475106" cy="70788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fr-FR" sz="1600" dirty="0">
                <a:solidFill>
                  <a:schemeClr val="accent2"/>
                </a:solidFill>
              </a:rPr>
              <a:t> </a:t>
            </a:r>
            <a:r>
              <a:rPr lang="fr-FR" sz="1200" i="1" dirty="0">
                <a:solidFill>
                  <a:schemeClr val="accent2"/>
                </a:solidFill>
              </a:rPr>
              <a:t>/* USER CODE BEGIN EVT_DISCONN_COMPLETE */</a:t>
            </a:r>
          </a:p>
          <a:p>
            <a:pPr algn="l"/>
            <a:r>
              <a:rPr lang="fr-FR" sz="1200" dirty="0" err="1"/>
              <a:t>APP_BLE_Procedure_Gap_Peripheral</a:t>
            </a:r>
            <a:r>
              <a:rPr lang="fr-FR" sz="1200" dirty="0"/>
              <a:t>(PROC_GAP_PERIPH_ADVERTISE_START_FAST);</a:t>
            </a:r>
          </a:p>
          <a:p>
            <a:pPr algn="l"/>
            <a:r>
              <a:rPr lang="fr-FR" sz="1200" i="1" dirty="0">
                <a:solidFill>
                  <a:schemeClr val="accent2"/>
                </a:solidFill>
              </a:rPr>
              <a:t>  /* USER CODE END EVT_DISCONN_COMPLETE */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B3F21242-E0DD-F01E-F496-3121D779BBFB}"/>
              </a:ext>
            </a:extLst>
          </p:cNvPr>
          <p:cNvSpPr/>
          <p:nvPr/>
        </p:nvSpPr>
        <p:spPr>
          <a:xfrm>
            <a:off x="8250339" y="5173062"/>
            <a:ext cx="218498" cy="31498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endParaRPr lang="fr-FR" dirty="0" err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D7953A-FDC3-48D6-2079-7D2EB2BB2867}"/>
              </a:ext>
            </a:extLst>
          </p:cNvPr>
          <p:cNvSpPr txBox="1"/>
          <p:nvPr/>
        </p:nvSpPr>
        <p:spPr>
          <a:xfrm>
            <a:off x="5092318" y="5514425"/>
            <a:ext cx="5401470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050" dirty="0"/>
              <a:t>At disconnection, stack is not moving back to advertising, this is an application decision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5421EB-947D-D859-10A5-9B7A4F535489}"/>
              </a:ext>
            </a:extLst>
          </p:cNvPr>
          <p:cNvSpPr/>
          <p:nvPr/>
        </p:nvSpPr>
        <p:spPr>
          <a:xfrm flipV="1">
            <a:off x="1959943" y="4440849"/>
            <a:ext cx="619235" cy="1458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/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57F20B52-48E6-D8AA-A58D-07E5DA3F72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2499338"/>
              </p:ext>
            </p:extLst>
          </p:nvPr>
        </p:nvGraphicFramePr>
        <p:xfrm>
          <a:off x="300117" y="5964826"/>
          <a:ext cx="11612181" cy="310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6" name="Arrow: Striped Right 25">
            <a:extLst>
              <a:ext uri="{FF2B5EF4-FFF2-40B4-BE49-F238E27FC236}">
                <a16:creationId xmlns:a16="http://schemas.microsoft.com/office/drawing/2014/main" id="{22FFA17A-E5EE-5EE6-5AB1-A2AC29ABC032}"/>
              </a:ext>
            </a:extLst>
          </p:cNvPr>
          <p:cNvSpPr/>
          <p:nvPr/>
        </p:nvSpPr>
        <p:spPr>
          <a:xfrm>
            <a:off x="3774291" y="3493813"/>
            <a:ext cx="490881" cy="417947"/>
          </a:xfrm>
          <a:prstGeom prst="strip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endParaRPr lang="fr-FR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C6411A-73D3-C686-AFC6-FDC1BE4D4090}"/>
              </a:ext>
            </a:extLst>
          </p:cNvPr>
          <p:cNvSpPr txBox="1"/>
          <p:nvPr/>
        </p:nvSpPr>
        <p:spPr>
          <a:xfrm>
            <a:off x="3166730" y="6361069"/>
            <a:ext cx="6333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Please refer to cheatsheet for copy/paste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AB26C7-63C2-5F13-A1DA-11BF6A152BCB}"/>
              </a:ext>
            </a:extLst>
          </p:cNvPr>
          <p:cNvSpPr txBox="1"/>
          <p:nvPr/>
        </p:nvSpPr>
        <p:spPr>
          <a:xfrm>
            <a:off x="4397628" y="3208898"/>
            <a:ext cx="2927097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2"/>
                </a:solidFill>
              </a:rPr>
              <a:t>Search for “APP_BLE_Init_2”</a:t>
            </a:r>
          </a:p>
        </p:txBody>
      </p:sp>
      <p:pic>
        <p:nvPicPr>
          <p:cNvPr id="10" name="Graphic 9" descr="Magnifying glass with solid fill">
            <a:extLst>
              <a:ext uri="{FF2B5EF4-FFF2-40B4-BE49-F238E27FC236}">
                <a16:creationId xmlns:a16="http://schemas.microsoft.com/office/drawing/2014/main" id="{7092F9AF-2E90-CF5D-F77E-9EB0138E31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41213" y="3162731"/>
            <a:ext cx="369332" cy="369332"/>
          </a:xfrm>
          <a:prstGeom prst="rect">
            <a:avLst/>
          </a:prstGeom>
        </p:spPr>
      </p:pic>
      <p:pic>
        <p:nvPicPr>
          <p:cNvPr id="12" name="Graphic 11" descr="Magnifying glass with solid fill">
            <a:extLst>
              <a:ext uri="{FF2B5EF4-FFF2-40B4-BE49-F238E27FC236}">
                <a16:creationId xmlns:a16="http://schemas.microsoft.com/office/drawing/2014/main" id="{D4DBE465-792E-C0A4-7496-2C1D56ECF6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26938" y="5131821"/>
            <a:ext cx="369332" cy="369332"/>
          </a:xfrm>
          <a:prstGeom prst="rect">
            <a:avLst/>
          </a:prstGeom>
        </p:spPr>
      </p:pic>
      <p:sp>
        <p:nvSpPr>
          <p:cNvPr id="2" name="Slide Number Placeholder 27">
            <a:extLst>
              <a:ext uri="{FF2B5EF4-FFF2-40B4-BE49-F238E27FC236}">
                <a16:creationId xmlns:a16="http://schemas.microsoft.com/office/drawing/2014/main" id="{65767E64-48CD-CF55-8A2B-BFFE72D4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261" y="6330968"/>
            <a:ext cx="411004" cy="292554"/>
          </a:xfrm>
        </p:spPr>
        <p:txBody>
          <a:bodyPr/>
          <a:lstStyle/>
          <a:p>
            <a:fld id="{62A42E78-4FE3-4E16-9FB9-64A349BFE3F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1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49DE74-A9C3-6C87-E0C8-296D9312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96" y="442383"/>
            <a:ext cx="11612182" cy="1305227"/>
          </a:xfrm>
        </p:spPr>
        <p:txBody>
          <a:bodyPr/>
          <a:lstStyle/>
          <a:p>
            <a:r>
              <a:rPr lang="fr-FR" dirty="0"/>
              <a:t>Add application code</a:t>
            </a:r>
            <a:br>
              <a:rPr lang="fr-FR" dirty="0"/>
            </a:br>
            <a:r>
              <a:rPr lang="fr-FR" sz="3600" dirty="0">
                <a:solidFill>
                  <a:schemeClr val="accent2"/>
                </a:solidFill>
              </a:rPr>
              <a:t>Toggle LED from client</a:t>
            </a:r>
            <a:br>
              <a:rPr lang="fr-FR" dirty="0"/>
            </a:b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CD38D50-487E-F9D3-0825-7F8F567A10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103" y="79159"/>
            <a:ext cx="724817" cy="72481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0186C3A-4E64-D687-C288-7CB606E0E77F}"/>
              </a:ext>
            </a:extLst>
          </p:cNvPr>
          <p:cNvSpPr txBox="1"/>
          <p:nvPr/>
        </p:nvSpPr>
        <p:spPr>
          <a:xfrm>
            <a:off x="3213191" y="4443385"/>
            <a:ext cx="4730660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000" dirty="0">
                <a:solidFill>
                  <a:schemeClr val="bg1"/>
                </a:solidFill>
              </a:rPr>
              <a:t>in p2p_server_app.c  / function P2P_SERVER_Notification()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CFE09F-483C-F431-7D31-A994DD7480C6}"/>
              </a:ext>
            </a:extLst>
          </p:cNvPr>
          <p:cNvSpPr txBox="1"/>
          <p:nvPr/>
        </p:nvSpPr>
        <p:spPr>
          <a:xfrm>
            <a:off x="3213191" y="4757780"/>
            <a:ext cx="4730660" cy="6463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1200" dirty="0">
                <a:solidFill>
                  <a:schemeClr val="accent2"/>
                </a:solidFill>
              </a:rPr>
              <a:t> </a:t>
            </a:r>
            <a:r>
              <a:rPr lang="fr-FR" sz="1200" i="1" dirty="0">
                <a:solidFill>
                  <a:schemeClr val="accent2"/>
                </a:solidFill>
              </a:rPr>
              <a:t>/* </a:t>
            </a:r>
            <a:r>
              <a:rPr lang="en-US" sz="1200" i="1" dirty="0">
                <a:solidFill>
                  <a:schemeClr val="accent2"/>
                </a:solidFill>
              </a:rPr>
              <a:t>USER CODE BEGIN Service1Char1_WRITE_NO_RESP_EVT</a:t>
            </a:r>
            <a:r>
              <a:rPr lang="fr-FR" sz="1200" i="1" dirty="0">
                <a:solidFill>
                  <a:schemeClr val="accent2"/>
                </a:solidFill>
              </a:rPr>
              <a:t>*/</a:t>
            </a:r>
          </a:p>
          <a:p>
            <a:pPr algn="l"/>
            <a:r>
              <a:rPr lang="fr-FR" sz="1200" dirty="0" err="1"/>
              <a:t>HAL_GPIO_TogglePin</a:t>
            </a:r>
            <a:r>
              <a:rPr lang="fr-FR" sz="1200" dirty="0"/>
              <a:t>(GPIOB, LD2_Pin|LD3_Pin|LD1_Pin);</a:t>
            </a:r>
          </a:p>
          <a:p>
            <a:r>
              <a:rPr lang="fr-FR" sz="1200" i="1" dirty="0">
                <a:solidFill>
                  <a:schemeClr val="accent2"/>
                </a:solidFill>
              </a:rPr>
              <a:t>  /* </a:t>
            </a:r>
            <a:r>
              <a:rPr lang="en-US" sz="1200" i="1" dirty="0">
                <a:solidFill>
                  <a:schemeClr val="accent2"/>
                </a:solidFill>
              </a:rPr>
              <a:t>USER CODE END Service1Char1_WRITE_NO_RESP_EVT</a:t>
            </a:r>
            <a:r>
              <a:rPr lang="fr-FR" sz="1200" i="1" dirty="0">
                <a:solidFill>
                  <a:schemeClr val="accent2"/>
                </a:solidFill>
              </a:rPr>
              <a:t> */&lt;</a:t>
            </a:r>
            <a:endParaRPr lang="fr-FR" sz="1200" i="1" dirty="0">
              <a:solidFill>
                <a:schemeClr val="accent2"/>
              </a:solidFill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3E010-DA73-AA13-82E6-22CBADA198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0960" b="26260"/>
          <a:stretch/>
        </p:blipFill>
        <p:spPr>
          <a:xfrm>
            <a:off x="50671" y="3273854"/>
            <a:ext cx="1983859" cy="27251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55421EB-947D-D859-10A5-9B7A4F535489}"/>
              </a:ext>
            </a:extLst>
          </p:cNvPr>
          <p:cNvSpPr/>
          <p:nvPr/>
        </p:nvSpPr>
        <p:spPr>
          <a:xfrm flipV="1">
            <a:off x="544436" y="5309057"/>
            <a:ext cx="1242800" cy="24089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4BAAD0-631D-A15B-60CE-F3D8146F00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9529" y="1456853"/>
            <a:ext cx="3325646" cy="14449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E39A5F-43DD-2275-A565-E85F26BBD73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056" t="5993" r="10048" b="7476"/>
          <a:stretch/>
        </p:blipFill>
        <p:spPr>
          <a:xfrm>
            <a:off x="5534342" y="1562254"/>
            <a:ext cx="1565749" cy="1267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4EE9EE-FDB2-1C14-CE4B-B64A1B499E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12530">
            <a:off x="758215" y="1609672"/>
            <a:ext cx="881029" cy="113432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111E2F-5BA5-B42C-4310-38771087973D}"/>
              </a:ext>
            </a:extLst>
          </p:cNvPr>
          <p:cNvCxnSpPr>
            <a:cxnSpLocks/>
          </p:cNvCxnSpPr>
          <p:nvPr/>
        </p:nvCxnSpPr>
        <p:spPr>
          <a:xfrm>
            <a:off x="1718601" y="2170649"/>
            <a:ext cx="363319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C2192BA-837D-340B-596F-DB509F742603}"/>
              </a:ext>
            </a:extLst>
          </p:cNvPr>
          <p:cNvSpPr txBox="1"/>
          <p:nvPr/>
        </p:nvSpPr>
        <p:spPr>
          <a:xfrm>
            <a:off x="1973158" y="1776745"/>
            <a:ext cx="3210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dirty="0"/>
              <a:t>write to My_LED_Char (FE 41)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E3019BE3-6B42-6766-5647-8B7DC580F59E}"/>
              </a:ext>
            </a:extLst>
          </p:cNvPr>
          <p:cNvSpPr/>
          <p:nvPr/>
        </p:nvSpPr>
        <p:spPr>
          <a:xfrm>
            <a:off x="10185589" y="2986664"/>
            <a:ext cx="296091" cy="44313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endParaRPr lang="fr-FR" dirty="0" err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6D7400-F60D-919F-5902-8E3B9511B87F}"/>
              </a:ext>
            </a:extLst>
          </p:cNvPr>
          <p:cNvSpPr/>
          <p:nvPr/>
        </p:nvSpPr>
        <p:spPr>
          <a:xfrm>
            <a:off x="8818857" y="3489877"/>
            <a:ext cx="3325647" cy="11518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r>
              <a:rPr lang="fr-FR" sz="1200" dirty="0">
                <a:solidFill>
                  <a:schemeClr val="tx1"/>
                </a:solidFill>
              </a:rPr>
              <a:t>write client procedure triggers an </a:t>
            </a:r>
            <a:r>
              <a:rPr lang="fr-FR" sz="1000" dirty="0">
                <a:solidFill>
                  <a:schemeClr val="tx1"/>
                </a:solidFill>
              </a:rPr>
              <a:t>ACI_GATT_ATTRIBUTE_MODIFIED_VSEVT_CODE </a:t>
            </a:r>
            <a:r>
              <a:rPr lang="fr-FR" sz="1200" dirty="0">
                <a:solidFill>
                  <a:schemeClr val="tx1"/>
                </a:solidFill>
              </a:rPr>
              <a:t>at server application level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350D87-9D24-C7FD-1A2D-6214BCBAC9B2}"/>
              </a:ext>
            </a:extLst>
          </p:cNvPr>
          <p:cNvSpPr txBox="1"/>
          <p:nvPr/>
        </p:nvSpPr>
        <p:spPr>
          <a:xfrm>
            <a:off x="9805851" y="1456853"/>
            <a:ext cx="1193075" cy="147815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fr-FR" dirty="0" err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600EE7-6289-4D8A-016B-2FDBAB123E64}"/>
              </a:ext>
            </a:extLst>
          </p:cNvPr>
          <p:cNvSpPr txBox="1"/>
          <p:nvPr/>
        </p:nvSpPr>
        <p:spPr>
          <a:xfrm>
            <a:off x="9816711" y="2698291"/>
            <a:ext cx="1171353" cy="22013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fr-FR" sz="500" dirty="0" err="1"/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01FBB677-A4E9-7CCB-D0A3-CE8C6390EEA6}"/>
              </a:ext>
            </a:extLst>
          </p:cNvPr>
          <p:cNvSpPr/>
          <p:nvPr/>
        </p:nvSpPr>
        <p:spPr>
          <a:xfrm>
            <a:off x="2364667" y="4965528"/>
            <a:ext cx="376952" cy="230833"/>
          </a:xfrm>
          <a:prstGeom prst="strip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endParaRPr lang="fr-FR" dirty="0" err="1"/>
          </a:p>
        </p:txBody>
      </p:sp>
      <p:sp>
        <p:nvSpPr>
          <p:cNvPr id="12" name="Slide Number Placeholder 27">
            <a:extLst>
              <a:ext uri="{FF2B5EF4-FFF2-40B4-BE49-F238E27FC236}">
                <a16:creationId xmlns:a16="http://schemas.microsoft.com/office/drawing/2014/main" id="{772C5E3B-5956-D1E3-8ED2-1A4D1B69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261" y="6330968"/>
            <a:ext cx="411004" cy="292554"/>
          </a:xfrm>
        </p:spPr>
        <p:txBody>
          <a:bodyPr/>
          <a:lstStyle/>
          <a:p>
            <a:fld id="{62A42E78-4FE3-4E16-9FB9-64A349BFE3F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A4BA01-7459-0C40-7098-CA70844C0F52}"/>
              </a:ext>
            </a:extLst>
          </p:cNvPr>
          <p:cNvSpPr txBox="1"/>
          <p:nvPr/>
        </p:nvSpPr>
        <p:spPr>
          <a:xfrm>
            <a:off x="2936486" y="5472285"/>
            <a:ext cx="4494619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2"/>
                </a:solidFill>
              </a:rPr>
              <a:t>Search for “Service1Char1_WRITE_NO_RESP_EVT”</a:t>
            </a:r>
          </a:p>
        </p:txBody>
      </p:sp>
      <p:pic>
        <p:nvPicPr>
          <p:cNvPr id="14" name="Graphic 13" descr="Magnifying glass with solid fill">
            <a:extLst>
              <a:ext uri="{FF2B5EF4-FFF2-40B4-BE49-F238E27FC236}">
                <a16:creationId xmlns:a16="http://schemas.microsoft.com/office/drawing/2014/main" id="{06A245A5-C79F-1D67-69EB-D8B4D33239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71192" y="5472285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26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6B0402E-C6DB-CE51-D16C-021C6778C15B}"/>
              </a:ext>
            </a:extLst>
          </p:cNvPr>
          <p:cNvSpPr/>
          <p:nvPr/>
        </p:nvSpPr>
        <p:spPr>
          <a:xfrm>
            <a:off x="7060057" y="5531552"/>
            <a:ext cx="4937297" cy="6530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r>
              <a:rPr lang="en-US" sz="1400" dirty="0">
                <a:solidFill>
                  <a:schemeClr val="accent1"/>
                </a:solidFill>
              </a:rPr>
              <a:t>It notify the sequencer that the task must be triggered.</a:t>
            </a:r>
          </a:p>
          <a:p>
            <a:pPr algn="ctr">
              <a:buClr>
                <a:schemeClr val="bg1"/>
              </a:buClr>
            </a:pPr>
            <a:r>
              <a:rPr lang="en-US" sz="1400" dirty="0">
                <a:solidFill>
                  <a:schemeClr val="accent1"/>
                </a:solidFill>
              </a:rPr>
              <a:t>It will generate a call to registered function </a:t>
            </a:r>
          </a:p>
          <a:p>
            <a:pPr algn="ctr">
              <a:buClr>
                <a:schemeClr val="bg1"/>
              </a:buClr>
            </a:pPr>
            <a:r>
              <a:rPr lang="en-US" sz="1400" dirty="0">
                <a:solidFill>
                  <a:schemeClr val="accent1"/>
                </a:solidFill>
              </a:rPr>
              <a:t>(here :  APPE_Button1Action() 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27FE9B-2C52-9056-BC06-487A4EC21E47}"/>
              </a:ext>
            </a:extLst>
          </p:cNvPr>
          <p:cNvSpPr txBox="1"/>
          <p:nvPr/>
        </p:nvSpPr>
        <p:spPr>
          <a:xfrm>
            <a:off x="297772" y="4300042"/>
            <a:ext cx="7437648" cy="30777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/>
              <a:t>UTIL_SEQ_RegTask</a:t>
            </a:r>
            <a:r>
              <a:rPr lang="en-US" sz="1400" dirty="0"/>
              <a:t>(1U &lt;&lt; TASK_BUTTON_1, UTIL_SEQ_RFU, </a:t>
            </a:r>
            <a:r>
              <a:rPr lang="en-US" sz="1400" b="1" dirty="0"/>
              <a:t>APPE_Button1Action</a:t>
            </a:r>
            <a:r>
              <a:rPr lang="en-US" sz="1400" dirty="0"/>
              <a:t>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341AEF-66ED-E9CF-CF61-54941073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add</a:t>
            </a:r>
            <a:r>
              <a:rPr lang="fr-FR" dirty="0"/>
              <a:t> a task in </a:t>
            </a:r>
            <a:r>
              <a:rPr lang="fr-FR" dirty="0" err="1"/>
              <a:t>sequencer</a:t>
            </a:r>
            <a:r>
              <a:rPr lang="fr-FR" dirty="0"/>
              <a:t> ?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E2E5813-0A78-FA6A-9DC0-030B013AFC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103" y="79159"/>
            <a:ext cx="724817" cy="7248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9E6FC48-7946-F415-5AEC-4572358EA604}"/>
              </a:ext>
            </a:extLst>
          </p:cNvPr>
          <p:cNvSpPr/>
          <p:nvPr/>
        </p:nvSpPr>
        <p:spPr>
          <a:xfrm>
            <a:off x="165103" y="1594091"/>
            <a:ext cx="390525" cy="2567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r>
              <a:rPr lang="en-US" sz="1400" dirty="0">
                <a:solidFill>
                  <a:schemeClr val="tx1"/>
                </a:solidFill>
              </a:rPr>
              <a:t>#1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DE600-2AE3-E1ED-C470-84C9956CB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0904" y="6254065"/>
            <a:ext cx="494859" cy="50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C3237B-D781-E949-402F-76B48AB494BF}"/>
              </a:ext>
            </a:extLst>
          </p:cNvPr>
          <p:cNvSpPr txBox="1"/>
          <p:nvPr/>
        </p:nvSpPr>
        <p:spPr>
          <a:xfrm>
            <a:off x="527511" y="1537795"/>
            <a:ext cx="4231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Define a </a:t>
            </a:r>
            <a:r>
              <a:rPr lang="fr-FR" sz="1800" b="1" dirty="0"/>
              <a:t>TaskID</a:t>
            </a:r>
            <a:r>
              <a:rPr lang="fr-FR" sz="1800" dirty="0"/>
              <a:t> for your « new task » :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0658B5-2999-771F-E766-5650EB5C5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9453" y="981128"/>
            <a:ext cx="3331669" cy="2448666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669DE9A7-B8B9-C832-2439-37A25CD8390A}"/>
              </a:ext>
            </a:extLst>
          </p:cNvPr>
          <p:cNvSpPr/>
          <p:nvPr/>
        </p:nvSpPr>
        <p:spPr>
          <a:xfrm rot="16200000">
            <a:off x="6737507" y="2653139"/>
            <a:ext cx="304800" cy="70407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endParaRPr lang="fr-FR" dirty="0" err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DF7927-B142-42C5-135B-23CDA0244D70}"/>
              </a:ext>
            </a:extLst>
          </p:cNvPr>
          <p:cNvSpPr/>
          <p:nvPr/>
        </p:nvSpPr>
        <p:spPr>
          <a:xfrm>
            <a:off x="7332509" y="2762618"/>
            <a:ext cx="2817090" cy="38640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endParaRPr lang="fr-FR" dirty="0" err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137AC-152A-BC62-24B3-D2D89CA35A7A}"/>
              </a:ext>
            </a:extLst>
          </p:cNvPr>
          <p:cNvSpPr/>
          <p:nvPr/>
        </p:nvSpPr>
        <p:spPr>
          <a:xfrm>
            <a:off x="3486448" y="2621305"/>
            <a:ext cx="2964102" cy="6690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r>
              <a:rPr lang="en-US" sz="1100" dirty="0">
                <a:solidFill>
                  <a:schemeClr val="accent1"/>
                </a:solidFill>
              </a:rPr>
              <a:t>In </a:t>
            </a:r>
            <a:r>
              <a:rPr lang="en-US" sz="1100" dirty="0" err="1">
                <a:solidFill>
                  <a:schemeClr val="accent1"/>
                </a:solidFill>
              </a:rPr>
              <a:t>app_conf.h</a:t>
            </a:r>
            <a:endParaRPr lang="en-US" sz="1100" dirty="0">
              <a:solidFill>
                <a:schemeClr val="accent1"/>
              </a:solidFill>
            </a:endParaRPr>
          </a:p>
          <a:p>
            <a:pPr algn="ctr">
              <a:buClr>
                <a:schemeClr val="bg1"/>
              </a:buClr>
            </a:pPr>
            <a:r>
              <a:rPr lang="en-US" sz="1100" dirty="0">
                <a:solidFill>
                  <a:schemeClr val="accent1"/>
                </a:solidFill>
              </a:rPr>
              <a:t> define a new ID in </a:t>
            </a:r>
            <a:r>
              <a:rPr lang="en-US" sz="1100" dirty="0" err="1">
                <a:solidFill>
                  <a:schemeClr val="accent1"/>
                </a:solidFill>
              </a:rPr>
              <a:t>enum</a:t>
            </a:r>
            <a:r>
              <a:rPr lang="en-US" sz="1100" dirty="0">
                <a:solidFill>
                  <a:schemeClr val="accent1"/>
                </a:solidFill>
              </a:rPr>
              <a:t> </a:t>
            </a:r>
            <a:r>
              <a:rPr lang="en-US" sz="1100" dirty="0" err="1">
                <a:solidFill>
                  <a:schemeClr val="accent1"/>
                </a:solidFill>
              </a:rPr>
              <a:t>CFG_Task_Id_t</a:t>
            </a:r>
            <a:r>
              <a:rPr lang="en-US" sz="1100" dirty="0">
                <a:solidFill>
                  <a:schemeClr val="accent1"/>
                </a:solidFill>
              </a:rPr>
              <a:t> (USER code </a:t>
            </a:r>
            <a:r>
              <a:rPr lang="en-US" sz="1400" dirty="0">
                <a:solidFill>
                  <a:schemeClr val="accent1"/>
                </a:solidFill>
              </a:rPr>
              <a:t>section</a:t>
            </a:r>
            <a:r>
              <a:rPr lang="en-US" sz="1100" dirty="0">
                <a:solidFill>
                  <a:schemeClr val="accent1"/>
                </a:solidFill>
              </a:rPr>
              <a:t>)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0408EA-3E1E-1541-6D11-C3E16C599B6F}"/>
              </a:ext>
            </a:extLst>
          </p:cNvPr>
          <p:cNvSpPr/>
          <p:nvPr/>
        </p:nvSpPr>
        <p:spPr>
          <a:xfrm>
            <a:off x="165103" y="3718658"/>
            <a:ext cx="390525" cy="2567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r>
              <a:rPr lang="en-US" sz="1400" dirty="0">
                <a:solidFill>
                  <a:schemeClr val="tx1"/>
                </a:solidFill>
              </a:rPr>
              <a:t>#2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09BF25-9C0E-5DEB-0DBE-2001F34E76E9}"/>
              </a:ext>
            </a:extLst>
          </p:cNvPr>
          <p:cNvSpPr txBox="1"/>
          <p:nvPr/>
        </p:nvSpPr>
        <p:spPr>
          <a:xfrm>
            <a:off x="527511" y="3662362"/>
            <a:ext cx="7138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/>
              <a:t>UTIL_SEQ_RegTask</a:t>
            </a:r>
            <a:r>
              <a:rPr lang="en-US" sz="1800" b="1" dirty="0"/>
              <a:t>() </a:t>
            </a:r>
            <a:r>
              <a:rPr lang="en-US" sz="1800" dirty="0"/>
              <a:t>to register your task in the sequencer</a:t>
            </a:r>
            <a:endParaRPr lang="fr-FR" sz="1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8925A8-2017-4A84-F233-58C8B5DC8005}"/>
              </a:ext>
            </a:extLst>
          </p:cNvPr>
          <p:cNvSpPr/>
          <p:nvPr/>
        </p:nvSpPr>
        <p:spPr>
          <a:xfrm>
            <a:off x="8585146" y="4083765"/>
            <a:ext cx="3412208" cy="6690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r>
              <a:rPr lang="en-US" sz="1400" dirty="0">
                <a:solidFill>
                  <a:schemeClr val="accent1"/>
                </a:solidFill>
              </a:rPr>
              <a:t>It associates a callback to your Task. </a:t>
            </a:r>
          </a:p>
          <a:p>
            <a:pPr algn="ctr">
              <a:buClr>
                <a:schemeClr val="bg1"/>
              </a:buClr>
            </a:pPr>
            <a:r>
              <a:rPr lang="en-US" sz="1400" dirty="0">
                <a:solidFill>
                  <a:schemeClr val="accent1"/>
                </a:solidFill>
              </a:rPr>
              <a:t>To be done only Once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5EAD42-D4BD-71D1-258E-1F76A3F9A04D}"/>
              </a:ext>
            </a:extLst>
          </p:cNvPr>
          <p:cNvSpPr/>
          <p:nvPr/>
        </p:nvSpPr>
        <p:spPr>
          <a:xfrm>
            <a:off x="165103" y="5187274"/>
            <a:ext cx="390525" cy="2567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r>
              <a:rPr lang="en-US" sz="1400" dirty="0">
                <a:solidFill>
                  <a:schemeClr val="tx1"/>
                </a:solidFill>
              </a:rPr>
              <a:t>#3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4193D4-63EA-C3D7-F201-FAAAA814B3F9}"/>
              </a:ext>
            </a:extLst>
          </p:cNvPr>
          <p:cNvSpPr txBox="1"/>
          <p:nvPr/>
        </p:nvSpPr>
        <p:spPr>
          <a:xfrm>
            <a:off x="527511" y="5130978"/>
            <a:ext cx="9136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 err="1"/>
              <a:t>UTIL_SEQ_SetTask</a:t>
            </a:r>
            <a:r>
              <a:rPr lang="en-US" sz="1800" b="1" dirty="0"/>
              <a:t>() </a:t>
            </a:r>
            <a:r>
              <a:rPr lang="en-US" sz="1800" dirty="0"/>
              <a:t>to notify the sequencer shall execute the registered task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C2CD9F-7003-02D6-BB0C-C7BEDCC81644}"/>
              </a:ext>
            </a:extLst>
          </p:cNvPr>
          <p:cNvSpPr txBox="1"/>
          <p:nvPr/>
        </p:nvSpPr>
        <p:spPr>
          <a:xfrm>
            <a:off x="297772" y="5689336"/>
            <a:ext cx="5934639" cy="30777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/>
              <a:t>UTIL_SEQ_SetTask</a:t>
            </a:r>
            <a:r>
              <a:rPr lang="fr-FR" sz="1400" dirty="0"/>
              <a:t>(1U &lt;&lt; TASK_BUTTON_1, CFG_SEQ_PRIO_0);</a:t>
            </a:r>
            <a:endParaRPr lang="en-US" sz="1400" dirty="0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DF07A469-EA56-86FD-A710-7410D765F215}"/>
              </a:ext>
            </a:extLst>
          </p:cNvPr>
          <p:cNvSpPr/>
          <p:nvPr/>
        </p:nvSpPr>
        <p:spPr>
          <a:xfrm rot="16200000">
            <a:off x="6493834" y="5555258"/>
            <a:ext cx="304800" cy="57593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endParaRPr lang="fr-FR" dirty="0" err="1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125A16CE-8E06-9356-354E-9A9B1FAA34D6}"/>
              </a:ext>
            </a:extLst>
          </p:cNvPr>
          <p:cNvSpPr/>
          <p:nvPr/>
        </p:nvSpPr>
        <p:spPr>
          <a:xfrm rot="16200000">
            <a:off x="8063301" y="4169717"/>
            <a:ext cx="304800" cy="57593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endParaRPr lang="fr-FR" dirty="0" err="1"/>
          </a:p>
        </p:txBody>
      </p:sp>
      <p:sp>
        <p:nvSpPr>
          <p:cNvPr id="4" name="Slide Number Placeholder 27">
            <a:extLst>
              <a:ext uri="{FF2B5EF4-FFF2-40B4-BE49-F238E27FC236}">
                <a16:creationId xmlns:a16="http://schemas.microsoft.com/office/drawing/2014/main" id="{6F3CBFFE-D3B6-572E-96D4-95BD71CA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261" y="6330968"/>
            <a:ext cx="411004" cy="292554"/>
          </a:xfrm>
        </p:spPr>
        <p:txBody>
          <a:bodyPr/>
          <a:lstStyle/>
          <a:p>
            <a:fld id="{62A42E78-4FE3-4E16-9FB9-64A349BFE3F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96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9" grpId="0" animBg="1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4BAAD0-631D-A15B-60CE-F3D8146F0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529" y="1456853"/>
            <a:ext cx="3325646" cy="144499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3350D87-9D24-C7FD-1A2D-6214BCBAC9B2}"/>
              </a:ext>
            </a:extLst>
          </p:cNvPr>
          <p:cNvSpPr txBox="1"/>
          <p:nvPr/>
        </p:nvSpPr>
        <p:spPr>
          <a:xfrm>
            <a:off x="11002100" y="1440273"/>
            <a:ext cx="1193075" cy="147815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fr-FR" dirty="0" err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49DE74-A9C3-6C87-E0C8-296D9312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96" y="442383"/>
            <a:ext cx="11612182" cy="1305227"/>
          </a:xfrm>
        </p:spPr>
        <p:txBody>
          <a:bodyPr/>
          <a:lstStyle/>
          <a:p>
            <a:r>
              <a:rPr lang="fr-FR" dirty="0"/>
              <a:t>Add application code</a:t>
            </a:r>
            <a:br>
              <a:rPr lang="fr-FR" dirty="0"/>
            </a:br>
            <a:r>
              <a:rPr lang="en-US" sz="3200" dirty="0">
                <a:solidFill>
                  <a:schemeClr val="accent2"/>
                </a:solidFill>
              </a:rPr>
              <a:t>Raise an alarm from device to Smartphone(1/3)</a:t>
            </a:r>
            <a:br>
              <a:rPr lang="en-US" sz="3600" dirty="0"/>
            </a:b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CD38D50-487E-F9D3-0825-7F8F567A10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103" y="79159"/>
            <a:ext cx="724817" cy="72481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0186C3A-4E64-D687-C288-7CB606E0E77F}"/>
              </a:ext>
            </a:extLst>
          </p:cNvPr>
          <p:cNvSpPr txBox="1"/>
          <p:nvPr/>
        </p:nvSpPr>
        <p:spPr>
          <a:xfrm>
            <a:off x="3048663" y="3223617"/>
            <a:ext cx="314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need to </a:t>
            </a:r>
            <a:r>
              <a:rPr lang="fr-FR" sz="1200" dirty="0" err="1"/>
              <a:t>define</a:t>
            </a:r>
            <a:r>
              <a:rPr lang="fr-FR" sz="1200" dirty="0"/>
              <a:t> specific task for button press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CFE09F-483C-F431-7D31-A994DD7480C6}"/>
              </a:ext>
            </a:extLst>
          </p:cNvPr>
          <p:cNvSpPr txBox="1"/>
          <p:nvPr/>
        </p:nvSpPr>
        <p:spPr>
          <a:xfrm>
            <a:off x="2695766" y="3791144"/>
            <a:ext cx="7857934" cy="6463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accent2"/>
                </a:solidFill>
              </a:rPr>
              <a:t> </a:t>
            </a:r>
            <a:r>
              <a:rPr lang="fr-FR" sz="1200" i="1" dirty="0">
                <a:solidFill>
                  <a:schemeClr val="accent2"/>
                </a:solidFill>
              </a:rPr>
              <a:t>/* </a:t>
            </a:r>
            <a:r>
              <a:rPr lang="en-US" sz="1200" i="1" dirty="0">
                <a:solidFill>
                  <a:schemeClr val="accent2"/>
                </a:solidFill>
              </a:rPr>
              <a:t>USER CODE BEGIN </a:t>
            </a:r>
            <a:r>
              <a:rPr lang="en-US" sz="1200" i="1" dirty="0" err="1">
                <a:solidFill>
                  <a:schemeClr val="accent2"/>
                </a:solidFill>
              </a:rPr>
              <a:t>CFG_Task_Id_t</a:t>
            </a:r>
            <a:r>
              <a:rPr lang="en-US" sz="1200" i="1" dirty="0">
                <a:solidFill>
                  <a:schemeClr val="accent2"/>
                </a:solidFill>
              </a:rPr>
              <a:t> </a:t>
            </a:r>
            <a:r>
              <a:rPr lang="fr-FR" sz="1200" i="1" dirty="0">
                <a:solidFill>
                  <a:schemeClr val="accent2"/>
                </a:solidFill>
              </a:rPr>
              <a:t>*/</a:t>
            </a:r>
          </a:p>
          <a:p>
            <a:pPr algn="l"/>
            <a:r>
              <a:rPr lang="fr-FR" sz="1200" dirty="0"/>
              <a:t>TASK_BUTTON_1,</a:t>
            </a:r>
          </a:p>
          <a:p>
            <a:pPr algn="l"/>
            <a:r>
              <a:rPr lang="fr-FR" sz="1200" i="1" dirty="0">
                <a:solidFill>
                  <a:schemeClr val="accent2"/>
                </a:solidFill>
              </a:rPr>
              <a:t> /* </a:t>
            </a:r>
            <a:r>
              <a:rPr lang="en-US" sz="1200" i="1" dirty="0">
                <a:solidFill>
                  <a:schemeClr val="accent2"/>
                </a:solidFill>
              </a:rPr>
              <a:t>USER CODE END </a:t>
            </a:r>
            <a:r>
              <a:rPr lang="en-US" sz="1200" i="1" dirty="0" err="1">
                <a:solidFill>
                  <a:schemeClr val="accent2"/>
                </a:solidFill>
              </a:rPr>
              <a:t>CFG_Task_Id_t</a:t>
            </a:r>
            <a:r>
              <a:rPr lang="fr-FR" sz="1200" i="1" dirty="0">
                <a:solidFill>
                  <a:schemeClr val="accent2"/>
                </a:solidFill>
              </a:rPr>
              <a:t>*/</a:t>
            </a:r>
          </a:p>
        </p:txBody>
      </p:sp>
      <p:sp>
        <p:nvSpPr>
          <p:cNvPr id="26" name="Arrow: Striped Right 25">
            <a:extLst>
              <a:ext uri="{FF2B5EF4-FFF2-40B4-BE49-F238E27FC236}">
                <a16:creationId xmlns:a16="http://schemas.microsoft.com/office/drawing/2014/main" id="{22FFA17A-E5EE-5EE6-5AB1-A2AC29ABC032}"/>
              </a:ext>
            </a:extLst>
          </p:cNvPr>
          <p:cNvSpPr/>
          <p:nvPr/>
        </p:nvSpPr>
        <p:spPr>
          <a:xfrm>
            <a:off x="1964617" y="3998892"/>
            <a:ext cx="376952" cy="230833"/>
          </a:xfrm>
          <a:prstGeom prst="strip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endParaRPr lang="fr-FR" dirty="0" err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E39A5F-43DD-2275-A565-E85F26BBD7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56" t="5993" r="10048" b="7476"/>
          <a:stretch/>
        </p:blipFill>
        <p:spPr>
          <a:xfrm>
            <a:off x="280398" y="1201731"/>
            <a:ext cx="1348674" cy="10917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4EE9EE-FDB2-1C14-CE4B-B64A1B499E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12530">
            <a:off x="6043072" y="1532464"/>
            <a:ext cx="881029" cy="113432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111E2F-5BA5-B42C-4310-38771087973D}"/>
              </a:ext>
            </a:extLst>
          </p:cNvPr>
          <p:cNvCxnSpPr>
            <a:cxnSpLocks/>
          </p:cNvCxnSpPr>
          <p:nvPr/>
        </p:nvCxnSpPr>
        <p:spPr>
          <a:xfrm>
            <a:off x="1728925" y="1973645"/>
            <a:ext cx="44539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C2192BA-837D-340B-596F-DB509F742603}"/>
              </a:ext>
            </a:extLst>
          </p:cNvPr>
          <p:cNvSpPr txBox="1"/>
          <p:nvPr/>
        </p:nvSpPr>
        <p:spPr>
          <a:xfrm>
            <a:off x="1710669" y="1587159"/>
            <a:ext cx="4490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notify peer device trough SWITCH_C (FE 42)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E3019BE3-6B42-6766-5647-8B7DC580F59E}"/>
              </a:ext>
            </a:extLst>
          </p:cNvPr>
          <p:cNvSpPr/>
          <p:nvPr/>
        </p:nvSpPr>
        <p:spPr>
          <a:xfrm>
            <a:off x="11450591" y="2986664"/>
            <a:ext cx="296091" cy="44313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endParaRPr lang="fr-FR" dirty="0" err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6D7400-F60D-919F-5902-8E3B9511B87F}"/>
              </a:ext>
            </a:extLst>
          </p:cNvPr>
          <p:cNvSpPr/>
          <p:nvPr/>
        </p:nvSpPr>
        <p:spPr>
          <a:xfrm>
            <a:off x="11063583" y="3479500"/>
            <a:ext cx="1070104" cy="10768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r>
              <a:rPr lang="fr-FR" sz="1200" dirty="0">
                <a:solidFill>
                  <a:schemeClr val="tx1"/>
                </a:solidFill>
              </a:rPr>
              <a:t>On press button use notify procedure use to push data to client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CC0DD5B-67A0-35BB-945C-C097F1BBDF1C}"/>
              </a:ext>
            </a:extLst>
          </p:cNvPr>
          <p:cNvSpPr/>
          <p:nvPr/>
        </p:nvSpPr>
        <p:spPr>
          <a:xfrm rot="10800000">
            <a:off x="889920" y="2356944"/>
            <a:ext cx="171450" cy="2413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endParaRPr lang="fr-FR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FC62D-C057-5BAD-50D1-DC4E231A21B4}"/>
              </a:ext>
            </a:extLst>
          </p:cNvPr>
          <p:cNvSpPr txBox="1"/>
          <p:nvPr/>
        </p:nvSpPr>
        <p:spPr>
          <a:xfrm>
            <a:off x="573881" y="2598244"/>
            <a:ext cx="233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900" dirty="0"/>
              <a:t>press button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77AF18-E64A-F4DC-B392-340006657A05}"/>
              </a:ext>
            </a:extLst>
          </p:cNvPr>
          <p:cNvSpPr txBox="1"/>
          <p:nvPr/>
        </p:nvSpPr>
        <p:spPr>
          <a:xfrm>
            <a:off x="11012959" y="2564659"/>
            <a:ext cx="1171353" cy="22013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fr-FR" sz="500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FE49DB-BD64-A054-5C2A-178DE1FCD955}"/>
              </a:ext>
            </a:extLst>
          </p:cNvPr>
          <p:cNvSpPr txBox="1"/>
          <p:nvPr/>
        </p:nvSpPr>
        <p:spPr>
          <a:xfrm>
            <a:off x="2693063" y="3223617"/>
            <a:ext cx="355600" cy="2462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000" dirty="0"/>
              <a:t>#1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8C6336-6CC4-8973-BCB6-5DC4B6935779}"/>
              </a:ext>
            </a:extLst>
          </p:cNvPr>
          <p:cNvSpPr txBox="1"/>
          <p:nvPr/>
        </p:nvSpPr>
        <p:spPr>
          <a:xfrm>
            <a:off x="2689416" y="3486183"/>
            <a:ext cx="5629084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000" dirty="0">
                <a:solidFill>
                  <a:schemeClr val="bg1"/>
                </a:solidFill>
              </a:rPr>
              <a:t>In </a:t>
            </a:r>
            <a:r>
              <a:rPr lang="fr-FR" sz="1000" dirty="0" err="1">
                <a:solidFill>
                  <a:schemeClr val="bg1"/>
                </a:solidFill>
              </a:rPr>
              <a:t>app_conf.h</a:t>
            </a:r>
            <a:endParaRPr lang="fr-FR" sz="1000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611C92-2D1A-B4E6-EB4F-299AB9BBB76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8399"/>
          <a:stretch/>
        </p:blipFill>
        <p:spPr>
          <a:xfrm>
            <a:off x="140749" y="3242344"/>
            <a:ext cx="1435690" cy="11866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55421EB-947D-D859-10A5-9B7A4F535489}"/>
              </a:ext>
            </a:extLst>
          </p:cNvPr>
          <p:cNvSpPr/>
          <p:nvPr/>
        </p:nvSpPr>
        <p:spPr>
          <a:xfrm flipV="1">
            <a:off x="391756" y="3954296"/>
            <a:ext cx="996328" cy="12729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8FFCDB-6607-4CB9-3AF1-BAE367403E7A}"/>
              </a:ext>
            </a:extLst>
          </p:cNvPr>
          <p:cNvSpPr txBox="1"/>
          <p:nvPr/>
        </p:nvSpPr>
        <p:spPr>
          <a:xfrm>
            <a:off x="3055013" y="5043150"/>
            <a:ext cx="314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register</a:t>
            </a:r>
            <a:r>
              <a:rPr lang="fr-FR" sz="1200" dirty="0"/>
              <a:t> a « button task »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DB5525-251A-1843-2773-B02CADCB81D0}"/>
              </a:ext>
            </a:extLst>
          </p:cNvPr>
          <p:cNvSpPr txBox="1"/>
          <p:nvPr/>
        </p:nvSpPr>
        <p:spPr>
          <a:xfrm>
            <a:off x="2702116" y="5610677"/>
            <a:ext cx="7851584" cy="6463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200" i="1" dirty="0">
                <a:solidFill>
                  <a:schemeClr val="accent2"/>
                </a:solidFill>
              </a:rPr>
              <a:t>/* U</a:t>
            </a:r>
            <a:r>
              <a:rPr lang="en-US" sz="1200" i="1" dirty="0">
                <a:solidFill>
                  <a:schemeClr val="accent2"/>
                </a:solidFill>
              </a:rPr>
              <a:t>SER CODE BEGIN Service1_APP_Init </a:t>
            </a:r>
            <a:r>
              <a:rPr lang="fr-FR" sz="1200" i="1" dirty="0">
                <a:solidFill>
                  <a:schemeClr val="accent2"/>
                </a:solidFill>
              </a:rPr>
              <a:t>*/</a:t>
            </a:r>
          </a:p>
          <a:p>
            <a:pPr algn="l"/>
            <a:r>
              <a:rPr lang="fr-FR" sz="1200" dirty="0"/>
              <a:t> </a:t>
            </a:r>
            <a:r>
              <a:rPr lang="en-US" sz="1200" dirty="0" err="1"/>
              <a:t>UTIL_SEQ_RegTask</a:t>
            </a:r>
            <a:r>
              <a:rPr lang="en-US" sz="1200" dirty="0"/>
              <a:t>( 1U &lt;&lt; </a:t>
            </a:r>
            <a:r>
              <a:rPr lang="fr-FR" sz="1200" dirty="0"/>
              <a:t>TASK_BUTTON_1</a:t>
            </a:r>
            <a:r>
              <a:rPr lang="en-US" sz="1200" dirty="0"/>
              <a:t>, UTIL_SEQ_RFU, 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</a:rPr>
              <a:t>P2P_SERVER_Switch_c_SendNotification</a:t>
            </a:r>
            <a:r>
              <a:rPr lang="en-US" sz="1200" dirty="0"/>
              <a:t>);</a:t>
            </a:r>
            <a:endParaRPr lang="fr-FR" sz="1200" dirty="0"/>
          </a:p>
          <a:p>
            <a:pPr algn="l"/>
            <a:r>
              <a:rPr lang="fr-FR" sz="1200" i="1" dirty="0">
                <a:solidFill>
                  <a:schemeClr val="accent2"/>
                </a:solidFill>
              </a:rPr>
              <a:t>  /* </a:t>
            </a:r>
            <a:r>
              <a:rPr lang="en-US" sz="1200" i="1" dirty="0">
                <a:solidFill>
                  <a:schemeClr val="accent2"/>
                </a:solidFill>
              </a:rPr>
              <a:t>USER CODE END Service1_APP_Init </a:t>
            </a:r>
            <a:r>
              <a:rPr lang="fr-FR" sz="1200" i="1" dirty="0">
                <a:solidFill>
                  <a:schemeClr val="accent2"/>
                </a:solidFill>
              </a:rPr>
              <a:t>*/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0085C3-7EB5-36E2-2461-C725F834DAAD}"/>
              </a:ext>
            </a:extLst>
          </p:cNvPr>
          <p:cNvSpPr txBox="1"/>
          <p:nvPr/>
        </p:nvSpPr>
        <p:spPr>
          <a:xfrm>
            <a:off x="2705763" y="5043150"/>
            <a:ext cx="355600" cy="2462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000" dirty="0"/>
              <a:t>#2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6752F2-9F74-ECD3-556C-4AD80D2AA66D}"/>
              </a:ext>
            </a:extLst>
          </p:cNvPr>
          <p:cNvSpPr txBox="1"/>
          <p:nvPr/>
        </p:nvSpPr>
        <p:spPr>
          <a:xfrm>
            <a:off x="2695766" y="5305716"/>
            <a:ext cx="5578284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100" dirty="0">
                <a:solidFill>
                  <a:schemeClr val="bg1"/>
                </a:solidFill>
              </a:rPr>
              <a:t>in p2p_server_app.c / </a:t>
            </a:r>
            <a:r>
              <a:rPr lang="fr-FR" sz="1000" dirty="0">
                <a:solidFill>
                  <a:schemeClr val="bg1"/>
                </a:solidFill>
              </a:rPr>
              <a:t>function P2P_SERVER_APP_Init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96DA0FF-F74B-4CC3-3145-0E9AB3D613E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0960" b="26260"/>
          <a:stretch/>
        </p:blipFill>
        <p:spPr>
          <a:xfrm>
            <a:off x="207138" y="4566759"/>
            <a:ext cx="1180946" cy="162224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701458A-08DB-D01B-F153-51BC4BBEDF37}"/>
              </a:ext>
            </a:extLst>
          </p:cNvPr>
          <p:cNvSpPr/>
          <p:nvPr/>
        </p:nvSpPr>
        <p:spPr>
          <a:xfrm flipV="1">
            <a:off x="391756" y="5806551"/>
            <a:ext cx="996328" cy="12729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/>
          </a:p>
        </p:txBody>
      </p:sp>
      <p:sp>
        <p:nvSpPr>
          <p:cNvPr id="34" name="Arrow: Striped Right 33">
            <a:extLst>
              <a:ext uri="{FF2B5EF4-FFF2-40B4-BE49-F238E27FC236}">
                <a16:creationId xmlns:a16="http://schemas.microsoft.com/office/drawing/2014/main" id="{D06360F2-E689-728F-CEDF-86F0884D2837}"/>
              </a:ext>
            </a:extLst>
          </p:cNvPr>
          <p:cNvSpPr/>
          <p:nvPr/>
        </p:nvSpPr>
        <p:spPr>
          <a:xfrm>
            <a:off x="1964617" y="5886475"/>
            <a:ext cx="376952" cy="230833"/>
          </a:xfrm>
          <a:prstGeom prst="strip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endParaRPr lang="fr-FR" dirty="0" err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4BDC12-8193-8B4E-B039-C42EBF6BF752}"/>
              </a:ext>
            </a:extLst>
          </p:cNvPr>
          <p:cNvSpPr txBox="1"/>
          <p:nvPr/>
        </p:nvSpPr>
        <p:spPr>
          <a:xfrm>
            <a:off x="5963713" y="6450543"/>
            <a:ext cx="536882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Function generated by CubeMx as per as Characteristic Short Name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E408D0-789B-47F2-B8AB-D1CA6414EF7F}"/>
              </a:ext>
            </a:extLst>
          </p:cNvPr>
          <p:cNvCxnSpPr>
            <a:cxnSpLocks/>
          </p:cNvCxnSpPr>
          <p:nvPr/>
        </p:nvCxnSpPr>
        <p:spPr>
          <a:xfrm>
            <a:off x="8764137" y="6113587"/>
            <a:ext cx="0" cy="338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27">
            <a:extLst>
              <a:ext uri="{FF2B5EF4-FFF2-40B4-BE49-F238E27FC236}">
                <a16:creationId xmlns:a16="http://schemas.microsoft.com/office/drawing/2014/main" id="{47E809BD-1EB9-E162-6FF6-F26154FE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261" y="6330968"/>
            <a:ext cx="411004" cy="292554"/>
          </a:xfrm>
        </p:spPr>
        <p:txBody>
          <a:bodyPr/>
          <a:lstStyle/>
          <a:p>
            <a:fld id="{62A42E78-4FE3-4E16-9FB9-64A349BFE3F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B5AE28-5015-888C-781F-56162184DF9F}"/>
              </a:ext>
            </a:extLst>
          </p:cNvPr>
          <p:cNvSpPr txBox="1"/>
          <p:nvPr/>
        </p:nvSpPr>
        <p:spPr>
          <a:xfrm>
            <a:off x="2422136" y="6324073"/>
            <a:ext cx="2902339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2"/>
                </a:solidFill>
              </a:rPr>
              <a:t>Search for “</a:t>
            </a:r>
            <a:r>
              <a:rPr lang="en-US" sz="1200" i="1" dirty="0">
                <a:solidFill>
                  <a:schemeClr val="accent2"/>
                </a:solidFill>
              </a:rPr>
              <a:t>Service1_APP_Init </a:t>
            </a:r>
            <a:r>
              <a:rPr lang="en-US" sz="1200" b="1" dirty="0">
                <a:solidFill>
                  <a:schemeClr val="accent2"/>
                </a:solidFill>
              </a:rPr>
              <a:t>”</a:t>
            </a:r>
          </a:p>
        </p:txBody>
      </p:sp>
      <p:pic>
        <p:nvPicPr>
          <p:cNvPr id="19" name="Graphic 18" descr="Magnifying glass with solid fill">
            <a:extLst>
              <a:ext uri="{FF2B5EF4-FFF2-40B4-BE49-F238E27FC236}">
                <a16:creationId xmlns:a16="http://schemas.microsoft.com/office/drawing/2014/main" id="{7A5A0C96-7864-145C-61AC-72EF5D8478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56842" y="6324073"/>
            <a:ext cx="369332" cy="36933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CE2A610-2902-B0BF-75AD-F0ECC9C44376}"/>
              </a:ext>
            </a:extLst>
          </p:cNvPr>
          <p:cNvSpPr txBox="1"/>
          <p:nvPr/>
        </p:nvSpPr>
        <p:spPr>
          <a:xfrm>
            <a:off x="2422136" y="4478931"/>
            <a:ext cx="2730889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2"/>
                </a:solidFill>
              </a:rPr>
              <a:t>Search for “</a:t>
            </a:r>
            <a:r>
              <a:rPr lang="en-US" sz="1200" i="1" dirty="0" err="1">
                <a:solidFill>
                  <a:schemeClr val="accent2"/>
                </a:solidFill>
              </a:rPr>
              <a:t>CFG_Task_Id_t</a:t>
            </a:r>
            <a:r>
              <a:rPr lang="en-US" sz="1200" i="1" dirty="0">
                <a:solidFill>
                  <a:schemeClr val="accent2"/>
                </a:solidFill>
              </a:rPr>
              <a:t> </a:t>
            </a:r>
            <a:r>
              <a:rPr lang="en-US" sz="1200" b="1" dirty="0">
                <a:solidFill>
                  <a:schemeClr val="accent2"/>
                </a:solidFill>
              </a:rPr>
              <a:t>”</a:t>
            </a:r>
          </a:p>
        </p:txBody>
      </p:sp>
      <p:pic>
        <p:nvPicPr>
          <p:cNvPr id="35" name="Graphic 34" descr="Magnifying glass with solid fill">
            <a:extLst>
              <a:ext uri="{FF2B5EF4-FFF2-40B4-BE49-F238E27FC236}">
                <a16:creationId xmlns:a16="http://schemas.microsoft.com/office/drawing/2014/main" id="{F17EEB48-8B50-6D5D-6AC2-FAB6031343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56842" y="4478931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23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6CC0F50-899D-EF09-5C8F-5C931BBE3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63" y="3213093"/>
            <a:ext cx="1709394" cy="199681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B49DE74-A9C3-6C87-E0C8-296D9312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96" y="442383"/>
            <a:ext cx="11612182" cy="1305227"/>
          </a:xfrm>
        </p:spPr>
        <p:txBody>
          <a:bodyPr/>
          <a:lstStyle/>
          <a:p>
            <a:r>
              <a:rPr lang="fr-FR" dirty="0"/>
              <a:t>Add application code</a:t>
            </a:r>
            <a:br>
              <a:rPr lang="fr-FR" dirty="0"/>
            </a:br>
            <a:r>
              <a:rPr lang="fr-FR" sz="3200" dirty="0">
                <a:solidFill>
                  <a:schemeClr val="accent2"/>
                </a:solidFill>
              </a:rPr>
              <a:t>Raise an alarm from device to Smartphone(2/3)</a:t>
            </a:r>
            <a:br>
              <a:rPr lang="fr-FR" sz="3600" dirty="0"/>
            </a:b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CD38D50-487E-F9D3-0825-7F8F567A10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103" y="79159"/>
            <a:ext cx="724817" cy="72481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0186C3A-4E64-D687-C288-7CB606E0E77F}"/>
              </a:ext>
            </a:extLst>
          </p:cNvPr>
          <p:cNvSpPr txBox="1"/>
          <p:nvPr/>
        </p:nvSpPr>
        <p:spPr>
          <a:xfrm>
            <a:off x="3263578" y="3321608"/>
            <a:ext cx="5397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Manage Button1 interrupt : </a:t>
            </a:r>
            <a:r>
              <a:rPr lang="fr-FR" sz="1200" dirty="0" err="1"/>
              <a:t>implement</a:t>
            </a:r>
            <a:r>
              <a:rPr lang="fr-FR" sz="1200" dirty="0"/>
              <a:t> IRQ callback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CFE09F-483C-F431-7D31-A994DD7480C6}"/>
              </a:ext>
            </a:extLst>
          </p:cNvPr>
          <p:cNvSpPr txBox="1"/>
          <p:nvPr/>
        </p:nvSpPr>
        <p:spPr>
          <a:xfrm>
            <a:off x="2910681" y="3903568"/>
            <a:ext cx="5622734" cy="212365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accent2"/>
                </a:solidFill>
              </a:rPr>
              <a:t>  </a:t>
            </a:r>
            <a:r>
              <a:rPr lang="fr-FR" sz="1200" i="1" dirty="0">
                <a:solidFill>
                  <a:schemeClr val="accent2"/>
                </a:solidFill>
              </a:rPr>
              <a:t>/* </a:t>
            </a:r>
            <a:r>
              <a:rPr lang="en-US" sz="1200" i="1" dirty="0">
                <a:solidFill>
                  <a:schemeClr val="accent2"/>
                </a:solidFill>
              </a:rPr>
              <a:t>USER CODE BEGIN FD_WRAP_FUNCTIONS </a:t>
            </a:r>
            <a:r>
              <a:rPr lang="fr-FR" sz="1200" i="1" dirty="0">
                <a:solidFill>
                  <a:schemeClr val="accent2"/>
                </a:solidFill>
              </a:rPr>
              <a:t>*/</a:t>
            </a:r>
          </a:p>
          <a:p>
            <a:pPr algn="l"/>
            <a:r>
              <a:rPr lang="fr-FR" sz="1200" dirty="0" err="1"/>
              <a:t>void</a:t>
            </a:r>
            <a:r>
              <a:rPr lang="fr-FR" sz="1200" dirty="0"/>
              <a:t> </a:t>
            </a:r>
            <a:r>
              <a:rPr lang="fr-FR" sz="1200" dirty="0" err="1"/>
              <a:t>HAL_GPIO_EXTI_Rising_Callback</a:t>
            </a:r>
            <a:r>
              <a:rPr lang="fr-FR" sz="1200" dirty="0"/>
              <a:t>(uint16_t </a:t>
            </a:r>
            <a:r>
              <a:rPr lang="fr-FR" sz="1200" dirty="0" err="1"/>
              <a:t>GPIO_Pin</a:t>
            </a:r>
            <a:r>
              <a:rPr lang="fr-FR" sz="1200" dirty="0"/>
              <a:t>)</a:t>
            </a:r>
          </a:p>
          <a:p>
            <a:pPr algn="l"/>
            <a:r>
              <a:rPr lang="fr-FR" sz="1200" dirty="0"/>
              <a:t>{</a:t>
            </a:r>
          </a:p>
          <a:p>
            <a:pPr algn="l"/>
            <a:r>
              <a:rPr lang="fr-FR" sz="1200" dirty="0"/>
              <a:t>  if (</a:t>
            </a:r>
            <a:r>
              <a:rPr lang="fr-FR" sz="1200" dirty="0" err="1"/>
              <a:t>GPIO_Pin</a:t>
            </a:r>
            <a:r>
              <a:rPr lang="fr-FR" sz="1200" dirty="0"/>
              <a:t> == B1_Pin)</a:t>
            </a:r>
          </a:p>
          <a:p>
            <a:pPr algn="l"/>
            <a:r>
              <a:rPr lang="fr-FR" sz="1200" dirty="0"/>
              <a:t>  {</a:t>
            </a:r>
          </a:p>
          <a:p>
            <a:pPr algn="l"/>
            <a:r>
              <a:rPr lang="fr-FR" sz="1200" dirty="0"/>
              <a:t>    </a:t>
            </a:r>
            <a:r>
              <a:rPr lang="fr-FR" sz="1200" dirty="0" err="1"/>
              <a:t>UTIL_SEQ_SetTask</a:t>
            </a:r>
            <a:r>
              <a:rPr lang="fr-FR" sz="1200" dirty="0"/>
              <a:t>(1U &lt;&lt; TASK_BUTTON_1, CFG_SEQ_PRIO_0);</a:t>
            </a:r>
          </a:p>
          <a:p>
            <a:pPr algn="l"/>
            <a:r>
              <a:rPr lang="fr-FR" sz="1200" dirty="0"/>
              <a:t>  }</a:t>
            </a:r>
          </a:p>
          <a:p>
            <a:pPr algn="l"/>
            <a:r>
              <a:rPr lang="fr-FR" sz="1200" dirty="0"/>
              <a:t> </a:t>
            </a:r>
          </a:p>
          <a:p>
            <a:pPr algn="l"/>
            <a:r>
              <a:rPr lang="fr-FR" sz="1200" dirty="0"/>
              <a:t>  return;</a:t>
            </a:r>
          </a:p>
          <a:p>
            <a:pPr algn="l"/>
            <a:r>
              <a:rPr lang="fr-FR" sz="1200" dirty="0"/>
              <a:t>} </a:t>
            </a:r>
            <a:r>
              <a:rPr lang="fr-FR" sz="1200" i="1" dirty="0">
                <a:solidFill>
                  <a:schemeClr val="accent2"/>
                </a:solidFill>
              </a:rPr>
              <a:t>/* </a:t>
            </a:r>
            <a:r>
              <a:rPr lang="en-US" sz="1200" i="1" dirty="0">
                <a:solidFill>
                  <a:schemeClr val="accent2"/>
                </a:solidFill>
              </a:rPr>
              <a:t>USER CODE END FD_WRAP_FUNCTIONS </a:t>
            </a:r>
            <a:r>
              <a:rPr lang="fr-FR" sz="1200" i="1" dirty="0">
                <a:solidFill>
                  <a:schemeClr val="accent2"/>
                </a:solidFill>
              </a:rPr>
              <a:t>*/</a:t>
            </a:r>
          </a:p>
          <a:p>
            <a:pPr algn="l"/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26" name="Arrow: Striped Right 25">
            <a:extLst>
              <a:ext uri="{FF2B5EF4-FFF2-40B4-BE49-F238E27FC236}">
                <a16:creationId xmlns:a16="http://schemas.microsoft.com/office/drawing/2014/main" id="{22FFA17A-E5EE-5EE6-5AB1-A2AC29ABC032}"/>
              </a:ext>
            </a:extLst>
          </p:cNvPr>
          <p:cNvSpPr/>
          <p:nvPr/>
        </p:nvSpPr>
        <p:spPr>
          <a:xfrm>
            <a:off x="2249480" y="4030513"/>
            <a:ext cx="376952" cy="230833"/>
          </a:xfrm>
          <a:prstGeom prst="strip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endParaRPr lang="fr-FR" dirty="0" err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E39A5F-43DD-2275-A565-E85F26BBD7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56" t="5993" r="10048" b="7476"/>
          <a:stretch/>
        </p:blipFill>
        <p:spPr>
          <a:xfrm>
            <a:off x="2330226" y="1193383"/>
            <a:ext cx="1348674" cy="10917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4EE9EE-FDB2-1C14-CE4B-B64A1B499E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12530">
            <a:off x="8092900" y="1524116"/>
            <a:ext cx="881029" cy="113432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111E2F-5BA5-B42C-4310-38771087973D}"/>
              </a:ext>
            </a:extLst>
          </p:cNvPr>
          <p:cNvCxnSpPr>
            <a:cxnSpLocks/>
          </p:cNvCxnSpPr>
          <p:nvPr/>
        </p:nvCxnSpPr>
        <p:spPr>
          <a:xfrm>
            <a:off x="3778753" y="1965297"/>
            <a:ext cx="44539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C2192BA-837D-340B-596F-DB509F742603}"/>
              </a:ext>
            </a:extLst>
          </p:cNvPr>
          <p:cNvSpPr txBox="1"/>
          <p:nvPr/>
        </p:nvSpPr>
        <p:spPr>
          <a:xfrm>
            <a:off x="3760497" y="1578811"/>
            <a:ext cx="4490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notify peer device trough SWITCH_C (FE 42)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CC0DD5B-67A0-35BB-945C-C097F1BBDF1C}"/>
              </a:ext>
            </a:extLst>
          </p:cNvPr>
          <p:cNvSpPr/>
          <p:nvPr/>
        </p:nvSpPr>
        <p:spPr>
          <a:xfrm rot="10800000">
            <a:off x="2939748" y="2348596"/>
            <a:ext cx="171450" cy="2413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endParaRPr lang="fr-FR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FC62D-C057-5BAD-50D1-DC4E231A21B4}"/>
              </a:ext>
            </a:extLst>
          </p:cNvPr>
          <p:cNvSpPr txBox="1"/>
          <p:nvPr/>
        </p:nvSpPr>
        <p:spPr>
          <a:xfrm>
            <a:off x="573881" y="2598244"/>
            <a:ext cx="233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900" dirty="0"/>
              <a:t>press button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FE49DB-BD64-A054-5C2A-178DE1FCD955}"/>
              </a:ext>
            </a:extLst>
          </p:cNvPr>
          <p:cNvSpPr txBox="1"/>
          <p:nvPr/>
        </p:nvSpPr>
        <p:spPr>
          <a:xfrm>
            <a:off x="2907978" y="3336041"/>
            <a:ext cx="355600" cy="2462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000" dirty="0"/>
              <a:t>#3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8C6336-6CC4-8973-BCB6-5DC4B6935779}"/>
              </a:ext>
            </a:extLst>
          </p:cNvPr>
          <p:cNvSpPr txBox="1"/>
          <p:nvPr/>
        </p:nvSpPr>
        <p:spPr>
          <a:xfrm>
            <a:off x="2904331" y="3598607"/>
            <a:ext cx="5629084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000" dirty="0">
                <a:solidFill>
                  <a:schemeClr val="bg1"/>
                </a:solidFill>
              </a:rPr>
              <a:t>In </a:t>
            </a:r>
            <a:r>
              <a:rPr lang="fr-FR" sz="1000" dirty="0" err="1">
                <a:solidFill>
                  <a:schemeClr val="bg1"/>
                </a:solidFill>
              </a:rPr>
              <a:t>app_entry.c</a:t>
            </a:r>
            <a:r>
              <a:rPr lang="fr-FR" sz="1000" dirty="0">
                <a:solidFill>
                  <a:schemeClr val="bg1"/>
                </a:solidFill>
              </a:rPr>
              <a:t> / function </a:t>
            </a:r>
            <a:r>
              <a:rPr lang="fr-FR" sz="1000" dirty="0" err="1">
                <a:solidFill>
                  <a:schemeClr val="bg1"/>
                </a:solidFill>
              </a:rPr>
              <a:t>HAL_GPIO_EXTI_Rising_Callback</a:t>
            </a:r>
            <a:endParaRPr lang="fr-FR" sz="10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5421EB-947D-D859-10A5-9B7A4F535489}"/>
              </a:ext>
            </a:extLst>
          </p:cNvPr>
          <p:cNvSpPr/>
          <p:nvPr/>
        </p:nvSpPr>
        <p:spPr>
          <a:xfrm flipV="1">
            <a:off x="617903" y="4116203"/>
            <a:ext cx="996328" cy="12729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8C0AF-D6AF-6B8B-76B7-554FADF4E8E1}"/>
              </a:ext>
            </a:extLst>
          </p:cNvPr>
          <p:cNvSpPr txBox="1"/>
          <p:nvPr/>
        </p:nvSpPr>
        <p:spPr>
          <a:xfrm>
            <a:off x="2830568" y="6027226"/>
            <a:ext cx="5702847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fr-FR" sz="1200" b="1" dirty="0">
                <a:solidFill>
                  <a:schemeClr val="accent2"/>
                </a:solidFill>
              </a:rPr>
              <a:t>Copy function (weak) at end of file – </a:t>
            </a:r>
            <a:r>
              <a:rPr lang="fr-FR" sz="1200" b="1" dirty="0" err="1">
                <a:solidFill>
                  <a:schemeClr val="accent2"/>
                </a:solidFill>
              </a:rPr>
              <a:t>under</a:t>
            </a:r>
            <a:r>
              <a:rPr lang="fr-FR" sz="1200" b="1" dirty="0">
                <a:solidFill>
                  <a:schemeClr val="accent2"/>
                </a:solidFill>
              </a:rPr>
              <a:t> FD_WRAP_FUNCTIONS tags</a:t>
            </a:r>
          </a:p>
        </p:txBody>
      </p:sp>
      <p:sp>
        <p:nvSpPr>
          <p:cNvPr id="12" name="Slide Number Placeholder 27">
            <a:extLst>
              <a:ext uri="{FF2B5EF4-FFF2-40B4-BE49-F238E27FC236}">
                <a16:creationId xmlns:a16="http://schemas.microsoft.com/office/drawing/2014/main" id="{E6445C4A-635B-A00C-8C19-7398388C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261" y="6330968"/>
            <a:ext cx="411004" cy="292554"/>
          </a:xfrm>
        </p:spPr>
        <p:txBody>
          <a:bodyPr/>
          <a:lstStyle/>
          <a:p>
            <a:fld id="{62A42E78-4FE3-4E16-9FB9-64A349BFE3F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76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C3EF1023-90DA-D4EB-0338-F4133BA5B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46" y="3213349"/>
            <a:ext cx="1506896" cy="23434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B49DE74-A9C3-6C87-E0C8-296D9312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96" y="442383"/>
            <a:ext cx="11612182" cy="1305227"/>
          </a:xfrm>
        </p:spPr>
        <p:txBody>
          <a:bodyPr/>
          <a:lstStyle/>
          <a:p>
            <a:r>
              <a:rPr lang="fr-FR" dirty="0"/>
              <a:t>Add application code</a:t>
            </a:r>
            <a:br>
              <a:rPr lang="fr-FR" dirty="0"/>
            </a:br>
            <a:r>
              <a:rPr lang="fr-FR" sz="3200" dirty="0">
                <a:solidFill>
                  <a:schemeClr val="accent2"/>
                </a:solidFill>
              </a:rPr>
              <a:t>Raise an alarm from device to Smartphone(3/3)</a:t>
            </a:r>
            <a:br>
              <a:rPr lang="fr-FR" sz="4000" dirty="0"/>
            </a:b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CD38D50-487E-F9D3-0825-7F8F567A10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103" y="79159"/>
            <a:ext cx="724817" cy="72481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0186C3A-4E64-D687-C288-7CB606E0E77F}"/>
              </a:ext>
            </a:extLst>
          </p:cNvPr>
          <p:cNvSpPr txBox="1"/>
          <p:nvPr/>
        </p:nvSpPr>
        <p:spPr>
          <a:xfrm>
            <a:off x="3129303" y="2972105"/>
            <a:ext cx="5397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Manage BLE notification procedure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CFE09F-483C-F431-7D31-A994DD7480C6}"/>
              </a:ext>
            </a:extLst>
          </p:cNvPr>
          <p:cNvSpPr txBox="1"/>
          <p:nvPr/>
        </p:nvSpPr>
        <p:spPr>
          <a:xfrm>
            <a:off x="2776405" y="3554065"/>
            <a:ext cx="5878645" cy="212365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200" i="1" dirty="0">
                <a:solidFill>
                  <a:schemeClr val="accent2"/>
                </a:solidFill>
              </a:rPr>
              <a:t>/* </a:t>
            </a:r>
            <a:r>
              <a:rPr lang="en-US" sz="1200" i="1" dirty="0">
                <a:solidFill>
                  <a:schemeClr val="accent2"/>
                </a:solidFill>
              </a:rPr>
              <a:t>USER CODE BEGIN Service1Char2_NS_1</a:t>
            </a:r>
            <a:r>
              <a:rPr lang="fr-FR" sz="1200" i="1" dirty="0">
                <a:solidFill>
                  <a:schemeClr val="accent2"/>
                </a:solidFill>
              </a:rPr>
              <a:t>*/</a:t>
            </a:r>
            <a:endParaRPr lang="fr-FR" sz="1200" dirty="0"/>
          </a:p>
          <a:p>
            <a:pPr algn="l"/>
            <a:endParaRPr lang="fr-FR" sz="1200" dirty="0"/>
          </a:p>
          <a:p>
            <a:pPr algn="l"/>
            <a:r>
              <a:rPr lang="fr-FR" sz="1200" dirty="0"/>
              <a:t> a_P2P_SERVER_UpdateCharData[0] = 0x01; </a:t>
            </a:r>
            <a:r>
              <a:rPr lang="fr-FR" sz="1200" dirty="0">
                <a:solidFill>
                  <a:srgbClr val="00B050"/>
                </a:solidFill>
              </a:rPr>
              <a:t>/* Device Led selection */</a:t>
            </a:r>
          </a:p>
          <a:p>
            <a:pPr algn="l"/>
            <a:r>
              <a:rPr lang="fr-FR" sz="1200" dirty="0"/>
              <a:t> a_P2P_SERVER_UpdateCharData[1] = 0x00;</a:t>
            </a:r>
          </a:p>
          <a:p>
            <a:pPr algn="l"/>
            <a:r>
              <a:rPr lang="fr-FR" sz="1200" dirty="0"/>
              <a:t> </a:t>
            </a:r>
            <a:r>
              <a:rPr lang="fr-FR" sz="1200" dirty="0">
                <a:solidFill>
                  <a:srgbClr val="00B050"/>
                </a:solidFill>
              </a:rPr>
              <a:t>/* Update notification data </a:t>
            </a:r>
            <a:r>
              <a:rPr lang="fr-FR" sz="1200" dirty="0" err="1">
                <a:solidFill>
                  <a:srgbClr val="00B050"/>
                </a:solidFill>
              </a:rPr>
              <a:t>length</a:t>
            </a:r>
            <a:r>
              <a:rPr lang="fr-FR" sz="1200" dirty="0">
                <a:solidFill>
                  <a:srgbClr val="00B050"/>
                </a:solidFill>
              </a:rPr>
              <a:t> */</a:t>
            </a:r>
          </a:p>
          <a:p>
            <a:pPr algn="l"/>
            <a:r>
              <a:rPr lang="fr-FR" sz="1200" dirty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rPr>
              <a:t> p2p_server_notification_data.Length = (p2p_server_notification_data.Length) + 2; </a:t>
            </a:r>
          </a:p>
          <a:p>
            <a:pPr algn="l"/>
            <a:r>
              <a:rPr lang="fr-FR" sz="1200" dirty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rPr>
              <a:t>   </a:t>
            </a:r>
          </a:p>
          <a:p>
            <a:pPr algn="l"/>
            <a:r>
              <a:rPr lang="fr-FR" sz="1200" dirty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rPr>
              <a:t> </a:t>
            </a:r>
            <a:r>
              <a:rPr lang="fr-FR" sz="12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rPr>
              <a:t>notification_on_off</a:t>
            </a:r>
            <a:r>
              <a:rPr lang="fr-FR" sz="1200" dirty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rPr>
              <a:t> = </a:t>
            </a:r>
            <a:r>
              <a:rPr lang="fr-FR" sz="1200" u="sng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rPr>
              <a:t>Switch_c_NOTIFICATION_ON</a:t>
            </a:r>
            <a:r>
              <a:rPr lang="fr-FR" sz="1200" dirty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rPr>
              <a:t>;</a:t>
            </a:r>
          </a:p>
          <a:p>
            <a:pPr algn="l"/>
            <a:endParaRPr lang="fr-FR" sz="1200" dirty="0"/>
          </a:p>
          <a:p>
            <a:pPr algn="l"/>
            <a:r>
              <a:rPr lang="fr-FR" sz="1200" i="1" dirty="0">
                <a:solidFill>
                  <a:schemeClr val="accent2"/>
                </a:solidFill>
              </a:rPr>
              <a:t>/* </a:t>
            </a:r>
            <a:r>
              <a:rPr lang="en-US" sz="1200" i="1" dirty="0">
                <a:solidFill>
                  <a:schemeClr val="accent2"/>
                </a:solidFill>
              </a:rPr>
              <a:t>USER CODE END Service1Char2_NS_1</a:t>
            </a:r>
            <a:r>
              <a:rPr lang="fr-FR" sz="1200" i="1" dirty="0">
                <a:solidFill>
                  <a:schemeClr val="accent2"/>
                </a:solidFill>
              </a:rPr>
              <a:t>*/</a:t>
            </a:r>
          </a:p>
          <a:p>
            <a:pPr algn="l"/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26" name="Arrow: Striped Right 25">
            <a:extLst>
              <a:ext uri="{FF2B5EF4-FFF2-40B4-BE49-F238E27FC236}">
                <a16:creationId xmlns:a16="http://schemas.microsoft.com/office/drawing/2014/main" id="{22FFA17A-E5EE-5EE6-5AB1-A2AC29ABC032}"/>
              </a:ext>
            </a:extLst>
          </p:cNvPr>
          <p:cNvSpPr/>
          <p:nvPr/>
        </p:nvSpPr>
        <p:spPr>
          <a:xfrm>
            <a:off x="2141750" y="4385061"/>
            <a:ext cx="376952" cy="230833"/>
          </a:xfrm>
          <a:prstGeom prst="strip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endParaRPr lang="fr-FR" dirty="0" err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E39A5F-43DD-2275-A565-E85F26BBD7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56" t="5993" r="10048" b="7476"/>
          <a:stretch/>
        </p:blipFill>
        <p:spPr>
          <a:xfrm>
            <a:off x="414270" y="1185261"/>
            <a:ext cx="1348674" cy="10917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4EE9EE-FDB2-1C14-CE4B-B64A1B499E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12530">
            <a:off x="6176944" y="1515994"/>
            <a:ext cx="881029" cy="113432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111E2F-5BA5-B42C-4310-38771087973D}"/>
              </a:ext>
            </a:extLst>
          </p:cNvPr>
          <p:cNvCxnSpPr>
            <a:cxnSpLocks/>
          </p:cNvCxnSpPr>
          <p:nvPr/>
        </p:nvCxnSpPr>
        <p:spPr>
          <a:xfrm>
            <a:off x="1862797" y="1957175"/>
            <a:ext cx="44539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C2192BA-837D-340B-596F-DB509F742603}"/>
              </a:ext>
            </a:extLst>
          </p:cNvPr>
          <p:cNvSpPr txBox="1"/>
          <p:nvPr/>
        </p:nvSpPr>
        <p:spPr>
          <a:xfrm>
            <a:off x="1844541" y="1570689"/>
            <a:ext cx="4490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notify peer device trough SWITCH_C (FE 42)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FE49DB-BD64-A054-5C2A-178DE1FCD955}"/>
              </a:ext>
            </a:extLst>
          </p:cNvPr>
          <p:cNvSpPr txBox="1"/>
          <p:nvPr/>
        </p:nvSpPr>
        <p:spPr>
          <a:xfrm>
            <a:off x="2773703" y="2986538"/>
            <a:ext cx="355600" cy="2462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000" dirty="0"/>
              <a:t>#4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8C6336-6CC4-8973-BCB6-5DC4B6935779}"/>
              </a:ext>
            </a:extLst>
          </p:cNvPr>
          <p:cNvSpPr txBox="1"/>
          <p:nvPr/>
        </p:nvSpPr>
        <p:spPr>
          <a:xfrm>
            <a:off x="2770056" y="3249104"/>
            <a:ext cx="5878645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In </a:t>
            </a:r>
            <a:r>
              <a:rPr lang="fr-FR" sz="1100" dirty="0">
                <a:solidFill>
                  <a:schemeClr val="bg1"/>
                </a:solidFill>
              </a:rPr>
              <a:t>p2p_server_app.c</a:t>
            </a:r>
            <a:r>
              <a:rPr lang="fr-FR" sz="1000" dirty="0">
                <a:solidFill>
                  <a:schemeClr val="bg1"/>
                </a:solidFill>
              </a:rPr>
              <a:t>/ function </a:t>
            </a:r>
            <a:r>
              <a:rPr lang="en-US" sz="1100" dirty="0">
                <a:solidFill>
                  <a:schemeClr val="bg1"/>
                </a:solidFill>
              </a:rPr>
              <a:t>P2P_SERVER_Switch_c_SendNotification</a:t>
            </a:r>
            <a:endParaRPr lang="fr-FR" sz="10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5421EB-947D-D859-10A5-9B7A4F535489}"/>
              </a:ext>
            </a:extLst>
          </p:cNvPr>
          <p:cNvSpPr/>
          <p:nvPr/>
        </p:nvSpPr>
        <p:spPr>
          <a:xfrm flipV="1">
            <a:off x="626388" y="5337504"/>
            <a:ext cx="996328" cy="12729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B72EC-D5CA-BAD5-48AA-409191662A77}"/>
              </a:ext>
            </a:extLst>
          </p:cNvPr>
          <p:cNvSpPr txBox="1"/>
          <p:nvPr/>
        </p:nvSpPr>
        <p:spPr>
          <a:xfrm>
            <a:off x="5186588" y="6402670"/>
            <a:ext cx="2121986" cy="27699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aci_gatt_update_char_value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4F0BF3-0EC8-1FD5-3E13-B1C298B46564}"/>
              </a:ext>
            </a:extLst>
          </p:cNvPr>
          <p:cNvSpPr txBox="1"/>
          <p:nvPr/>
        </p:nvSpPr>
        <p:spPr>
          <a:xfrm>
            <a:off x="3010287" y="6072419"/>
            <a:ext cx="60991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P2P_SERVER_UpdateValue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EBBF52C-0B28-D174-8956-8E10C71A17E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96098" y="6001687"/>
            <a:ext cx="243564" cy="184813"/>
          </a:xfrm>
          <a:prstGeom prst="bentConnector2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DEF354A-87B8-3B56-1B88-FB3CCB4C16CC}"/>
              </a:ext>
            </a:extLst>
          </p:cNvPr>
          <p:cNvCxnSpPr/>
          <p:nvPr/>
        </p:nvCxnSpPr>
        <p:spPr>
          <a:xfrm rot="16200000" flipH="1">
            <a:off x="4916998" y="6378794"/>
            <a:ext cx="243564" cy="184813"/>
          </a:xfrm>
          <a:prstGeom prst="bentConnector2">
            <a:avLst/>
          </a:prstGeom>
          <a:ln w="1905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F96E0CD-F6D0-7FF4-ED32-17A4798E2FAA}"/>
              </a:ext>
            </a:extLst>
          </p:cNvPr>
          <p:cNvSpPr txBox="1"/>
          <p:nvPr/>
        </p:nvSpPr>
        <p:spPr>
          <a:xfrm>
            <a:off x="7332226" y="6402670"/>
            <a:ext cx="1582897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sz="1200" dirty="0"/>
              <a:t>BLE stack API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5F362B3A-8B6A-3CE9-665D-2D0963E548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443196">
            <a:off x="8415154" y="6406608"/>
            <a:ext cx="334778" cy="24585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741EB76-AD45-1D0A-78DA-D3CDDB5AB7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18770" y="3534566"/>
            <a:ext cx="2498521" cy="11120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8DB4A6E-64F9-4B13-6D0A-3A4507ED6A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59102" y="1281480"/>
            <a:ext cx="3325646" cy="144499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C046247-3181-DA52-569E-205164460325}"/>
              </a:ext>
            </a:extLst>
          </p:cNvPr>
          <p:cNvSpPr txBox="1"/>
          <p:nvPr/>
        </p:nvSpPr>
        <p:spPr>
          <a:xfrm>
            <a:off x="10991673" y="1264900"/>
            <a:ext cx="1193075" cy="147815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fr-FR" dirty="0" err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4522C6-D470-02FF-E3F5-6F3FC0A5C21B}"/>
              </a:ext>
            </a:extLst>
          </p:cNvPr>
          <p:cNvSpPr txBox="1"/>
          <p:nvPr/>
        </p:nvSpPr>
        <p:spPr>
          <a:xfrm>
            <a:off x="9337926" y="4646625"/>
            <a:ext cx="29091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hlinkClick r:id="rId12"/>
              </a:rPr>
              <a:t>STM32WBA Bluetooth® LE – Peer 2 Peer Applications - stm32mcu</a:t>
            </a:r>
            <a:endParaRPr lang="fr-FR" sz="7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2C8F71D-0FA1-E826-17DF-7F0827DE0C81}"/>
              </a:ext>
            </a:extLst>
          </p:cNvPr>
          <p:cNvCxnSpPr/>
          <p:nvPr/>
        </p:nvCxnSpPr>
        <p:spPr>
          <a:xfrm>
            <a:off x="11459183" y="2853447"/>
            <a:ext cx="0" cy="61279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D2B2730-3FC5-291D-A558-7E8CC601A55D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8417668" y="4090596"/>
            <a:ext cx="100110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27">
            <a:extLst>
              <a:ext uri="{FF2B5EF4-FFF2-40B4-BE49-F238E27FC236}">
                <a16:creationId xmlns:a16="http://schemas.microsoft.com/office/drawing/2014/main" id="{914CBA92-8EF6-D52F-B457-B79699D9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261" y="6330968"/>
            <a:ext cx="411004" cy="292554"/>
          </a:xfrm>
        </p:spPr>
        <p:txBody>
          <a:bodyPr/>
          <a:lstStyle/>
          <a:p>
            <a:fld id="{62A42E78-4FE3-4E16-9FB9-64A349BFE3F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D25745-0CBE-0F5E-FB64-5DB4E4D7231D}"/>
              </a:ext>
            </a:extLst>
          </p:cNvPr>
          <p:cNvSpPr txBox="1"/>
          <p:nvPr/>
        </p:nvSpPr>
        <p:spPr>
          <a:xfrm>
            <a:off x="2518702" y="5676989"/>
            <a:ext cx="3129623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2"/>
                </a:solidFill>
              </a:rPr>
              <a:t>Search for “</a:t>
            </a:r>
            <a:r>
              <a:rPr lang="en-US" sz="1200" i="1" dirty="0">
                <a:solidFill>
                  <a:schemeClr val="accent2"/>
                </a:solidFill>
              </a:rPr>
              <a:t>Service1Char2_NS_1 </a:t>
            </a:r>
            <a:r>
              <a:rPr lang="en-US" sz="1200" b="1" dirty="0">
                <a:solidFill>
                  <a:schemeClr val="accent2"/>
                </a:solidFill>
              </a:rPr>
              <a:t>”</a:t>
            </a:r>
          </a:p>
        </p:txBody>
      </p:sp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171928B7-7BC9-B20C-2BA7-1E75D3C72D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53408" y="5676989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EAE9BF-EAEF-B261-F4D4-EF0E71BA3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535" y="1973686"/>
            <a:ext cx="8943676" cy="194060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8EFD31C-A5F7-6874-9256-2DA05C47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build, flash and execute !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0BF404-A60C-EF60-4DFD-5356964D447A}"/>
              </a:ext>
            </a:extLst>
          </p:cNvPr>
          <p:cNvSpPr/>
          <p:nvPr/>
        </p:nvSpPr>
        <p:spPr>
          <a:xfrm>
            <a:off x="3035629" y="2606589"/>
            <a:ext cx="309988" cy="33740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358B73-2434-9FC3-852C-1DB62CA64020}"/>
              </a:ext>
            </a:extLst>
          </p:cNvPr>
          <p:cNvSpPr/>
          <p:nvPr/>
        </p:nvSpPr>
        <p:spPr>
          <a:xfrm>
            <a:off x="2823063" y="1555988"/>
            <a:ext cx="307981" cy="3077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86EAC1-F482-7006-C59E-C79465091DB1}"/>
              </a:ext>
            </a:extLst>
          </p:cNvPr>
          <p:cNvSpPr txBox="1"/>
          <p:nvPr/>
        </p:nvSpPr>
        <p:spPr>
          <a:xfrm>
            <a:off x="3131044" y="1539154"/>
            <a:ext cx="1180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b="1" dirty="0"/>
              <a:t>Build</a:t>
            </a:r>
            <a:endParaRPr lang="fr-FR" sz="2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097F02-50C6-B026-B5AC-407FF2B2547A}"/>
              </a:ext>
            </a:extLst>
          </p:cNvPr>
          <p:cNvSpPr/>
          <p:nvPr/>
        </p:nvSpPr>
        <p:spPr>
          <a:xfrm>
            <a:off x="8193941" y="2613940"/>
            <a:ext cx="309988" cy="337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51549E-735A-38EB-8188-E28FEFF998A3}"/>
              </a:ext>
            </a:extLst>
          </p:cNvPr>
          <p:cNvSpPr/>
          <p:nvPr/>
        </p:nvSpPr>
        <p:spPr>
          <a:xfrm>
            <a:off x="8745328" y="2565925"/>
            <a:ext cx="357030" cy="291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007AD-1B4C-CE40-1B66-C78E5FC9D875}"/>
              </a:ext>
            </a:extLst>
          </p:cNvPr>
          <p:cNvSpPr txBox="1"/>
          <p:nvPr/>
        </p:nvSpPr>
        <p:spPr>
          <a:xfrm>
            <a:off x="9275169" y="2542472"/>
            <a:ext cx="2227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b="1" dirty="0"/>
              <a:t>Flash &amp; Run</a:t>
            </a:r>
            <a:endParaRPr lang="fr-FR" sz="2000" b="1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10E8C5C-1DC4-C415-41A2-6476653361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8639510"/>
              </p:ext>
            </p:extLst>
          </p:nvPr>
        </p:nvGraphicFramePr>
        <p:xfrm>
          <a:off x="300117" y="5964826"/>
          <a:ext cx="11612181" cy="310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940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461B-4F0C-423D-88CF-7C866C52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7B0D39-E6FF-6247-CFB2-29E6A71FA79B}"/>
              </a:ext>
            </a:extLst>
          </p:cNvPr>
          <p:cNvGrpSpPr/>
          <p:nvPr/>
        </p:nvGrpSpPr>
        <p:grpSpPr>
          <a:xfrm>
            <a:off x="434975" y="4039853"/>
            <a:ext cx="5264104" cy="720000"/>
            <a:chOff x="434975" y="3929763"/>
            <a:chExt cx="5264104" cy="720000"/>
          </a:xfrm>
        </p:grpSpPr>
        <p:sp>
          <p:nvSpPr>
            <p:cNvPr id="11" name="Text Placeholder 7">
              <a:extLst>
                <a:ext uri="{FF2B5EF4-FFF2-40B4-BE49-F238E27FC236}">
                  <a16:creationId xmlns:a16="http://schemas.microsoft.com/office/drawing/2014/main" id="{153FACDF-CBFB-E738-D892-C3D53C6A8C4F}"/>
                </a:ext>
              </a:extLst>
            </p:cNvPr>
            <p:cNvSpPr txBox="1">
              <a:spLocks/>
            </p:cNvSpPr>
            <p:nvPr/>
          </p:nvSpPr>
          <p:spPr>
            <a:xfrm>
              <a:off x="434975" y="3929763"/>
              <a:ext cx="720000" cy="72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0" tIns="0" rIns="0" bIns="0"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36575" indent="-2667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lang="en-US" sz="2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12800" indent="-27305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lang="en-US" sz="20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87425" indent="-268288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60463" indent="-261938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Text Placeholder 9">
              <a:extLst>
                <a:ext uri="{FF2B5EF4-FFF2-40B4-BE49-F238E27FC236}">
                  <a16:creationId xmlns:a16="http://schemas.microsoft.com/office/drawing/2014/main" id="{D6936265-953E-4A58-AF4E-5510EB04E556}"/>
                </a:ext>
              </a:extLst>
            </p:cNvPr>
            <p:cNvSpPr txBox="1">
              <a:spLocks/>
            </p:cNvSpPr>
            <p:nvPr/>
          </p:nvSpPr>
          <p:spPr>
            <a:xfrm>
              <a:off x="1243012" y="3929763"/>
              <a:ext cx="4456067" cy="720000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indent="0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800"/>
              </a:lvl1pPr>
              <a:lvl2pPr marL="536575" indent="-266700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2400"/>
              </a:lvl2pPr>
              <a:lvl3pPr marL="812800" indent="-273050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2000"/>
              </a:lvl3pPr>
              <a:lvl4pPr marL="987425" indent="-268288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</a:lvl4pPr>
              <a:lvl5pPr marL="1160463" indent="-261938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>
                <a:spcBef>
                  <a:spcPts val="0"/>
                </a:spcBef>
              </a:pPr>
              <a:r>
                <a:rPr lang="en-US" dirty="0"/>
                <a:t>Step 1 : Profile creation demystification and details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C325D8-966E-A7E9-D4A8-4B2F667DBAC6}"/>
              </a:ext>
            </a:extLst>
          </p:cNvPr>
          <p:cNvGrpSpPr/>
          <p:nvPr/>
        </p:nvGrpSpPr>
        <p:grpSpPr>
          <a:xfrm>
            <a:off x="6266031" y="2099736"/>
            <a:ext cx="5549732" cy="720000"/>
            <a:chOff x="434975" y="1727122"/>
            <a:chExt cx="5549732" cy="720000"/>
          </a:xfrm>
        </p:grpSpPr>
        <p:sp>
          <p:nvSpPr>
            <p:cNvPr id="14" name="Text Placeholder 7">
              <a:extLst>
                <a:ext uri="{FF2B5EF4-FFF2-40B4-BE49-F238E27FC236}">
                  <a16:creationId xmlns:a16="http://schemas.microsoft.com/office/drawing/2014/main" id="{4DA0BD54-42DA-647B-675C-F48A44F25308}"/>
                </a:ext>
              </a:extLst>
            </p:cNvPr>
            <p:cNvSpPr txBox="1">
              <a:spLocks/>
            </p:cNvSpPr>
            <p:nvPr/>
          </p:nvSpPr>
          <p:spPr>
            <a:xfrm>
              <a:off x="434975" y="1727122"/>
              <a:ext cx="720000" cy="72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0" tIns="0" rIns="0" bIns="0"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36575" indent="-2667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lang="en-US" sz="2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12800" indent="-27305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lang="en-US" sz="20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87425" indent="-268288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60463" indent="-261938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cs typeface="Arial"/>
                </a:rPr>
                <a:t>3</a:t>
              </a:r>
            </a:p>
          </p:txBody>
        </p:sp>
        <p:sp>
          <p:nvSpPr>
            <p:cNvPr id="15" name="Text Placeholder 9">
              <a:extLst>
                <a:ext uri="{FF2B5EF4-FFF2-40B4-BE49-F238E27FC236}">
                  <a16:creationId xmlns:a16="http://schemas.microsoft.com/office/drawing/2014/main" id="{0A49E5D2-A466-D7D1-3C82-87ED8E32FBFD}"/>
                </a:ext>
              </a:extLst>
            </p:cNvPr>
            <p:cNvSpPr txBox="1">
              <a:spLocks/>
            </p:cNvSpPr>
            <p:nvPr/>
          </p:nvSpPr>
          <p:spPr>
            <a:xfrm>
              <a:off x="1243012" y="1727122"/>
              <a:ext cx="4741695" cy="720000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6575" indent="-2667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lang="en-US" sz="2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12800" indent="-27305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lang="en-US" sz="20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87425" indent="-268288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60463" indent="-261938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dirty="0"/>
                <a:t>Step 2 : Application code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E94D7EA-BD0C-5F45-7AE0-53740DA27A86}"/>
              </a:ext>
            </a:extLst>
          </p:cNvPr>
          <p:cNvGrpSpPr/>
          <p:nvPr/>
        </p:nvGrpSpPr>
        <p:grpSpPr>
          <a:xfrm>
            <a:off x="379412" y="2163111"/>
            <a:ext cx="5549732" cy="720000"/>
            <a:chOff x="434975" y="2814817"/>
            <a:chExt cx="5549732" cy="720000"/>
          </a:xfrm>
        </p:grpSpPr>
        <p:sp>
          <p:nvSpPr>
            <p:cNvPr id="17" name="Text Placeholder 7">
              <a:extLst>
                <a:ext uri="{FF2B5EF4-FFF2-40B4-BE49-F238E27FC236}">
                  <a16:creationId xmlns:a16="http://schemas.microsoft.com/office/drawing/2014/main" id="{8F26E189-8FCD-E0F2-8E15-E467F6F633ED}"/>
                </a:ext>
              </a:extLst>
            </p:cNvPr>
            <p:cNvSpPr txBox="1">
              <a:spLocks/>
            </p:cNvSpPr>
            <p:nvPr/>
          </p:nvSpPr>
          <p:spPr>
            <a:xfrm>
              <a:off x="434975" y="2814817"/>
              <a:ext cx="720000" cy="72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0" tIns="0" rIns="0" bIns="0"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36575" indent="-2667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lang="en-US" sz="2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12800" indent="-27305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lang="en-US" sz="20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87425" indent="-268288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60463" indent="-261938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" name="Text Placeholder 9">
              <a:extLst>
                <a:ext uri="{FF2B5EF4-FFF2-40B4-BE49-F238E27FC236}">
                  <a16:creationId xmlns:a16="http://schemas.microsoft.com/office/drawing/2014/main" id="{E7E38741-360C-C03A-60EB-448E26F29DAB}"/>
                </a:ext>
              </a:extLst>
            </p:cNvPr>
            <p:cNvSpPr txBox="1">
              <a:spLocks/>
            </p:cNvSpPr>
            <p:nvPr/>
          </p:nvSpPr>
          <p:spPr>
            <a:xfrm>
              <a:off x="1243012" y="2814817"/>
              <a:ext cx="4741695" cy="720000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indent="0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800"/>
              </a:lvl1pPr>
              <a:lvl2pPr marL="536575" indent="-266700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2400"/>
              </a:lvl2pPr>
              <a:lvl3pPr marL="812800" indent="-273050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sz="2000"/>
              </a:lvl3pPr>
              <a:lvl4pPr marL="987425" indent="-268288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</a:lvl4pPr>
              <a:lvl5pPr marL="1160463" indent="-261938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>
                <a:spcBef>
                  <a:spcPts val="0"/>
                </a:spcBef>
              </a:pPr>
              <a:r>
                <a:rPr lang="en-US" dirty="0"/>
                <a:t>Hands-on Presentation</a:t>
              </a:r>
            </a:p>
          </p:txBody>
        </p: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55C9CD60-6E07-1101-85D3-B844F4EF3C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500" y="102025"/>
            <a:ext cx="1101763" cy="1101763"/>
          </a:xfrm>
          <a:prstGeom prst="rect">
            <a:avLst/>
          </a:prstGeom>
        </p:spPr>
      </p:pic>
      <p:sp>
        <p:nvSpPr>
          <p:cNvPr id="5" name="Slide Number Placeholder 27">
            <a:extLst>
              <a:ext uri="{FF2B5EF4-FFF2-40B4-BE49-F238E27FC236}">
                <a16:creationId xmlns:a16="http://schemas.microsoft.com/office/drawing/2014/main" id="{8E7520A5-58D6-29D6-375D-DEAEDF18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261" y="6330968"/>
            <a:ext cx="411004" cy="292554"/>
          </a:xfrm>
        </p:spPr>
        <p:txBody>
          <a:bodyPr/>
          <a:lstStyle/>
          <a:p>
            <a:fld id="{62A42E78-4FE3-4E16-9FB9-64A349BFE3F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33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cs typeface="Arial"/>
              </a:rPr>
              <a:t>Open your App and Connect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4DDC7FD-8D29-EF6B-07B0-6E09ECFDD9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103" y="79159"/>
            <a:ext cx="724817" cy="724817"/>
          </a:xfrm>
          <a:prstGeom prst="rect">
            <a:avLst/>
          </a:prstGeom>
        </p:spPr>
      </p:pic>
      <p:pic>
        <p:nvPicPr>
          <p:cNvPr id="13" name="Picture 12" descr="A close-up of a computer chip&#10;&#10;Description automatically generated with low confidence">
            <a:extLst>
              <a:ext uri="{FF2B5EF4-FFF2-40B4-BE49-F238E27FC236}">
                <a16:creationId xmlns:a16="http://schemas.microsoft.com/office/drawing/2014/main" id="{15D8E96B-8B53-BB65-5A16-B6B2608C84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28" y="1910033"/>
            <a:ext cx="4201754" cy="3379904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F47EBAB-A059-0DDB-5D32-91FCF06C29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538385">
            <a:off x="4643049" y="2321573"/>
            <a:ext cx="2208853" cy="16221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4E7C8A-26F0-117B-C7D5-93DA1568A5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0584" y="5058905"/>
            <a:ext cx="2544638" cy="4874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3A45E7-2E0D-6D02-CAEB-068282FE0461}"/>
              </a:ext>
            </a:extLst>
          </p:cNvPr>
          <p:cNvSpPr txBox="1"/>
          <p:nvPr/>
        </p:nvSpPr>
        <p:spPr>
          <a:xfrm>
            <a:off x="7986183" y="4556526"/>
            <a:ext cx="2957267" cy="338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dirty="0">
                <a:effectLst/>
                <a:latin typeface="Roboto" panose="02000000000000000000" pitchFamily="2" charset="0"/>
              </a:rPr>
              <a:t>ST BLE Toolbox</a:t>
            </a:r>
          </a:p>
        </p:txBody>
      </p:sp>
      <p:pic>
        <p:nvPicPr>
          <p:cNvPr id="17" name="Picture 16" descr="A black cell phone with a white screen&#10;&#10;Description automatically generated">
            <a:extLst>
              <a:ext uri="{FF2B5EF4-FFF2-40B4-BE49-F238E27FC236}">
                <a16:creationId xmlns:a16="http://schemas.microsoft.com/office/drawing/2014/main" id="{88CE9E65-4492-2475-3E6C-B3D58CBE276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2" t="718" r="27068" b="-718"/>
          <a:stretch/>
        </p:blipFill>
        <p:spPr>
          <a:xfrm>
            <a:off x="8641216" y="1390271"/>
            <a:ext cx="1537198" cy="3288097"/>
          </a:xfrm>
          <a:prstGeom prst="rect">
            <a:avLst/>
          </a:prstGeom>
        </p:spPr>
      </p:pic>
      <p:pic>
        <p:nvPicPr>
          <p:cNvPr id="18" name="Picture 17" descr="A blue box with tools and a logo&#10;&#10;Description automatically generated">
            <a:extLst>
              <a:ext uri="{FF2B5EF4-FFF2-40B4-BE49-F238E27FC236}">
                <a16:creationId xmlns:a16="http://schemas.microsoft.com/office/drawing/2014/main" id="{C6FF0BBC-4ACC-7B24-2FA5-319A13AD85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711" y="2442074"/>
            <a:ext cx="1022208" cy="1015253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6F6B333-0491-2172-7CF0-CB11805553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539708">
            <a:off x="6005756" y="2471925"/>
            <a:ext cx="2208853" cy="1622124"/>
          </a:xfrm>
          <a:prstGeom prst="rect">
            <a:avLst/>
          </a:prstGeom>
        </p:spPr>
      </p:pic>
      <p:sp>
        <p:nvSpPr>
          <p:cNvPr id="4" name="Slide Number Placeholder 27">
            <a:extLst>
              <a:ext uri="{FF2B5EF4-FFF2-40B4-BE49-F238E27FC236}">
                <a16:creationId xmlns:a16="http://schemas.microsoft.com/office/drawing/2014/main" id="{CD62C7AD-69B2-99DD-A0A1-3D8DE08F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261" y="6330968"/>
            <a:ext cx="411004" cy="292554"/>
          </a:xfrm>
        </p:spPr>
        <p:txBody>
          <a:bodyPr/>
          <a:lstStyle/>
          <a:p>
            <a:fld id="{62A42E78-4FE3-4E16-9FB9-64A349BFE3F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50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96F50383-EE83-CA63-F352-D7ADC814A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744" y="4187999"/>
            <a:ext cx="1838846" cy="244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116" y="-53803"/>
            <a:ext cx="11612182" cy="1305227"/>
          </a:xfrm>
        </p:spPr>
        <p:txBody>
          <a:bodyPr anchor="ctr">
            <a:normAutofit/>
          </a:bodyPr>
          <a:lstStyle/>
          <a:p>
            <a:r>
              <a:rPr lang="en-US" dirty="0">
                <a:cs typeface="Arial"/>
              </a:rPr>
              <a:t>Open your App and Connect (1/2)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4DDC7FD-8D29-EF6B-07B0-6E09ECFDD9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103" y="79159"/>
            <a:ext cx="724817" cy="7248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FB70A4-9D7E-BF25-1DED-81F2793219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3011" y="2616721"/>
            <a:ext cx="1413210" cy="25764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A51EA5-3B81-AC23-5F23-4AA978A2C1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713" y="2590370"/>
            <a:ext cx="1379997" cy="25192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34EBBE-19BB-5709-FCBF-FF01D8BBC6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0964" y="2548353"/>
            <a:ext cx="1418218" cy="2644785"/>
          </a:xfrm>
          <a:prstGeom prst="rect">
            <a:avLst/>
          </a:prstGeom>
        </p:spPr>
      </p:pic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0D5A87CC-CE8B-6402-CD1D-66C9E1FAAFAE}"/>
              </a:ext>
            </a:extLst>
          </p:cNvPr>
          <p:cNvSpPr/>
          <p:nvPr/>
        </p:nvSpPr>
        <p:spPr>
          <a:xfrm>
            <a:off x="1774186" y="3734581"/>
            <a:ext cx="376952" cy="230833"/>
          </a:xfrm>
          <a:prstGeom prst="strip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endParaRPr lang="fr-FR" dirty="0" err="1"/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046D8F87-21EF-7CA5-47B3-FB8B1961C2AC}"/>
              </a:ext>
            </a:extLst>
          </p:cNvPr>
          <p:cNvSpPr/>
          <p:nvPr/>
        </p:nvSpPr>
        <p:spPr>
          <a:xfrm>
            <a:off x="3766059" y="3755328"/>
            <a:ext cx="376952" cy="230833"/>
          </a:xfrm>
          <a:prstGeom prst="strip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endParaRPr lang="fr-FR" dirty="0" err="1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B2F91BD-BEE8-70BC-EB5C-238224A6BC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3784" y="1149349"/>
            <a:ext cx="2367066" cy="275558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F7B3078-87DF-5BD5-900E-BFE41804405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35970"/>
          <a:stretch/>
        </p:blipFill>
        <p:spPr>
          <a:xfrm>
            <a:off x="9912416" y="1352269"/>
            <a:ext cx="2129397" cy="144499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0D2A45C-1617-A31A-E52B-A90D19EF2F78}"/>
              </a:ext>
            </a:extLst>
          </p:cNvPr>
          <p:cNvSpPr txBox="1"/>
          <p:nvPr/>
        </p:nvSpPr>
        <p:spPr>
          <a:xfrm>
            <a:off x="10848738" y="1352269"/>
            <a:ext cx="1193075" cy="147815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fr-FR" dirty="0" err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3B656A-1B59-A14C-77D9-04D96BE4D6C5}"/>
              </a:ext>
            </a:extLst>
          </p:cNvPr>
          <p:cNvSpPr/>
          <p:nvPr/>
        </p:nvSpPr>
        <p:spPr>
          <a:xfrm>
            <a:off x="10537825" y="3245193"/>
            <a:ext cx="1571625" cy="26758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r>
              <a:rPr lang="fr-FR" sz="900" dirty="0">
                <a:solidFill>
                  <a:schemeClr val="tx1"/>
                </a:solidFill>
              </a:rPr>
              <a:t>write client procedure control LED</a:t>
            </a:r>
          </a:p>
        </p:txBody>
      </p:sp>
      <p:sp>
        <p:nvSpPr>
          <p:cNvPr id="45" name="Arrow: Striped Right 44">
            <a:extLst>
              <a:ext uri="{FF2B5EF4-FFF2-40B4-BE49-F238E27FC236}">
                <a16:creationId xmlns:a16="http://schemas.microsoft.com/office/drawing/2014/main" id="{3FF9F8BE-7F0C-1E42-3F1E-49386CA1CAB4}"/>
              </a:ext>
            </a:extLst>
          </p:cNvPr>
          <p:cNvSpPr/>
          <p:nvPr/>
        </p:nvSpPr>
        <p:spPr>
          <a:xfrm>
            <a:off x="6097587" y="2715005"/>
            <a:ext cx="1116289" cy="230833"/>
          </a:xfrm>
          <a:prstGeom prst="striped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endParaRPr lang="fr-FR" dirty="0" err="1"/>
          </a:p>
        </p:txBody>
      </p:sp>
      <p:sp>
        <p:nvSpPr>
          <p:cNvPr id="46" name="Arrow: Striped Right 45">
            <a:extLst>
              <a:ext uri="{FF2B5EF4-FFF2-40B4-BE49-F238E27FC236}">
                <a16:creationId xmlns:a16="http://schemas.microsoft.com/office/drawing/2014/main" id="{285FE868-0850-9E84-1CE8-5C200CB7FF4E}"/>
              </a:ext>
            </a:extLst>
          </p:cNvPr>
          <p:cNvSpPr/>
          <p:nvPr/>
        </p:nvSpPr>
        <p:spPr>
          <a:xfrm>
            <a:off x="6184453" y="4720474"/>
            <a:ext cx="1116289" cy="230833"/>
          </a:xfrm>
          <a:prstGeom prst="striped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endParaRPr lang="fr-FR" dirty="0" err="1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03514103-3504-D7B2-9589-20E45BCBD63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36422"/>
          <a:stretch/>
        </p:blipFill>
        <p:spPr>
          <a:xfrm>
            <a:off x="9995095" y="4195143"/>
            <a:ext cx="2114355" cy="1444995"/>
          </a:xfrm>
          <a:prstGeom prst="rect">
            <a:avLst/>
          </a:prstGeom>
        </p:spPr>
      </p:pic>
      <p:sp>
        <p:nvSpPr>
          <p:cNvPr id="51" name="Arrow: Down 50">
            <a:extLst>
              <a:ext uri="{FF2B5EF4-FFF2-40B4-BE49-F238E27FC236}">
                <a16:creationId xmlns:a16="http://schemas.microsoft.com/office/drawing/2014/main" id="{19AFB884-E354-5213-ED6F-442FB6773AAD}"/>
              </a:ext>
            </a:extLst>
          </p:cNvPr>
          <p:cNvSpPr/>
          <p:nvPr/>
        </p:nvSpPr>
        <p:spPr>
          <a:xfrm>
            <a:off x="11358716" y="5677330"/>
            <a:ext cx="296091" cy="28532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endParaRPr lang="fr-FR" dirty="0" err="1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D77F626-52FB-5C58-FCDF-FD9A4D631617}"/>
              </a:ext>
            </a:extLst>
          </p:cNvPr>
          <p:cNvSpPr/>
          <p:nvPr/>
        </p:nvSpPr>
        <p:spPr>
          <a:xfrm>
            <a:off x="10559862" y="5999842"/>
            <a:ext cx="1596063" cy="3226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r>
              <a:rPr lang="fr-FR" sz="900" dirty="0">
                <a:solidFill>
                  <a:schemeClr val="tx1"/>
                </a:solidFill>
              </a:rPr>
              <a:t>notify procedure use to push data to client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46C12AB8-29F3-510E-1D75-E6362F7E2E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04926" y="4218760"/>
            <a:ext cx="1204524" cy="139371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EC40719-D872-3E5A-4614-FC1822998A0E}"/>
              </a:ext>
            </a:extLst>
          </p:cNvPr>
          <p:cNvSpPr txBox="1"/>
          <p:nvPr/>
        </p:nvSpPr>
        <p:spPr>
          <a:xfrm>
            <a:off x="10916375" y="4161985"/>
            <a:ext cx="1193075" cy="147815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fr-FR" dirty="0" err="1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E25DFE1E-21BA-8E60-3533-60D536996608}"/>
              </a:ext>
            </a:extLst>
          </p:cNvPr>
          <p:cNvSpPr/>
          <p:nvPr/>
        </p:nvSpPr>
        <p:spPr>
          <a:xfrm>
            <a:off x="11227222" y="2889463"/>
            <a:ext cx="296091" cy="28532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endParaRPr lang="fr-FR" dirty="0" err="1"/>
          </a:p>
        </p:txBody>
      </p:sp>
      <p:sp>
        <p:nvSpPr>
          <p:cNvPr id="4" name="Slide Number Placeholder 27">
            <a:extLst>
              <a:ext uri="{FF2B5EF4-FFF2-40B4-BE49-F238E27FC236}">
                <a16:creationId xmlns:a16="http://schemas.microsoft.com/office/drawing/2014/main" id="{D6123015-B7A1-4550-3F2A-6832A135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261" y="6330968"/>
            <a:ext cx="411004" cy="292554"/>
          </a:xfrm>
        </p:spPr>
        <p:txBody>
          <a:bodyPr/>
          <a:lstStyle/>
          <a:p>
            <a:fld id="{62A42E78-4FE3-4E16-9FB9-64A349BFE3F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60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A0EF091B-6E89-341F-1052-5CD874949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832" y="1251424"/>
            <a:ext cx="5876288" cy="30430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116" y="-53803"/>
            <a:ext cx="11612182" cy="1305227"/>
          </a:xfrm>
        </p:spPr>
        <p:txBody>
          <a:bodyPr anchor="ctr">
            <a:normAutofit/>
          </a:bodyPr>
          <a:lstStyle/>
          <a:p>
            <a:r>
              <a:rPr lang="en-US" dirty="0">
                <a:cs typeface="Arial"/>
              </a:rPr>
              <a:t>Bonus : Open your App and Connect</a:t>
            </a: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call stack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4DDC7FD-8D29-EF6B-07B0-6E09ECFDD9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103" y="79159"/>
            <a:ext cx="724817" cy="7248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B2F91BD-BEE8-70BC-EB5C-238224A6BC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745" y="3011050"/>
            <a:ext cx="2367066" cy="2755581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2133939-0F65-24E5-0180-4479485E76BC}"/>
              </a:ext>
            </a:extLst>
          </p:cNvPr>
          <p:cNvSpPr/>
          <p:nvPr/>
        </p:nvSpPr>
        <p:spPr>
          <a:xfrm>
            <a:off x="4700126" y="888686"/>
            <a:ext cx="307981" cy="2716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7104829-1205-C082-5033-0B011392F905}"/>
              </a:ext>
            </a:extLst>
          </p:cNvPr>
          <p:cNvSpPr/>
          <p:nvPr/>
        </p:nvSpPr>
        <p:spPr>
          <a:xfrm>
            <a:off x="3174675" y="934206"/>
            <a:ext cx="307981" cy="2716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dirty="0"/>
              <a:t>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C194D1-6980-D7AB-E364-71BBBD39204D}"/>
              </a:ext>
            </a:extLst>
          </p:cNvPr>
          <p:cNvCxnSpPr/>
          <p:nvPr/>
        </p:nvCxnSpPr>
        <p:spPr>
          <a:xfrm>
            <a:off x="3903629" y="1500546"/>
            <a:ext cx="0" cy="23774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CD606B-B21D-AEFE-477F-9A368B15C7AC}"/>
              </a:ext>
            </a:extLst>
          </p:cNvPr>
          <p:cNvCxnSpPr/>
          <p:nvPr/>
        </p:nvCxnSpPr>
        <p:spPr>
          <a:xfrm>
            <a:off x="4854117" y="1223594"/>
            <a:ext cx="0" cy="23774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066E862-20D2-E011-F6B4-F85F82E1121E}"/>
              </a:ext>
            </a:extLst>
          </p:cNvPr>
          <p:cNvSpPr/>
          <p:nvPr/>
        </p:nvSpPr>
        <p:spPr>
          <a:xfrm>
            <a:off x="115118" y="3248792"/>
            <a:ext cx="307981" cy="2716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dirty="0"/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FF2AA6-1D9D-58D9-559B-61264BB3C03D}"/>
              </a:ext>
            </a:extLst>
          </p:cNvPr>
          <p:cNvSpPr/>
          <p:nvPr/>
        </p:nvSpPr>
        <p:spPr>
          <a:xfrm>
            <a:off x="3602124" y="2841497"/>
            <a:ext cx="307981" cy="2716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24258D-DA95-C298-F83C-CDDB3CA484DD}"/>
              </a:ext>
            </a:extLst>
          </p:cNvPr>
          <p:cNvSpPr txBox="1"/>
          <p:nvPr/>
        </p:nvSpPr>
        <p:spPr>
          <a:xfrm>
            <a:off x="2416138" y="3204235"/>
            <a:ext cx="1517073" cy="2308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900" dirty="0" err="1"/>
              <a:t>Add</a:t>
            </a:r>
            <a:r>
              <a:rPr lang="fr-FR" sz="900" dirty="0"/>
              <a:t> break point line </a:t>
            </a:r>
            <a:r>
              <a:rPr lang="fr-FR" sz="900" dirty="0" err="1"/>
              <a:t>here</a:t>
            </a:r>
            <a:endParaRPr lang="fr-FR" sz="9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702D66-9EB8-FCE5-994A-786EFB5FEF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4366" y="3398478"/>
            <a:ext cx="6136120" cy="326417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97F78E9-A514-AA7C-2269-FA11510872C6}"/>
              </a:ext>
            </a:extLst>
          </p:cNvPr>
          <p:cNvCxnSpPr>
            <a:cxnSpLocks/>
          </p:cNvCxnSpPr>
          <p:nvPr/>
        </p:nvCxnSpPr>
        <p:spPr>
          <a:xfrm>
            <a:off x="1789044" y="4487686"/>
            <a:ext cx="3409421" cy="73606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40F165F-202E-6F1F-A94C-1583D18502F4}"/>
              </a:ext>
            </a:extLst>
          </p:cNvPr>
          <p:cNvSpPr/>
          <p:nvPr/>
        </p:nvSpPr>
        <p:spPr>
          <a:xfrm>
            <a:off x="2155126" y="5406534"/>
            <a:ext cx="2655059" cy="7360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r>
              <a:rPr lang="en-US" sz="1000" b="1" dirty="0">
                <a:solidFill>
                  <a:schemeClr val="tx1"/>
                </a:solidFill>
              </a:rPr>
              <a:t>BLE write procedure initiated by client</a:t>
            </a:r>
          </a:p>
          <a:p>
            <a:pPr algn="ctr">
              <a:buClr>
                <a:schemeClr val="bg1"/>
              </a:buClr>
            </a:pPr>
            <a:endParaRPr lang="en-US" sz="1000" b="1" dirty="0">
              <a:solidFill>
                <a:schemeClr val="accent2"/>
              </a:solidFill>
            </a:endParaRPr>
          </a:p>
          <a:p>
            <a:pPr algn="ctr">
              <a:buClr>
                <a:schemeClr val="bg1"/>
              </a:buClr>
            </a:pPr>
            <a:r>
              <a:rPr lang="en-US" sz="1000" b="1" dirty="0">
                <a:solidFill>
                  <a:schemeClr val="accent2"/>
                </a:solidFill>
              </a:rPr>
              <a:t>ACI_GATT_ATTRIBUTE_MODIFIED </a:t>
            </a:r>
            <a:r>
              <a:rPr lang="en-US" sz="1000" b="1" dirty="0">
                <a:solidFill>
                  <a:schemeClr val="tx1"/>
                </a:solidFill>
              </a:rPr>
              <a:t>event  received at application level </a:t>
            </a:r>
          </a:p>
        </p:txBody>
      </p:sp>
      <p:sp>
        <p:nvSpPr>
          <p:cNvPr id="4" name="Slide Number Placeholder 27">
            <a:extLst>
              <a:ext uri="{FF2B5EF4-FFF2-40B4-BE49-F238E27FC236}">
                <a16:creationId xmlns:a16="http://schemas.microsoft.com/office/drawing/2014/main" id="{6F2050F5-E01B-E9D1-5711-B5364316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261" y="6330968"/>
            <a:ext cx="411004" cy="292554"/>
          </a:xfrm>
        </p:spPr>
        <p:txBody>
          <a:bodyPr/>
          <a:lstStyle/>
          <a:p>
            <a:fld id="{62A42E78-4FE3-4E16-9FB9-64A349BFE3FC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2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4" grpId="0" animBg="1"/>
      <p:bldP spid="3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461B-4F0C-423D-88CF-7C866C52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Takeaways</a:t>
            </a:r>
            <a:br>
              <a:rPr lang="fr-FR" dirty="0"/>
            </a:br>
            <a:r>
              <a:rPr lang="fr-FR" dirty="0"/>
              <a:t>What’s next   </a:t>
            </a:r>
            <a:endParaRPr lang="en-US" dirty="0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1ADC363D-D8D5-A133-0F14-099E2FB4F35F}"/>
              </a:ext>
            </a:extLst>
          </p:cNvPr>
          <p:cNvSpPr/>
          <p:nvPr/>
        </p:nvSpPr>
        <p:spPr>
          <a:xfrm>
            <a:off x="1100873" y="2075352"/>
            <a:ext cx="6169005" cy="640080"/>
          </a:xfrm>
          <a:custGeom>
            <a:avLst/>
            <a:gdLst>
              <a:gd name="connsiteX0" fmla="*/ 0 w 5769197"/>
              <a:gd name="connsiteY0" fmla="*/ 0 h 569746"/>
              <a:gd name="connsiteX1" fmla="*/ 5769197 w 5769197"/>
              <a:gd name="connsiteY1" fmla="*/ 0 h 569746"/>
              <a:gd name="connsiteX2" fmla="*/ 5769197 w 5769197"/>
              <a:gd name="connsiteY2" fmla="*/ 569746 h 569746"/>
              <a:gd name="connsiteX3" fmla="*/ 0 w 5769197"/>
              <a:gd name="connsiteY3" fmla="*/ 569746 h 569746"/>
              <a:gd name="connsiteX4" fmla="*/ 0 w 5769197"/>
              <a:gd name="connsiteY4" fmla="*/ 0 h 56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9197" h="569746">
                <a:moveTo>
                  <a:pt x="0" y="0"/>
                </a:moveTo>
                <a:lnTo>
                  <a:pt x="5769197" y="0"/>
                </a:lnTo>
                <a:lnTo>
                  <a:pt x="5769197" y="569746"/>
                </a:lnTo>
                <a:lnTo>
                  <a:pt x="0" y="56974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2236" tIns="45720" rIns="45720" bIns="45720" numCol="1" spcCol="1270" anchor="ctr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3234B"/>
              </a:buClr>
            </a:pPr>
            <a:r>
              <a:rPr lang="en-US" sz="2000" dirty="0">
                <a:solidFill>
                  <a:schemeClr val="accent1"/>
                </a:solidFill>
              </a:rPr>
              <a:t>Hands-on#2 – Build a BLE advertising device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8697B9-82EE-0A7B-D402-E9A2D62E3411}"/>
              </a:ext>
            </a:extLst>
          </p:cNvPr>
          <p:cNvSpPr/>
          <p:nvPr/>
        </p:nvSpPr>
        <p:spPr>
          <a:xfrm>
            <a:off x="7445400" y="2075352"/>
            <a:ext cx="4866802" cy="64008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>
              <a:spcBef>
                <a:spcPts val="600"/>
              </a:spcBef>
              <a:buClr>
                <a:srgbClr val="03234B"/>
              </a:buClr>
            </a:pPr>
            <a:r>
              <a:rPr lang="en-US" sz="1600" dirty="0"/>
              <a:t>Evaluate, prototype &amp; customize your own project with your own BLE proprietary profile requirements.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844BA8-942F-3D3E-0A60-7D4A3F1A774A}"/>
              </a:ext>
            </a:extLst>
          </p:cNvPr>
          <p:cNvCxnSpPr>
            <a:cxnSpLocks noChangeAspect="1"/>
          </p:cNvCxnSpPr>
          <p:nvPr/>
        </p:nvCxnSpPr>
        <p:spPr>
          <a:xfrm>
            <a:off x="7445400" y="2075352"/>
            <a:ext cx="0" cy="64008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6E2865B-F0B0-CDB6-8D9F-4C946DD0D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3981" y="6217160"/>
            <a:ext cx="494859" cy="50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244B72A9-A084-2FA7-221A-768AA6315775}"/>
              </a:ext>
            </a:extLst>
          </p:cNvPr>
          <p:cNvSpPr/>
          <p:nvPr/>
        </p:nvSpPr>
        <p:spPr>
          <a:xfrm>
            <a:off x="4097349" y="3107371"/>
            <a:ext cx="311150" cy="103678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endParaRPr lang="fr-FR" dirty="0" err="1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23F05C77-460B-7CB1-431B-18715BBA2201}"/>
              </a:ext>
            </a:extLst>
          </p:cNvPr>
          <p:cNvSpPr/>
          <p:nvPr/>
        </p:nvSpPr>
        <p:spPr>
          <a:xfrm>
            <a:off x="1100873" y="4650813"/>
            <a:ext cx="6169005" cy="640080"/>
          </a:xfrm>
          <a:custGeom>
            <a:avLst/>
            <a:gdLst>
              <a:gd name="connsiteX0" fmla="*/ 0 w 5769197"/>
              <a:gd name="connsiteY0" fmla="*/ 0 h 569746"/>
              <a:gd name="connsiteX1" fmla="*/ 5769197 w 5769197"/>
              <a:gd name="connsiteY1" fmla="*/ 0 h 569746"/>
              <a:gd name="connsiteX2" fmla="*/ 5769197 w 5769197"/>
              <a:gd name="connsiteY2" fmla="*/ 569746 h 569746"/>
              <a:gd name="connsiteX3" fmla="*/ 0 w 5769197"/>
              <a:gd name="connsiteY3" fmla="*/ 569746 h 569746"/>
              <a:gd name="connsiteX4" fmla="*/ 0 w 5769197"/>
              <a:gd name="connsiteY4" fmla="*/ 0 h 56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9197" h="569746">
                <a:moveTo>
                  <a:pt x="0" y="0"/>
                </a:moveTo>
                <a:lnTo>
                  <a:pt x="5769197" y="0"/>
                </a:lnTo>
                <a:lnTo>
                  <a:pt x="5769197" y="569746"/>
                </a:lnTo>
                <a:lnTo>
                  <a:pt x="0" y="56974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2236" tIns="45720" rIns="45720" bIns="4572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3234B"/>
              </a:buClr>
            </a:pPr>
            <a:r>
              <a:rPr lang="en-US" sz="2000" dirty="0">
                <a:solidFill>
                  <a:schemeClr val="bg1"/>
                </a:solidFill>
              </a:rPr>
              <a:t>Build and optimize you PCB and move to certification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D8C3A1-AFA6-8C92-F7B0-18CFAB804240}"/>
              </a:ext>
            </a:extLst>
          </p:cNvPr>
          <p:cNvCxnSpPr>
            <a:cxnSpLocks noChangeAspect="1"/>
          </p:cNvCxnSpPr>
          <p:nvPr/>
        </p:nvCxnSpPr>
        <p:spPr>
          <a:xfrm>
            <a:off x="7445400" y="4650813"/>
            <a:ext cx="0" cy="64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66D6D76-8088-2CB2-29E4-39D9E325D31A}"/>
              </a:ext>
            </a:extLst>
          </p:cNvPr>
          <p:cNvSpPr/>
          <p:nvPr/>
        </p:nvSpPr>
        <p:spPr>
          <a:xfrm>
            <a:off x="7497500" y="4650813"/>
            <a:ext cx="4866802" cy="64008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>
              <a:spcBef>
                <a:spcPts val="600"/>
              </a:spcBef>
              <a:buClr>
                <a:srgbClr val="03234B"/>
              </a:buClr>
            </a:pPr>
            <a:r>
              <a:rPr lang="en-US" sz="1600" dirty="0"/>
              <a:t>HW guideline, what are the available resources what I should focus on.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075F63A-9988-8A98-E6C4-130CF0D5C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074" y="1636495"/>
            <a:ext cx="419100" cy="40005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8859A3DB-D8FA-DECD-8A68-01527373C4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103" y="79159"/>
            <a:ext cx="724817" cy="724817"/>
          </a:xfrm>
          <a:prstGeom prst="rect">
            <a:avLst/>
          </a:prstGeom>
        </p:spPr>
      </p:pic>
      <p:sp>
        <p:nvSpPr>
          <p:cNvPr id="7" name="Slide Number Placeholder 27">
            <a:extLst>
              <a:ext uri="{FF2B5EF4-FFF2-40B4-BE49-F238E27FC236}">
                <a16:creationId xmlns:a16="http://schemas.microsoft.com/office/drawing/2014/main" id="{11C6AB33-0D03-0A41-E3AD-A02E6387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261" y="6330968"/>
            <a:ext cx="411004" cy="292554"/>
          </a:xfrm>
        </p:spPr>
        <p:txBody>
          <a:bodyPr/>
          <a:lstStyle/>
          <a:p>
            <a:fld id="{62A42E78-4FE3-4E16-9FB9-64A349BFE3FC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70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916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FB49D3ED-12A5-44AC-B654-9458A5FBE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3584" y="2313524"/>
            <a:ext cx="10351308" cy="2702696"/>
          </a:xfrm>
        </p:spPr>
        <p:txBody>
          <a:bodyPr/>
          <a:lstStyle/>
          <a:p>
            <a:r>
              <a:rPr lang="en-US" dirty="0"/>
              <a:t>Hands-on presentation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62520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87DC9-9293-48B6-A832-81EED9168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16" y="1268967"/>
            <a:ext cx="11180684" cy="1352637"/>
          </a:xfrm>
        </p:spPr>
        <p:txBody>
          <a:bodyPr vert="horz" lIns="91440" tIns="45720" rIns="90000" bIns="45720" rtlCol="0" anchor="t">
            <a:normAutofit lnSpcReduction="10000"/>
          </a:bodyPr>
          <a:lstStyle/>
          <a:p>
            <a:pPr marL="261620" indent="-261620"/>
            <a:r>
              <a:rPr lang="en-US" sz="2000" dirty="0">
                <a:cs typeface="Arial"/>
              </a:rPr>
              <a:t>The purpose is to start from WBA55 chipset level and build a basic server (</a:t>
            </a:r>
            <a:r>
              <a:rPr lang="en-US" sz="2000" dirty="0">
                <a:solidFill>
                  <a:schemeClr val="accent2"/>
                </a:solidFill>
                <a:cs typeface="Arial"/>
              </a:rPr>
              <a:t>p2pServer</a:t>
            </a:r>
            <a:r>
              <a:rPr lang="en-US" sz="2000" dirty="0">
                <a:cs typeface="Arial"/>
              </a:rPr>
              <a:t>) application using STM32CubeMX and associated STM32CubeIDE</a:t>
            </a:r>
            <a:endParaRPr lang="en-US" sz="2000" dirty="0"/>
          </a:p>
          <a:p>
            <a:pPr marL="261620" indent="-261620"/>
            <a:r>
              <a:rPr lang="en-US" sz="2000" dirty="0">
                <a:cs typeface="Arial"/>
              </a:rPr>
              <a:t>In this second  part, focus is to enhance existing application code (Hands-on #1) to </a:t>
            </a:r>
            <a:r>
              <a:rPr lang="en-US" sz="2000" dirty="0">
                <a:solidFill>
                  <a:schemeClr val="accent2"/>
                </a:solidFill>
                <a:cs typeface="Arial"/>
              </a:rPr>
              <a:t>control device and share data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B461B-4F0C-423D-88CF-7C866C52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Purpose 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359248-240E-43FB-B467-14BBC7954152}"/>
              </a:ext>
            </a:extLst>
          </p:cNvPr>
          <p:cNvSpPr/>
          <p:nvPr/>
        </p:nvSpPr>
        <p:spPr>
          <a:xfrm>
            <a:off x="4400939" y="2685320"/>
            <a:ext cx="4314981" cy="235820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A4C192-99BD-4D28-BD24-53F32D287AD4}"/>
              </a:ext>
            </a:extLst>
          </p:cNvPr>
          <p:cNvCxnSpPr>
            <a:cxnSpLocks/>
          </p:cNvCxnSpPr>
          <p:nvPr/>
        </p:nvCxnSpPr>
        <p:spPr>
          <a:xfrm>
            <a:off x="3807210" y="3806387"/>
            <a:ext cx="6474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6EAC848E-68B1-4FCB-ECED-E2BF9FDCD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350" y="3619675"/>
            <a:ext cx="1084271" cy="63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6D7345A3-93DE-1F0B-4CC2-1812C540047C}"/>
              </a:ext>
            </a:extLst>
          </p:cNvPr>
          <p:cNvGrpSpPr/>
          <p:nvPr/>
        </p:nvGrpSpPr>
        <p:grpSpPr>
          <a:xfrm>
            <a:off x="6661218" y="2878995"/>
            <a:ext cx="1825971" cy="1861085"/>
            <a:chOff x="7203901" y="3147991"/>
            <a:chExt cx="1825971" cy="186108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C70C32B-4415-07F1-AB62-A3570C1C469C}"/>
                </a:ext>
              </a:extLst>
            </p:cNvPr>
            <p:cNvSpPr/>
            <p:nvPr/>
          </p:nvSpPr>
          <p:spPr>
            <a:xfrm>
              <a:off x="7203901" y="3147991"/>
              <a:ext cx="1825971" cy="18610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chemeClr val="bg1"/>
                </a:buClr>
              </a:pP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D2DF9E5-31D0-45E8-B67F-400317FB40E8}"/>
                </a:ext>
              </a:extLst>
            </p:cNvPr>
            <p:cNvSpPr/>
            <p:nvPr/>
          </p:nvSpPr>
          <p:spPr>
            <a:xfrm>
              <a:off x="7514952" y="3788317"/>
              <a:ext cx="1371600" cy="5588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chemeClr val="bg1"/>
                </a:buClr>
              </a:pPr>
              <a:r>
                <a:rPr lang="en-US" sz="1400" dirty="0">
                  <a:solidFill>
                    <a:schemeClr val="accent1"/>
                  </a:solidFill>
                </a:rPr>
                <a:t>Attribute Table</a:t>
              </a:r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D45A4CDE-375B-3F67-E071-CD6B4EA6110D}"/>
              </a:ext>
            </a:extLst>
          </p:cNvPr>
          <p:cNvGrpSpPr/>
          <p:nvPr/>
        </p:nvGrpSpPr>
        <p:grpSpPr>
          <a:xfrm>
            <a:off x="4620677" y="3102664"/>
            <a:ext cx="1812602" cy="1812602"/>
            <a:chOff x="3445166" y="2987803"/>
            <a:chExt cx="1812602" cy="1812602"/>
          </a:xfrm>
        </p:grpSpPr>
        <p:pic>
          <p:nvPicPr>
            <p:cNvPr id="1024" name="Graphic 1023">
              <a:extLst>
                <a:ext uri="{FF2B5EF4-FFF2-40B4-BE49-F238E27FC236}">
                  <a16:creationId xmlns:a16="http://schemas.microsoft.com/office/drawing/2014/main" id="{0342F14B-E1D3-850A-8AFE-58F9CF91D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45166" y="2987803"/>
              <a:ext cx="1812602" cy="1812602"/>
            </a:xfrm>
            <a:prstGeom prst="rect">
              <a:avLst/>
            </a:prstGeom>
          </p:spPr>
        </p:pic>
        <p:pic>
          <p:nvPicPr>
            <p:cNvPr id="35" name="Picture 62">
              <a:extLst>
                <a:ext uri="{FF2B5EF4-FFF2-40B4-BE49-F238E27FC236}">
                  <a16:creationId xmlns:a16="http://schemas.microsoft.com/office/drawing/2014/main" id="{AB0DEA0A-8433-1B43-549A-80A5700F9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03531" y="3963839"/>
              <a:ext cx="1445462" cy="502210"/>
            </a:xfrm>
            <a:prstGeom prst="rect">
              <a:avLst/>
            </a:prstGeom>
          </p:spPr>
        </p:pic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9EA9D04-1819-1F43-58C6-458889745427}"/>
              </a:ext>
            </a:extLst>
          </p:cNvPr>
          <p:cNvCxnSpPr>
            <a:cxnSpLocks/>
          </p:cNvCxnSpPr>
          <p:nvPr/>
        </p:nvCxnSpPr>
        <p:spPr>
          <a:xfrm flipH="1">
            <a:off x="6015760" y="2920207"/>
            <a:ext cx="671649" cy="736961"/>
          </a:xfrm>
          <a:prstGeom prst="line">
            <a:avLst/>
          </a:prstGeom>
          <a:ln w="19050">
            <a:solidFill>
              <a:schemeClr val="accent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5542A5B-A5F6-E6AB-4CCD-85ACEABC938C}"/>
              </a:ext>
            </a:extLst>
          </p:cNvPr>
          <p:cNvCxnSpPr>
            <a:cxnSpLocks/>
          </p:cNvCxnSpPr>
          <p:nvPr/>
        </p:nvCxnSpPr>
        <p:spPr>
          <a:xfrm flipH="1" flipV="1">
            <a:off x="6009752" y="4071377"/>
            <a:ext cx="683632" cy="701182"/>
          </a:xfrm>
          <a:prstGeom prst="line">
            <a:avLst/>
          </a:prstGeom>
          <a:ln w="19050">
            <a:solidFill>
              <a:schemeClr val="accent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9C6FF5C-A5C5-C3B2-B0D8-A1941C3B8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3981" y="6217160"/>
            <a:ext cx="494859" cy="50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8AF27E4F-EC90-6D55-A031-73282AA38B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3293" y="2794523"/>
            <a:ext cx="1999513" cy="10413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017635-BFD7-08CD-7762-8AAD964304B0}"/>
              </a:ext>
            </a:extLst>
          </p:cNvPr>
          <p:cNvSpPr txBox="1"/>
          <p:nvPr/>
        </p:nvSpPr>
        <p:spPr>
          <a:xfrm>
            <a:off x="4878094" y="3667856"/>
            <a:ext cx="1191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bg1"/>
                </a:solidFill>
              </a:rPr>
              <a:t>STM32WBA55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356D62-4A47-5552-B55E-4B361A0065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12530">
            <a:off x="10987304" y="3089570"/>
            <a:ext cx="1047442" cy="134858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015FADE-8BB1-000C-D71A-D91698E9F97B}"/>
              </a:ext>
            </a:extLst>
          </p:cNvPr>
          <p:cNvSpPr txBox="1"/>
          <p:nvPr/>
        </p:nvSpPr>
        <p:spPr>
          <a:xfrm>
            <a:off x="5623251" y="5071914"/>
            <a:ext cx="4069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BLE server/</a:t>
            </a:r>
            <a:r>
              <a:rPr lang="fr-FR" sz="1200" dirty="0">
                <a:solidFill>
                  <a:schemeClr val="accent2"/>
                </a:solidFill>
              </a:rPr>
              <a:t>peripheral</a:t>
            </a:r>
            <a:r>
              <a:rPr lang="fr-FR" sz="1200" dirty="0"/>
              <a:t> </a:t>
            </a:r>
            <a:r>
              <a:rPr lang="fr-FR" sz="1200" dirty="0">
                <a:solidFill>
                  <a:schemeClr val="accent2"/>
                </a:solidFill>
              </a:rPr>
              <a:t>exposing data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ABA23B1-DB12-EFD2-B5B7-F26B2669843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5103" y="79159"/>
            <a:ext cx="724817" cy="7248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542F7C-E3F7-513C-7883-B778C9B8729E}"/>
              </a:ext>
            </a:extLst>
          </p:cNvPr>
          <p:cNvSpPr txBox="1"/>
          <p:nvPr/>
        </p:nvSpPr>
        <p:spPr>
          <a:xfrm>
            <a:off x="1100818" y="5826269"/>
            <a:ext cx="1025222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Enhance</a:t>
            </a:r>
            <a:r>
              <a:rPr lang="fr-FR" dirty="0"/>
              <a:t> application code to enable a </a:t>
            </a:r>
            <a:r>
              <a:rPr lang="fr-FR" sz="1800" dirty="0"/>
              <a:t>Bluetooth</a:t>
            </a:r>
            <a:r>
              <a:rPr lang="fr-FR" sz="1800" baseline="30000" dirty="0"/>
              <a:t>®</a:t>
            </a:r>
            <a:r>
              <a:rPr lang="fr-FR" sz="1800" dirty="0"/>
              <a:t> Low Energy</a:t>
            </a:r>
            <a:r>
              <a:rPr lang="fr-FR" dirty="0"/>
              <a:t> Application Profile (</a:t>
            </a:r>
            <a:r>
              <a:rPr lang="en-US" sz="1800" dirty="0">
                <a:solidFill>
                  <a:schemeClr val="accent2"/>
                </a:solidFill>
                <a:cs typeface="Arial"/>
              </a:rPr>
              <a:t>p2pServer</a:t>
            </a:r>
            <a:r>
              <a:rPr lang="fr-FR" dirty="0"/>
              <a:t>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8CC4EB-D666-9E41-8BF2-3A28C1582C5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5056" t="5993" r="10048" b="7476"/>
          <a:stretch/>
        </p:blipFill>
        <p:spPr>
          <a:xfrm>
            <a:off x="9946403" y="4451940"/>
            <a:ext cx="1406640" cy="11386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C6F0D0-9133-B86A-C9B9-8F8DBB23AF80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3251"/>
          <a:stretch/>
        </p:blipFill>
        <p:spPr>
          <a:xfrm>
            <a:off x="9143128" y="3261814"/>
            <a:ext cx="1606550" cy="114807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BE0B77-1D2B-CF3D-77B3-2FEFE6BC5BBE}"/>
              </a:ext>
            </a:extLst>
          </p:cNvPr>
          <p:cNvCxnSpPr/>
          <p:nvPr/>
        </p:nvCxnSpPr>
        <p:spPr>
          <a:xfrm flipH="1">
            <a:off x="10698878" y="3619675"/>
            <a:ext cx="489822" cy="0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96E021-6D4F-591B-E259-BF26A5624D50}"/>
              </a:ext>
            </a:extLst>
          </p:cNvPr>
          <p:cNvCxnSpPr/>
          <p:nvPr/>
        </p:nvCxnSpPr>
        <p:spPr>
          <a:xfrm flipH="1">
            <a:off x="8715920" y="3600800"/>
            <a:ext cx="489822" cy="0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1A0260-4D50-4058-5E8A-E18E9832F22F}"/>
              </a:ext>
            </a:extLst>
          </p:cNvPr>
          <p:cNvCxnSpPr>
            <a:cxnSpLocks/>
          </p:cNvCxnSpPr>
          <p:nvPr/>
        </p:nvCxnSpPr>
        <p:spPr>
          <a:xfrm flipV="1">
            <a:off x="10698878" y="4046632"/>
            <a:ext cx="533400" cy="6525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F73A61-B3C4-9F2F-9E27-EE3C717D0BA2}"/>
              </a:ext>
            </a:extLst>
          </p:cNvPr>
          <p:cNvCxnSpPr>
            <a:cxnSpLocks/>
          </p:cNvCxnSpPr>
          <p:nvPr/>
        </p:nvCxnSpPr>
        <p:spPr>
          <a:xfrm flipV="1">
            <a:off x="8686963" y="4078161"/>
            <a:ext cx="533400" cy="6525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27">
            <a:extLst>
              <a:ext uri="{FF2B5EF4-FFF2-40B4-BE49-F238E27FC236}">
                <a16:creationId xmlns:a16="http://schemas.microsoft.com/office/drawing/2014/main" id="{5106D86D-6787-84AD-23BF-DBB960B0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261" y="6330968"/>
            <a:ext cx="411004" cy="292554"/>
          </a:xfrm>
        </p:spPr>
        <p:txBody>
          <a:bodyPr/>
          <a:lstStyle/>
          <a:p>
            <a:fld id="{62A42E78-4FE3-4E16-9FB9-64A349BFE3F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2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FB1A6-112F-E144-FDC2-4392F16BA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including following symbol are purely theoretical ones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Source code for development is included inside blue boxes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B33DB2-998A-686D-92C0-A659D43A5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E911D-72A3-B735-17A1-7EF6B640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E788CBE-EBDA-CF10-10F9-64CB4F5EE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570" y="1279349"/>
            <a:ext cx="922338" cy="94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68BBA74-642D-FF65-D500-4956A225A0EF}"/>
              </a:ext>
            </a:extLst>
          </p:cNvPr>
          <p:cNvSpPr/>
          <p:nvPr/>
        </p:nvSpPr>
        <p:spPr>
          <a:xfrm>
            <a:off x="9003219" y="3591093"/>
            <a:ext cx="2432297" cy="396705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HAL_Delay(500);</a:t>
            </a:r>
            <a:endParaRPr lang="en-US" sz="2000" b="0" i="0" dirty="0">
              <a:solidFill>
                <a:srgbClr val="03234B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BA264FC-D70F-C602-5B7A-34D817116C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103" y="79159"/>
            <a:ext cx="724817" cy="72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6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0B10-1E78-42AD-B41B-13C09282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  : </a:t>
            </a:r>
            <a:r>
              <a:rPr lang="fr-FR" dirty="0"/>
              <a:t>GAP/GATT custom application configuration : </a:t>
            </a:r>
            <a:r>
              <a:rPr lang="fr-FR" dirty="0">
                <a:solidFill>
                  <a:schemeClr val="accent2"/>
                </a:solidFill>
              </a:rPr>
              <a:t>Profile </a:t>
            </a:r>
            <a:r>
              <a:rPr lang="fr-FR" dirty="0" err="1">
                <a:solidFill>
                  <a:schemeClr val="accent2"/>
                </a:solidFill>
              </a:rPr>
              <a:t>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5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DCE3F626-EBBD-6F88-FB18-26E6BB6E9B35}"/>
              </a:ext>
            </a:extLst>
          </p:cNvPr>
          <p:cNvSpPr/>
          <p:nvPr/>
        </p:nvSpPr>
        <p:spPr>
          <a:xfrm>
            <a:off x="3790950" y="4283248"/>
            <a:ext cx="7453547" cy="184132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endParaRPr lang="fr-FR" dirty="0" err="1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5A8BF65-0F63-9894-8C46-5EFDACA2F146}"/>
              </a:ext>
            </a:extLst>
          </p:cNvPr>
          <p:cNvSpPr/>
          <p:nvPr/>
        </p:nvSpPr>
        <p:spPr>
          <a:xfrm>
            <a:off x="3790950" y="1674142"/>
            <a:ext cx="7453547" cy="193284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endParaRPr lang="fr-FR" dirty="0" err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2115C-F2BF-AFED-B181-775F7D45F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70" y="266785"/>
            <a:ext cx="11612182" cy="1188119"/>
          </a:xfrm>
        </p:spPr>
        <p:txBody>
          <a:bodyPr/>
          <a:lstStyle/>
          <a:p>
            <a:r>
              <a:rPr lang="fr-FR" dirty="0"/>
              <a:t>What is a Bluetooth Low Energy Profile</a:t>
            </a:r>
            <a:br>
              <a:rPr lang="fr-FR" dirty="0"/>
            </a:br>
            <a:r>
              <a:rPr lang="en-US" sz="3600" b="1" dirty="0">
                <a:solidFill>
                  <a:schemeClr val="accent2"/>
                </a:solidFill>
              </a:rPr>
              <a:t>Att</a:t>
            </a:r>
            <a:r>
              <a:rPr lang="en-US" sz="3600" dirty="0">
                <a:solidFill>
                  <a:schemeClr val="accent2"/>
                </a:solidFill>
              </a:rPr>
              <a:t>ribute Protocol  (ATT)</a:t>
            </a:r>
            <a:br>
              <a:rPr lang="en-US" sz="3600" dirty="0">
                <a:solidFill>
                  <a:schemeClr val="accent2"/>
                </a:solidFill>
              </a:rPr>
            </a:br>
            <a:endParaRPr lang="fr-FR" dirty="0">
              <a:solidFill>
                <a:schemeClr val="accent2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3D75297-A00D-1E18-74E0-8E39B545FD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103" y="79159"/>
            <a:ext cx="724817" cy="72481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1299EEF-315E-89D5-C340-528BCBA1C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600" y="2146170"/>
            <a:ext cx="3023467" cy="3373240"/>
          </a:xfrm>
          <a:prstGeom prst="rect">
            <a:avLst/>
          </a:prstGeom>
        </p:spPr>
      </p:pic>
      <p:pic>
        <p:nvPicPr>
          <p:cNvPr id="11" name="Picture 10" descr="A close-up of a chip&#10;&#10;Description automatically generated">
            <a:extLst>
              <a:ext uri="{FF2B5EF4-FFF2-40B4-BE49-F238E27FC236}">
                <a16:creationId xmlns:a16="http://schemas.microsoft.com/office/drawing/2014/main" id="{7B01A4D7-F24D-E18A-4793-150D8A2137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04" y="5551219"/>
            <a:ext cx="1235807" cy="82344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5FFC8F1-71C4-D840-444C-57788A241750}"/>
              </a:ext>
            </a:extLst>
          </p:cNvPr>
          <p:cNvSpPr/>
          <p:nvPr/>
        </p:nvSpPr>
        <p:spPr>
          <a:xfrm>
            <a:off x="950678" y="3636897"/>
            <a:ext cx="844732" cy="26858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bg1"/>
              </a:buClr>
            </a:pPr>
            <a:endParaRPr lang="fr-FR" dirty="0" err="1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9F3DABB-DE13-7105-AAB9-163A8E207D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12530">
            <a:off x="5281377" y="1991934"/>
            <a:ext cx="741210" cy="95430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66EBA97-3E0C-1824-8D1B-BB68243464A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056" t="5993" r="10048" b="7476"/>
          <a:stretch/>
        </p:blipFill>
        <p:spPr>
          <a:xfrm>
            <a:off x="9781430" y="4790842"/>
            <a:ext cx="1170061" cy="94716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A8B1A7C-BC59-1FB5-1C65-C547A28A0C8D}"/>
              </a:ext>
            </a:extLst>
          </p:cNvPr>
          <p:cNvSpPr txBox="1"/>
          <p:nvPr/>
        </p:nvSpPr>
        <p:spPr>
          <a:xfrm>
            <a:off x="6878269" y="2956035"/>
            <a:ext cx="40844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/>
              <a:t>« I have data to share» (sensors, raw data...</a:t>
            </a:r>
            <a:r>
              <a:rPr lang="fr-FR" sz="1050" b="1" dirty="0"/>
              <a:t>what you want </a:t>
            </a:r>
            <a:r>
              <a:rPr lang="fr-FR" sz="1050" dirty="0"/>
              <a:t>!) </a:t>
            </a:r>
          </a:p>
          <a:p>
            <a:pPr algn="ctr"/>
            <a:r>
              <a:rPr lang="fr-FR" sz="1050" b="1" dirty="0">
                <a:solidFill>
                  <a:schemeClr val="accent1"/>
                </a:solidFill>
              </a:rPr>
              <a:t>Server</a:t>
            </a:r>
            <a:endParaRPr lang="fr-FR" sz="9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1A2DD2-2D08-19C7-BCBA-ACF76054E437}"/>
              </a:ext>
            </a:extLst>
          </p:cNvPr>
          <p:cNvSpPr txBox="1"/>
          <p:nvPr/>
        </p:nvSpPr>
        <p:spPr>
          <a:xfrm>
            <a:off x="4425695" y="2986305"/>
            <a:ext cx="268294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dirty="0"/>
              <a:t>« I am looking for data »</a:t>
            </a:r>
          </a:p>
          <a:p>
            <a:pPr algn="ctr"/>
            <a:r>
              <a:rPr lang="fr-FR" sz="1100" b="1" dirty="0">
                <a:solidFill>
                  <a:schemeClr val="accent2"/>
                </a:solidFill>
              </a:rPr>
              <a:t>Client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EF53573-373F-B429-4074-157F5988100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056" t="5993" r="10048" b="7476"/>
          <a:stretch/>
        </p:blipFill>
        <p:spPr>
          <a:xfrm>
            <a:off x="8301510" y="1984517"/>
            <a:ext cx="1170061" cy="94716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C699F72-4178-234A-4CF6-F12574B3E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3981" y="6237785"/>
            <a:ext cx="494859" cy="50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116926D-F6AC-F8D9-0D01-31207C077EDD}"/>
              </a:ext>
            </a:extLst>
          </p:cNvPr>
          <p:cNvSpPr txBox="1"/>
          <p:nvPr/>
        </p:nvSpPr>
        <p:spPr>
          <a:xfrm>
            <a:off x="3904474" y="4657161"/>
            <a:ext cx="2705264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user data is accessible trough attribute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E718C67-9E82-1A2A-5920-C77394B79F18}"/>
              </a:ext>
            </a:extLst>
          </p:cNvPr>
          <p:cNvGrpSpPr/>
          <p:nvPr/>
        </p:nvGrpSpPr>
        <p:grpSpPr>
          <a:xfrm>
            <a:off x="6871408" y="4548076"/>
            <a:ext cx="3131865" cy="1384578"/>
            <a:chOff x="6348895" y="4757626"/>
            <a:chExt cx="3131865" cy="138457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737EE67-CBB1-8331-C94B-2CD803DB8C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3251"/>
            <a:stretch/>
          </p:blipFill>
          <p:spPr>
            <a:xfrm>
              <a:off x="6348895" y="4757626"/>
              <a:ext cx="1937496" cy="1384578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ACECAD4-2AA6-C508-BEB6-2F7622FC57AE}"/>
                </a:ext>
              </a:extLst>
            </p:cNvPr>
            <p:cNvSpPr txBox="1"/>
            <p:nvPr/>
          </p:nvSpPr>
          <p:spPr>
            <a:xfrm>
              <a:off x="7372176" y="4884642"/>
              <a:ext cx="66652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100" b="1" dirty="0">
                  <a:solidFill>
                    <a:schemeClr val="accent2"/>
                  </a:solidFill>
                </a:rPr>
                <a:t>UUID</a:t>
              </a:r>
              <a:endParaRPr lang="fr-FR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D75186B-0DCF-5189-E6D7-35F87EA5EB4D}"/>
                </a:ext>
              </a:extLst>
            </p:cNvPr>
            <p:cNvSpPr txBox="1"/>
            <p:nvPr/>
          </p:nvSpPr>
          <p:spPr>
            <a:xfrm>
              <a:off x="7101826" y="5694909"/>
              <a:ext cx="108930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100" b="1" dirty="0">
                  <a:solidFill>
                    <a:schemeClr val="accent2"/>
                  </a:solidFill>
                </a:rPr>
                <a:t>UUID | </a:t>
              </a:r>
              <a:r>
                <a:rPr lang="fr-FR" sz="1000" b="1" dirty="0">
                  <a:solidFill>
                    <a:schemeClr val="accent2"/>
                  </a:solidFill>
                </a:rPr>
                <a:t>value</a:t>
              </a:r>
              <a:endParaRPr lang="fr-FR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AFE9474-BE78-1CAD-DA41-05537408AB4D}"/>
                </a:ext>
              </a:extLst>
            </p:cNvPr>
            <p:cNvCxnSpPr/>
            <p:nvPr/>
          </p:nvCxnSpPr>
          <p:spPr>
            <a:xfrm>
              <a:off x="8047410" y="5250924"/>
              <a:ext cx="30411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0D8296E-00F2-155F-2509-F83848078CB6}"/>
                </a:ext>
              </a:extLst>
            </p:cNvPr>
            <p:cNvCxnSpPr/>
            <p:nvPr/>
          </p:nvCxnSpPr>
          <p:spPr>
            <a:xfrm>
              <a:off x="8082589" y="5838183"/>
              <a:ext cx="30411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06D1E7-CC27-F9F9-45DA-31DA352D9F2D}"/>
                </a:ext>
              </a:extLst>
            </p:cNvPr>
            <p:cNvSpPr txBox="1"/>
            <p:nvPr/>
          </p:nvSpPr>
          <p:spPr>
            <a:xfrm>
              <a:off x="8346024" y="5119003"/>
              <a:ext cx="11317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fr-FR" sz="900" dirty="0"/>
                <a:t>value = user data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9FA3EE5-E446-D207-1E79-4FD094905816}"/>
                </a:ext>
              </a:extLst>
            </p:cNvPr>
            <p:cNvSpPr txBox="1"/>
            <p:nvPr/>
          </p:nvSpPr>
          <p:spPr>
            <a:xfrm>
              <a:off x="8349034" y="5700299"/>
              <a:ext cx="11317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fr-FR" sz="900" dirty="0"/>
                <a:t>value = user data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4B5A419-A050-1007-335B-EFF106DBA246}"/>
              </a:ext>
            </a:extLst>
          </p:cNvPr>
          <p:cNvSpPr txBox="1"/>
          <p:nvPr/>
        </p:nvSpPr>
        <p:spPr>
          <a:xfrm>
            <a:off x="7628050" y="5037463"/>
            <a:ext cx="10893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1" dirty="0">
                <a:solidFill>
                  <a:schemeClr val="accent2"/>
                </a:solidFill>
              </a:rPr>
              <a:t>UUID | </a:t>
            </a:r>
            <a:r>
              <a:rPr lang="fr-FR" sz="1000" b="1" dirty="0">
                <a:solidFill>
                  <a:schemeClr val="accent2"/>
                </a:solidFill>
              </a:rPr>
              <a:t>value</a:t>
            </a:r>
            <a:endParaRPr lang="fr-FR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DB8C1C3-7B02-9608-9C30-980654B13B87}"/>
              </a:ext>
            </a:extLst>
          </p:cNvPr>
          <p:cNvSpPr txBox="1"/>
          <p:nvPr/>
        </p:nvSpPr>
        <p:spPr>
          <a:xfrm>
            <a:off x="3879085" y="4967970"/>
            <a:ext cx="1093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/>
              <a:t>service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5A9C88-576A-D6A9-2C3B-43D36B6442E1}"/>
              </a:ext>
            </a:extLst>
          </p:cNvPr>
          <p:cNvSpPr txBox="1"/>
          <p:nvPr/>
        </p:nvSpPr>
        <p:spPr>
          <a:xfrm>
            <a:off x="4836623" y="5269216"/>
            <a:ext cx="139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/>
              <a:t>characteristic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69EE044-8759-BED2-0B7F-BBD6593B4C5A}"/>
              </a:ext>
            </a:extLst>
          </p:cNvPr>
          <p:cNvCxnSpPr>
            <a:stCxn id="69" idx="2"/>
            <a:endCxn id="71" idx="1"/>
          </p:cNvCxnSpPr>
          <p:nvPr/>
        </p:nvCxnSpPr>
        <p:spPr>
          <a:xfrm rot="16200000" flipH="1">
            <a:off x="4549786" y="5120878"/>
            <a:ext cx="162747" cy="410928"/>
          </a:xfrm>
          <a:prstGeom prst="bent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2B3DA183-9020-97BB-AB3C-00C85C5E644E}"/>
              </a:ext>
            </a:extLst>
          </p:cNvPr>
          <p:cNvCxnSpPr/>
          <p:nvPr/>
        </p:nvCxnSpPr>
        <p:spPr>
          <a:xfrm rot="16200000" flipH="1">
            <a:off x="5881748" y="5392510"/>
            <a:ext cx="162747" cy="410928"/>
          </a:xfrm>
          <a:prstGeom prst="bent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6E103EB-DB1A-D2F6-1F6B-CFCCD93C6AB3}"/>
              </a:ext>
            </a:extLst>
          </p:cNvPr>
          <p:cNvSpPr txBox="1"/>
          <p:nvPr/>
        </p:nvSpPr>
        <p:spPr>
          <a:xfrm>
            <a:off x="6144118" y="5536672"/>
            <a:ext cx="139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/>
              <a:t>data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766C9BA-18EA-7444-5EBD-8D9C89927C77}"/>
              </a:ext>
            </a:extLst>
          </p:cNvPr>
          <p:cNvSpPr/>
          <p:nvPr/>
        </p:nvSpPr>
        <p:spPr>
          <a:xfrm>
            <a:off x="5718853" y="1297622"/>
            <a:ext cx="3977597" cy="67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Define </a:t>
            </a:r>
            <a:r>
              <a:rPr lang="fr-FR" dirty="0">
                <a:solidFill>
                  <a:schemeClr val="accent2"/>
                </a:solidFill>
              </a:rPr>
              <a:t>Client</a:t>
            </a:r>
            <a:r>
              <a:rPr lang="fr-FR" dirty="0">
                <a:solidFill>
                  <a:schemeClr val="tx1"/>
                </a:solidFill>
              </a:rPr>
              <a:t> - Server architecture 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CC2B3DB-511B-78AD-7C2D-6659BD85694F}"/>
              </a:ext>
            </a:extLst>
          </p:cNvPr>
          <p:cNvSpPr/>
          <p:nvPr/>
        </p:nvSpPr>
        <p:spPr>
          <a:xfrm>
            <a:off x="4114800" y="3936543"/>
            <a:ext cx="6979920" cy="67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Logical</a:t>
            </a:r>
            <a:r>
              <a:rPr lang="fr-FR" dirty="0">
                <a:solidFill>
                  <a:schemeClr val="tx1"/>
                </a:solidFill>
              </a:rPr>
              <a:t> data structure – </a:t>
            </a:r>
            <a:r>
              <a:rPr lang="fr-FR" b="1" dirty="0">
                <a:solidFill>
                  <a:schemeClr val="tx1"/>
                </a:solidFill>
              </a:rPr>
              <a:t>« How to access data » </a:t>
            </a:r>
            <a:r>
              <a:rPr lang="fr-FR" dirty="0">
                <a:solidFill>
                  <a:schemeClr val="tx1"/>
                </a:solidFill>
              </a:rPr>
              <a:t>: </a:t>
            </a:r>
            <a:r>
              <a:rPr lang="fr-FR" dirty="0">
                <a:solidFill>
                  <a:schemeClr val="accent2"/>
                </a:solidFill>
              </a:rPr>
              <a:t>Attribute table</a:t>
            </a:r>
          </a:p>
        </p:txBody>
      </p:sp>
      <p:sp>
        <p:nvSpPr>
          <p:cNvPr id="6" name="Slide Number Placeholder 27">
            <a:extLst>
              <a:ext uri="{FF2B5EF4-FFF2-40B4-BE49-F238E27FC236}">
                <a16:creationId xmlns:a16="http://schemas.microsoft.com/office/drawing/2014/main" id="{F83740FA-309E-5B48-6960-6DA2B885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261" y="6330968"/>
            <a:ext cx="411004" cy="292554"/>
          </a:xfrm>
        </p:spPr>
        <p:txBody>
          <a:bodyPr/>
          <a:lstStyle/>
          <a:p>
            <a:fld id="{62A42E78-4FE3-4E16-9FB9-64A349BFE3F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0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3D75297-A00D-1E18-74E0-8E39B545FD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103" y="79159"/>
            <a:ext cx="724817" cy="72481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C699F72-4178-234A-4CF6-F12574B3E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3981" y="6217160"/>
            <a:ext cx="494859" cy="50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95B9D8-A859-2854-A782-2E06BDFDF76D}"/>
              </a:ext>
            </a:extLst>
          </p:cNvPr>
          <p:cNvSpPr/>
          <p:nvPr/>
        </p:nvSpPr>
        <p:spPr>
          <a:xfrm>
            <a:off x="435929" y="1959429"/>
            <a:ext cx="5661658" cy="409302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Profile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008783-89EA-E8E3-3EA8-713DF1C1D510}"/>
              </a:ext>
            </a:extLst>
          </p:cNvPr>
          <p:cNvSpPr/>
          <p:nvPr/>
        </p:nvSpPr>
        <p:spPr>
          <a:xfrm>
            <a:off x="720038" y="3959554"/>
            <a:ext cx="5112568" cy="1703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US" b="1" kern="0" dirty="0">
                <a:latin typeface="Arial"/>
              </a:rPr>
              <a:t> Service</a:t>
            </a:r>
            <a:endParaRPr kumimoji="0" lang="en-US" sz="2398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2A8DD7-BFD4-28CE-D927-345BF7E6EF9C}"/>
              </a:ext>
            </a:extLst>
          </p:cNvPr>
          <p:cNvSpPr txBox="1"/>
          <p:nvPr/>
        </p:nvSpPr>
        <p:spPr>
          <a:xfrm>
            <a:off x="1685168" y="4109553"/>
            <a:ext cx="622102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UUID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B79AF8-0154-FA6F-8712-B99BA5A79677}"/>
              </a:ext>
            </a:extLst>
          </p:cNvPr>
          <p:cNvSpPr/>
          <p:nvPr/>
        </p:nvSpPr>
        <p:spPr>
          <a:xfrm>
            <a:off x="900058" y="4476728"/>
            <a:ext cx="4752528" cy="478771"/>
          </a:xfrm>
          <a:prstGeom prst="rect">
            <a:avLst/>
          </a:prstGeom>
          <a:solidFill>
            <a:srgbClr val="D1D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defTabSz="12181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chemeClr val="tx1"/>
                </a:solidFill>
                <a:latin typeface="Arial"/>
              </a:rPr>
              <a:t>Characteristic 1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EBEE91-256A-462D-BF6C-C8D2635478AA}"/>
              </a:ext>
            </a:extLst>
          </p:cNvPr>
          <p:cNvSpPr/>
          <p:nvPr/>
        </p:nvSpPr>
        <p:spPr>
          <a:xfrm>
            <a:off x="887105" y="5039529"/>
            <a:ext cx="4752528" cy="478771"/>
          </a:xfrm>
          <a:prstGeom prst="rect">
            <a:avLst/>
          </a:prstGeom>
          <a:solidFill>
            <a:srgbClr val="D1D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defTabSz="12181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chemeClr val="tx1"/>
                </a:solidFill>
                <a:latin typeface="Arial"/>
              </a:rPr>
              <a:t>Characteristic 2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FD058A-51F8-BEFD-E0FE-D37ED9D4C317}"/>
              </a:ext>
            </a:extLst>
          </p:cNvPr>
          <p:cNvSpPr/>
          <p:nvPr/>
        </p:nvSpPr>
        <p:spPr>
          <a:xfrm>
            <a:off x="697520" y="2452687"/>
            <a:ext cx="5125521" cy="1296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marL="0" marR="0" lvl="0" indent="0" defTabSz="1218134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latin typeface="Arial"/>
              </a:rPr>
              <a:t> Service </a:t>
            </a:r>
            <a:endParaRPr kumimoji="0" lang="en-US" sz="2398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0BDA12-92B3-4734-8FA3-203E895077D9}"/>
              </a:ext>
            </a:extLst>
          </p:cNvPr>
          <p:cNvSpPr txBox="1"/>
          <p:nvPr/>
        </p:nvSpPr>
        <p:spPr>
          <a:xfrm>
            <a:off x="1675604" y="2590051"/>
            <a:ext cx="622102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UUID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2751D9-48DE-F5D0-EC3F-80FFACF04F23}"/>
              </a:ext>
            </a:extLst>
          </p:cNvPr>
          <p:cNvSpPr/>
          <p:nvPr/>
        </p:nvSpPr>
        <p:spPr>
          <a:xfrm>
            <a:off x="900058" y="3004417"/>
            <a:ext cx="4752528" cy="448700"/>
          </a:xfrm>
          <a:prstGeom prst="rect">
            <a:avLst/>
          </a:prstGeom>
          <a:solidFill>
            <a:srgbClr val="D1D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marL="0" marR="0" lvl="0" indent="0" defTabSz="12181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chemeClr val="tx1"/>
                </a:solidFill>
                <a:latin typeface="Arial"/>
              </a:rPr>
              <a:t>Characteristic</a:t>
            </a:r>
          </a:p>
          <a:p>
            <a:pPr marL="0" marR="0" lvl="0" indent="0" defTabSz="12181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7C312D-5195-31A4-9E07-A0C6D500802F}"/>
              </a:ext>
            </a:extLst>
          </p:cNvPr>
          <p:cNvSpPr txBox="1"/>
          <p:nvPr/>
        </p:nvSpPr>
        <p:spPr>
          <a:xfrm>
            <a:off x="4883412" y="3075765"/>
            <a:ext cx="622102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UUID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D7C86F-2D4C-2436-77C9-919E55A0618C}"/>
              </a:ext>
            </a:extLst>
          </p:cNvPr>
          <p:cNvSpPr/>
          <p:nvPr/>
        </p:nvSpPr>
        <p:spPr>
          <a:xfrm>
            <a:off x="4748860" y="3100887"/>
            <a:ext cx="198105" cy="1981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D1D1D3"/>
                </a:solidFill>
              </a:rPr>
              <a:t>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C5635A-6501-A7F2-0FCC-C03887CE578A}"/>
              </a:ext>
            </a:extLst>
          </p:cNvPr>
          <p:cNvSpPr txBox="1"/>
          <p:nvPr/>
        </p:nvSpPr>
        <p:spPr>
          <a:xfrm>
            <a:off x="4822646" y="4586251"/>
            <a:ext cx="622102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UUID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4E37E7-A0F7-FB54-5E55-DB61DF29CC61}"/>
              </a:ext>
            </a:extLst>
          </p:cNvPr>
          <p:cNvSpPr txBox="1"/>
          <p:nvPr/>
        </p:nvSpPr>
        <p:spPr>
          <a:xfrm>
            <a:off x="4799655" y="5134793"/>
            <a:ext cx="622102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UUID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D45F192-946B-BF43-5100-AE39C6BF2AD5}"/>
              </a:ext>
            </a:extLst>
          </p:cNvPr>
          <p:cNvSpPr/>
          <p:nvPr/>
        </p:nvSpPr>
        <p:spPr>
          <a:xfrm>
            <a:off x="4394486" y="5153580"/>
            <a:ext cx="198105" cy="1981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D1D1D3"/>
                </a:solidFill>
              </a:rPr>
              <a:t>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086C33A-68EE-76C1-A743-C7837A2021AB}"/>
              </a:ext>
            </a:extLst>
          </p:cNvPr>
          <p:cNvSpPr/>
          <p:nvPr/>
        </p:nvSpPr>
        <p:spPr>
          <a:xfrm>
            <a:off x="4652001" y="4605912"/>
            <a:ext cx="198105" cy="1981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D1D1D3"/>
                </a:solidFill>
              </a:rPr>
              <a:t>W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6F630FD-1C56-844C-7C13-3582D0324BAD}"/>
              </a:ext>
            </a:extLst>
          </p:cNvPr>
          <p:cNvSpPr/>
          <p:nvPr/>
        </p:nvSpPr>
        <p:spPr>
          <a:xfrm>
            <a:off x="4653864" y="5153580"/>
            <a:ext cx="198105" cy="1981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D1D1D3"/>
                </a:solidFill>
              </a:rPr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A54487-C97C-80C4-231C-A1CEFA4773AB}"/>
              </a:ext>
            </a:extLst>
          </p:cNvPr>
          <p:cNvSpPr txBox="1"/>
          <p:nvPr/>
        </p:nvSpPr>
        <p:spPr>
          <a:xfrm>
            <a:off x="422976" y="1314547"/>
            <a:ext cx="11306104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 profile is a collection data (</a:t>
            </a:r>
            <a:r>
              <a:rPr lang="en-US" sz="1600" b="1" dirty="0"/>
              <a:t>attributes</a:t>
            </a:r>
            <a:r>
              <a:rPr lang="en-US" sz="1600" dirty="0"/>
              <a:t>) exposes by device trough associated  Service and Characteristic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C2985A1-8D22-5BAC-7C97-F5568A544965}"/>
              </a:ext>
            </a:extLst>
          </p:cNvPr>
          <p:cNvGrpSpPr/>
          <p:nvPr/>
        </p:nvGrpSpPr>
        <p:grpSpPr>
          <a:xfrm>
            <a:off x="6630670" y="1959429"/>
            <a:ext cx="5098410" cy="4093028"/>
            <a:chOff x="6656867" y="1485578"/>
            <a:chExt cx="5098410" cy="4093028"/>
          </a:xfrm>
        </p:grpSpPr>
        <p:sp>
          <p:nvSpPr>
            <p:cNvPr id="5" name="Text Placeholder 9">
              <a:extLst>
                <a:ext uri="{FF2B5EF4-FFF2-40B4-BE49-F238E27FC236}">
                  <a16:creationId xmlns:a16="http://schemas.microsoft.com/office/drawing/2014/main" id="{DEB8E62F-92D0-6D7C-A524-55A72B24549E}"/>
                </a:ext>
              </a:extLst>
            </p:cNvPr>
            <p:cNvSpPr txBox="1">
              <a:spLocks/>
            </p:cNvSpPr>
            <p:nvPr/>
          </p:nvSpPr>
          <p:spPr>
            <a:xfrm>
              <a:off x="6656867" y="1485578"/>
              <a:ext cx="5098410" cy="40930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txBody>
            <a:bodyPr anchor="t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6575" indent="-2667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lang="en-US" sz="2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12800" indent="-27305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lang="en-US" sz="20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87425" indent="-268288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lang="en-US" sz="18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60463" indent="-261938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buFont typeface="Arial" panose="020B0604020202020204" pitchFamily="34" charset="0"/>
                <a:buChar char="•"/>
                <a:def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en-US" sz="1800" dirty="0">
                <a:solidFill>
                  <a:schemeClr val="accent1"/>
                </a:solidFill>
              </a:endParaRPr>
            </a:p>
            <a:p>
              <a:pPr marL="342900" indent="-342900" algn="just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1"/>
                  </a:solidFill>
                </a:rPr>
                <a:t>All attributes have a type which is identified by a UUID (</a:t>
              </a:r>
              <a:r>
                <a:rPr lang="en-US" sz="1600" b="1" dirty="0">
                  <a:solidFill>
                    <a:schemeClr val="accent1"/>
                  </a:solidFill>
                </a:rPr>
                <a:t>U</a:t>
              </a:r>
              <a:r>
                <a:rPr lang="en-US" sz="1600" dirty="0">
                  <a:solidFill>
                    <a:schemeClr val="accent1"/>
                  </a:solidFill>
                </a:rPr>
                <a:t>niversally </a:t>
              </a:r>
              <a:r>
                <a:rPr lang="en-US" sz="1600" b="1" dirty="0">
                  <a:solidFill>
                    <a:schemeClr val="accent1"/>
                  </a:solidFill>
                </a:rPr>
                <a:t>U</a:t>
              </a:r>
              <a:r>
                <a:rPr lang="en-US" sz="1600" dirty="0">
                  <a:solidFill>
                    <a:schemeClr val="accent1"/>
                  </a:solidFill>
                </a:rPr>
                <a:t>nique </a:t>
              </a:r>
              <a:r>
                <a:rPr lang="en-US" sz="1600" b="1" dirty="0">
                  <a:solidFill>
                    <a:schemeClr val="accent1"/>
                  </a:solidFill>
                </a:rPr>
                <a:t>Id</a:t>
              </a:r>
              <a:r>
                <a:rPr lang="en-US" sz="1600" dirty="0">
                  <a:solidFill>
                    <a:schemeClr val="accent1"/>
                  </a:solidFill>
                </a:rPr>
                <a:t>entifier)</a:t>
              </a:r>
            </a:p>
            <a:p>
              <a:pPr algn="just">
                <a:spcBef>
                  <a:spcPts val="0"/>
                </a:spcBef>
              </a:pPr>
              <a:endParaRPr lang="en-US" sz="1600" dirty="0">
                <a:solidFill>
                  <a:schemeClr val="accent1"/>
                </a:solidFill>
              </a:endParaRPr>
            </a:p>
            <a:p>
              <a:pPr marL="342900" indent="-34290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1"/>
                  </a:solidFill>
                </a:rPr>
                <a:t>Characteristic  can take 3 types of propreties: </a:t>
              </a:r>
              <a:r>
                <a:rPr lang="en-US" sz="1600" b="1" dirty="0">
                  <a:solidFill>
                    <a:schemeClr val="accent1"/>
                  </a:solidFill>
                </a:rPr>
                <a:t>R</a:t>
              </a:r>
              <a:r>
                <a:rPr lang="en-US" sz="1600" dirty="0">
                  <a:solidFill>
                    <a:schemeClr val="accent1"/>
                  </a:solidFill>
                </a:rPr>
                <a:t>EAD, </a:t>
              </a:r>
              <a:r>
                <a:rPr lang="en-US" altLang="zh-TW" sz="1600" b="1" dirty="0">
                  <a:solidFill>
                    <a:schemeClr val="accent1"/>
                  </a:solidFill>
                </a:rPr>
                <a:t>W</a:t>
              </a:r>
              <a:r>
                <a:rPr lang="en-US" sz="1600" dirty="0">
                  <a:solidFill>
                    <a:schemeClr val="accent1"/>
                  </a:solidFill>
                </a:rPr>
                <a:t>RITE, </a:t>
              </a:r>
              <a:r>
                <a:rPr lang="en-US" altLang="zh-TW" sz="1600" b="1" dirty="0">
                  <a:solidFill>
                    <a:schemeClr val="accent1"/>
                  </a:solidFill>
                </a:rPr>
                <a:t>N</a:t>
              </a:r>
              <a:r>
                <a:rPr lang="en-US" sz="1600" dirty="0">
                  <a:solidFill>
                    <a:schemeClr val="accent1"/>
                  </a:solidFill>
                </a:rPr>
                <a:t>OTIFY</a:t>
              </a:r>
            </a:p>
            <a:p>
              <a:pPr algn="just">
                <a:spcBef>
                  <a:spcPts val="0"/>
                </a:spcBef>
              </a:pPr>
              <a:endParaRPr lang="en-US" sz="1600" dirty="0">
                <a:solidFill>
                  <a:schemeClr val="accent1"/>
                </a:solidFill>
              </a:endParaRPr>
            </a:p>
            <a:p>
              <a:pPr marL="342900" indent="-342900" algn="just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1"/>
                  </a:solidFill>
                </a:rPr>
                <a:t>Profile can be defined by </a:t>
              </a:r>
              <a:r>
                <a:rPr lang="en-US" sz="1600" b="1" dirty="0">
                  <a:solidFill>
                    <a:schemeClr val="accent1"/>
                  </a:solidFill>
                </a:rPr>
                <a:t>Bluetooth</a:t>
              </a:r>
              <a:r>
                <a:rPr lang="en-US" sz="1600" b="1" baseline="30000" dirty="0">
                  <a:solidFill>
                    <a:schemeClr val="accent1"/>
                  </a:solidFill>
                </a:rPr>
                <a:t>®</a:t>
              </a:r>
              <a:r>
                <a:rPr lang="en-US" sz="1600" b="1" dirty="0">
                  <a:solidFill>
                    <a:schemeClr val="accent1"/>
                  </a:solidFill>
                </a:rPr>
                <a:t> SIG</a:t>
              </a:r>
            </a:p>
            <a:p>
              <a:pPr algn="just">
                <a:spcBef>
                  <a:spcPts val="0"/>
                </a:spcBef>
              </a:pPr>
              <a:endParaRPr lang="en-US" sz="1800" b="1" dirty="0">
                <a:solidFill>
                  <a:schemeClr val="accent1"/>
                </a:solidFill>
              </a:endParaRPr>
            </a:p>
            <a:p>
              <a:pPr marL="342900" indent="-342900" algn="just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en-US" sz="1800" b="1" dirty="0">
                <a:solidFill>
                  <a:schemeClr val="accent1"/>
                </a:solidFill>
              </a:endParaRPr>
            </a:p>
            <a:p>
              <a:pPr marL="342900" indent="-342900" algn="just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en-US" sz="1800" b="1" dirty="0">
                <a:solidFill>
                  <a:schemeClr val="accent1"/>
                </a:solidFill>
              </a:endParaRPr>
            </a:p>
            <a:p>
              <a:pPr marL="342900" indent="-342900" algn="just">
                <a:spcBef>
                  <a:spcPts val="0"/>
                </a:spcBef>
                <a:buFont typeface="Arial" panose="020B0604020202020204" pitchFamily="34" charset="0"/>
                <a:buChar char="•"/>
              </a:pPr>
              <a:endParaRPr lang="en-US" sz="1800" b="1" dirty="0">
                <a:solidFill>
                  <a:schemeClr val="accent1"/>
                </a:solidFill>
              </a:endParaRPr>
            </a:p>
            <a:p>
              <a:pPr marL="342900" indent="-342900" algn="just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1"/>
                  </a:solidFill>
                </a:rPr>
                <a:t>Profile can be a </a:t>
              </a:r>
              <a:r>
                <a:rPr lang="en-US" sz="1600" b="1" dirty="0">
                  <a:solidFill>
                    <a:schemeClr val="accent2"/>
                  </a:solidFill>
                </a:rPr>
                <a:t>custom</a:t>
              </a:r>
              <a:r>
                <a:rPr lang="en-US" sz="1600" dirty="0">
                  <a:solidFill>
                    <a:schemeClr val="accent1"/>
                  </a:solidFill>
                </a:rPr>
                <a:t> (</a:t>
              </a:r>
              <a:r>
                <a:rPr lang="en-US" sz="1600" dirty="0">
                  <a:solidFill>
                    <a:schemeClr val="accent2"/>
                  </a:solidFill>
                </a:rPr>
                <a:t>proprietary</a:t>
              </a:r>
              <a:r>
                <a:rPr lang="en-US" sz="1600" dirty="0">
                  <a:solidFill>
                    <a:schemeClr val="accent1"/>
                  </a:solidFill>
                </a:rPr>
                <a:t>) profile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9DD6F9-516C-C4EF-D255-0B2C72F279D1}"/>
                </a:ext>
              </a:extLst>
            </p:cNvPr>
            <p:cNvSpPr txBox="1"/>
            <p:nvPr/>
          </p:nvSpPr>
          <p:spPr>
            <a:xfrm>
              <a:off x="7611428" y="3485703"/>
              <a:ext cx="32335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fr-FR" sz="1100" b="1" dirty="0"/>
                <a:t>UUID : 16 bits</a:t>
              </a:r>
            </a:p>
            <a:p>
              <a:pPr algn="l"/>
              <a:r>
                <a:rPr lang="en-US" sz="1050" i="0" u="none" strike="noStrike" dirty="0">
                  <a:solidFill>
                    <a:srgbClr val="002052"/>
                  </a:solidFill>
                  <a:effectLst/>
                  <a:latin typeface="Arial" panose="020B0604020202020204" pitchFamily="34" charset="0"/>
                </a:rPr>
                <a:t>Service </a:t>
              </a:r>
              <a:r>
                <a:rPr lang="en-US" sz="1050" i="0" u="none" strike="noStrike" dirty="0">
                  <a:solidFill>
                    <a:srgbClr val="03234B"/>
                  </a:solidFill>
                  <a:effectLst/>
                  <a:latin typeface="Arial" panose="020B0604020202020204" pitchFamily="34" charset="0"/>
                </a:rPr>
                <a:t>Heart Rate </a:t>
              </a:r>
              <a:r>
                <a:rPr lang="en-US" sz="1050" b="1" i="0" u="none" strike="noStrike" dirty="0">
                  <a:effectLst/>
                  <a:latin typeface="Arial" panose="020B0604020202020204" pitchFamily="34" charset="0"/>
                </a:rPr>
                <a:t>0x180D </a:t>
              </a:r>
            </a:p>
            <a:p>
              <a:r>
                <a:rPr kumimoji="0" lang="en-US" sz="1050" i="0" u="none" strike="noStrike" kern="0" cap="none" spc="0" normalizeH="0" baseline="0" noProof="0" dirty="0">
                  <a:ln>
                    <a:noFill/>
                  </a:ln>
                  <a:solidFill>
                    <a:srgbClr val="03234B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Characteristic </a:t>
              </a:r>
              <a:r>
                <a:rPr kumimoji="0" lang="en-US" sz="1050" i="0" u="none" strike="noStrike" kern="1200" cap="none" spc="0" normalizeH="0" baseline="0" noProof="0" dirty="0">
                  <a:ln>
                    <a:noFill/>
                  </a:ln>
                  <a:solidFill>
                    <a:srgbClr val="03234B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Heart Rate Measurement </a:t>
              </a:r>
              <a:r>
                <a:rPr lang="en-US" sz="1050" b="1" i="0" u="none" strike="noStrike" dirty="0">
                  <a:effectLst/>
                  <a:latin typeface="Arial" panose="020B0604020202020204" pitchFamily="34" charset="0"/>
                </a:rPr>
                <a:t>0x2A37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DC810D5-4E19-1A43-4CB9-9B3CAD52632E}"/>
                </a:ext>
              </a:extLst>
            </p:cNvPr>
            <p:cNvSpPr txBox="1"/>
            <p:nvPr/>
          </p:nvSpPr>
          <p:spPr>
            <a:xfrm>
              <a:off x="7643292" y="4645553"/>
              <a:ext cx="41030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fr-FR" sz="1100" b="1" dirty="0">
                  <a:solidFill>
                    <a:schemeClr val="accent2"/>
                  </a:solidFill>
                </a:rPr>
                <a:t>UUID : 128 bits</a:t>
              </a:r>
            </a:p>
            <a:p>
              <a:pPr algn="l"/>
              <a:r>
                <a:rPr lang="en-US" sz="1050" i="0" u="none" strike="noStrike" dirty="0">
                  <a:solidFill>
                    <a:srgbClr val="002052"/>
                  </a:solidFill>
                  <a:effectLst/>
                  <a:latin typeface="Arial" panose="020B0604020202020204" pitchFamily="34" charset="0"/>
                </a:rPr>
                <a:t>Service </a:t>
              </a:r>
              <a:r>
                <a:rPr lang="en-US" sz="1050" i="0" u="none" strike="noStrike" dirty="0">
                  <a:solidFill>
                    <a:srgbClr val="03234B"/>
                  </a:solidFill>
                  <a:effectLst/>
                  <a:latin typeface="Arial" panose="020B0604020202020204" pitchFamily="34" charset="0"/>
                </a:rPr>
                <a:t>P2P </a:t>
              </a:r>
              <a:r>
                <a:rPr lang="fr-FR" sz="1050" b="1" i="0" dirty="0">
                  <a:solidFill>
                    <a:schemeClr val="accent2"/>
                  </a:solidFill>
                  <a:effectLst/>
                  <a:latin typeface="Arial" panose="020B0604020202020204" pitchFamily="34" charset="0"/>
                </a:rPr>
                <a:t>0000FE40</a:t>
              </a:r>
              <a:r>
                <a:rPr lang="fr-FR" sz="1050" i="0" dirty="0">
                  <a:solidFill>
                    <a:schemeClr val="accent2"/>
                  </a:solidFill>
                  <a:effectLst/>
                  <a:latin typeface="Arial" panose="020B0604020202020204" pitchFamily="34" charset="0"/>
                </a:rPr>
                <a:t>-cc7a-482a-984a-7f2ed5b3e58f</a:t>
              </a:r>
              <a:r>
                <a:rPr lang="en-US" sz="1050" i="0" u="none" strike="noStrike" dirty="0">
                  <a:solidFill>
                    <a:schemeClr val="accent2"/>
                  </a:solidFill>
                  <a:effectLst/>
                  <a:latin typeface="Arial" panose="020B0604020202020204" pitchFamily="34" charset="0"/>
                </a:rPr>
                <a:t> </a:t>
              </a:r>
            </a:p>
            <a:p>
              <a:r>
                <a:rPr kumimoji="0" lang="en-US" sz="105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Characteristic LED </a:t>
              </a:r>
              <a:r>
                <a:rPr lang="fr-FR" sz="1050" b="1" i="0" dirty="0">
                  <a:solidFill>
                    <a:schemeClr val="accent2"/>
                  </a:solidFill>
                  <a:effectLst/>
                  <a:latin typeface="Arial" panose="020B0604020202020204" pitchFamily="34" charset="0"/>
                </a:rPr>
                <a:t>0000FE41</a:t>
              </a:r>
              <a:r>
                <a:rPr lang="fr-FR" sz="1050" i="0" dirty="0">
                  <a:solidFill>
                    <a:schemeClr val="accent2"/>
                  </a:solidFill>
                  <a:effectLst/>
                  <a:latin typeface="Arial" panose="020B0604020202020204" pitchFamily="34" charset="0"/>
                </a:rPr>
                <a:t>-cc7a-482a-984a-7f2ed5b3e58f</a:t>
              </a:r>
              <a:r>
                <a:rPr lang="en-US" sz="1050" b="1" i="0" u="none" strike="noStrike" dirty="0">
                  <a:effectLst/>
                  <a:latin typeface="Arial" panose="020B0604020202020204" pitchFamily="34" charset="0"/>
                </a:rPr>
                <a:t> 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DC205F2A-45BE-2EF5-F95B-32D9C31429C2}"/>
                </a:ext>
              </a:extLst>
            </p:cNvPr>
            <p:cNvCxnSpPr>
              <a:cxnSpLocks/>
            </p:cNvCxnSpPr>
            <p:nvPr/>
          </p:nvCxnSpPr>
          <p:spPr>
            <a:xfrm>
              <a:off x="7111839" y="4506019"/>
              <a:ext cx="522514" cy="293422"/>
            </a:xfrm>
            <a:prstGeom prst="bentConnector3">
              <a:avLst>
                <a:gd name="adj1" fmla="val 1667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463C5086-1205-E478-03F5-08300B4FAA8C}"/>
                </a:ext>
              </a:extLst>
            </p:cNvPr>
            <p:cNvCxnSpPr>
              <a:cxnSpLocks/>
            </p:cNvCxnSpPr>
            <p:nvPr/>
          </p:nvCxnSpPr>
          <p:spPr>
            <a:xfrm>
              <a:off x="7088914" y="3338992"/>
              <a:ext cx="522514" cy="293422"/>
            </a:xfrm>
            <a:prstGeom prst="bentConnector3">
              <a:avLst>
                <a:gd name="adj1" fmla="val 1667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itle 2">
            <a:extLst>
              <a:ext uri="{FF2B5EF4-FFF2-40B4-BE49-F238E27FC236}">
                <a16:creationId xmlns:a16="http://schemas.microsoft.com/office/drawing/2014/main" id="{BEDCFAE0-0889-522D-C6FD-BD353DA6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16" y="0"/>
            <a:ext cx="11612182" cy="1305227"/>
          </a:xfrm>
        </p:spPr>
        <p:txBody>
          <a:bodyPr/>
          <a:lstStyle/>
          <a:p>
            <a:r>
              <a:rPr lang="fr-FR" dirty="0"/>
              <a:t>What is a Bluetooth Low Energy Profile ?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3" name="Slide Number Placeholder 27">
            <a:extLst>
              <a:ext uri="{FF2B5EF4-FFF2-40B4-BE49-F238E27FC236}">
                <a16:creationId xmlns:a16="http://schemas.microsoft.com/office/drawing/2014/main" id="{35F7AB0F-8744-EC0D-EAAF-47323277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0261" y="6330968"/>
            <a:ext cx="411004" cy="292554"/>
          </a:xfrm>
        </p:spPr>
        <p:txBody>
          <a:bodyPr/>
          <a:lstStyle/>
          <a:p>
            <a:fld id="{62A42E78-4FE3-4E16-9FB9-64A349BFE3F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477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  <p:tag name="APPVER" val="ᑄᐿᑁ"/>
  <p:tag name="RANDOM" val="17"/>
  <p:tag name="ISPRING_RESOURCE_PATHS_HASH_2" val="bb676f2088989847832f8dea20845ed3ced6f7aa"/>
  <p:tag name="MMPROD_NEXTUNIQUEID" val="10009"/>
  <p:tag name="MMPROD_UIDATA" val="&lt;database version=&quot;10.0&quot;&gt;&lt;object type=&quot;1&quot; unique_id=&quot;10001&quot;&gt;&lt;object type=&quot;2&quot; unique_id=&quot;46893&quot;&gt;&lt;object type=&quot;3&quot; unique_id=&quot;55459&quot;&gt;&lt;property id=&quot;20148&quot; value=&quot;5&quot;/&gt;&lt;property id=&quot;20300&quot; value=&quot;Slide 1 - &amp;quot;ST PowerPoint™ Template 16:9&amp;quot;&quot;/&gt;&lt;property id=&quot;20307&quot; value=&quot;257&quot;/&gt;&lt;/object&gt;&lt;object type=&quot;3&quot; unique_id=&quot;55473&quot;&gt;&lt;property id=&quot;20148&quot; value=&quot;5&quot;/&gt;&lt;property id=&quot;20300&quot; value=&quot;Slide 2&quot;/&gt;&lt;property id=&quot;20307&quot; value=&quot;258&quot;/&gt;&lt;/object&gt;&lt;object type=&quot;3&quot; unique_id=&quot;55474&quot;&gt;&lt;property id=&quot;20148&quot; value=&quot;5&quot;/&gt;&lt;property id=&quot;20300&quot; value=&quot;Slide 3&quot;/&gt;&lt;property id=&quot;20307&quot; value=&quot;259&quot;/&gt;&lt;/object&gt;&lt;/object&gt;&lt;object type=&quot;8&quot; unique_id=&quot;46897&quot;&gt;&lt;/object&gt;&lt;/object&gt;&lt;/database&gt;"/>
  <p:tag name="SECTOMILLISECCONVERTED" val="1"/>
  <p:tag name="CLINAME" val="ᑦᑿᑔᑽᑲᒄᒄᑺᑷᑺᑶᑵ!ᑦᑿᑔᑽᑲᒄᒄᑺᑷᑺᑶᑵ!ᑦᑿᑔᑽᑲᒄᒄᑺᑷᑺᑶᑵ"/>
  <p:tag name="DATETIME" val="ᑈᑀᑇᑀᑃᑁᑂᑃᐱᐱᑂᑆᑋᑁᑄᑡᑞᐱᐹᑘᑞᑥᐼᑃᑋᑁᐺ!ᑆᑀᑄᑀᑃᑁᑃᑂᐱᐱᑊᑋᑃᑆᐱᐹᑘᑞᑥᐼᑃᑋᑁᐺ!ᑆᑀᑄᑀᑃᑁᑃᑂᐱᐱᑊᑋᑃᑇᐱᐹᑘᑞᑥᐼᑃᑋᑁᐺ"/>
  <p:tag name="DONEBY" val="ᑤᑥᑭᑴᑽᑲᒃᑲᐱᑴᒀᑽᒀᑾᑳᒀ!ᑬᑦᑿᑔᑽᑲᒄᒄᑺᑷᑺᑶᑵᑮᐱᑏᐱᑒᑚᑡᐱᑹᑲᑿᑵᒀᒇᑶᒃ!ᑬᑦᑿᑔᑽᑲᒄᒄᑺᑷᑺᑶᑵᑮᐱᑏᐱᑒᑚᑡᐱᑹᑲᑿᑵᒀᒇᑶᒃ"/>
  <p:tag name="IPADDRESS" val="ᑒᑘᑣᑔᑨᑝᑃᑂᑄᑄ!ᑝᑛᑦᑔᑨᑝᑁᑁᑄᑂ!ᑝᑛᑦᑔᑨᑝᑁᑁᑄᑂ"/>
  <p:tag name="CHECKSUM" val="ᑅᑉᑄᑇ!ᑆᑈᑂᑈ!ᑆᑈᑂᑉ"/>
</p:tagLst>
</file>

<file path=ppt/theme/theme1.xml><?xml version="1.0" encoding="utf-8"?>
<a:theme xmlns:a="http://schemas.openxmlformats.org/drawingml/2006/main" name="ST PowerPoint Template 16x9">
  <a:themeElements>
    <a:clrScheme name="STMicroelectronics 2020">
      <a:dk1>
        <a:srgbClr val="03234B"/>
      </a:dk1>
      <a:lt1>
        <a:srgbClr val="FFFFFF"/>
      </a:lt1>
      <a:dk2>
        <a:srgbClr val="464650"/>
      </a:dk2>
      <a:lt2>
        <a:srgbClr val="E8E8E9"/>
      </a:lt2>
      <a:accent1>
        <a:srgbClr val="03234B"/>
      </a:accent1>
      <a:accent2>
        <a:srgbClr val="E6007E"/>
      </a:accent2>
      <a:accent3>
        <a:srgbClr val="3CB4E6"/>
      </a:accent3>
      <a:accent4>
        <a:srgbClr val="FFD200"/>
      </a:accent4>
      <a:accent5>
        <a:srgbClr val="49B170"/>
      </a:accent5>
      <a:accent6>
        <a:srgbClr val="8C0078"/>
      </a:accent6>
      <a:hlink>
        <a:srgbClr val="03234B"/>
      </a:hlink>
      <a:folHlink>
        <a:srgbClr val="03234B"/>
      </a:folHlink>
    </a:clrScheme>
    <a:fontScheme name="ST BRAND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buClr>
            <a:schemeClr val="bg1"/>
          </a:buClr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FF5C3DB-C2C6-40B1-9210-9DC594D46A01}" vid="{1FDF3BD3-A25C-4EED-87EE-A069E27883D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1539ea01-d2d1-4a06-b920-1c477107082b" xsi:nil="true"/>
    <SharedWithUsers xmlns="a903c903-f225-477e-9acb-dcad80e462d4">
      <UserInfo>
        <DisplayName>Ramkumar YADAVALLI</DisplayName>
        <AccountId>544</AccountId>
        <AccountType/>
      </UserInfo>
    </SharedWithUsers>
    <TaxCatchAll xmlns="e4e8b862-15e6-4e43-a653-c595c72fe1ca" xsi:nil="true"/>
    <_Flow_SignoffStatus xmlns="1539ea01-d2d1-4a06-b920-1c477107082b" xsi:nil="true"/>
    <lcf76f155ced4ddcb4097134ff3c332f xmlns="1539ea01-d2d1-4a06-b920-1c477107082b">
      <Terms xmlns="http://schemas.microsoft.com/office/infopath/2007/PartnerControls"/>
    </lcf76f155ced4ddcb4097134ff3c332f>
    <RightOrder xmlns="1539ea01-d2d1-4a06-b920-1c477107082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D3EA96308A4C4BB6CB99FE33582AA4" ma:contentTypeVersion="20" ma:contentTypeDescription="Create a new document." ma:contentTypeScope="" ma:versionID="526f6cf1a9dda853b245af5ce2dbac47">
  <xsd:schema xmlns:xsd="http://www.w3.org/2001/XMLSchema" xmlns:xs="http://www.w3.org/2001/XMLSchema" xmlns:p="http://schemas.microsoft.com/office/2006/metadata/properties" xmlns:ns2="1539ea01-d2d1-4a06-b920-1c477107082b" xmlns:ns3="a903c903-f225-477e-9acb-dcad80e462d4" xmlns:ns4="e4e8b862-15e6-4e43-a653-c595c72fe1ca" targetNamespace="http://schemas.microsoft.com/office/2006/metadata/properties" ma:root="true" ma:fieldsID="29656aeba7a159f08c7d0758101369d0" ns2:_="" ns3:_="" ns4:_="">
    <xsd:import namespace="1539ea01-d2d1-4a06-b920-1c477107082b"/>
    <xsd:import namespace="a903c903-f225-477e-9acb-dcad80e462d4"/>
    <xsd:import namespace="e4e8b862-15e6-4e43-a653-c595c72fe1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Notes" minOccurs="0"/>
                <xsd:element ref="ns2:_Flow_SignoffStatus" minOccurs="0"/>
                <xsd:element ref="ns2:lcf76f155ced4ddcb4097134ff3c332f" minOccurs="0"/>
                <xsd:element ref="ns4:TaxCatchAll" minOccurs="0"/>
                <xsd:element ref="ns2:RightOrder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39ea01-d2d1-4a06-b920-1c47710708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Notes" ma:index="21" nillable="true" ma:displayName="Notes" ma:format="Dropdown" ma:internalName="Notes">
      <xsd:simpleType>
        <xsd:restriction base="dms:Text">
          <xsd:maxLength value="255"/>
        </xsd:restriction>
      </xsd:simpleType>
    </xsd:element>
    <xsd:element name="_Flow_SignoffStatus" ma:index="22" nillable="true" ma:displayName="Sign-off status" ma:internalName="Sign_x002d_off_x0020_status">
      <xsd:simpleType>
        <xsd:restriction base="dms:Text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115f0e51-4dc2-4521-a620-e03b1e9ce12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RightOrder" ma:index="26" nillable="true" ma:displayName="Right Order" ma:format="Dropdown" ma:internalName="RightOrder" ma:percentage="FALSE">
      <xsd:simpleType>
        <xsd:restriction base="dms:Number"/>
      </xsd:simpleType>
    </xsd:element>
    <xsd:element name="MediaServiceObjectDetectorVersions" ma:index="2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03c903-f225-477e-9acb-dcad80e462d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8b862-15e6-4e43-a653-c595c72fe1ca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bc3ea64-1e6c-4351-9f0c-555b4b5afa07}" ma:internalName="TaxCatchAll" ma:showField="CatchAllData" ma:web="a903c903-f225-477e-9acb-dcad80e462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94E250-A5AD-441B-AE84-40983D745172}">
  <ds:schemaRefs>
    <ds:schemaRef ds:uri="1539ea01-d2d1-4a06-b920-1c477107082b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e4e8b862-15e6-4e43-a653-c595c72fe1ca"/>
    <ds:schemaRef ds:uri="a903c903-f225-477e-9acb-dcad80e462d4"/>
  </ds:schemaRefs>
</ds:datastoreItem>
</file>

<file path=customXml/itemProps2.xml><?xml version="1.0" encoding="utf-8"?>
<ds:datastoreItem xmlns:ds="http://schemas.openxmlformats.org/officeDocument/2006/customXml" ds:itemID="{6344FF56-5EE8-4C14-A725-51B28AAB21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39ea01-d2d1-4a06-b920-1c477107082b"/>
    <ds:schemaRef ds:uri="a903c903-f225-477e-9acb-dcad80e462d4"/>
    <ds:schemaRef ds:uri="e4e8b862-15e6-4e43-a653-c595c72fe1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18D2C1-4D79-4722-9DD5-2472C6625B0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cf8c7287-838c-46dd-b281-b1140229e67a}" enabled="1" method="Privileged" siteId="{75e027c9-20d5-47d5-b82f-77d7cd041e8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3450</Words>
  <Application>Microsoft Office PowerPoint</Application>
  <PresentationFormat>Custom</PresentationFormat>
  <Paragraphs>463</Paragraphs>
  <Slides>34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Consolas</vt:lpstr>
      <vt:lpstr>Open Sans</vt:lpstr>
      <vt:lpstr>Roboto</vt:lpstr>
      <vt:lpstr>Segoe UI</vt:lpstr>
      <vt:lpstr>Wingdings</vt:lpstr>
      <vt:lpstr>ST PowerPoint Template 16x9</vt:lpstr>
      <vt:lpstr>Welcome to  STM32WBA55 workshop  Hands-on #2 Build basic p2pServer application and connect </vt:lpstr>
      <vt:lpstr>Prerequisites Refresh</vt:lpstr>
      <vt:lpstr>Agenda</vt:lpstr>
      <vt:lpstr>Hands-on presentation</vt:lpstr>
      <vt:lpstr>Purpose  </vt:lpstr>
      <vt:lpstr>Legenda</vt:lpstr>
      <vt:lpstr>Step1  : GAP/GATT custom application configuration : Profile creation</vt:lpstr>
      <vt:lpstr>What is a Bluetooth Low Energy Profile Attribute Protocol  (ATT) </vt:lpstr>
      <vt:lpstr>What is a Bluetooth Low Energy Profile ?</vt:lpstr>
      <vt:lpstr>Bluetooth® Low Energy  standard profile vs. proprietary profile </vt:lpstr>
      <vt:lpstr>Proprietary profile ST Toolbox App </vt:lpstr>
      <vt:lpstr> Data exchanges  what is the magic behind ? </vt:lpstr>
      <vt:lpstr>Profile Creation  </vt:lpstr>
      <vt:lpstr>Profile Creation Service </vt:lpstr>
      <vt:lpstr>Profile Creation Configure my P2P Service </vt:lpstr>
      <vt:lpstr>Profile Creation Configure 1st Characteristic</vt:lpstr>
      <vt:lpstr>Profile Creation Configure 2nd  Characteristic</vt:lpstr>
      <vt:lpstr>Configuration completed What’s next - Yes code generation</vt:lpstr>
      <vt:lpstr>Step 2  : Code generation and user application code</vt:lpstr>
      <vt:lpstr>Code Generation</vt:lpstr>
      <vt:lpstr>Configuration completed What’s next - Yes code generation</vt:lpstr>
      <vt:lpstr>Remove previous code    </vt:lpstr>
      <vt:lpstr>Add application code to move to discoverable</vt:lpstr>
      <vt:lpstr>Add application code Toggle LED from client   </vt:lpstr>
      <vt:lpstr>How to add a task in sequencer ? </vt:lpstr>
      <vt:lpstr>Add application code Raise an alarm from device to Smartphone(1/3)   </vt:lpstr>
      <vt:lpstr>Add application code Raise an alarm from device to Smartphone(2/3)   </vt:lpstr>
      <vt:lpstr>Add application code Raise an alarm from device to Smartphone(3/3)   </vt:lpstr>
      <vt:lpstr>Time to build, flash and execute !</vt:lpstr>
      <vt:lpstr>Open your App and Connect</vt:lpstr>
      <vt:lpstr>Open your App and Connect (1/2)</vt:lpstr>
      <vt:lpstr>Bonus : Open your App and Connect call stack</vt:lpstr>
      <vt:lpstr>Takeaways What’s next  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 AZURE RTOS Workshop</dc:title>
  <dc:creator/>
  <cp:keywords/>
  <cp:lastModifiedBy/>
  <cp:revision>89</cp:revision>
  <dcterms:created xsi:type="dcterms:W3CDTF">2018-08-13T07:00:46Z</dcterms:created>
  <dcterms:modified xsi:type="dcterms:W3CDTF">2024-12-12T18:06:51Z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0x0101003ED3EA96308A4C4BB6CB99FE33582AA4</vt:lpwstr>
  </property>
  <property fmtid="{D5CDD505-2E9C-101B-9397-08002B2CF9AE}" pid="3" name="MSIP_Label_cf8c7287-838c-46dd-b281-b1140229e67a_Enabled">
    <vt:lpwstr>true</vt:lpwstr>
  </property>
  <property fmtid="{D5CDD505-2E9C-101B-9397-08002B2CF9AE}" pid="4" name="MSIP_Label_cf8c7287-838c-46dd-b281-b1140229e67a_SetDate">
    <vt:lpwstr>2021-05-03T07:26:03Z</vt:lpwstr>
  </property>
  <property fmtid="{D5CDD505-2E9C-101B-9397-08002B2CF9AE}" pid="5" name="MSIP_Label_cf8c7287-838c-46dd-b281-b1140229e67a_Method">
    <vt:lpwstr>Privileged</vt:lpwstr>
  </property>
  <property fmtid="{D5CDD505-2E9C-101B-9397-08002B2CF9AE}" pid="6" name="MSIP_Label_cf8c7287-838c-46dd-b281-b1140229e67a_Name">
    <vt:lpwstr>cf8c7287-838c-46dd-b281-b1140229e67a</vt:lpwstr>
  </property>
  <property fmtid="{D5CDD505-2E9C-101B-9397-08002B2CF9AE}" pid="7" name="MSIP_Label_cf8c7287-838c-46dd-b281-b1140229e67a_SiteId">
    <vt:lpwstr>75e027c9-20d5-47d5-b82f-77d7cd041e8f</vt:lpwstr>
  </property>
  <property fmtid="{D5CDD505-2E9C-101B-9397-08002B2CF9AE}" pid="8" name="MSIP_Label_cf8c7287-838c-46dd-b281-b1140229e67a_ActionId">
    <vt:lpwstr>68a7b649-ad44-4118-877d-34858c6f3d4f</vt:lpwstr>
  </property>
  <property fmtid="{D5CDD505-2E9C-101B-9397-08002B2CF9AE}" pid="9" name="MSIP_Label_cf8c7287-838c-46dd-b281-b1140229e67a_ContentBits">
    <vt:lpwstr>0</vt:lpwstr>
  </property>
  <property fmtid="{D5CDD505-2E9C-101B-9397-08002B2CF9AE}" pid="10" name="MediaServiceImageTags">
    <vt:lpwstr/>
  </property>
</Properties>
</file>