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1"/>
  </p:notesMasterIdLst>
  <p:sldIdLst>
    <p:sldId id="1945" r:id="rId5"/>
    <p:sldId id="1992" r:id="rId6"/>
    <p:sldId id="1951" r:id="rId7"/>
    <p:sldId id="1997" r:id="rId8"/>
    <p:sldId id="1971" r:id="rId9"/>
    <p:sldId id="1999" r:id="rId10"/>
    <p:sldId id="1998" r:id="rId11"/>
    <p:sldId id="2000" r:id="rId12"/>
    <p:sldId id="1973" r:id="rId13"/>
    <p:sldId id="1974" r:id="rId14"/>
    <p:sldId id="2001" r:id="rId15"/>
    <p:sldId id="2002" r:id="rId16"/>
    <p:sldId id="2003" r:id="rId17"/>
    <p:sldId id="2004" r:id="rId18"/>
    <p:sldId id="2005" r:id="rId19"/>
    <p:sldId id="19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1992"/>
            <p14:sldId id="1951"/>
            <p14:sldId id="1997"/>
            <p14:sldId id="1971"/>
            <p14:sldId id="1999"/>
            <p14:sldId id="1998"/>
            <p14:sldId id="2000"/>
            <p14:sldId id="1973"/>
            <p14:sldId id="1974"/>
            <p14:sldId id="2001"/>
            <p14:sldId id="2002"/>
            <p14:sldId id="2003"/>
            <p14:sldId id="2004"/>
            <p14:sldId id="2005"/>
            <p14:sldId id="19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6D8"/>
    <a:srgbClr val="001E4C"/>
    <a:srgbClr val="D83B01"/>
    <a:srgbClr val="FF8C00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3C4E7-6455-4D84-9837-13823C348A85}" v="14" dt="2024-03-24T11:03:3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76832" autoAdjust="0"/>
  </p:normalViewPr>
  <p:slideViewPr>
    <p:cSldViewPr snapToGrid="0">
      <p:cViewPr varScale="1">
        <p:scale>
          <a:sx n="55" d="100"/>
          <a:sy n="55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96B3C4E7-6455-4D84-9837-13823C348A85}"/>
    <pc:docChg chg="custSel addSld modSld">
      <pc:chgData name="Ofer Zadikario" userId="f36b4b4543f14e71" providerId="LiveId" clId="{96B3C4E7-6455-4D84-9837-13823C348A85}" dt="2024-03-31T08:35:45.274" v="1088" actId="14100"/>
      <pc:docMkLst>
        <pc:docMk/>
      </pc:docMkLst>
      <pc:sldChg chg="modSp mod">
        <pc:chgData name="Ofer Zadikario" userId="f36b4b4543f14e71" providerId="LiveId" clId="{96B3C4E7-6455-4D84-9837-13823C348A85}" dt="2024-03-24T10:56:50.801" v="724" actId="20577"/>
        <pc:sldMkLst>
          <pc:docMk/>
          <pc:sldMk cId="740251951" sldId="1951"/>
        </pc:sldMkLst>
        <pc:spChg chg="mod">
          <ac:chgData name="Ofer Zadikario" userId="f36b4b4543f14e71" providerId="LiveId" clId="{96B3C4E7-6455-4D84-9837-13823C348A85}" dt="2024-03-24T10:56:50.801" v="724" actId="20577"/>
          <ac:spMkLst>
            <pc:docMk/>
            <pc:sldMk cId="740251951" sldId="1951"/>
            <ac:spMk id="7" creationId="{370E65CB-FA93-402F-AD8F-10D4E465591F}"/>
          </ac:spMkLst>
        </pc:spChg>
      </pc:sldChg>
      <pc:sldChg chg="modSp mod">
        <pc:chgData name="Ofer Zadikario" userId="f36b4b4543f14e71" providerId="LiveId" clId="{96B3C4E7-6455-4D84-9837-13823C348A85}" dt="2024-03-24T10:56:31.813" v="717" actId="20577"/>
        <pc:sldMkLst>
          <pc:docMk/>
          <pc:sldMk cId="580161270" sldId="1970"/>
        </pc:sldMkLst>
        <pc:spChg chg="mod">
          <ac:chgData name="Ofer Zadikario" userId="f36b4b4543f14e71" providerId="LiveId" clId="{96B3C4E7-6455-4D84-9837-13823C348A85}" dt="2024-03-24T10:56:31.813" v="717" actId="20577"/>
          <ac:spMkLst>
            <pc:docMk/>
            <pc:sldMk cId="580161270" sldId="1970"/>
            <ac:spMk id="7" creationId="{370E65CB-FA93-402F-AD8F-10D4E465591F}"/>
          </ac:spMkLst>
        </pc:spChg>
      </pc:sldChg>
      <pc:sldChg chg="mod modShow">
        <pc:chgData name="Ofer Zadikario" userId="f36b4b4543f14e71" providerId="LiveId" clId="{96B3C4E7-6455-4D84-9837-13823C348A85}" dt="2024-03-24T11:04:32.535" v="739" actId="729"/>
        <pc:sldMkLst>
          <pc:docMk/>
          <pc:sldMk cId="1116719099" sldId="1974"/>
        </pc:sldMkLst>
      </pc:sldChg>
      <pc:sldChg chg="modSp mod">
        <pc:chgData name="Ofer Zadikario" userId="f36b4b4543f14e71" providerId="LiveId" clId="{96B3C4E7-6455-4D84-9837-13823C348A85}" dt="2024-03-31T08:35:45.274" v="1088" actId="14100"/>
        <pc:sldMkLst>
          <pc:docMk/>
          <pc:sldMk cId="2973147236" sldId="1975"/>
        </pc:sldMkLst>
        <pc:spChg chg="mod">
          <ac:chgData name="Ofer Zadikario" userId="f36b4b4543f14e71" providerId="LiveId" clId="{96B3C4E7-6455-4D84-9837-13823C348A85}" dt="2024-03-31T08:35:45.274" v="1088" actId="14100"/>
          <ac:spMkLst>
            <pc:docMk/>
            <pc:sldMk cId="2973147236" sldId="1975"/>
            <ac:spMk id="12" creationId="{59551144-6929-40B1-95B8-3B4405BE3E1F}"/>
          </ac:spMkLst>
        </pc:spChg>
      </pc:sldChg>
      <pc:sldChg chg="addSp modSp mod modAnim">
        <pc:chgData name="Ofer Zadikario" userId="f36b4b4543f14e71" providerId="LiveId" clId="{96B3C4E7-6455-4D84-9837-13823C348A85}" dt="2024-03-24T10:52:52.996" v="698"/>
        <pc:sldMkLst>
          <pc:docMk/>
          <pc:sldMk cId="1912850601" sldId="1992"/>
        </pc:sldMkLst>
        <pc:spChg chg="add mod">
          <ac:chgData name="Ofer Zadikario" userId="f36b4b4543f14e71" providerId="LiveId" clId="{96B3C4E7-6455-4D84-9837-13823C348A85}" dt="2024-03-24T10:50:00.378" v="352" actId="692"/>
          <ac:spMkLst>
            <pc:docMk/>
            <pc:sldMk cId="1912850601" sldId="1992"/>
            <ac:spMk id="29" creationId="{3DC1DC0B-509F-9064-0FDD-446F2AEFF5D1}"/>
          </ac:spMkLst>
        </pc:spChg>
        <pc:spChg chg="add mod">
          <ac:chgData name="Ofer Zadikario" userId="f36b4b4543f14e71" providerId="LiveId" clId="{96B3C4E7-6455-4D84-9837-13823C348A85}" dt="2024-03-24T10:50:30.396" v="441" actId="14100"/>
          <ac:spMkLst>
            <pc:docMk/>
            <pc:sldMk cId="1912850601" sldId="1992"/>
            <ac:spMk id="31" creationId="{D193ED55-1299-BE46-4377-DB451B362D99}"/>
          </ac:spMkLst>
        </pc:spChg>
        <pc:spChg chg="add mod">
          <ac:chgData name="Ofer Zadikario" userId="f36b4b4543f14e71" providerId="LiveId" clId="{96B3C4E7-6455-4D84-9837-13823C348A85}" dt="2024-03-24T10:52:14.261" v="695" actId="692"/>
          <ac:spMkLst>
            <pc:docMk/>
            <pc:sldMk cId="1912850601" sldId="1992"/>
            <ac:spMk id="32" creationId="{A0402AB4-D2EC-FEA8-941C-FC340B2B02DB}"/>
          </ac:spMkLst>
        </pc:spChg>
      </pc:sldChg>
      <pc:sldChg chg="addSp delSp modSp mod">
        <pc:chgData name="Ofer Zadikario" userId="f36b4b4543f14e71" providerId="LiveId" clId="{96B3C4E7-6455-4D84-9837-13823C348A85}" dt="2024-03-24T11:00:45.121" v="733"/>
        <pc:sldMkLst>
          <pc:docMk/>
          <pc:sldMk cId="1474214435" sldId="1997"/>
        </pc:sldMkLst>
        <pc:spChg chg="del mod">
          <ac:chgData name="Ofer Zadikario" userId="f36b4b4543f14e71" providerId="LiveId" clId="{96B3C4E7-6455-4D84-9837-13823C348A85}" dt="2024-03-24T11:00:44.285" v="732" actId="478"/>
          <ac:spMkLst>
            <pc:docMk/>
            <pc:sldMk cId="1474214435" sldId="1997"/>
            <ac:spMk id="2" creationId="{AA30E8CE-7B69-6C56-80E1-684DAF15902A}"/>
          </ac:spMkLst>
        </pc:spChg>
        <pc:spChg chg="add mod">
          <ac:chgData name="Ofer Zadikario" userId="f36b4b4543f14e71" providerId="LiveId" clId="{96B3C4E7-6455-4D84-9837-13823C348A85}" dt="2024-03-24T11:00:45.121" v="733"/>
          <ac:spMkLst>
            <pc:docMk/>
            <pc:sldMk cId="1474214435" sldId="1997"/>
            <ac:spMk id="4" creationId="{272A62FD-9E30-DA1F-1C46-E0EEC4580CF1}"/>
          </ac:spMkLst>
        </pc:spChg>
        <pc:spChg chg="del">
          <ac:chgData name="Ofer Zadikario" userId="f36b4b4543f14e71" providerId="LiveId" clId="{96B3C4E7-6455-4D84-9837-13823C348A85}" dt="2024-03-24T10:59:09.134" v="725" actId="478"/>
          <ac:spMkLst>
            <pc:docMk/>
            <pc:sldMk cId="1474214435" sldId="1997"/>
            <ac:spMk id="8" creationId="{08577542-E99B-66CD-69F0-4F69CB4D7EC7}"/>
          </ac:spMkLst>
        </pc:spChg>
      </pc:sldChg>
      <pc:sldChg chg="addSp delSp modSp add mod">
        <pc:chgData name="Ofer Zadikario" userId="f36b4b4543f14e71" providerId="LiveId" clId="{96B3C4E7-6455-4D84-9837-13823C348A85}" dt="2024-03-24T11:02:25.414" v="738" actId="478"/>
        <pc:sldMkLst>
          <pc:docMk/>
          <pc:sldMk cId="2748339245" sldId="1998"/>
        </pc:sldMkLst>
        <pc:spChg chg="del">
          <ac:chgData name="Ofer Zadikario" userId="f36b4b4543f14e71" providerId="LiveId" clId="{96B3C4E7-6455-4D84-9837-13823C348A85}" dt="2024-03-24T11:02:25.414" v="738" actId="478"/>
          <ac:spMkLst>
            <pc:docMk/>
            <pc:sldMk cId="2748339245" sldId="1998"/>
            <ac:spMk id="2" creationId="{AA30E8CE-7B69-6C56-80E1-684DAF15902A}"/>
          </ac:spMkLst>
        </pc:spChg>
        <pc:spChg chg="add mod">
          <ac:chgData name="Ofer Zadikario" userId="f36b4b4543f14e71" providerId="LiveId" clId="{96B3C4E7-6455-4D84-9837-13823C348A85}" dt="2024-03-24T11:02:21.517" v="737"/>
          <ac:spMkLst>
            <pc:docMk/>
            <pc:sldMk cId="2748339245" sldId="1998"/>
            <ac:spMk id="4" creationId="{65042D43-020F-A202-1433-98751FBDBC41}"/>
          </ac:spMkLst>
        </pc:spChg>
        <pc:spChg chg="del">
          <ac:chgData name="Ofer Zadikario" userId="f36b4b4543f14e71" providerId="LiveId" clId="{96B3C4E7-6455-4D84-9837-13823C348A85}" dt="2024-03-24T11:02:20.464" v="736" actId="478"/>
          <ac:spMkLst>
            <pc:docMk/>
            <pc:sldMk cId="2748339245" sldId="1998"/>
            <ac:spMk id="8" creationId="{08577542-E99B-66CD-69F0-4F69CB4D7EC7}"/>
          </ac:spMkLst>
        </pc:spChg>
      </pc:sldChg>
      <pc:sldChg chg="add">
        <pc:chgData name="Ofer Zadikario" userId="f36b4b4543f14e71" providerId="LiveId" clId="{96B3C4E7-6455-4D84-9837-13823C348A85}" dt="2024-03-24T11:01:24.988" v="734"/>
        <pc:sldMkLst>
          <pc:docMk/>
          <pc:sldMk cId="978298670" sldId="1999"/>
        </pc:sldMkLst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7T07:50:05.482" v="2591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7T07:50:05.482" v="2591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7T07:50:05.482" v="2591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  <pc:docChgLst>
    <pc:chgData name="Ofer Zadikario" userId="f36b4b4543f14e71" providerId="LiveId" clId="{BE94CEAA-649E-4378-BF64-68A48AD6BFE2}"/>
    <pc:docChg chg="modSld">
      <pc:chgData name="Ofer Zadikario" userId="f36b4b4543f14e71" providerId="LiveId" clId="{BE94CEAA-649E-4378-BF64-68A48AD6BFE2}" dt="2020-12-27T11:27:27.282" v="20" actId="14100"/>
      <pc:docMkLst>
        <pc:docMk/>
      </pc:docMkLst>
      <pc:sldChg chg="modSp mod">
        <pc:chgData name="Ofer Zadikario" userId="f36b4b4543f14e71" providerId="LiveId" clId="{BE94CEAA-649E-4378-BF64-68A48AD6BFE2}" dt="2020-12-27T11:27:27.282" v="20" actId="14100"/>
        <pc:sldMkLst>
          <pc:docMk/>
          <pc:sldMk cId="3703443423" sldId="1971"/>
        </pc:sldMkLst>
        <pc:spChg chg="mod">
          <ac:chgData name="Ofer Zadikario" userId="f36b4b4543f14e71" providerId="LiveId" clId="{BE94CEAA-649E-4378-BF64-68A48AD6BFE2}" dt="2020-12-27T11:27:27.282" v="20" actId="14100"/>
          <ac:spMkLst>
            <pc:docMk/>
            <pc:sldMk cId="3703443423" sldId="1971"/>
            <ac:spMk id="4" creationId="{E52BFA08-3BBF-42D6-A45A-54009DE8B8F6}"/>
          </ac:spMkLst>
        </pc:spChg>
        <pc:spChg chg="mod">
          <ac:chgData name="Ofer Zadikario" userId="f36b4b4543f14e71" providerId="LiveId" clId="{BE94CEAA-649E-4378-BF64-68A48AD6BFE2}" dt="2020-12-27T11:26:46.875" v="14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BE94CEAA-649E-4378-BF64-68A48AD6BFE2}" dt="2020-12-27T11:27:09.919" v="17" actId="20577"/>
          <ac:spMkLst>
            <pc:docMk/>
            <pc:sldMk cId="3703443423" sldId="1971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24/04/08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24/04/08 09:14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24/04/08 09:14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0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24/04/08 09:14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84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24/04/08 09:14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7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24/04/08 09:14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57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24/04/08 09:14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24/04/08 09:14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75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24/04/08 09:14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Web Servers</a:t>
            </a:r>
          </a:p>
          <a:p>
            <a:r>
              <a:rPr lang="en-US" sz="9600" dirty="0"/>
              <a:t>HTTP and Web Services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Web Server Application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546644" y="882437"/>
            <a:ext cx="10570028" cy="62816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 Application is a customization of the web server!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601CEEC-C0ED-405B-A4B5-CCA49BAA56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37" y="1916382"/>
            <a:ext cx="4943192" cy="2734147"/>
          </a:xfrm>
          <a:prstGeom prst="rect">
            <a:avLst/>
          </a:prstGeom>
          <a:noFill/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F8F5040-FC26-47C1-96A1-D946AB96A4B1}"/>
              </a:ext>
            </a:extLst>
          </p:cNvPr>
          <p:cNvSpPr txBox="1"/>
          <p:nvPr/>
        </p:nvSpPr>
        <p:spPr>
          <a:xfrm>
            <a:off x="3919937" y="1944512"/>
            <a:ext cx="4943192" cy="54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Application</a:t>
            </a:r>
            <a:endParaRPr lang="he-IL" sz="2400" b="1" dirty="0" err="1">
              <a:solidFill>
                <a:schemeClr val="tx1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84AB9F8-C1CB-473C-BFF3-CE5BE053A778}"/>
              </a:ext>
            </a:extLst>
          </p:cNvPr>
          <p:cNvSpPr txBox="1"/>
          <p:nvPr/>
        </p:nvSpPr>
        <p:spPr>
          <a:xfrm>
            <a:off x="3919937" y="5089773"/>
            <a:ext cx="4943192" cy="54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Web Server Application (DLL)</a:t>
            </a:r>
            <a:endParaRPr lang="he-IL" sz="2400" b="1" dirty="0" err="1">
              <a:solidFill>
                <a:schemeClr val="tx1"/>
              </a:soli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32E359C-CEF6-4A2A-9686-D16B46265D9B}"/>
              </a:ext>
            </a:extLst>
          </p:cNvPr>
          <p:cNvCxnSpPr/>
          <p:nvPr/>
        </p:nvCxnSpPr>
        <p:spPr>
          <a:xfrm>
            <a:off x="5125154" y="4650529"/>
            <a:ext cx="0" cy="4392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B6A8B3CC-CE70-41F6-8C94-0CF73655202A}"/>
              </a:ext>
            </a:extLst>
          </p:cNvPr>
          <p:cNvCxnSpPr>
            <a:cxnSpLocks/>
          </p:cNvCxnSpPr>
          <p:nvPr/>
        </p:nvCxnSpPr>
        <p:spPr>
          <a:xfrm flipV="1">
            <a:off x="8079959" y="4650529"/>
            <a:ext cx="0" cy="4392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61A3B3-933B-03E5-4B44-D643554B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1574458"/>
          </a:xfrm>
        </p:spPr>
        <p:txBody>
          <a:bodyPr/>
          <a:lstStyle/>
          <a:p>
            <a:r>
              <a:rPr lang="he-IL" dirty="0"/>
              <a:t>גישה לקבצים ששמורים בשרת – </a:t>
            </a:r>
            <a:br>
              <a:rPr lang="he-IL" dirty="0"/>
            </a:br>
            <a:r>
              <a:rPr lang="en-US" dirty="0" err="1"/>
              <a:t>wwwroot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F4794F3-4EDD-9B02-A928-64701E84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2679061"/>
            <a:ext cx="4766997" cy="12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8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8BE55-D387-3412-FA0B-8AA8B69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מחלקה היוצרת את השרת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80990A1-7953-3C83-2F1C-CA9B5048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7" y="1861919"/>
            <a:ext cx="610637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8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16534-142E-5072-C3A6-BE027643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הגדרות אפליקציה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370ADB0-E152-0065-2979-ED628BBB3D8D}"/>
              </a:ext>
            </a:extLst>
          </p:cNvPr>
          <p:cNvSpPr txBox="1"/>
          <p:nvPr/>
        </p:nvSpPr>
        <p:spPr>
          <a:xfrm>
            <a:off x="830874" y="2121097"/>
            <a:ext cx="7504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-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ניתוב בין </a:t>
            </a:r>
            <a:r>
              <a:rPr lang="he-IL" dirty="0">
                <a:solidFill>
                  <a:srgbClr val="000000"/>
                </a:solidFill>
                <a:latin typeface="Cascadia Mono" panose="020B0609020000020004" pitchFamily="49" charset="0"/>
              </a:rPr>
              <a:t> גישה מוצפנת ללא מוצפנת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app.UseStaticFiles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-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לאפשר גישה לקבצים בשרת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6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16534-142E-5072-C3A6-BE027643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הגדרות אפליקציה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370ADB0-E152-0065-2979-ED628BBB3D8D}"/>
              </a:ext>
            </a:extLst>
          </p:cNvPr>
          <p:cNvSpPr txBox="1"/>
          <p:nvPr/>
        </p:nvSpPr>
        <p:spPr>
          <a:xfrm>
            <a:off x="830874" y="2121097"/>
            <a:ext cx="7504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-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ניתוב בין </a:t>
            </a:r>
            <a:r>
              <a:rPr lang="he-IL" dirty="0">
                <a:solidFill>
                  <a:srgbClr val="000000"/>
                </a:solidFill>
                <a:latin typeface="Cascadia Mono" panose="020B0609020000020004" pitchFamily="49" charset="0"/>
              </a:rPr>
              <a:t> גישה מוצפנת ללא מוצפנת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app.UseStaticFiles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-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לאפשר גישה לקבצים בשרת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624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4750D2-F457-889A-EC0B-08076ECA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ניתובים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9CEFA2-A3A6-7103-DC0B-B7E1F7933988}"/>
              </a:ext>
            </a:extLst>
          </p:cNvPr>
          <p:cNvSpPr txBox="1"/>
          <p:nvPr/>
        </p:nvSpPr>
        <p:spPr>
          <a:xfrm>
            <a:off x="1446335" y="2551837"/>
            <a:ext cx="6655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("/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testmap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", () =&gt; "Wow! It is working");</a:t>
            </a:r>
          </a:p>
          <a:p>
            <a:endParaRPr lang="he-IL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("/users/{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}/books/{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}",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(int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int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=&gt; $"The user id is {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and book id is {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7148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Web Server Application Demo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546644" y="882436"/>
            <a:ext cx="6596169" cy="5029374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ASP.NET Core Web Application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WWWRoot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configuration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Use Static Files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Exercise: </a:t>
            </a:r>
          </a:p>
          <a:p>
            <a:pPr marL="800100" lvl="1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Open a Web API project, configure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wwwroot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and images/html page and test it using the chrome browser</a:t>
            </a:r>
          </a:p>
          <a:p>
            <a:pPr marL="800100" lvl="1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the server to respond with your name when calling “/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GetName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” path.</a:t>
            </a:r>
          </a:p>
          <a:p>
            <a:pPr marL="800100" lvl="1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Configure the server to respond with the sum of two numbers as follows: “/Sum/3/4” will respond with 7</a:t>
            </a:r>
          </a:p>
          <a:p>
            <a:pPr marL="342900" indent="-342900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Test the exercise and capture the HTTP request and response using Chrome </a:t>
            </a:r>
          </a:p>
        </p:txBody>
      </p:sp>
    </p:spTree>
    <p:extLst>
      <p:ext uri="{BB962C8B-B14F-4D97-AF65-F5344CB8AC3E}">
        <p14:creationId xmlns:p14="http://schemas.microsoft.com/office/powerpoint/2010/main" val="297314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68FDD7-83B6-4200-893F-4E709289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910" y="289511"/>
            <a:ext cx="4759170" cy="6101387"/>
          </a:xfrm>
        </p:spPr>
        <p:txBody>
          <a:bodyPr/>
          <a:lstStyle/>
          <a:p>
            <a:pPr algn="ctr"/>
            <a:r>
              <a:rPr lang="he-IL" dirty="0"/>
              <a:t>המרכיבים של מערכות בסביבת האינטרנט</a:t>
            </a: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50BEB36-F10E-4122-8659-1A17724090FF}"/>
              </a:ext>
            </a:extLst>
          </p:cNvPr>
          <p:cNvGrpSpPr/>
          <p:nvPr/>
        </p:nvGrpSpPr>
        <p:grpSpPr>
          <a:xfrm>
            <a:off x="400744" y="200960"/>
            <a:ext cx="5693122" cy="6362758"/>
            <a:chOff x="2915217" y="427341"/>
            <a:chExt cx="5693122" cy="6362758"/>
          </a:xfrm>
        </p:grpSpPr>
        <p:sp>
          <p:nvSpPr>
            <p:cNvPr id="4" name="גליל 3">
              <a:extLst>
                <a:ext uri="{FF2B5EF4-FFF2-40B4-BE49-F238E27FC236}">
                  <a16:creationId xmlns:a16="http://schemas.microsoft.com/office/drawing/2014/main" id="{B03D0C44-1568-47E4-BCCA-4FA663DE9D5A}"/>
                </a:ext>
              </a:extLst>
            </p:cNvPr>
            <p:cNvSpPr/>
            <p:nvPr/>
          </p:nvSpPr>
          <p:spPr>
            <a:xfrm>
              <a:off x="4240014" y="5814238"/>
              <a:ext cx="2865756" cy="91247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B10C1E87-0081-4D8C-BA09-0E18AC5CE047}"/>
                </a:ext>
              </a:extLst>
            </p:cNvPr>
            <p:cNvSpPr/>
            <p:nvPr/>
          </p:nvSpPr>
          <p:spPr>
            <a:xfrm>
              <a:off x="3236701" y="3097904"/>
              <a:ext cx="5069941" cy="25213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A4E8CCEE-6A3B-47A3-93F2-71091AAB6C0D}"/>
                </a:ext>
              </a:extLst>
            </p:cNvPr>
            <p:cNvSpPr/>
            <p:nvPr/>
          </p:nvSpPr>
          <p:spPr>
            <a:xfrm>
              <a:off x="3775296" y="3200536"/>
              <a:ext cx="2027976" cy="1056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630EE9F-AD77-45C7-92F9-65666B2CFB58}"/>
                </a:ext>
              </a:extLst>
            </p:cNvPr>
            <p:cNvSpPr/>
            <p:nvPr/>
          </p:nvSpPr>
          <p:spPr>
            <a:xfrm>
              <a:off x="3775295" y="4553191"/>
              <a:ext cx="4291343" cy="461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DCB34638-799B-480A-A10B-9A23B2A7CA00}"/>
                </a:ext>
              </a:extLst>
            </p:cNvPr>
            <p:cNvSpPr/>
            <p:nvPr/>
          </p:nvSpPr>
          <p:spPr>
            <a:xfrm>
              <a:off x="3775295" y="5067588"/>
              <a:ext cx="4291343" cy="461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4DC2665-49CD-4AC3-9217-CB09A16D9CF4}"/>
                </a:ext>
              </a:extLst>
            </p:cNvPr>
            <p:cNvSpPr txBox="1"/>
            <p:nvPr/>
          </p:nvSpPr>
          <p:spPr>
            <a:xfrm>
              <a:off x="3367897" y="2743338"/>
              <a:ext cx="28880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Server – </a:t>
              </a:r>
              <a:r>
                <a: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שרת אינטרנט</a:t>
              </a: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EA98A48A-F292-4391-A429-BFCD0E812DED}"/>
                </a:ext>
              </a:extLst>
            </p:cNvPr>
            <p:cNvSpPr txBox="1"/>
            <p:nvPr/>
          </p:nvSpPr>
          <p:spPr>
            <a:xfrm>
              <a:off x="4968804" y="6059137"/>
              <a:ext cx="154664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Database – </a:t>
              </a:r>
              <a:r>
                <a: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בסיס נתונים</a:t>
              </a: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A137CF7B-AB5C-40BC-B609-5C8F26EE6B2F}"/>
                </a:ext>
              </a:extLst>
            </p:cNvPr>
            <p:cNvSpPr/>
            <p:nvPr/>
          </p:nvSpPr>
          <p:spPr>
            <a:xfrm>
              <a:off x="6019031" y="3199035"/>
              <a:ext cx="2027976" cy="1058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5C53EB50-0A33-4505-BA74-4D2C7535444D}"/>
                </a:ext>
              </a:extLst>
            </p:cNvPr>
            <p:cNvSpPr txBox="1"/>
            <p:nvPr/>
          </p:nvSpPr>
          <p:spPr>
            <a:xfrm>
              <a:off x="3933736" y="5113785"/>
              <a:ext cx="41057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Data Access Layer (DAL)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DBEFBEA5-3266-4D87-8360-67535BD76392}"/>
                </a:ext>
              </a:extLst>
            </p:cNvPr>
            <p:cNvSpPr txBox="1"/>
            <p:nvPr/>
          </p:nvSpPr>
          <p:spPr>
            <a:xfrm>
              <a:off x="3825099" y="4608949"/>
              <a:ext cx="452220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Models (Business Logic)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4612EAE0-B7B4-4DF0-91AD-BF5FC3501255}"/>
                </a:ext>
              </a:extLst>
            </p:cNvPr>
            <p:cNvSpPr txBox="1"/>
            <p:nvPr/>
          </p:nvSpPr>
          <p:spPr>
            <a:xfrm>
              <a:off x="4002810" y="3404405"/>
              <a:ext cx="194346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Interface (UI)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AD2366CF-2E3A-42C9-AFDD-474FD0C19675}"/>
                </a:ext>
              </a:extLst>
            </p:cNvPr>
            <p:cNvSpPr txBox="1"/>
            <p:nvPr/>
          </p:nvSpPr>
          <p:spPr>
            <a:xfrm>
              <a:off x="6188904" y="3403182"/>
              <a:ext cx="194346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Services Controller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25B3C664-4FBA-4E4E-B3C9-01A075EA8453}"/>
                </a:ext>
              </a:extLst>
            </p:cNvPr>
            <p:cNvSpPr/>
            <p:nvPr/>
          </p:nvSpPr>
          <p:spPr>
            <a:xfrm>
              <a:off x="3251392" y="885876"/>
              <a:ext cx="2557602" cy="16560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73431693-B45C-465A-94B5-B93568B47307}"/>
                </a:ext>
              </a:extLst>
            </p:cNvPr>
            <p:cNvSpPr txBox="1"/>
            <p:nvPr/>
          </p:nvSpPr>
          <p:spPr>
            <a:xfrm>
              <a:off x="3701809" y="928459"/>
              <a:ext cx="176692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Browser – </a:t>
              </a:r>
              <a:r>
                <a:rPr kumimoji="0" lang="he-I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דפדפן</a:t>
              </a: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36F384D7-D3B6-4814-8FD9-9FF75997AEC3}"/>
                </a:ext>
              </a:extLst>
            </p:cNvPr>
            <p:cNvSpPr/>
            <p:nvPr/>
          </p:nvSpPr>
          <p:spPr>
            <a:xfrm>
              <a:off x="3574512" y="1496524"/>
              <a:ext cx="2027976" cy="934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207B4C2E-3112-4F2F-9F63-0E27943A88A5}"/>
                </a:ext>
              </a:extLst>
            </p:cNvPr>
            <p:cNvSpPr txBox="1"/>
            <p:nvPr/>
          </p:nvSpPr>
          <p:spPr>
            <a:xfrm>
              <a:off x="3670846" y="1607089"/>
              <a:ext cx="194346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User Interface (UI)</a:t>
              </a: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759DB3C2-B027-47DC-B467-274F6AAE840A}"/>
                </a:ext>
              </a:extLst>
            </p:cNvPr>
            <p:cNvSpPr/>
            <p:nvPr/>
          </p:nvSpPr>
          <p:spPr>
            <a:xfrm>
              <a:off x="2915217" y="427341"/>
              <a:ext cx="5693122" cy="6362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1" name="מלבן 20">
            <a:extLst>
              <a:ext uri="{FF2B5EF4-FFF2-40B4-BE49-F238E27FC236}">
                <a16:creationId xmlns:a16="http://schemas.microsoft.com/office/drawing/2014/main" id="{F2932050-157F-4CBB-B9D9-D742D59026E1}"/>
              </a:ext>
            </a:extLst>
          </p:cNvPr>
          <p:cNvSpPr/>
          <p:nvPr/>
        </p:nvSpPr>
        <p:spPr>
          <a:xfrm>
            <a:off x="3352153" y="667321"/>
            <a:ext cx="2557602" cy="165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F14BDCA-91AE-4EC8-BBF1-D95534C5CECA}"/>
              </a:ext>
            </a:extLst>
          </p:cNvPr>
          <p:cNvSpPr txBox="1"/>
          <p:nvPr/>
        </p:nvSpPr>
        <p:spPr>
          <a:xfrm>
            <a:off x="3802570" y="593059"/>
            <a:ext cx="17669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אפליקציה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FE0D7A94-8987-4B47-A703-B7EF1567222C}"/>
              </a:ext>
            </a:extLst>
          </p:cNvPr>
          <p:cNvSpPr/>
          <p:nvPr/>
        </p:nvSpPr>
        <p:spPr>
          <a:xfrm>
            <a:off x="3693935" y="959730"/>
            <a:ext cx="2027976" cy="39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973FAC9C-1805-4437-A12F-8AA47D714686}"/>
              </a:ext>
            </a:extLst>
          </p:cNvPr>
          <p:cNvSpPr txBox="1"/>
          <p:nvPr/>
        </p:nvSpPr>
        <p:spPr>
          <a:xfrm>
            <a:off x="3696959" y="977257"/>
            <a:ext cx="19434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Views (UI)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35CAB36-8FE0-4987-B837-DEDC615A7B4F}"/>
              </a:ext>
            </a:extLst>
          </p:cNvPr>
          <p:cNvSpPr/>
          <p:nvPr/>
        </p:nvSpPr>
        <p:spPr>
          <a:xfrm>
            <a:off x="3693935" y="1391699"/>
            <a:ext cx="2027976" cy="39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91F4126-48EC-44B3-8D4D-CCDF53648656}"/>
              </a:ext>
            </a:extLst>
          </p:cNvPr>
          <p:cNvSpPr txBox="1"/>
          <p:nvPr/>
        </p:nvSpPr>
        <p:spPr>
          <a:xfrm>
            <a:off x="3731670" y="1392205"/>
            <a:ext cx="19434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View Model (UI Logic)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E300B609-2CB1-4D9A-A17D-F76612403F41}"/>
              </a:ext>
            </a:extLst>
          </p:cNvPr>
          <p:cNvSpPr/>
          <p:nvPr/>
        </p:nvSpPr>
        <p:spPr>
          <a:xfrm>
            <a:off x="3701484" y="1815692"/>
            <a:ext cx="2027976" cy="39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1938139-DBDB-4747-8BD3-6F3491098523}"/>
              </a:ext>
            </a:extLst>
          </p:cNvPr>
          <p:cNvSpPr txBox="1"/>
          <p:nvPr/>
        </p:nvSpPr>
        <p:spPr>
          <a:xfrm>
            <a:off x="3739219" y="1844191"/>
            <a:ext cx="19434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Models and Services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0" name="Picture 2" descr="Client–server model - Wikipedia">
            <a:extLst>
              <a:ext uri="{FF2B5EF4-FFF2-40B4-BE49-F238E27FC236}">
                <a16:creationId xmlns:a16="http://schemas.microsoft.com/office/drawing/2014/main" id="{6FE70AE6-8E7E-4A61-BE0F-A264574D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24" y="2211610"/>
            <a:ext cx="5822636" cy="34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DC1DC0B-509F-9064-0FDD-446F2AEFF5D1}"/>
              </a:ext>
            </a:extLst>
          </p:cNvPr>
          <p:cNvSpPr/>
          <p:nvPr/>
        </p:nvSpPr>
        <p:spPr bwMode="auto">
          <a:xfrm>
            <a:off x="966866" y="4174761"/>
            <a:ext cx="4755045" cy="2587690"/>
          </a:xfrm>
          <a:prstGeom prst="rect">
            <a:avLst/>
          </a:prstGeom>
          <a:noFill/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93ED55-1299-BE46-4377-DB451B362D99}"/>
              </a:ext>
            </a:extLst>
          </p:cNvPr>
          <p:cNvSpPr/>
          <p:nvPr/>
        </p:nvSpPr>
        <p:spPr bwMode="auto">
          <a:xfrm>
            <a:off x="3214815" y="509666"/>
            <a:ext cx="2854366" cy="1943910"/>
          </a:xfrm>
          <a:prstGeom prst="rect">
            <a:avLst/>
          </a:prstGeom>
          <a:noFill/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402AB4-D2EC-FEA8-941C-FC340B2B02DB}"/>
              </a:ext>
            </a:extLst>
          </p:cNvPr>
          <p:cNvSpPr/>
          <p:nvPr/>
        </p:nvSpPr>
        <p:spPr bwMode="auto">
          <a:xfrm>
            <a:off x="3427881" y="2919982"/>
            <a:ext cx="2212547" cy="1109849"/>
          </a:xfrm>
          <a:prstGeom prst="rect">
            <a:avLst/>
          </a:prstGeom>
          <a:noFill/>
          <a:ln w="57150">
            <a:gradFill flip="none" rotWithShape="1">
              <a:gsLst>
                <a:gs pos="100000">
                  <a:schemeClr val="accent2">
                    <a:lumMod val="67000"/>
                  </a:schemeClr>
                </a:gs>
                <a:gs pos="0">
                  <a:schemeClr val="accent2">
                    <a:lumMod val="97000"/>
                    <a:lumOff val="3000"/>
                  </a:schemeClr>
                </a:gs>
                <a:gs pos="36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511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What is a Web Server and Why it is needed?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1189176"/>
            <a:ext cx="5750560" cy="4013711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זו למעשה תוכנה שאין לה ממשק משתמש. ה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מאזין לרשת התקשורת להודעות שממוענות אליו בפרוטוקול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 ה –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Web Server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יודע להבין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והוא מחזיר תשובה בפרוטוקול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מי ששולח את הבקשות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 לשרת האינטרנט הם אפליקציות. דוגמא לאפליקציה נפוצה כזו: 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Google Chrome</a:t>
            </a: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!</a:t>
            </a:r>
            <a:b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</a:br>
            <a:r>
              <a:rPr lang="he-IL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אפליקציות נוספות מוכרות: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Tiktok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, Facebook, Snapchat, Instagram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5E64A9C-8A02-4C64-907C-D503B56773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19" y="1724469"/>
            <a:ext cx="4943192" cy="2734147"/>
          </a:xfrm>
          <a:prstGeom prst="rect">
            <a:avLst/>
          </a:prstGeom>
          <a:noFill/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70E65CB-FA93-402F-AD8F-10D4E465591F}"/>
              </a:ext>
            </a:extLst>
          </p:cNvPr>
          <p:cNvSpPr txBox="1"/>
          <p:nvPr/>
        </p:nvSpPr>
        <p:spPr>
          <a:xfrm>
            <a:off x="781619" y="1752599"/>
            <a:ext cx="4943192" cy="54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2880" tIns="146304" rIns="182880" bIns="146304" rtlCol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Client Application</a:t>
            </a:r>
            <a:endParaRPr lang="he-IL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4853560-5653-8F15-5B4A-5649E9CA682B}"/>
              </a:ext>
            </a:extLst>
          </p:cNvPr>
          <p:cNvSpPr/>
          <p:nvPr/>
        </p:nvSpPr>
        <p:spPr bwMode="auto">
          <a:xfrm>
            <a:off x="197224" y="2510118"/>
            <a:ext cx="3908611" cy="5737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Method-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פעולה מבוקשת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979A9E7-2986-55E9-EBFC-BB63E31B0D4C}"/>
              </a:ext>
            </a:extLst>
          </p:cNvPr>
          <p:cNvSpPr/>
          <p:nvPr/>
        </p:nvSpPr>
        <p:spPr bwMode="auto">
          <a:xfrm>
            <a:off x="4258235" y="2501154"/>
            <a:ext cx="4222377" cy="573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כתובת השרת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164A597-300E-9ED7-89B6-100CC1E22ACD}"/>
              </a:ext>
            </a:extLst>
          </p:cNvPr>
          <p:cNvSpPr/>
          <p:nvPr/>
        </p:nvSpPr>
        <p:spPr bwMode="auto">
          <a:xfrm>
            <a:off x="197223" y="3142129"/>
            <a:ext cx="11797553" cy="963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מידע על השולח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HEADERS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3107A5-3B3D-6F5B-7615-07EBB32A325D}"/>
              </a:ext>
            </a:extLst>
          </p:cNvPr>
          <p:cNvSpPr/>
          <p:nvPr/>
        </p:nvSpPr>
        <p:spPr bwMode="auto">
          <a:xfrm>
            <a:off x="8633013" y="2510118"/>
            <a:ext cx="3361764" cy="573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פרמטרים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609BABB-D447-6AAE-FBAB-29DD24F19BED}"/>
              </a:ext>
            </a:extLst>
          </p:cNvPr>
          <p:cNvSpPr/>
          <p:nvPr/>
        </p:nvSpPr>
        <p:spPr bwMode="auto">
          <a:xfrm>
            <a:off x="197222" y="4173069"/>
            <a:ext cx="11797553" cy="114300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גוף הודעה (אובייקטים ומידע לשליחה לשרת)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Body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2A62FD-9E30-DA1F-1C46-E0EEC458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Request Structure</a:t>
            </a:r>
          </a:p>
        </p:txBody>
      </p:sp>
    </p:spTree>
    <p:extLst>
      <p:ext uri="{BB962C8B-B14F-4D97-AF65-F5344CB8AC3E}">
        <p14:creationId xmlns:p14="http://schemas.microsoft.com/office/powerpoint/2010/main" val="147421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Request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572" y="1045028"/>
            <a:ext cx="10570028" cy="62816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ctr" defTabSz="914028" rtl="1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http://www.mywebsite.com:80/images/kuku.jpg?myAge=5&amp;myName=ofer</a:t>
            </a:r>
          </a:p>
        </p:txBody>
      </p:sp>
      <p:sp>
        <p:nvSpPr>
          <p:cNvPr id="3" name="סוגר מסולסל שמאלי 2">
            <a:extLst>
              <a:ext uri="{FF2B5EF4-FFF2-40B4-BE49-F238E27FC236}">
                <a16:creationId xmlns:a16="http://schemas.microsoft.com/office/drawing/2014/main" id="{46C88687-1C94-479F-8A9A-683E7E9082EF}"/>
              </a:ext>
            </a:extLst>
          </p:cNvPr>
          <p:cNvSpPr/>
          <p:nvPr/>
        </p:nvSpPr>
        <p:spPr>
          <a:xfrm rot="5400000">
            <a:off x="1556657" y="757873"/>
            <a:ext cx="261257" cy="57431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סוגר מסולסל שמאלי 3">
            <a:extLst>
              <a:ext uri="{FF2B5EF4-FFF2-40B4-BE49-F238E27FC236}">
                <a16:creationId xmlns:a16="http://schemas.microsoft.com/office/drawing/2014/main" id="{E52BFA08-3BBF-42D6-A45A-54009DE8B8F6}"/>
              </a:ext>
            </a:extLst>
          </p:cNvPr>
          <p:cNvSpPr/>
          <p:nvPr/>
        </p:nvSpPr>
        <p:spPr>
          <a:xfrm rot="5400000">
            <a:off x="3461184" y="-453539"/>
            <a:ext cx="247173" cy="30112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סוגר מסולסל שמאלי 4">
            <a:extLst>
              <a:ext uri="{FF2B5EF4-FFF2-40B4-BE49-F238E27FC236}">
                <a16:creationId xmlns:a16="http://schemas.microsoft.com/office/drawing/2014/main" id="{FC084619-42BC-4202-968A-B272A1C4DED8}"/>
              </a:ext>
            </a:extLst>
          </p:cNvPr>
          <p:cNvSpPr/>
          <p:nvPr/>
        </p:nvSpPr>
        <p:spPr>
          <a:xfrm rot="5400000">
            <a:off x="6012290" y="-7512"/>
            <a:ext cx="272144" cy="2115962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E326E2BF-42B7-4DE1-9372-D2C3C9B4C6C2}"/>
              </a:ext>
            </a:extLst>
          </p:cNvPr>
          <p:cNvSpPr/>
          <p:nvPr/>
        </p:nvSpPr>
        <p:spPr>
          <a:xfrm rot="5400000">
            <a:off x="8822403" y="-582854"/>
            <a:ext cx="247172" cy="3269849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642258" y="1698172"/>
            <a:ext cx="10570028" cy="367515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algn="l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Headers:</a:t>
            </a:r>
            <a:endParaRPr lang="he-IL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Method: Get / Post / Delete / Put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Path: The routing + parameters (Query String)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Schema: Http or Https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Accept: Which file types are accepted by client (text/html, text/json, image/jpg, </a:t>
            </a:r>
            <a:r>
              <a:rPr lang="en-US" sz="2200" kern="0" dirty="0" err="1">
                <a:solidFill>
                  <a:srgbClr val="505050"/>
                </a:solidFill>
                <a:latin typeface="Segoe UI Semibold" panose="020B0702040204020203" pitchFamily="34" charset="0"/>
              </a:rPr>
              <a:t>etc</a:t>
            </a: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…)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Cookie</a:t>
            </a:r>
          </a:p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Form Data (List of parameter names and values) – Used in Post method</a:t>
            </a:r>
          </a:p>
          <a:p>
            <a:pPr algn="l" defTabSz="914028"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Example:</a:t>
            </a:r>
          </a:p>
          <a:p>
            <a:pPr marL="342900" indent="-342900" algn="l" defTabSz="914028">
              <a:buFontTx/>
              <a:buChar char="-"/>
              <a:defRPr/>
            </a:pPr>
            <a:endParaRPr lang="en-US" sz="2200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5C3D5EA-C41C-4822-A170-26C29D731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50" y="4557594"/>
            <a:ext cx="4374017" cy="20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4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032A4E-733B-6067-2BF8-DC33B769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876" y="289511"/>
            <a:ext cx="11655840" cy="899665"/>
          </a:xfrm>
        </p:spPr>
        <p:txBody>
          <a:bodyPr/>
          <a:lstStyle/>
          <a:p>
            <a:r>
              <a:rPr lang="en-US" dirty="0"/>
              <a:t>Methods – </a:t>
            </a:r>
            <a:r>
              <a:rPr lang="he-IL" dirty="0"/>
              <a:t>פעולות/שיטות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D01D29-D1F6-FA33-0959-756E49C944CD}"/>
              </a:ext>
            </a:extLst>
          </p:cNvPr>
          <p:cNvSpPr txBox="1"/>
          <p:nvPr/>
        </p:nvSpPr>
        <p:spPr>
          <a:xfrm>
            <a:off x="2294964" y="1816705"/>
            <a:ext cx="94039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GET</a:t>
            </a:r>
            <a:r>
              <a:rPr lang="he-IL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 – בקשה משאבים (קבצים, מידע, תמונות, דפי אינטרנט וכו') מהשרת.</a:t>
            </a:r>
          </a:p>
          <a:p>
            <a:pPr algn="r" rtl="1"/>
            <a:endParaRPr lang="en-US" sz="3200" b="0" i="0" dirty="0">
              <a:solidFill>
                <a:srgbClr val="29261B"/>
              </a:solidFill>
              <a:effectLst/>
              <a:latin typeface="__tiempos_b6f14e"/>
              <a:cs typeface="+mj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- POST </a:t>
            </a:r>
            <a:r>
              <a:rPr lang="he-IL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 לשליחת נתונים לשרת, לדוגמה נתוני טופס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sz="3200" b="0" i="0" dirty="0">
              <a:solidFill>
                <a:srgbClr val="29261B"/>
              </a:solidFill>
              <a:effectLst/>
              <a:latin typeface="__tiempos_b6f14e"/>
              <a:cs typeface="+mj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PU</a:t>
            </a:r>
            <a:r>
              <a:rPr lang="en-US" sz="3200" dirty="0">
                <a:solidFill>
                  <a:srgbClr val="29261B"/>
                </a:solidFill>
                <a:latin typeface="__tiempos_b6f14e"/>
                <a:cs typeface="+mj-cs"/>
              </a:rPr>
              <a:t>T</a:t>
            </a:r>
            <a:r>
              <a:rPr lang="he-IL" sz="3200" dirty="0">
                <a:solidFill>
                  <a:srgbClr val="29261B"/>
                </a:solidFill>
                <a:latin typeface="__tiempos_b6f14e"/>
                <a:cs typeface="+mj-cs"/>
              </a:rPr>
              <a:t> – עדכון לערכים קיימים.</a:t>
            </a:r>
          </a:p>
          <a:p>
            <a:pPr algn="r" rtl="1"/>
            <a:endParaRPr lang="he-IL" sz="3200" b="0" i="0" dirty="0">
              <a:solidFill>
                <a:srgbClr val="29261B"/>
              </a:solidFill>
              <a:effectLst/>
              <a:latin typeface="__tiempos_b6f14e"/>
              <a:cs typeface="+mj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DELETE</a:t>
            </a:r>
            <a:r>
              <a:rPr lang="he-IL" sz="3200" b="0" i="0" dirty="0">
                <a:solidFill>
                  <a:srgbClr val="29261B"/>
                </a:solidFill>
                <a:effectLst/>
                <a:latin typeface="__tiempos_b6f14e"/>
                <a:cs typeface="+mj-cs"/>
              </a:rPr>
              <a:t> - למחיקת משאבים מהשרת</a:t>
            </a:r>
          </a:p>
        </p:txBody>
      </p:sp>
    </p:spTree>
    <p:extLst>
      <p:ext uri="{BB962C8B-B14F-4D97-AF65-F5344CB8AC3E}">
        <p14:creationId xmlns:p14="http://schemas.microsoft.com/office/powerpoint/2010/main" val="97829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4853560-5653-8F15-5B4A-5649E9CA682B}"/>
              </a:ext>
            </a:extLst>
          </p:cNvPr>
          <p:cNvSpPr/>
          <p:nvPr/>
        </p:nvSpPr>
        <p:spPr bwMode="auto">
          <a:xfrm>
            <a:off x="197224" y="2510118"/>
            <a:ext cx="11797551" cy="5737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Status-</a:t>
            </a: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סטטוס הבקשה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164A597-300E-9ED7-89B6-100CC1E22ACD}"/>
              </a:ext>
            </a:extLst>
          </p:cNvPr>
          <p:cNvSpPr/>
          <p:nvPr/>
        </p:nvSpPr>
        <p:spPr bwMode="auto">
          <a:xfrm>
            <a:off x="197223" y="3142129"/>
            <a:ext cx="11797553" cy="9637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מידע על הנתונים המוחזרים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HEADERS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609BABB-D447-6AAE-FBAB-29DD24F19BED}"/>
              </a:ext>
            </a:extLst>
          </p:cNvPr>
          <p:cNvSpPr/>
          <p:nvPr/>
        </p:nvSpPr>
        <p:spPr bwMode="auto">
          <a:xfrm>
            <a:off x="197222" y="4173069"/>
            <a:ext cx="11797553" cy="114300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גוף הודעה (אובייקטים ומידע המתקבלים מהשרת)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Body</a:t>
            </a:r>
            <a:endParaRPr lang="he-IL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042D43-020F-A202-1433-98751FBD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Response Structure</a:t>
            </a:r>
          </a:p>
        </p:txBody>
      </p:sp>
    </p:spTree>
    <p:extLst>
      <p:ext uri="{BB962C8B-B14F-4D97-AF65-F5344CB8AC3E}">
        <p14:creationId xmlns:p14="http://schemas.microsoft.com/office/powerpoint/2010/main" val="2748339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B6CC4-ECEF-33CD-A227-C22B4031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5836023"/>
            <a:ext cx="11655840" cy="899665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https://developer.mozilla.org/en-US/docs/Web/HTTP/Status</a:t>
            </a:r>
            <a:endParaRPr lang="he-IL" sz="2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B2175DC-ED7E-B1A4-8DF2-A2DA9195FD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643" y="1506072"/>
            <a:ext cx="10558205" cy="437477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83DE28-EE34-E65D-E716-30A804F4489F}"/>
              </a:ext>
            </a:extLst>
          </p:cNvPr>
          <p:cNvSpPr txBox="1"/>
          <p:nvPr/>
        </p:nvSpPr>
        <p:spPr>
          <a:xfrm>
            <a:off x="2770094" y="281900"/>
            <a:ext cx="6651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 Response Status Codes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88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"/>
            <a:ext cx="12192000" cy="899665"/>
          </a:xfrm>
        </p:spPr>
        <p:txBody>
          <a:bodyPr/>
          <a:lstStyle/>
          <a:p>
            <a:pPr algn="ctr"/>
            <a:r>
              <a:rPr lang="en-US" sz="4400" dirty="0"/>
              <a:t>HTTP Cookies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9551144-6929-40B1-95B8-3B4405BE3E1F}"/>
              </a:ext>
            </a:extLst>
          </p:cNvPr>
          <p:cNvSpPr txBox="1"/>
          <p:nvPr/>
        </p:nvSpPr>
        <p:spPr>
          <a:xfrm>
            <a:off x="546644" y="882437"/>
            <a:ext cx="10570028" cy="628169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342900" indent="-342900" algn="l" defTabSz="914028">
              <a:buFontTx/>
              <a:buChar char="-"/>
              <a:defRPr/>
            </a:pPr>
            <a:r>
              <a:rPr lang="en-US" sz="2200" kern="0" dirty="0">
                <a:solidFill>
                  <a:srgbClr val="505050"/>
                </a:solidFill>
                <a:latin typeface="Segoe UI Semibold" panose="020B0702040204020203" pitchFamily="34" charset="0"/>
              </a:rPr>
              <a:t>How cookies are used to maintain session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7E049-0EF9-49DB-88C9-B1392DDB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22" y="1603374"/>
            <a:ext cx="7527465" cy="390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78010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8342</TotalTime>
  <Words>823</Words>
  <Application>Microsoft Office PowerPoint</Application>
  <PresentationFormat>מסך רחב</PresentationFormat>
  <Paragraphs>114</Paragraphs>
  <Slides>16</Slides>
  <Notes>9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6" baseType="lpstr">
      <vt:lpstr>__tiempos_b6f14e</vt:lpstr>
      <vt:lpstr>Arial</vt:lpstr>
      <vt:lpstr>Calibri</vt:lpstr>
      <vt:lpstr>Cascadia Mono</vt:lpstr>
      <vt:lpstr>Consolas</vt:lpstr>
      <vt:lpstr>Segoe UI</vt:lpstr>
      <vt:lpstr>Segoe UI Light</vt:lpstr>
      <vt:lpstr>Segoe UI Semibold</vt:lpstr>
      <vt:lpstr>Wingdings</vt:lpstr>
      <vt:lpstr>Dotnet_Template</vt:lpstr>
      <vt:lpstr>מצגת של PowerPoint‏</vt:lpstr>
      <vt:lpstr>המרכיבים של מערכות בסביבת האינטרנט</vt:lpstr>
      <vt:lpstr>What is a Web Server and Why it is needed?</vt:lpstr>
      <vt:lpstr>HTTP Request Structure</vt:lpstr>
      <vt:lpstr>HTTP Request Structure</vt:lpstr>
      <vt:lpstr>Methods – פעולות/שיטות </vt:lpstr>
      <vt:lpstr>HTTP Response Structure</vt:lpstr>
      <vt:lpstr>https://developer.mozilla.org/en-US/docs/Web/HTTP/Status</vt:lpstr>
      <vt:lpstr>HTTP Cookies</vt:lpstr>
      <vt:lpstr>Web Server Application</vt:lpstr>
      <vt:lpstr>גישה לקבצים ששמורים בשרת –  wwwroot</vt:lpstr>
      <vt:lpstr>מחלקה היוצרת את השרת</vt:lpstr>
      <vt:lpstr>הגדרות אפליקציה</vt:lpstr>
      <vt:lpstr>הגדרות אפליקציה</vt:lpstr>
      <vt:lpstr>ניתובים</vt:lpstr>
      <vt:lpstr>Web Server Application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SIMON TAL</cp:lastModifiedBy>
  <cp:revision>24</cp:revision>
  <dcterms:created xsi:type="dcterms:W3CDTF">2018-01-09T22:22:16Z</dcterms:created>
  <dcterms:modified xsi:type="dcterms:W3CDTF">2024-04-08T06:26:05Z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